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6" r:id="rId4"/>
    <p:sldId id="262" r:id="rId5"/>
    <p:sldId id="257" r:id="rId6"/>
    <p:sldId id="264" r:id="rId7"/>
    <p:sldId id="265" r:id="rId8"/>
    <p:sldId id="269" r:id="rId9"/>
    <p:sldId id="259" r:id="rId10"/>
    <p:sldId id="270" r:id="rId11"/>
    <p:sldId id="268" r:id="rId12"/>
    <p:sldId id="260" r:id="rId13"/>
    <p:sldId id="273" r:id="rId14"/>
    <p:sldId id="261"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9645" autoAdjust="0"/>
  </p:normalViewPr>
  <p:slideViewPr>
    <p:cSldViewPr>
      <p:cViewPr>
        <p:scale>
          <a:sx n="66" d="100"/>
          <a:sy n="66" d="100"/>
        </p:scale>
        <p:origin x="-2142" y="-26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8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itchFamily="18" charset="0"/>
                <a:cs typeface="Times New Roman" pitchFamily="18" charset="0"/>
              </a:rPr>
              <a:t>POWER AMPLIFIERS </a:t>
            </a:r>
            <a:endParaRPr lang="en-US" sz="2400" b="1" dirty="0">
              <a:latin typeface="Times New Roman" pitchFamily="18" charset="0"/>
              <a:cs typeface="Times New Roman" pitchFamily="18" charset="0"/>
            </a:endParaRPr>
          </a:p>
        </p:txBody>
      </p:sp>
      <p:sp>
        <p:nvSpPr>
          <p:cNvPr id="3" name="Rectangle 2"/>
          <p:cNvSpPr/>
          <p:nvPr/>
        </p:nvSpPr>
        <p:spPr>
          <a:xfrm>
            <a:off x="609600" y="1143000"/>
            <a:ext cx="7924800" cy="369332"/>
          </a:xfrm>
          <a:prstGeom prst="rect">
            <a:avLst/>
          </a:prstGeom>
        </p:spPr>
        <p:txBody>
          <a:bodyPr wrap="square">
            <a:spAutoFit/>
          </a:bodyPr>
          <a:lstStyle/>
          <a:p>
            <a:pPr marL="285750" indent="-285750">
              <a:buFont typeface="Arial" pitchFamily="34" charset="0"/>
              <a:buChar char="•"/>
            </a:pPr>
            <a:r>
              <a:rPr lang="en-US" dirty="0" smtClean="0"/>
              <a:t>.</a:t>
            </a:r>
            <a:endParaRPr lang="en-US" dirty="0"/>
          </a:p>
        </p:txBody>
      </p:sp>
      <p:sp>
        <p:nvSpPr>
          <p:cNvPr id="4" name="Content Placeholder 3"/>
          <p:cNvSpPr>
            <a:spLocks noGrp="1"/>
          </p:cNvSpPr>
          <p:nvPr>
            <p:ph idx="1"/>
          </p:nvPr>
        </p:nvSpPr>
        <p:spPr>
          <a:xfrm>
            <a:off x="457200" y="1219200"/>
            <a:ext cx="8229600" cy="5181600"/>
          </a:xfrm>
        </p:spPr>
        <p:txBody>
          <a:bodyPr>
            <a:noAutofit/>
          </a:bodyPr>
          <a:lstStyle/>
          <a:p>
            <a:pPr algn="just"/>
            <a:r>
              <a:rPr lang="en-US" sz="1800" dirty="0">
                <a:latin typeface="Times New Roman" pitchFamily="18" charset="0"/>
                <a:cs typeface="Times New Roman" pitchFamily="18" charset="0"/>
              </a:rPr>
              <a:t>Power </a:t>
            </a:r>
            <a:r>
              <a:rPr lang="en-US" sz="1800" dirty="0" smtClean="0">
                <a:latin typeface="Times New Roman" pitchFamily="18" charset="0"/>
                <a:cs typeface="Times New Roman" pitchFamily="18" charset="0"/>
              </a:rPr>
              <a:t>amplifiers </a:t>
            </a:r>
            <a:r>
              <a:rPr lang="en-US" sz="1800" dirty="0">
                <a:latin typeface="Times New Roman" pitchFamily="18" charset="0"/>
                <a:cs typeface="Times New Roman" pitchFamily="18" charset="0"/>
              </a:rPr>
              <a:t>amplify the power level of the </a:t>
            </a:r>
            <a:r>
              <a:rPr lang="en-US" sz="1800" dirty="0" smtClean="0">
                <a:latin typeface="Times New Roman" pitchFamily="18" charset="0"/>
                <a:cs typeface="Times New Roman" pitchFamily="18" charset="0"/>
              </a:rPr>
              <a:t>signal.</a:t>
            </a:r>
          </a:p>
          <a:p>
            <a:pPr algn="just"/>
            <a:r>
              <a:rPr lang="en-US" sz="1800" dirty="0">
                <a:latin typeface="Times New Roman" pitchFamily="18" charset="0"/>
                <a:cs typeface="Times New Roman" pitchFamily="18" charset="0"/>
              </a:rPr>
              <a:t>The power of the input signal is increased to a level high enough to drive loads of output devices like speakers, headphones, RF transmitters etc.</a:t>
            </a:r>
          </a:p>
          <a:p>
            <a:pPr marL="0" indent="0" algn="just">
              <a:buNone/>
            </a:pPr>
            <a:r>
              <a:rPr lang="en-US" sz="1800" b="1" dirty="0" smtClean="0">
                <a:latin typeface="Times New Roman" pitchFamily="18" charset="0"/>
                <a:cs typeface="Times New Roman" pitchFamily="18" charset="0"/>
              </a:rPr>
              <a:t>CLASSIFICATIONS</a:t>
            </a:r>
            <a:endParaRPr lang="en-US" sz="1800" b="1" dirty="0" smtClean="0">
              <a:latin typeface="Times New Roman" pitchFamily="18" charset="0"/>
              <a:cs typeface="Times New Roman" pitchFamily="18" charset="0"/>
            </a:endParaRPr>
          </a:p>
          <a:p>
            <a:pPr marL="0" indent="0" algn="just">
              <a:buNone/>
            </a:pPr>
            <a:r>
              <a:rPr lang="en-US" sz="1800" b="1" dirty="0" smtClean="0">
                <a:latin typeface="Times New Roman" pitchFamily="18" charset="0"/>
                <a:cs typeface="Times New Roman" pitchFamily="18" charset="0"/>
              </a:rPr>
              <a:t>Based on their frequencies.</a:t>
            </a:r>
          </a:p>
          <a:p>
            <a:pPr marL="685800" lvl="1" algn="just">
              <a:buFont typeface="Wingdings" pitchFamily="2" charset="2"/>
              <a:buChar char="§"/>
            </a:pPr>
            <a:r>
              <a:rPr lang="en-US" sz="1800" dirty="0" smtClean="0">
                <a:latin typeface="Times New Roman" pitchFamily="18" charset="0"/>
                <a:cs typeface="Times New Roman" pitchFamily="18" charset="0"/>
              </a:rPr>
              <a:t>Audio Power Amplifiers – Audio frequency range 20 Hz to 20 KHz. Also Known as Small Signal Power Amplifiers. </a:t>
            </a:r>
          </a:p>
          <a:p>
            <a:pPr marL="685800" lvl="1" algn="just">
              <a:buFont typeface="Wingdings" pitchFamily="2" charset="2"/>
              <a:buChar char="§"/>
            </a:pPr>
            <a:r>
              <a:rPr lang="en-US" sz="1800" dirty="0" smtClean="0">
                <a:latin typeface="Times New Roman" pitchFamily="18" charset="0"/>
                <a:cs typeface="Times New Roman" pitchFamily="18" charset="0"/>
              </a:rPr>
              <a:t>Radio Power Amplifiers – Power level up to 3 Hz to 300 Hz. Also termed as Tuned Amplifiers and also known as Large Signal Power Amplifiers.</a:t>
            </a:r>
          </a:p>
          <a:p>
            <a:pPr marL="0" indent="0" algn="just">
              <a:buNone/>
            </a:pPr>
            <a:r>
              <a:rPr lang="en-US" sz="1800" b="1" dirty="0" smtClean="0">
                <a:latin typeface="Times New Roman" pitchFamily="18" charset="0"/>
                <a:cs typeface="Times New Roman" pitchFamily="18" charset="0"/>
              </a:rPr>
              <a:t>Mode of operation</a:t>
            </a:r>
          </a:p>
          <a:p>
            <a:pPr marL="0" indent="0" algn="just">
              <a:buNone/>
            </a:pPr>
            <a:r>
              <a:rPr lang="en-US" sz="1800" dirty="0" smtClean="0">
                <a:latin typeface="Times New Roman" pitchFamily="18" charset="0"/>
                <a:cs typeface="Times New Roman" pitchFamily="18" charset="0"/>
              </a:rPr>
              <a:t>	The portion of the input cycle during which collector current  flows, the power amplifiers may be classified as follows</a:t>
            </a:r>
          </a:p>
          <a:p>
            <a:pPr lvl="1" algn="just"/>
            <a:r>
              <a:rPr lang="en-US" sz="1800" b="1" dirty="0" smtClean="0">
                <a:latin typeface="Times New Roman" pitchFamily="18" charset="0"/>
                <a:cs typeface="Times New Roman" pitchFamily="18" charset="0"/>
              </a:rPr>
              <a:t>Class </a:t>
            </a:r>
            <a:r>
              <a:rPr lang="en-US" sz="1800" b="1" dirty="0">
                <a:latin typeface="Times New Roman" pitchFamily="18" charset="0"/>
                <a:cs typeface="Times New Roman" pitchFamily="18" charset="0"/>
              </a:rPr>
              <a:t>A </a:t>
            </a:r>
            <a:r>
              <a:rPr lang="en-US" sz="1800" b="1" dirty="0" smtClean="0">
                <a:latin typeface="Times New Roman" pitchFamily="18" charset="0"/>
                <a:cs typeface="Times New Roman" pitchFamily="18" charset="0"/>
              </a:rPr>
              <a:t>Power amplifier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When </a:t>
            </a:r>
            <a:r>
              <a:rPr lang="en-US" sz="1800" dirty="0" smtClean="0">
                <a:latin typeface="Times New Roman" pitchFamily="18" charset="0"/>
                <a:cs typeface="Times New Roman" pitchFamily="18" charset="0"/>
              </a:rPr>
              <a:t>the collector current flows at all times during full cycle of  the input signal.</a:t>
            </a:r>
          </a:p>
          <a:p>
            <a:pPr lvl="1" algn="just"/>
            <a:r>
              <a:rPr lang="en-US" sz="1800" b="1" dirty="0">
                <a:latin typeface="Times New Roman" pitchFamily="18" charset="0"/>
                <a:cs typeface="Times New Roman" pitchFamily="18" charset="0"/>
              </a:rPr>
              <a:t>Class B Power amplifier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When the collector current flows at </a:t>
            </a:r>
            <a:r>
              <a:rPr lang="en-US" sz="1800" dirty="0" smtClean="0">
                <a:latin typeface="Times New Roman" pitchFamily="18" charset="0"/>
                <a:cs typeface="Times New Roman" pitchFamily="18" charset="0"/>
              </a:rPr>
              <a:t>only </a:t>
            </a:r>
            <a:r>
              <a:rPr lang="en-US" sz="1800" dirty="0">
                <a:latin typeface="Times New Roman" pitchFamily="18" charset="0"/>
                <a:cs typeface="Times New Roman" pitchFamily="18" charset="0"/>
              </a:rPr>
              <a:t>during </a:t>
            </a:r>
            <a:r>
              <a:rPr lang="en-US" sz="1800" dirty="0" smtClean="0">
                <a:latin typeface="Times New Roman" pitchFamily="18" charset="0"/>
                <a:cs typeface="Times New Roman" pitchFamily="18" charset="0"/>
              </a:rPr>
              <a:t>half </a:t>
            </a:r>
            <a:r>
              <a:rPr lang="en-US" sz="1800" dirty="0">
                <a:latin typeface="Times New Roman" pitchFamily="18" charset="0"/>
                <a:cs typeface="Times New Roman" pitchFamily="18" charset="0"/>
              </a:rPr>
              <a:t>cycle of </a:t>
            </a:r>
            <a:r>
              <a:rPr lang="en-US" sz="1800" dirty="0" smtClean="0">
                <a:latin typeface="Times New Roman" pitchFamily="18" charset="0"/>
                <a:cs typeface="Times New Roman" pitchFamily="18" charset="0"/>
              </a:rPr>
              <a:t> the input signal.</a:t>
            </a:r>
          </a:p>
          <a:p>
            <a:pPr lvl="1" algn="just"/>
            <a:r>
              <a:rPr lang="en-US" sz="1800" b="1" dirty="0">
                <a:latin typeface="Times New Roman" pitchFamily="18" charset="0"/>
                <a:cs typeface="Times New Roman" pitchFamily="18" charset="0"/>
              </a:rPr>
              <a:t>Class </a:t>
            </a:r>
            <a:r>
              <a:rPr lang="en-US" sz="1800" b="1" dirty="0" smtClean="0">
                <a:latin typeface="Times New Roman" pitchFamily="18" charset="0"/>
                <a:cs typeface="Times New Roman" pitchFamily="18" charset="0"/>
              </a:rPr>
              <a:t>C </a:t>
            </a:r>
            <a:r>
              <a:rPr lang="en-US" sz="1800" b="1" dirty="0">
                <a:latin typeface="Times New Roman" pitchFamily="18" charset="0"/>
                <a:cs typeface="Times New Roman" pitchFamily="18" charset="0"/>
              </a:rPr>
              <a:t>Power amplifier </a:t>
            </a:r>
            <a:r>
              <a:rPr lang="en-US" sz="1800" dirty="0" smtClean="0">
                <a:latin typeface="Times New Roman" pitchFamily="18" charset="0"/>
                <a:cs typeface="Times New Roman" pitchFamily="18" charset="0"/>
              </a:rPr>
              <a:t>- When </a:t>
            </a:r>
            <a:r>
              <a:rPr lang="en-US" sz="1800" dirty="0">
                <a:latin typeface="Times New Roman" pitchFamily="18" charset="0"/>
                <a:cs typeface="Times New Roman" pitchFamily="18" charset="0"/>
              </a:rPr>
              <a:t>the collector current </a:t>
            </a:r>
            <a:r>
              <a:rPr lang="en-US" sz="1800" dirty="0" smtClean="0">
                <a:latin typeface="Times New Roman" pitchFamily="18" charset="0"/>
                <a:cs typeface="Times New Roman" pitchFamily="18" charset="0"/>
              </a:rPr>
              <a:t>flows for less than half cycle  </a:t>
            </a:r>
            <a:r>
              <a:rPr lang="en-US" sz="1800" dirty="0">
                <a:latin typeface="Times New Roman" pitchFamily="18" charset="0"/>
                <a:cs typeface="Times New Roman" pitchFamily="18" charset="0"/>
              </a:rPr>
              <a:t>of </a:t>
            </a:r>
            <a:r>
              <a:rPr lang="en-US" sz="1800" dirty="0" smtClean="0">
                <a:latin typeface="Times New Roman" pitchFamily="18" charset="0"/>
                <a:cs typeface="Times New Roman" pitchFamily="18" charset="0"/>
              </a:rPr>
              <a:t> the input signal</a:t>
            </a:r>
            <a:r>
              <a:rPr lang="en-US" sz="1800" dirty="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pPr lvl="1" algn="just"/>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8268199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400" b="1" smtClean="0">
                <a:latin typeface="Times New Roman" pitchFamily="18" charset="0"/>
                <a:cs typeface="Times New Roman" pitchFamily="18" charset="0"/>
              </a:rPr>
              <a:t>CROSS OVER DISTORTION</a:t>
            </a:r>
            <a:br>
              <a:rPr lang="en-US" sz="2400" b="1" smtClean="0">
                <a:latin typeface="Times New Roman" pitchFamily="18" charset="0"/>
                <a:cs typeface="Times New Roman" pitchFamily="18" charset="0"/>
              </a:rPr>
            </a:br>
            <a:endParaRPr lang="en-US" sz="2400" b="1" dirty="0">
              <a:latin typeface="Times New Roman" pitchFamily="18" charset="0"/>
              <a:cs typeface="Times New Roman" pitchFamily="18" charset="0"/>
            </a:endParaRP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52600" y="2819400"/>
            <a:ext cx="5486400" cy="3213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685800" y="1219200"/>
            <a:ext cx="7924800" cy="707886"/>
          </a:xfrm>
          <a:prstGeom prst="rect">
            <a:avLst/>
          </a:prstGeom>
        </p:spPr>
        <p:txBody>
          <a:bodyPr wrap="square">
            <a:spAutoFit/>
          </a:bodyPr>
          <a:lstStyle/>
          <a:p>
            <a:pPr marL="342900" indent="-342900" algn="just">
              <a:buFont typeface="Wingdings" pitchFamily="2" charset="2"/>
              <a:buChar char="Ø"/>
            </a:pPr>
            <a:r>
              <a:rPr lang="en-US" sz="2000" dirty="0">
                <a:latin typeface="Times New Roman" pitchFamily="18" charset="0"/>
                <a:cs typeface="Times New Roman" pitchFamily="18" charset="0"/>
              </a:rPr>
              <a:t>T</a:t>
            </a:r>
            <a:r>
              <a:rPr lang="en-US" sz="2000" dirty="0" smtClean="0">
                <a:latin typeface="Times New Roman" pitchFamily="18" charset="0"/>
                <a:cs typeface="Times New Roman" pitchFamily="18" charset="0"/>
              </a:rPr>
              <a:t>he </a:t>
            </a:r>
            <a:r>
              <a:rPr lang="en-US" sz="2000" dirty="0">
                <a:latin typeface="Times New Roman" pitchFamily="18" charset="0"/>
                <a:cs typeface="Times New Roman" pitchFamily="18" charset="0"/>
              </a:rPr>
              <a:t>regions of the input signal where the amplitude is less than 0.7V will be missing in the output signal and it is called cross over distortion. </a:t>
            </a:r>
          </a:p>
        </p:txBody>
      </p:sp>
    </p:spTree>
    <p:extLst>
      <p:ext uri="{BB962C8B-B14F-4D97-AF65-F5344CB8AC3E}">
        <p14:creationId xmlns:p14="http://schemas.microsoft.com/office/powerpoint/2010/main" val="6422539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562600"/>
          </a:xfrm>
        </p:spPr>
        <p:txBody>
          <a:bodyPr>
            <a:normAutofit/>
          </a:bodyPr>
          <a:lstStyle/>
          <a:p>
            <a:pPr marL="0" indent="0">
              <a:buNone/>
            </a:pPr>
            <a:r>
              <a:rPr lang="en-US" sz="2000" b="1" dirty="0" smtClean="0">
                <a:latin typeface="Times New Roman" pitchFamily="18" charset="0"/>
                <a:cs typeface="Times New Roman" pitchFamily="18" charset="0"/>
              </a:rPr>
              <a:t>    </a:t>
            </a:r>
          </a:p>
          <a:p>
            <a:pPr marL="0" indent="0">
              <a:buNone/>
            </a:pPr>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   ADVANTAGES OF CLASS B AMPLIFIER</a:t>
            </a:r>
          </a:p>
          <a:p>
            <a:endParaRPr lang="en-US" dirty="0"/>
          </a:p>
        </p:txBody>
      </p:sp>
      <p:sp>
        <p:nvSpPr>
          <p:cNvPr id="4" name="Rectangle 3"/>
          <p:cNvSpPr/>
          <p:nvPr/>
        </p:nvSpPr>
        <p:spPr>
          <a:xfrm>
            <a:off x="762000" y="1752600"/>
            <a:ext cx="7924800" cy="3785652"/>
          </a:xfrm>
          <a:prstGeom prst="rect">
            <a:avLst/>
          </a:prstGeom>
        </p:spPr>
        <p:txBody>
          <a:bodyPr wrap="square">
            <a:spAutoFit/>
          </a:bodyPr>
          <a:lstStyle/>
          <a:p>
            <a:pPr marL="800100" lvl="1" indent="-342900" algn="just" fontAlgn="base">
              <a:buFont typeface="Arial" pitchFamily="34" charset="0"/>
              <a:buChar char="•"/>
            </a:pPr>
            <a:r>
              <a:rPr lang="en-US" sz="2000" dirty="0">
                <a:latin typeface="Times New Roman" pitchFamily="18" charset="0"/>
                <a:cs typeface="Times New Roman" pitchFamily="18" charset="0"/>
              </a:rPr>
              <a:t>High efficiency when compared to the Class A configurations</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marL="800100" lvl="1" indent="-342900" algn="just" fontAlgn="base">
              <a:buFont typeface="Arial" pitchFamily="34" charset="0"/>
              <a:buChar char="•"/>
            </a:pPr>
            <a:r>
              <a:rPr lang="en-US" sz="2000" dirty="0" smtClean="0">
                <a:latin typeface="Times New Roman" pitchFamily="18" charset="0"/>
                <a:cs typeface="Times New Roman" pitchFamily="18" charset="0"/>
              </a:rPr>
              <a:t>Push-pull </a:t>
            </a:r>
            <a:r>
              <a:rPr lang="en-US" sz="2000" dirty="0">
                <a:latin typeface="Times New Roman" pitchFamily="18" charset="0"/>
                <a:cs typeface="Times New Roman" pitchFamily="18" charset="0"/>
              </a:rPr>
              <a:t>mechanism avoids even </a:t>
            </a:r>
            <a:r>
              <a:rPr lang="en-US" sz="2000" dirty="0" smtClean="0">
                <a:latin typeface="Times New Roman" pitchFamily="18" charset="0"/>
                <a:cs typeface="Times New Roman" pitchFamily="18" charset="0"/>
              </a:rPr>
              <a:t>harmonics.</a:t>
            </a:r>
          </a:p>
          <a:p>
            <a:pPr marL="800100" lvl="1" indent="-342900" algn="just" fontAlgn="base">
              <a:buFont typeface="Arial" pitchFamily="34" charset="0"/>
              <a:buChar char="•"/>
            </a:pPr>
            <a:r>
              <a:rPr lang="en-US" sz="2000" dirty="0" smtClean="0">
                <a:latin typeface="Times New Roman" pitchFamily="18" charset="0"/>
                <a:cs typeface="Times New Roman" pitchFamily="18" charset="0"/>
              </a:rPr>
              <a:t>No </a:t>
            </a:r>
            <a:r>
              <a:rPr lang="en-US" sz="2000" dirty="0">
                <a:latin typeface="Times New Roman" pitchFamily="18" charset="0"/>
                <a:cs typeface="Times New Roman" pitchFamily="18" charset="0"/>
              </a:rPr>
              <a:t>DC components in the output (in ideal case</a:t>
            </a:r>
            <a:r>
              <a:rPr lang="en-US" sz="2000" dirty="0" smtClean="0">
                <a:latin typeface="Times New Roman" pitchFamily="18" charset="0"/>
                <a:cs typeface="Times New Roman" pitchFamily="18" charset="0"/>
              </a:rPr>
              <a:t>).</a:t>
            </a:r>
          </a:p>
          <a:p>
            <a:pPr fontAlgn="base"/>
            <a:endParaRPr lang="en-US" sz="2000" dirty="0">
              <a:latin typeface="Times New Roman" pitchFamily="18" charset="0"/>
              <a:cs typeface="Times New Roman" pitchFamily="18" charset="0"/>
            </a:endParaRPr>
          </a:p>
          <a:p>
            <a:pPr fontAlgn="base"/>
            <a:r>
              <a:rPr lang="en-US" sz="2000" b="1" dirty="0" smtClean="0">
                <a:latin typeface="Times New Roman" pitchFamily="18" charset="0"/>
                <a:cs typeface="Times New Roman" pitchFamily="18" charset="0"/>
              </a:rPr>
              <a:t>DISADVANTAGES OF CLASS B AMPLIFIER.</a:t>
            </a:r>
          </a:p>
          <a:p>
            <a:pPr fontAlgn="base"/>
            <a:endParaRPr lang="en-US" sz="2000" b="1" dirty="0" smtClean="0">
              <a:latin typeface="Times New Roman" pitchFamily="18" charset="0"/>
              <a:cs typeface="Times New Roman" pitchFamily="18" charset="0"/>
            </a:endParaRPr>
          </a:p>
          <a:p>
            <a:pPr marL="800100" lvl="1" indent="-342900" algn="just" fontAlgn="base">
              <a:buFont typeface="Arial" pitchFamily="34" charset="0"/>
              <a:buChar char="•"/>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major disadvantage is the cross-over </a:t>
            </a:r>
            <a:r>
              <a:rPr lang="en-US" sz="2000" dirty="0" smtClean="0">
                <a:latin typeface="Times New Roman" pitchFamily="18" charset="0"/>
                <a:cs typeface="Times New Roman" pitchFamily="18" charset="0"/>
              </a:rPr>
              <a:t>distortion. Coupling </a:t>
            </a:r>
            <a:r>
              <a:rPr lang="en-US" sz="2000" dirty="0">
                <a:latin typeface="Times New Roman" pitchFamily="18" charset="0"/>
                <a:cs typeface="Times New Roman" pitchFamily="18" charset="0"/>
              </a:rPr>
              <a:t>transformers increases the cost and size</a:t>
            </a:r>
            <a:r>
              <a:rPr lang="en-US" sz="2000" dirty="0" smtClean="0">
                <a:latin typeface="Times New Roman" pitchFamily="18" charset="0"/>
                <a:cs typeface="Times New Roman" pitchFamily="18" charset="0"/>
              </a:rPr>
              <a:t>. </a:t>
            </a:r>
          </a:p>
          <a:p>
            <a:pPr marL="800100" lvl="1" indent="-342900" algn="just" fontAlgn="base">
              <a:buFont typeface="Arial" pitchFamily="34" charset="0"/>
              <a:buChar char="•"/>
            </a:pPr>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is difficult to find ideal transformers</a:t>
            </a:r>
            <a:r>
              <a:rPr lang="en-US" sz="2000" dirty="0" smtClean="0">
                <a:latin typeface="Times New Roman" pitchFamily="18" charset="0"/>
                <a:cs typeface="Times New Roman" pitchFamily="18" charset="0"/>
              </a:rPr>
              <a:t>. </a:t>
            </a:r>
          </a:p>
          <a:p>
            <a:pPr marL="800100" lvl="1" indent="-342900" algn="just" fontAlgn="base">
              <a:buFont typeface="Arial" pitchFamily="34" charset="0"/>
              <a:buChar char="•"/>
            </a:pPr>
            <a:r>
              <a:rPr lang="en-US" sz="2000" dirty="0" smtClean="0">
                <a:latin typeface="Times New Roman" pitchFamily="18" charset="0"/>
                <a:cs typeface="Times New Roman" pitchFamily="18" charset="0"/>
              </a:rPr>
              <a:t>Transformer </a:t>
            </a:r>
            <a:r>
              <a:rPr lang="en-US" sz="2000" dirty="0">
                <a:latin typeface="Times New Roman" pitchFamily="18" charset="0"/>
                <a:cs typeface="Times New Roman" pitchFamily="18" charset="0"/>
              </a:rPr>
              <a:t>coupling causes hum in the output and also affects the low frequency </a:t>
            </a:r>
            <a:r>
              <a:rPr lang="en-US" sz="2000" dirty="0" smtClean="0">
                <a:latin typeface="Times New Roman" pitchFamily="18" charset="0"/>
                <a:cs typeface="Times New Roman" pitchFamily="18" charset="0"/>
              </a:rPr>
              <a:t>response.</a:t>
            </a:r>
          </a:p>
          <a:p>
            <a:pPr marL="800100" lvl="1" indent="-342900" algn="just" fontAlgn="base">
              <a:buFont typeface="Arial" pitchFamily="34" charset="0"/>
              <a:buChar char="•"/>
            </a:pPr>
            <a:r>
              <a:rPr lang="en-US" sz="2000" dirty="0" smtClean="0">
                <a:latin typeface="Times New Roman" pitchFamily="18" charset="0"/>
                <a:cs typeface="Times New Roman" pitchFamily="18" charset="0"/>
              </a:rPr>
              <a:t>Transformer </a:t>
            </a:r>
            <a:r>
              <a:rPr lang="en-US" sz="2000" dirty="0">
                <a:latin typeface="Times New Roman" pitchFamily="18" charset="0"/>
                <a:cs typeface="Times New Roman" pitchFamily="18" charset="0"/>
              </a:rPr>
              <a:t>coupling is not practical in case of huge loads</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8331752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CLASS AB POWER AMPLIFIER</a:t>
            </a:r>
            <a:br>
              <a:rPr lang="en-US" sz="2400" b="1" dirty="0" smtClean="0">
                <a:latin typeface="Times New Roman" pitchFamily="18" charset="0"/>
                <a:cs typeface="Times New Roman" pitchFamily="18" charset="0"/>
              </a:rPr>
            </a:b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533400" y="838200"/>
            <a:ext cx="8229600" cy="5181600"/>
          </a:xfrm>
        </p:spPr>
        <p:txBody>
          <a:bodyPr>
            <a:noAutofit/>
          </a:bodyPr>
          <a:lstStyle/>
          <a:p>
            <a:pPr algn="just">
              <a:buFont typeface="Wingdings" pitchFamily="2" charset="2"/>
              <a:buChar char="Ø"/>
            </a:pPr>
            <a:r>
              <a:rPr lang="en-US" sz="1800" dirty="0">
                <a:latin typeface="Times New Roman" pitchFamily="18" charset="0"/>
                <a:cs typeface="Times New Roman" pitchFamily="18" charset="0"/>
              </a:rPr>
              <a:t>class AB is a combination of class A and class B type of amplifiers. As class A has the problem of low efficiency and class B has distortion problem, this class AB is emerged to eliminate these two problems, by utilizing the advantages of both the classes.</a:t>
            </a:r>
          </a:p>
          <a:p>
            <a:pPr algn="just">
              <a:buFont typeface="Wingdings" pitchFamily="2" charset="2"/>
              <a:buChar char="Ø"/>
            </a:pPr>
            <a:r>
              <a:rPr lang="en-US" sz="1800" dirty="0">
                <a:latin typeface="Times New Roman" pitchFamily="18" charset="0"/>
                <a:cs typeface="Times New Roman" pitchFamily="18" charset="0"/>
              </a:rPr>
              <a:t>The cross over distortion is the problem that occurs when both the transistors are OFF at the same instant, during the transition period. In order to eliminate this, the condition has to be chosen for more than one half cycle. Hence, the other transistor gets into conduction, before the operating transistor switches to cut off state</a:t>
            </a:r>
            <a:r>
              <a:rPr lang="en-US" sz="1800" dirty="0" smtClean="0">
                <a:latin typeface="Times New Roman" pitchFamily="18" charset="0"/>
                <a:cs typeface="Times New Roman" pitchFamily="18" charset="0"/>
              </a:rPr>
              <a:t>.</a:t>
            </a:r>
          </a:p>
          <a:p>
            <a:pPr marL="0" indent="0" algn="just">
              <a:buNone/>
            </a:pP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129407"/>
            <a:ext cx="2895600" cy="368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3280388"/>
            <a:ext cx="3352800" cy="3530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12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1243787"/>
            <a:ext cx="7772400" cy="2923877"/>
          </a:xfrm>
          <a:prstGeom prst="rect">
            <a:avLst/>
          </a:prstGeom>
        </p:spPr>
        <p:txBody>
          <a:bodyPr wrap="square">
            <a:spAutoFit/>
          </a:bodyPr>
          <a:lstStyle/>
          <a:p>
            <a:pPr fontAlgn="base"/>
            <a:r>
              <a:rPr lang="en-US" sz="2000" b="1" dirty="0">
                <a:latin typeface="Times New Roman" pitchFamily="18" charset="0"/>
                <a:cs typeface="Times New Roman" pitchFamily="18" charset="0"/>
              </a:rPr>
              <a:t>Advantages of Class AB power amplifier.</a:t>
            </a:r>
          </a:p>
          <a:p>
            <a:pPr lvl="1" fontAlgn="base"/>
            <a:r>
              <a:rPr lang="en-US" dirty="0">
                <a:latin typeface="Times New Roman" pitchFamily="18" charset="0"/>
                <a:cs typeface="Times New Roman" pitchFamily="18" charset="0"/>
              </a:rPr>
              <a:t>No cross over distortion.</a:t>
            </a:r>
          </a:p>
          <a:p>
            <a:pPr lvl="1" fontAlgn="base"/>
            <a:r>
              <a:rPr lang="en-US" dirty="0">
                <a:latin typeface="Times New Roman" pitchFamily="18" charset="0"/>
                <a:cs typeface="Times New Roman" pitchFamily="18" charset="0"/>
              </a:rPr>
              <a:t>No need for the bulky coupling transformers.</a:t>
            </a:r>
          </a:p>
          <a:p>
            <a:pPr lvl="1" fontAlgn="base"/>
            <a:r>
              <a:rPr lang="en-US" dirty="0">
                <a:latin typeface="Times New Roman" pitchFamily="18" charset="0"/>
                <a:cs typeface="Times New Roman" pitchFamily="18" charset="0"/>
              </a:rPr>
              <a:t>No hum in the output.</a:t>
            </a:r>
          </a:p>
          <a:p>
            <a:pPr fontAlgn="base"/>
            <a:r>
              <a:rPr lang="en-US" sz="2000" b="1" dirty="0">
                <a:latin typeface="Times New Roman" pitchFamily="18" charset="0"/>
                <a:cs typeface="Times New Roman" pitchFamily="18" charset="0"/>
              </a:rPr>
              <a:t>Disadvantages of Class AB power amplifier.</a:t>
            </a:r>
          </a:p>
          <a:p>
            <a:pPr lvl="1" algn="just" fontAlgn="base"/>
            <a:r>
              <a:rPr lang="en-US" dirty="0">
                <a:latin typeface="Times New Roman" pitchFamily="18" charset="0"/>
                <a:cs typeface="Times New Roman" pitchFamily="18" charset="0"/>
              </a:rPr>
              <a:t>Efficiency is slightly less when compared to Class B configuration.</a:t>
            </a:r>
          </a:p>
          <a:p>
            <a:pPr lvl="1" algn="just" fontAlgn="base"/>
            <a:r>
              <a:rPr lang="en-US" dirty="0">
                <a:latin typeface="Times New Roman" pitchFamily="18" charset="0"/>
                <a:cs typeface="Times New Roman" pitchFamily="18" charset="0"/>
              </a:rPr>
              <a:t>There will be some DC components in the output as the load is directly coupled.</a:t>
            </a:r>
          </a:p>
          <a:p>
            <a:pPr lvl="1" algn="just" fontAlgn="base"/>
            <a:r>
              <a:rPr lang="en-US" dirty="0">
                <a:latin typeface="Times New Roman" pitchFamily="18" charset="0"/>
                <a:cs typeface="Times New Roman" pitchFamily="18" charset="0"/>
              </a:rPr>
              <a:t>Capacitive coupling can eliminate DC components but it is not practical in case of heavy loads.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28149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400" b="1" dirty="0">
                <a:latin typeface="Times New Roman" pitchFamily="18" charset="0"/>
                <a:cs typeface="Times New Roman" pitchFamily="18" charset="0"/>
              </a:rPr>
              <a:t>CLASS C</a:t>
            </a:r>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POWER AMPLIFIER</a:t>
            </a:r>
            <a:endParaRPr lang="en-US" sz="2400" dirty="0"/>
          </a:p>
        </p:txBody>
      </p:sp>
      <p:sp>
        <p:nvSpPr>
          <p:cNvPr id="3" name="Content Placeholder 2"/>
          <p:cNvSpPr>
            <a:spLocks noGrp="1"/>
          </p:cNvSpPr>
          <p:nvPr>
            <p:ph idx="1"/>
          </p:nvPr>
        </p:nvSpPr>
        <p:spPr>
          <a:xfrm>
            <a:off x="457200" y="990600"/>
            <a:ext cx="8229600" cy="5257800"/>
          </a:xfrm>
        </p:spPr>
        <p:txBody>
          <a:bodyPr>
            <a:normAutofit/>
          </a:bodyPr>
          <a:lstStyle/>
          <a:p>
            <a:pPr algn="just"/>
            <a:r>
              <a:rPr lang="en-US" sz="2000" dirty="0" smtClean="0">
                <a:latin typeface="Times New Roman" pitchFamily="18" charset="0"/>
                <a:cs typeface="Times New Roman" pitchFamily="18" charset="0"/>
              </a:rPr>
              <a:t>Class </a:t>
            </a:r>
            <a:r>
              <a:rPr lang="en-US" sz="2000" dirty="0">
                <a:latin typeface="Times New Roman" pitchFamily="18" charset="0"/>
                <a:cs typeface="Times New Roman" pitchFamily="18" charset="0"/>
              </a:rPr>
              <a:t>C power amplifier is a type of amplifier where the active element (transistor) conduct for less than one half cycle of the input signal</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Less than one half cycle means the conduction angle is less than 180° and its typical value is 80° to 120°. The reduced conduction angle improves the efficiency to a great extend but causes a lot of distortion.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Theoretical </a:t>
            </a:r>
            <a:r>
              <a:rPr lang="en-US" sz="2000" dirty="0">
                <a:latin typeface="Times New Roman" pitchFamily="18" charset="0"/>
                <a:cs typeface="Times New Roman" pitchFamily="18" charset="0"/>
              </a:rPr>
              <a:t>maximum efficiency of a Class C amplifier is around 90%.</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2950" y="3414713"/>
            <a:ext cx="38100" cy="2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089418"/>
            <a:ext cx="4724400" cy="3768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99245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itchFamily="18" charset="0"/>
                <a:cs typeface="Times New Roman" pitchFamily="18" charset="0"/>
              </a:rPr>
              <a:t>CLASS C POWER AMPLIFIER</a:t>
            </a:r>
            <a:endParaRPr lang="en-US" sz="2400" dirty="0"/>
          </a:p>
        </p:txBody>
      </p:sp>
      <p:pic>
        <p:nvPicPr>
          <p:cNvPr id="8194"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81600" y="1828800"/>
            <a:ext cx="3523001" cy="384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52400" y="2057400"/>
            <a:ext cx="4611756" cy="2651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419600" y="5943600"/>
            <a:ext cx="4572000" cy="646331"/>
          </a:xfrm>
          <a:prstGeom prst="rect">
            <a:avLst/>
          </a:prstGeom>
        </p:spPr>
        <p:txBody>
          <a:bodyPr>
            <a:spAutoFit/>
          </a:bodyPr>
          <a:lstStyle/>
          <a:p>
            <a:pPr algn="ctr" fontAlgn="base"/>
            <a:r>
              <a:rPr lang="en-US" b="1" dirty="0" smtClean="0">
                <a:latin typeface="Times New Roman" pitchFamily="18" charset="0"/>
                <a:cs typeface="Times New Roman" pitchFamily="18" charset="0"/>
              </a:rPr>
              <a:t>Output Characteristics of </a:t>
            </a:r>
            <a:r>
              <a:rPr lang="en-US" b="1" dirty="0">
                <a:latin typeface="Times New Roman" pitchFamily="18" charset="0"/>
                <a:cs typeface="Times New Roman" pitchFamily="18" charset="0"/>
              </a:rPr>
              <a:t>Class C </a:t>
            </a:r>
            <a:r>
              <a:rPr lang="en-US" b="1" dirty="0" smtClean="0">
                <a:latin typeface="Times New Roman" pitchFamily="18" charset="0"/>
                <a:cs typeface="Times New Roman" pitchFamily="18" charset="0"/>
              </a:rPr>
              <a:t>Power Amplifier</a:t>
            </a:r>
            <a:endParaRPr lang="en-US" b="1" dirty="0">
              <a:latin typeface="Times New Roman" pitchFamily="18" charset="0"/>
              <a:cs typeface="Times New Roman" pitchFamily="18" charset="0"/>
            </a:endParaRPr>
          </a:p>
        </p:txBody>
      </p:sp>
      <p:sp>
        <p:nvSpPr>
          <p:cNvPr id="7" name="Rectangle 6"/>
          <p:cNvSpPr/>
          <p:nvPr/>
        </p:nvSpPr>
        <p:spPr>
          <a:xfrm>
            <a:off x="152400" y="5943600"/>
            <a:ext cx="4572000" cy="646331"/>
          </a:xfrm>
          <a:prstGeom prst="rect">
            <a:avLst/>
          </a:prstGeom>
        </p:spPr>
        <p:txBody>
          <a:bodyPr>
            <a:spAutoFit/>
          </a:bodyPr>
          <a:lstStyle/>
          <a:p>
            <a:pPr algn="ctr"/>
            <a:r>
              <a:rPr lang="en-US" b="1" dirty="0">
                <a:latin typeface="Times New Roman" pitchFamily="18" charset="0"/>
                <a:cs typeface="Times New Roman" pitchFamily="18" charset="0"/>
              </a:rPr>
              <a:t>Input and output waveforms </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Class C power amplifier</a:t>
            </a:r>
          </a:p>
        </p:txBody>
      </p:sp>
    </p:spTree>
    <p:extLst>
      <p:ext uri="{BB962C8B-B14F-4D97-AF65-F5344CB8AC3E}">
        <p14:creationId xmlns:p14="http://schemas.microsoft.com/office/powerpoint/2010/main" val="11664501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972688"/>
            <a:ext cx="8001000" cy="5324535"/>
          </a:xfrm>
          <a:prstGeom prst="rect">
            <a:avLst/>
          </a:prstGeom>
        </p:spPr>
        <p:txBody>
          <a:bodyPr wrap="square">
            <a:spAutoFit/>
          </a:bodyPr>
          <a:lstStyle/>
          <a:p>
            <a:pPr fontAlgn="base"/>
            <a:r>
              <a:rPr lang="en-US" sz="2000" b="1" dirty="0" smtClean="0">
                <a:latin typeface="Times New Roman" pitchFamily="18" charset="0"/>
                <a:cs typeface="Times New Roman" pitchFamily="18" charset="0"/>
              </a:rPr>
              <a:t>Advantages</a:t>
            </a:r>
            <a:endParaRPr lang="en-US" sz="2000" b="1" dirty="0">
              <a:latin typeface="Times New Roman" pitchFamily="18" charset="0"/>
              <a:cs typeface="Times New Roman" pitchFamily="18" charset="0"/>
            </a:endParaRPr>
          </a:p>
          <a:p>
            <a:pPr marL="285750" indent="-285750" fontAlgn="base">
              <a:buFont typeface="Arial" pitchFamily="34" charset="0"/>
              <a:buChar char="•"/>
            </a:pPr>
            <a:r>
              <a:rPr lang="en-US" sz="2000" dirty="0">
                <a:latin typeface="Times New Roman" pitchFamily="18" charset="0"/>
                <a:cs typeface="Times New Roman" pitchFamily="18" charset="0"/>
              </a:rPr>
              <a:t>High efficiency.</a:t>
            </a:r>
          </a:p>
          <a:p>
            <a:pPr marL="285750" indent="-285750" fontAlgn="base">
              <a:buFont typeface="Arial" pitchFamily="34" charset="0"/>
              <a:buChar char="•"/>
            </a:pPr>
            <a:r>
              <a:rPr lang="en-US" sz="2000" dirty="0">
                <a:latin typeface="Times New Roman" pitchFamily="18" charset="0"/>
                <a:cs typeface="Times New Roman" pitchFamily="18" charset="0"/>
              </a:rPr>
              <a:t>Excellent in RF applications.</a:t>
            </a:r>
          </a:p>
          <a:p>
            <a:pPr marL="285750" indent="-285750" fontAlgn="base">
              <a:buFont typeface="Arial" pitchFamily="34" charset="0"/>
              <a:buChar char="•"/>
            </a:pPr>
            <a:r>
              <a:rPr lang="en-US" sz="2000" dirty="0">
                <a:latin typeface="Times New Roman" pitchFamily="18" charset="0"/>
                <a:cs typeface="Times New Roman" pitchFamily="18" charset="0"/>
              </a:rPr>
              <a:t>Lowest physical size for a given power output.</a:t>
            </a:r>
          </a:p>
          <a:p>
            <a:pPr fontAlgn="base"/>
            <a:r>
              <a:rPr lang="en-US" sz="2000" b="1" dirty="0">
                <a:latin typeface="Times New Roman" pitchFamily="18" charset="0"/>
                <a:cs typeface="Times New Roman" pitchFamily="18" charset="0"/>
              </a:rPr>
              <a:t>Disadvantages </a:t>
            </a:r>
          </a:p>
          <a:p>
            <a:pPr marL="285750" indent="-285750" fontAlgn="base">
              <a:buFont typeface="Arial" pitchFamily="34" charset="0"/>
              <a:buChar char="•"/>
            </a:pPr>
            <a:r>
              <a:rPr lang="en-US" sz="2000" dirty="0">
                <a:latin typeface="Times New Roman" pitchFamily="18" charset="0"/>
                <a:cs typeface="Times New Roman" pitchFamily="18" charset="0"/>
              </a:rPr>
              <a:t>Lowest linearity.</a:t>
            </a:r>
          </a:p>
          <a:p>
            <a:pPr marL="285750" indent="-285750" fontAlgn="base">
              <a:buFont typeface="Arial" pitchFamily="34" charset="0"/>
              <a:buChar char="•"/>
            </a:pPr>
            <a:r>
              <a:rPr lang="en-US" sz="2000" dirty="0">
                <a:latin typeface="Times New Roman" pitchFamily="18" charset="0"/>
                <a:cs typeface="Times New Roman" pitchFamily="18" charset="0"/>
              </a:rPr>
              <a:t>Not suitable in audio applications.</a:t>
            </a:r>
          </a:p>
          <a:p>
            <a:pPr marL="285750" indent="-285750" fontAlgn="base">
              <a:buFont typeface="Arial" pitchFamily="34" charset="0"/>
              <a:buChar char="•"/>
            </a:pPr>
            <a:r>
              <a:rPr lang="en-US" sz="2000" dirty="0">
                <a:latin typeface="Times New Roman" pitchFamily="18" charset="0"/>
                <a:cs typeface="Times New Roman" pitchFamily="18" charset="0"/>
              </a:rPr>
              <a:t>Creates a lot of RF interference.</a:t>
            </a:r>
          </a:p>
          <a:p>
            <a:pPr marL="285750" indent="-285750" fontAlgn="base">
              <a:buFont typeface="Arial" pitchFamily="34" charset="0"/>
              <a:buChar char="•"/>
            </a:pPr>
            <a:r>
              <a:rPr lang="en-US" sz="2000" dirty="0">
                <a:latin typeface="Times New Roman" pitchFamily="18" charset="0"/>
                <a:cs typeface="Times New Roman" pitchFamily="18" charset="0"/>
              </a:rPr>
              <a:t>It is difficult to obtain ideal inductors and coupling transformers.</a:t>
            </a:r>
          </a:p>
          <a:p>
            <a:pPr marL="285750" indent="-285750" fontAlgn="base">
              <a:buFont typeface="Arial" pitchFamily="34" charset="0"/>
              <a:buChar char="•"/>
            </a:pPr>
            <a:r>
              <a:rPr lang="en-US" sz="2000" dirty="0">
                <a:latin typeface="Times New Roman" pitchFamily="18" charset="0"/>
                <a:cs typeface="Times New Roman" pitchFamily="18" charset="0"/>
              </a:rPr>
              <a:t>Reduced dynamic range.</a:t>
            </a:r>
          </a:p>
          <a:p>
            <a:pPr fontAlgn="base"/>
            <a:r>
              <a:rPr lang="en-US" sz="2000" b="1" dirty="0">
                <a:latin typeface="Times New Roman" pitchFamily="18" charset="0"/>
                <a:cs typeface="Times New Roman" pitchFamily="18" charset="0"/>
              </a:rPr>
              <a:t>Applications </a:t>
            </a:r>
          </a:p>
          <a:p>
            <a:pPr marL="285750" indent="-285750" fontAlgn="base">
              <a:buFont typeface="Arial" pitchFamily="34" charset="0"/>
              <a:buChar char="•"/>
            </a:pPr>
            <a:r>
              <a:rPr lang="en-US" sz="2000" dirty="0" smtClean="0">
                <a:latin typeface="Times New Roman" pitchFamily="18" charset="0"/>
                <a:cs typeface="Times New Roman" pitchFamily="18" charset="0"/>
              </a:rPr>
              <a:t>RF oscillators.</a:t>
            </a:r>
          </a:p>
          <a:p>
            <a:pPr marL="285750" indent="-285750" fontAlgn="base">
              <a:buFont typeface="Arial" pitchFamily="34" charset="0"/>
              <a:buChar char="•"/>
            </a:pPr>
            <a:r>
              <a:rPr lang="en-US" sz="2000" dirty="0" smtClean="0">
                <a:latin typeface="Times New Roman" pitchFamily="18" charset="0"/>
                <a:cs typeface="Times New Roman" pitchFamily="18" charset="0"/>
              </a:rPr>
              <a:t>RF </a:t>
            </a:r>
            <a:r>
              <a:rPr lang="en-US" sz="2000" dirty="0">
                <a:latin typeface="Times New Roman" pitchFamily="18" charset="0"/>
                <a:cs typeface="Times New Roman" pitchFamily="18" charset="0"/>
              </a:rPr>
              <a:t>amplifier.</a:t>
            </a:r>
          </a:p>
          <a:p>
            <a:pPr marL="285750" indent="-285750" fontAlgn="base">
              <a:buFont typeface="Arial" pitchFamily="34" charset="0"/>
              <a:buChar char="•"/>
            </a:pPr>
            <a:r>
              <a:rPr lang="en-US" sz="2000" dirty="0">
                <a:latin typeface="Times New Roman" pitchFamily="18" charset="0"/>
                <a:cs typeface="Times New Roman" pitchFamily="18" charset="0"/>
              </a:rPr>
              <a:t>FM transmitters.</a:t>
            </a:r>
          </a:p>
          <a:p>
            <a:pPr marL="285750" indent="-285750" fontAlgn="base">
              <a:buFont typeface="Arial" pitchFamily="34" charset="0"/>
              <a:buChar char="•"/>
            </a:pPr>
            <a:r>
              <a:rPr lang="en-US" sz="2000" dirty="0">
                <a:latin typeface="Times New Roman" pitchFamily="18" charset="0"/>
                <a:cs typeface="Times New Roman" pitchFamily="18" charset="0"/>
              </a:rPr>
              <a:t>Booster amplifiers.</a:t>
            </a:r>
          </a:p>
          <a:p>
            <a:pPr marL="285750" indent="-285750" fontAlgn="base">
              <a:buFont typeface="Arial" pitchFamily="34" charset="0"/>
              <a:buChar char="•"/>
            </a:pPr>
            <a:r>
              <a:rPr lang="en-US" sz="2000" dirty="0">
                <a:latin typeface="Times New Roman" pitchFamily="18" charset="0"/>
                <a:cs typeface="Times New Roman" pitchFamily="18" charset="0"/>
              </a:rPr>
              <a:t>High frequency repeaters.</a:t>
            </a:r>
          </a:p>
          <a:p>
            <a:pPr marL="285750" indent="-285750" fontAlgn="base">
              <a:buFont typeface="Arial" pitchFamily="34" charset="0"/>
              <a:buChar char="•"/>
            </a:pPr>
            <a:r>
              <a:rPr lang="en-US" sz="2000" dirty="0">
                <a:latin typeface="Times New Roman" pitchFamily="18" charset="0"/>
                <a:cs typeface="Times New Roman" pitchFamily="18" charset="0"/>
              </a:rPr>
              <a:t>Tuned amplifiers etc.</a:t>
            </a:r>
          </a:p>
        </p:txBody>
      </p:sp>
      <p:sp>
        <p:nvSpPr>
          <p:cNvPr id="3" name="Title 2"/>
          <p:cNvSpPr>
            <a:spLocks noGrp="1"/>
          </p:cNvSpPr>
          <p:nvPr>
            <p:ph type="title"/>
          </p:nvPr>
        </p:nvSpPr>
        <p:spPr>
          <a:xfrm>
            <a:off x="457200" y="274638"/>
            <a:ext cx="8229600" cy="698050"/>
          </a:xfrm>
        </p:spPr>
        <p:txBody>
          <a:bodyPr>
            <a:normAutofit fontScale="90000"/>
          </a:bodyPr>
          <a:lstStyle/>
          <a:p>
            <a:r>
              <a:rPr lang="en-US" sz="2700" b="1" dirty="0" smtClean="0">
                <a:latin typeface="Times New Roman" pitchFamily="18" charset="0"/>
                <a:cs typeface="Times New Roman" pitchFamily="18" charset="0"/>
              </a:rPr>
              <a:t/>
            </a:r>
            <a:br>
              <a:rPr lang="en-US" sz="2700" b="1" dirty="0" smtClean="0">
                <a:latin typeface="Times New Roman" pitchFamily="18" charset="0"/>
                <a:cs typeface="Times New Roman" pitchFamily="18" charset="0"/>
              </a:rPr>
            </a:br>
            <a:r>
              <a:rPr lang="en-US" sz="2700" b="1" dirty="0" smtClean="0">
                <a:latin typeface="Times New Roman" pitchFamily="18" charset="0"/>
                <a:cs typeface="Times New Roman" pitchFamily="18" charset="0"/>
              </a:rPr>
              <a:t>CLASS C POWER AMPLIFIER.</a:t>
            </a: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endParaRPr lang="en-US" dirty="0"/>
          </a:p>
        </p:txBody>
      </p:sp>
    </p:spTree>
    <p:extLst>
      <p:ext uri="{BB962C8B-B14F-4D97-AF65-F5344CB8AC3E}">
        <p14:creationId xmlns:p14="http://schemas.microsoft.com/office/powerpoint/2010/main" val="34854117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b="1" dirty="0" smtClean="0">
                <a:latin typeface="Times New Roman" pitchFamily="18" charset="0"/>
                <a:cs typeface="Times New Roman" pitchFamily="18" charset="0"/>
              </a:rPr>
              <a:t> CLASS - A  AMPLIFIER</a:t>
            </a:r>
            <a:endParaRPr lang="en-US" sz="2400" b="1" dirty="0">
              <a:latin typeface="Times New Roman" pitchFamily="18" charset="0"/>
              <a:cs typeface="Times New Roman" pitchFamily="18" charset="0"/>
            </a:endParaRPr>
          </a:p>
        </p:txBody>
      </p:sp>
      <p:sp>
        <p:nvSpPr>
          <p:cNvPr id="6" name="Content Placeholder 5"/>
          <p:cNvSpPr>
            <a:spLocks noGrp="1"/>
          </p:cNvSpPr>
          <p:nvPr>
            <p:ph idx="1"/>
          </p:nvPr>
        </p:nvSpPr>
        <p:spPr>
          <a:xfrm>
            <a:off x="457200" y="990600"/>
            <a:ext cx="8229600" cy="5334000"/>
          </a:xfrm>
        </p:spPr>
        <p:txBody>
          <a:bodyPr>
            <a:normAutofit/>
          </a:bodyPr>
          <a:lstStyle/>
          <a:p>
            <a:pPr algn="just"/>
            <a:r>
              <a:rPr lang="en-US" sz="2000" dirty="0" smtClean="0">
                <a:latin typeface="Times New Roman" pitchFamily="18" charset="0"/>
                <a:cs typeface="Times New Roman" pitchFamily="18" charset="0"/>
              </a:rPr>
              <a:t>Commonly </a:t>
            </a:r>
            <a:r>
              <a:rPr lang="en-US" sz="2000" dirty="0">
                <a:latin typeface="Times New Roman" pitchFamily="18" charset="0"/>
                <a:cs typeface="Times New Roman" pitchFamily="18" charset="0"/>
              </a:rPr>
              <a:t>used type of power amplifier configuration is the </a:t>
            </a:r>
            <a:r>
              <a:rPr lang="en-US" sz="2000" b="1" dirty="0">
                <a:latin typeface="Times New Roman" pitchFamily="18" charset="0"/>
                <a:cs typeface="Times New Roman" pitchFamily="18" charset="0"/>
              </a:rPr>
              <a:t>Class A </a:t>
            </a:r>
            <a:r>
              <a:rPr lang="en-US" sz="2000" b="1" dirty="0" smtClean="0">
                <a:latin typeface="Times New Roman" pitchFamily="18" charset="0"/>
                <a:cs typeface="Times New Roman" pitchFamily="18" charset="0"/>
              </a:rPr>
              <a:t>Amplifier. </a:t>
            </a:r>
          </a:p>
          <a:p>
            <a:pPr algn="just"/>
            <a:r>
              <a:rPr lang="en-US" sz="2000" dirty="0" smtClean="0">
                <a:latin typeface="Times New Roman" pitchFamily="18" charset="0"/>
                <a:cs typeface="Times New Roman" pitchFamily="18" charset="0"/>
              </a:rPr>
              <a:t>It uses </a:t>
            </a:r>
            <a:r>
              <a:rPr lang="en-US" sz="2000" dirty="0">
                <a:latin typeface="Times New Roman" pitchFamily="18" charset="0"/>
                <a:cs typeface="Times New Roman" pitchFamily="18" charset="0"/>
              </a:rPr>
              <a:t>a single switching transistor in the standard common emitter circuit </a:t>
            </a:r>
            <a:r>
              <a:rPr lang="en-US" sz="2000" dirty="0" smtClean="0">
                <a:latin typeface="Times New Roman" pitchFamily="18" charset="0"/>
                <a:cs typeface="Times New Roman" pitchFamily="18" charset="0"/>
              </a:rPr>
              <a:t>configuration.</a:t>
            </a:r>
          </a:p>
          <a:p>
            <a:pPr algn="just"/>
            <a:r>
              <a:rPr lang="en-US" sz="2000" dirty="0">
                <a:latin typeface="Times New Roman" pitchFamily="18" charset="0"/>
                <a:cs typeface="Times New Roman" pitchFamily="18" charset="0"/>
              </a:rPr>
              <a:t>The transistor is always biased “ON” so that it conducts during one complete cycle of the input signal waveform producing minimum distortion and maximum amplitude of the output signal</a:t>
            </a:r>
            <a:r>
              <a:rPr lang="en-US" sz="2000" dirty="0" smtClean="0">
                <a:latin typeface="Times New Roman" pitchFamily="18" charset="0"/>
                <a:cs typeface="Times New Roman" pitchFamily="18" charset="0"/>
              </a:rPr>
              <a:t>.</a:t>
            </a:r>
          </a:p>
          <a:p>
            <a:pPr algn="just"/>
            <a:endParaRPr lang="en-US" sz="2000" b="1"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
        <p:nvSpPr>
          <p:cNvPr id="5" name="Rectangle 4"/>
          <p:cNvSpPr/>
          <p:nvPr/>
        </p:nvSpPr>
        <p:spPr>
          <a:xfrm>
            <a:off x="609600" y="990600"/>
            <a:ext cx="8077200" cy="369332"/>
          </a:xfrm>
          <a:prstGeom prst="rect">
            <a:avLst/>
          </a:prstGeom>
        </p:spPr>
        <p:txBody>
          <a:bodyPr wrap="square">
            <a:spAutoFit/>
          </a:bodyPr>
          <a:lstStyle/>
          <a:p>
            <a:r>
              <a:rPr lang="en-US" dirty="0"/>
              <a:t> </a:t>
            </a:r>
            <a:r>
              <a:rPr lang="en-US" dirty="0" smtClean="0"/>
              <a: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505200"/>
            <a:ext cx="46482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8570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itchFamily="18" charset="0"/>
                <a:cs typeface="Times New Roman" pitchFamily="18" charset="0"/>
              </a:rPr>
              <a:t>CHARACTERISTIC CURVES- CLASS A POWER AMPLIFIER</a:t>
            </a:r>
            <a:endParaRPr lang="en-US" sz="24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381122"/>
            <a:ext cx="6096000" cy="501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9833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
            </a:r>
            <a:br>
              <a:rPr lang="en-US" dirty="0"/>
            </a:br>
            <a:r>
              <a:rPr lang="en-US" sz="2700" b="1" dirty="0">
                <a:latin typeface="Times New Roman" pitchFamily="18" charset="0"/>
                <a:cs typeface="Times New Roman" pitchFamily="18" charset="0"/>
              </a:rPr>
              <a:t>TRANSFORMER COUPLED CLASS </a:t>
            </a:r>
            <a:r>
              <a:rPr lang="en-US" sz="2700" b="1" dirty="0" smtClean="0">
                <a:latin typeface="Times New Roman" pitchFamily="18" charset="0"/>
                <a:cs typeface="Times New Roman" pitchFamily="18" charset="0"/>
              </a:rPr>
              <a:t>– A  </a:t>
            </a:r>
            <a:r>
              <a:rPr lang="en-US" sz="2700" b="1" dirty="0">
                <a:latin typeface="Times New Roman" pitchFamily="18" charset="0"/>
                <a:cs typeface="Times New Roman" pitchFamily="18" charset="0"/>
              </a:rPr>
              <a:t>AMPLIFIER</a:t>
            </a:r>
            <a:r>
              <a:rPr lang="en-US" dirty="0"/>
              <a:t/>
            </a:r>
            <a:br>
              <a:rPr lang="en-US" dirty="0"/>
            </a:br>
            <a:endParaRPr lang="en-US" dirty="0"/>
          </a:p>
        </p:txBody>
      </p:sp>
      <p:sp>
        <p:nvSpPr>
          <p:cNvPr id="3" name="Content Placeholder 2"/>
          <p:cNvSpPr>
            <a:spLocks noGrp="1"/>
          </p:cNvSpPr>
          <p:nvPr>
            <p:ph idx="1"/>
          </p:nvPr>
        </p:nvSpPr>
        <p:spPr>
          <a:xfrm>
            <a:off x="457200" y="1066800"/>
            <a:ext cx="8229600" cy="5059363"/>
          </a:xfrm>
        </p:spPr>
        <p:txBody>
          <a:bodyPr>
            <a:normAutofit fontScale="55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a:p>
          <a:p>
            <a:endParaRPr lang="en-US" dirty="0"/>
          </a:p>
          <a:p>
            <a:pPr marL="0" indent="0" algn="ctr">
              <a:buNone/>
            </a:pPr>
            <a:endParaRPr lang="en-US" b="1" dirty="0" smtClean="0">
              <a:latin typeface="Times New Roman" pitchFamily="18" charset="0"/>
              <a:cs typeface="Times New Roman" pitchFamily="18" charset="0"/>
            </a:endParaRPr>
          </a:p>
          <a:p>
            <a:pPr marL="0" indent="0" algn="ctr">
              <a:buNone/>
            </a:pPr>
            <a:endParaRPr lang="en-US" b="1" dirty="0">
              <a:latin typeface="Times New Roman" pitchFamily="18" charset="0"/>
              <a:cs typeface="Times New Roman" pitchFamily="18" charset="0"/>
            </a:endParaRPr>
          </a:p>
          <a:p>
            <a:pPr marL="0" indent="0" algn="ctr">
              <a:buNone/>
            </a:pPr>
            <a:r>
              <a:rPr lang="en-US" sz="3300" b="1" dirty="0" smtClean="0">
                <a:latin typeface="Times New Roman" pitchFamily="18" charset="0"/>
                <a:cs typeface="Times New Roman" pitchFamily="18" charset="0"/>
              </a:rPr>
              <a:t>TRANSFORMER </a:t>
            </a:r>
            <a:r>
              <a:rPr lang="en-US" sz="3300" b="1" dirty="0">
                <a:latin typeface="Times New Roman" pitchFamily="18" charset="0"/>
                <a:cs typeface="Times New Roman" pitchFamily="18" charset="0"/>
              </a:rPr>
              <a:t>COUPLED CLASS - A </a:t>
            </a:r>
            <a:r>
              <a:rPr lang="en-US" sz="3300" b="1" dirty="0" smtClean="0">
                <a:latin typeface="Times New Roman" pitchFamily="18" charset="0"/>
                <a:cs typeface="Times New Roman" pitchFamily="18" charset="0"/>
              </a:rPr>
              <a:t> AMPLIFIER</a:t>
            </a:r>
            <a:endParaRPr lang="en-US" sz="3300" dirty="0"/>
          </a:p>
          <a:p>
            <a:endParaRPr lang="en-US" sz="3300"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524000"/>
            <a:ext cx="6096000"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8243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533400"/>
            <a:ext cx="8153400" cy="5897563"/>
          </a:xfrm>
        </p:spPr>
        <p:txBody>
          <a:bodyPr>
            <a:normAutofit/>
          </a:bodyPr>
          <a:lstStyle/>
          <a:p>
            <a:pPr algn="just"/>
            <a:r>
              <a:rPr lang="en-US" sz="2000" i="1" dirty="0">
                <a:latin typeface="Times New Roman" pitchFamily="18" charset="0"/>
                <a:cs typeface="Times New Roman" pitchFamily="18" charset="0"/>
              </a:rPr>
              <a:t>R</a:t>
            </a:r>
            <a:r>
              <a:rPr lang="en-US" sz="2000" i="1"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and </a:t>
            </a:r>
            <a:r>
              <a:rPr lang="en-US" sz="2000" i="1" dirty="0">
                <a:latin typeface="Times New Roman" pitchFamily="18" charset="0"/>
                <a:cs typeface="Times New Roman" pitchFamily="18" charset="0"/>
              </a:rPr>
              <a:t>R</a:t>
            </a:r>
            <a:r>
              <a:rPr lang="en-US" sz="2000" i="1"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-potential divider. </a:t>
            </a:r>
            <a:r>
              <a:rPr lang="en-US" sz="2000" dirty="0">
                <a:latin typeface="Times New Roman" pitchFamily="18" charset="0"/>
                <a:cs typeface="Times New Roman" pitchFamily="18" charset="0"/>
              </a:rPr>
              <a:t>Resistor </a:t>
            </a:r>
            <a:r>
              <a:rPr lang="en-US" sz="2000" i="1" dirty="0">
                <a:latin typeface="Times New Roman" pitchFamily="18" charset="0"/>
                <a:cs typeface="Times New Roman" pitchFamily="18" charset="0"/>
              </a:rPr>
              <a:t>R</a:t>
            </a:r>
            <a:r>
              <a:rPr lang="en-US" sz="2000" i="1" baseline="-25000" dirty="0">
                <a:latin typeface="Times New Roman" pitchFamily="18" charset="0"/>
                <a:cs typeface="Times New Roman" pitchFamily="18" charset="0"/>
              </a:rPr>
              <a:t>e</a:t>
            </a:r>
            <a:r>
              <a:rPr lang="en-US" sz="2000" baseline="-25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provides stabilization, </a:t>
            </a:r>
            <a:r>
              <a:rPr lang="en-US" sz="2000" i="1" dirty="0" smtClean="0">
                <a:latin typeface="Times New Roman" pitchFamily="18" charset="0"/>
                <a:cs typeface="Times New Roman" pitchFamily="18" charset="0"/>
              </a:rPr>
              <a:t>R</a:t>
            </a:r>
            <a:r>
              <a:rPr lang="en-US" sz="2000" i="1" baseline="-25000" dirty="0" smtClean="0">
                <a:latin typeface="Times New Roman" pitchFamily="18" charset="0"/>
                <a:cs typeface="Times New Roman" pitchFamily="18" charset="0"/>
              </a:rPr>
              <a:t>e</a:t>
            </a:r>
            <a:r>
              <a:rPr lang="en-US" sz="2000" dirty="0">
                <a:latin typeface="Times New Roman" pitchFamily="18" charset="0"/>
                <a:cs typeface="Times New Roman" pitchFamily="18" charset="0"/>
              </a:rPr>
              <a:t> to prevent </a:t>
            </a:r>
            <a:r>
              <a:rPr lang="en-US" sz="2000" dirty="0" smtClean="0">
                <a:latin typeface="Times New Roman" pitchFamily="18" charset="0"/>
                <a:cs typeface="Times New Roman" pitchFamily="18" charset="0"/>
              </a:rPr>
              <a:t>A.C. voltage.</a:t>
            </a:r>
          </a:p>
          <a:p>
            <a:pPr algn="just"/>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high impedance primary of the transformer is connected to the high impedance collector circuit. The low impedance secondary is connected to the load (generally loud speaker</a:t>
            </a:r>
            <a:r>
              <a:rPr lang="en-US" sz="2000" dirty="0" smtClean="0">
                <a:latin typeface="Times New Roman" pitchFamily="18" charset="0"/>
                <a:cs typeface="Times New Roman" pitchFamily="18" charset="0"/>
              </a:rPr>
              <a:t>). Transformer </a:t>
            </a:r>
            <a:r>
              <a:rPr lang="en-US" sz="2000" dirty="0">
                <a:latin typeface="Times New Roman" pitchFamily="18" charset="0"/>
                <a:cs typeface="Times New Roman" pitchFamily="18" charset="0"/>
              </a:rPr>
              <a:t>used in the collector circuit is for impedance matching</a:t>
            </a:r>
            <a:r>
              <a:rPr lang="en-US" sz="2000" dirty="0" smtClean="0">
                <a:latin typeface="Times New Roman" pitchFamily="18" charset="0"/>
                <a:cs typeface="Times New Roman" pitchFamily="18" charset="0"/>
              </a:rPr>
              <a:t>.</a:t>
            </a:r>
          </a:p>
          <a:p>
            <a:pPr algn="just"/>
            <a:r>
              <a:rPr lang="en-US" sz="2000" i="1" dirty="0">
                <a:latin typeface="Times New Roman" pitchFamily="18" charset="0"/>
                <a:cs typeface="Times New Roman" pitchFamily="18" charset="0"/>
              </a:rPr>
              <a:t>R</a:t>
            </a:r>
            <a:r>
              <a:rPr lang="en-US" sz="2000" i="1" baseline="-25000" dirty="0">
                <a:latin typeface="Times New Roman" pitchFamily="18" charset="0"/>
                <a:cs typeface="Times New Roman" pitchFamily="18" charset="0"/>
              </a:rPr>
              <a:t>L</a:t>
            </a:r>
            <a:r>
              <a:rPr lang="en-US" sz="2000" dirty="0">
                <a:latin typeface="Times New Roman" pitchFamily="18" charset="0"/>
                <a:cs typeface="Times New Roman" pitchFamily="18" charset="0"/>
              </a:rPr>
              <a:t> is the load connected in the secondary of a transformer. </a:t>
            </a:r>
            <a:endParaRPr lang="en-US" sz="2000" dirty="0" smtClean="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Number </a:t>
            </a:r>
            <a:r>
              <a:rPr lang="en-US" sz="2000" dirty="0">
                <a:latin typeface="Times New Roman" pitchFamily="18" charset="0"/>
                <a:cs typeface="Times New Roman" pitchFamily="18" charset="0"/>
              </a:rPr>
              <a:t>of turns in the primary are </a:t>
            </a:r>
            <a:r>
              <a:rPr lang="en-US" sz="2000" i="1" dirty="0">
                <a:latin typeface="Times New Roman" pitchFamily="18" charset="0"/>
                <a:cs typeface="Times New Roman" pitchFamily="18" charset="0"/>
              </a:rPr>
              <a:t>n</a:t>
            </a:r>
            <a:r>
              <a:rPr lang="en-US" sz="2000" i="1"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and the secondary are </a:t>
            </a:r>
            <a:r>
              <a:rPr lang="en-US" sz="2000" i="1" dirty="0">
                <a:latin typeface="Times New Roman" pitchFamily="18" charset="0"/>
                <a:cs typeface="Times New Roman" pitchFamily="18" charset="0"/>
              </a:rPr>
              <a:t>n</a:t>
            </a:r>
            <a:r>
              <a:rPr lang="en-US" sz="2000" i="1"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lgn="just"/>
            <a:r>
              <a:rPr lang="en-US" sz="2000" i="1" dirty="0" smtClean="0">
                <a:latin typeface="Times New Roman" pitchFamily="18" charset="0"/>
                <a:cs typeface="Times New Roman" pitchFamily="18" charset="0"/>
              </a:rPr>
              <a:t>V</a:t>
            </a:r>
            <a:r>
              <a:rPr lang="en-US" sz="2000" i="1" baseline="-25000" dirty="0" smtClean="0">
                <a:latin typeface="Times New Roman" pitchFamily="18" charset="0"/>
                <a:cs typeface="Times New Roman" pitchFamily="18" charset="0"/>
              </a:rPr>
              <a:t>1</a:t>
            </a:r>
            <a:r>
              <a:rPr lang="en-US" sz="2000" dirty="0">
                <a:latin typeface="Times New Roman" pitchFamily="18" charset="0"/>
                <a:cs typeface="Times New Roman" pitchFamily="18" charset="0"/>
              </a:rPr>
              <a:t> and </a:t>
            </a:r>
            <a:r>
              <a:rPr lang="en-US" sz="2000" i="1" dirty="0">
                <a:latin typeface="Times New Roman" pitchFamily="18" charset="0"/>
                <a:cs typeface="Times New Roman" pitchFamily="18" charset="0"/>
              </a:rPr>
              <a:t>V</a:t>
            </a:r>
            <a:r>
              <a:rPr lang="en-US" sz="2000" i="1"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primary </a:t>
            </a:r>
            <a:r>
              <a:rPr lang="en-US" sz="2000" dirty="0">
                <a:latin typeface="Times New Roman" pitchFamily="18" charset="0"/>
                <a:cs typeface="Times New Roman" pitchFamily="18" charset="0"/>
              </a:rPr>
              <a:t>and secondary </a:t>
            </a:r>
            <a:r>
              <a:rPr lang="en-US" sz="2000" dirty="0" smtClean="0">
                <a:latin typeface="Times New Roman" pitchFamily="18" charset="0"/>
                <a:cs typeface="Times New Roman" pitchFamily="18" charset="0"/>
              </a:rPr>
              <a:t>voltages. </a:t>
            </a:r>
            <a:r>
              <a:rPr lang="en-US" sz="2000" i="1" dirty="0" smtClean="0">
                <a:latin typeface="Times New Roman" pitchFamily="18" charset="0"/>
                <a:cs typeface="Times New Roman" pitchFamily="18" charset="0"/>
              </a:rPr>
              <a:t>I</a:t>
            </a:r>
            <a:r>
              <a:rPr lang="en-US" sz="2000" i="1" baseline="-25000" dirty="0" smtClean="0">
                <a:latin typeface="Times New Roman" pitchFamily="18" charset="0"/>
                <a:cs typeface="Times New Roman" pitchFamily="18" charset="0"/>
              </a:rPr>
              <a:t>1</a:t>
            </a:r>
            <a:r>
              <a:rPr lang="en-US" sz="2000" dirty="0">
                <a:latin typeface="Times New Roman" pitchFamily="18" charset="0"/>
                <a:cs typeface="Times New Roman" pitchFamily="18" charset="0"/>
              </a:rPr>
              <a:t> and </a:t>
            </a:r>
            <a:r>
              <a:rPr lang="en-US" sz="2000" i="1" dirty="0">
                <a:latin typeface="Times New Roman" pitchFamily="18" charset="0"/>
                <a:cs typeface="Times New Roman" pitchFamily="18" charset="0"/>
              </a:rPr>
              <a:t>I</a:t>
            </a:r>
            <a:r>
              <a:rPr lang="en-US" sz="2000" i="1"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be the primary and secondary currents respectively</a:t>
            </a:r>
            <a:r>
              <a:rPr lang="en-US" sz="2000" dirty="0" smtClean="0">
                <a:latin typeface="Times New Roman" pitchFamily="18" charset="0"/>
                <a:cs typeface="Times New Roman" pitchFamily="18" charset="0"/>
              </a:rPr>
              <a:t>.</a:t>
            </a: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267200"/>
            <a:ext cx="4486275"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3863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715000"/>
          </a:xfrm>
        </p:spPr>
        <p:txBody>
          <a:bodyPr>
            <a:normAutofit lnSpcReduction="10000"/>
          </a:bodyPr>
          <a:lstStyle/>
          <a:p>
            <a:pPr algn="just"/>
            <a:r>
              <a:rPr lang="en-US" sz="2000" dirty="0">
                <a:latin typeface="Times New Roman" pitchFamily="18" charset="0"/>
                <a:cs typeface="Times New Roman" pitchFamily="18" charset="0"/>
              </a:rPr>
              <a:t>As the Collector current, </a:t>
            </a:r>
            <a:r>
              <a:rPr lang="en-US" sz="2000" i="1" dirty="0" err="1">
                <a:latin typeface="Times New Roman" pitchFamily="18" charset="0"/>
                <a:cs typeface="Times New Roman" pitchFamily="18" charset="0"/>
              </a:rPr>
              <a:t>Ic</a:t>
            </a:r>
            <a:r>
              <a:rPr lang="en-US" sz="2000" dirty="0">
                <a:latin typeface="Times New Roman" pitchFamily="18" charset="0"/>
                <a:cs typeface="Times New Roman" pitchFamily="18" charset="0"/>
              </a:rPr>
              <a:t> is reduced to below the quiescent Q-point set up by the base bias voltage, due to variations in the base current, the magnetic flux in the transformer core collapses causing an induced </a:t>
            </a:r>
            <a:r>
              <a:rPr lang="en-US" sz="2000" dirty="0" smtClean="0">
                <a:latin typeface="Times New Roman" pitchFamily="18" charset="0"/>
                <a:cs typeface="Times New Roman" pitchFamily="18" charset="0"/>
              </a:rPr>
              <a:t>EMF </a:t>
            </a:r>
            <a:r>
              <a:rPr lang="en-US" sz="2000" dirty="0">
                <a:latin typeface="Times New Roman" pitchFamily="18" charset="0"/>
                <a:cs typeface="Times New Roman" pitchFamily="18" charset="0"/>
              </a:rPr>
              <a:t>in the transformer primary windings.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causes an instantaneous collector voltage to rise to a value of twice the supply voltage 2</a:t>
            </a:r>
            <a:r>
              <a:rPr lang="en-US" sz="2000" i="1" dirty="0">
                <a:latin typeface="Times New Roman" pitchFamily="18" charset="0"/>
                <a:cs typeface="Times New Roman" pitchFamily="18" charset="0"/>
              </a:rPr>
              <a:t>Vcc</a:t>
            </a:r>
            <a:r>
              <a:rPr lang="en-US" sz="2000" dirty="0">
                <a:latin typeface="Times New Roman" pitchFamily="18" charset="0"/>
                <a:cs typeface="Times New Roman" pitchFamily="18" charset="0"/>
              </a:rPr>
              <a:t> giving a maximum collector current of twice </a:t>
            </a:r>
            <a:r>
              <a:rPr lang="en-US" sz="2000" i="1" dirty="0" err="1">
                <a:latin typeface="Times New Roman" pitchFamily="18" charset="0"/>
                <a:cs typeface="Times New Roman" pitchFamily="18" charset="0"/>
              </a:rPr>
              <a:t>Ic</a:t>
            </a:r>
            <a:r>
              <a:rPr lang="en-US" sz="2000" dirty="0">
                <a:latin typeface="Times New Roman" pitchFamily="18" charset="0"/>
                <a:cs typeface="Times New Roman" pitchFamily="18" charset="0"/>
              </a:rPr>
              <a:t> when the Collector voltage is at its minimum.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efficiency of this type of Class A amplifier configuration can be calculated as follows</a:t>
            </a:r>
            <a:r>
              <a:rPr lang="en-US" sz="2000" dirty="0" smtClean="0">
                <a:latin typeface="Times New Roman" pitchFamily="18" charset="0"/>
                <a:cs typeface="Times New Roman" pitchFamily="18" charset="0"/>
              </a:rPr>
              <a:t>.</a:t>
            </a:r>
          </a:p>
          <a:p>
            <a:pPr algn="just"/>
            <a:endParaRPr lang="en-US" sz="2000" dirty="0" smtClean="0">
              <a:latin typeface="Times New Roman" pitchFamily="18" charset="0"/>
              <a:cs typeface="Times New Roman" pitchFamily="18" charset="0"/>
            </a:endParaRPr>
          </a:p>
          <a:p>
            <a:pPr algn="just"/>
            <a:r>
              <a:rPr lang="en-US" sz="2000" dirty="0" smtClean="0"/>
              <a:t>R.M.S. </a:t>
            </a:r>
            <a:r>
              <a:rPr lang="en-US" sz="2000" dirty="0"/>
              <a:t>Collector voltage is given </a:t>
            </a:r>
            <a:r>
              <a:rPr lang="en-US" sz="2000" dirty="0" smtClean="0"/>
              <a:t>as</a:t>
            </a:r>
          </a:p>
          <a:p>
            <a:pPr algn="just"/>
            <a:endParaRPr lang="en-US" sz="2000" dirty="0"/>
          </a:p>
          <a:p>
            <a:pPr algn="just"/>
            <a:endParaRPr lang="en-US" sz="2000" dirty="0" smtClean="0"/>
          </a:p>
          <a:p>
            <a:pPr algn="just"/>
            <a:r>
              <a:rPr lang="en-US" sz="2000" dirty="0" smtClean="0"/>
              <a:t> R.M.S. </a:t>
            </a:r>
            <a:r>
              <a:rPr lang="en-US" sz="2000" dirty="0"/>
              <a:t>Collector current is given </a:t>
            </a:r>
            <a:r>
              <a:rPr lang="en-US" sz="2000" dirty="0" smtClean="0"/>
              <a:t>as</a:t>
            </a:r>
          </a:p>
          <a:p>
            <a:pPr marL="0" indent="0" algn="just">
              <a:buNone/>
            </a:pPr>
            <a:r>
              <a:rPr lang="en-US" sz="2000" dirty="0"/>
              <a:t> </a:t>
            </a:r>
            <a:r>
              <a:rPr lang="en-US" sz="2000" dirty="0" smtClean="0"/>
              <a:t>                                       </a:t>
            </a:r>
          </a:p>
          <a:p>
            <a:pPr algn="just"/>
            <a:endParaRPr lang="en-US" sz="2000" dirty="0" smtClean="0"/>
          </a:p>
          <a:p>
            <a:pPr marL="0" indent="0"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2639" y="4114800"/>
            <a:ext cx="34861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2639" y="5410200"/>
            <a:ext cx="3124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6939" y="3086780"/>
            <a:ext cx="162877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3243942"/>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7112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305800" cy="5943600"/>
          </a:xfrm>
        </p:spPr>
        <p:txBody>
          <a:bodyPr>
            <a:normAutofit fontScale="92500" lnSpcReduction="10000"/>
          </a:bodyPr>
          <a:lstStyle/>
          <a:p>
            <a:pPr algn="just"/>
            <a:r>
              <a:rPr lang="en-US" sz="2000" dirty="0">
                <a:latin typeface="Times New Roman" pitchFamily="18" charset="0"/>
                <a:cs typeface="Times New Roman" pitchFamily="18" charset="0"/>
              </a:rPr>
              <a:t>The </a:t>
            </a:r>
            <a:r>
              <a:rPr lang="en-US" sz="2000" dirty="0" err="1">
                <a:latin typeface="Times New Roman" pitchFamily="18" charset="0"/>
                <a:cs typeface="Times New Roman" pitchFamily="18" charset="0"/>
              </a:rPr>
              <a:t>r.m.s</a:t>
            </a:r>
            <a:r>
              <a:rPr lang="en-US" sz="2000" dirty="0">
                <a:latin typeface="Times New Roman" pitchFamily="18" charset="0"/>
                <a:cs typeface="Times New Roman" pitchFamily="18" charset="0"/>
              </a:rPr>
              <a:t>. Power delivered to the load (Pac) is therefore given </a:t>
            </a:r>
            <a:r>
              <a:rPr lang="en-US" sz="2000" dirty="0" smtClean="0">
                <a:latin typeface="Times New Roman" pitchFamily="18" charset="0"/>
                <a:cs typeface="Times New Roman" pitchFamily="18" charset="0"/>
              </a:rPr>
              <a:t>as</a:t>
            </a: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The average power drawn from the supply (</a:t>
            </a:r>
            <a:r>
              <a:rPr lang="en-US" sz="2000" dirty="0" err="1">
                <a:latin typeface="Times New Roman" pitchFamily="18" charset="0"/>
                <a:cs typeface="Times New Roman" pitchFamily="18" charset="0"/>
              </a:rPr>
              <a:t>Pdc</a:t>
            </a:r>
            <a:r>
              <a:rPr lang="en-US" sz="2000" dirty="0">
                <a:latin typeface="Times New Roman" pitchFamily="18" charset="0"/>
                <a:cs typeface="Times New Roman" pitchFamily="18" charset="0"/>
              </a:rPr>
              <a:t>) is given </a:t>
            </a:r>
            <a:r>
              <a:rPr lang="en-US" sz="2000" dirty="0" smtClean="0">
                <a:latin typeface="Times New Roman" pitchFamily="18" charset="0"/>
                <a:cs typeface="Times New Roman" pitchFamily="18" charset="0"/>
              </a:rPr>
              <a:t>by</a:t>
            </a:r>
          </a:p>
          <a:p>
            <a:pPr algn="just"/>
            <a:endParaRPr lang="en-US" sz="2000" dirty="0" smtClean="0"/>
          </a:p>
          <a:p>
            <a:pPr algn="just"/>
            <a:endParaRPr lang="en-US" sz="2000" dirty="0">
              <a:latin typeface="Times New Roman" pitchFamily="18" charset="0"/>
              <a:cs typeface="Times New Roman" pitchFamily="18" charset="0"/>
            </a:endParaRPr>
          </a:p>
          <a:p>
            <a:pPr algn="just"/>
            <a:r>
              <a:rPr lang="en-US" sz="2000" dirty="0"/>
              <a:t>Efficiency of a Transformer-coupled Class A amplifier is given </a:t>
            </a:r>
            <a:r>
              <a:rPr lang="en-US" sz="2000" dirty="0" smtClean="0"/>
              <a:t>as</a:t>
            </a:r>
          </a:p>
          <a:p>
            <a:pPr algn="just"/>
            <a:endParaRPr lang="en-US" sz="2000" dirty="0" smtClean="0"/>
          </a:p>
          <a:p>
            <a:pPr algn="just"/>
            <a:endParaRPr lang="en-US" sz="2000" dirty="0"/>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An </a:t>
            </a:r>
            <a:r>
              <a:rPr lang="en-US" sz="2000" dirty="0">
                <a:latin typeface="Times New Roman" pitchFamily="18" charset="0"/>
                <a:cs typeface="Times New Roman" pitchFamily="18" charset="0"/>
              </a:rPr>
              <a:t>output transformer improves the efficiency of the </a:t>
            </a:r>
            <a:r>
              <a:rPr lang="en-US" sz="2000" dirty="0" smtClean="0">
                <a:latin typeface="Times New Roman" pitchFamily="18" charset="0"/>
                <a:cs typeface="Times New Roman" pitchFamily="18" charset="0"/>
              </a:rPr>
              <a:t>amplifier </a:t>
            </a:r>
            <a:r>
              <a:rPr lang="en-US" sz="2000" dirty="0">
                <a:latin typeface="Times New Roman" pitchFamily="18" charset="0"/>
                <a:cs typeface="Times New Roman" pitchFamily="18" charset="0"/>
              </a:rPr>
              <a:t>by matching the impedance of the load with that of the amplifiers output impedance.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By </a:t>
            </a:r>
            <a:r>
              <a:rPr lang="en-US" sz="2000" dirty="0">
                <a:latin typeface="Times New Roman" pitchFamily="18" charset="0"/>
                <a:cs typeface="Times New Roman" pitchFamily="18" charset="0"/>
              </a:rPr>
              <a:t>using an output or signal transformer with a suitable turns ratio, class-A amplifier efficiencies reaching </a:t>
            </a:r>
            <a:r>
              <a:rPr lang="en-US" sz="2000" dirty="0" smtClean="0">
                <a:latin typeface="Times New Roman" pitchFamily="18" charset="0"/>
                <a:cs typeface="Times New Roman" pitchFamily="18" charset="0"/>
              </a:rPr>
              <a:t>50%.</a:t>
            </a:r>
          </a:p>
          <a:p>
            <a:pPr marL="0" indent="0" algn="just">
              <a:buNone/>
            </a:pPr>
            <a:r>
              <a:rPr lang="en-US" sz="2000" b="1" dirty="0">
                <a:latin typeface="Times New Roman" pitchFamily="18" charset="0"/>
                <a:cs typeface="Times New Roman" pitchFamily="18" charset="0"/>
              </a:rPr>
              <a:t>Advantages </a:t>
            </a:r>
            <a:endParaRPr lang="en-US" sz="2000" b="1"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Provides </a:t>
            </a:r>
            <a:r>
              <a:rPr lang="en-US" sz="2000" dirty="0">
                <a:latin typeface="Times New Roman" pitchFamily="18" charset="0"/>
                <a:cs typeface="Times New Roman" pitchFamily="18" charset="0"/>
              </a:rPr>
              <a:t>good DC isolation as there is no physical connection between amplifier output and load</a:t>
            </a:r>
            <a:endParaRPr lang="en-US" sz="2000" dirty="0" smtClean="0">
              <a:latin typeface="Times New Roman" pitchFamily="18" charset="0"/>
              <a:cs typeface="Times New Roman" pitchFamily="18" charset="0"/>
            </a:endParaRPr>
          </a:p>
          <a:p>
            <a:pPr marL="0" indent="0" algn="just">
              <a:buNone/>
            </a:pPr>
            <a:r>
              <a:rPr lang="en-US" sz="2000" b="1" dirty="0" smtClean="0">
                <a:latin typeface="Times New Roman" pitchFamily="18" charset="0"/>
                <a:cs typeface="Times New Roman" pitchFamily="18" charset="0"/>
              </a:rPr>
              <a:t>Disadvantag</a:t>
            </a:r>
            <a:r>
              <a:rPr lang="en-US" sz="2000" dirty="0" smtClean="0">
                <a:latin typeface="Times New Roman" pitchFamily="18" charset="0"/>
                <a:cs typeface="Times New Roman" pitchFamily="18" charset="0"/>
              </a:rPr>
              <a:t>e - Additional </a:t>
            </a:r>
            <a:r>
              <a:rPr lang="en-US" sz="2000" dirty="0">
                <a:latin typeface="Times New Roman" pitchFamily="18" charset="0"/>
                <a:cs typeface="Times New Roman" pitchFamily="18" charset="0"/>
              </a:rPr>
              <a:t>cost and size of the audio transformer required.</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990600"/>
            <a:ext cx="42481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1995714"/>
            <a:ext cx="16764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1300" y="2895600"/>
            <a:ext cx="35814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31742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sz="2400" b="1" dirty="0">
                <a:latin typeface="Times New Roman" pitchFamily="18" charset="0"/>
                <a:cs typeface="Times New Roman" pitchFamily="18" charset="0"/>
              </a:rPr>
              <a:t>CLASS B </a:t>
            </a:r>
            <a:r>
              <a:rPr lang="en-US" sz="2400" b="1" dirty="0" smtClean="0">
                <a:latin typeface="Times New Roman" pitchFamily="18" charset="0"/>
                <a:cs typeface="Times New Roman" pitchFamily="18" charset="0"/>
              </a:rPr>
              <a:t>POWER </a:t>
            </a:r>
            <a:r>
              <a:rPr lang="en-US" sz="2400" b="1" dirty="0">
                <a:latin typeface="Times New Roman" pitchFamily="18" charset="0"/>
                <a:cs typeface="Times New Roman" pitchFamily="18" charset="0"/>
              </a:rPr>
              <a:t>AMPLIFIER</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762000"/>
            <a:ext cx="8686800" cy="5943600"/>
          </a:xfrm>
        </p:spPr>
        <p:txBody>
          <a:bodyPr>
            <a:normAutofit fontScale="85000" lnSpcReduction="10000"/>
          </a:bodyPr>
          <a:lstStyle/>
          <a:p>
            <a:pPr algn="just">
              <a:buFont typeface="Wingdings" pitchFamily="2" charset="2"/>
              <a:buChar char="Ø"/>
            </a:pPr>
            <a:r>
              <a:rPr lang="en-US" sz="2000" dirty="0" smtClean="0">
                <a:latin typeface="Times New Roman" pitchFamily="18" charset="0"/>
                <a:cs typeface="Times New Roman" pitchFamily="18" charset="0"/>
              </a:rPr>
              <a:t>It is a </a:t>
            </a:r>
            <a:r>
              <a:rPr lang="en-US" sz="2000" dirty="0">
                <a:latin typeface="Times New Roman" pitchFamily="18" charset="0"/>
                <a:cs typeface="Times New Roman" pitchFamily="18" charset="0"/>
              </a:rPr>
              <a:t>type of power </a:t>
            </a:r>
            <a:r>
              <a:rPr lang="en-US" sz="2000" dirty="0" smtClean="0">
                <a:latin typeface="Times New Roman" pitchFamily="18" charset="0"/>
                <a:cs typeface="Times New Roman" pitchFamily="18" charset="0"/>
              </a:rPr>
              <a:t>amplifier </a:t>
            </a:r>
            <a:r>
              <a:rPr lang="en-US" sz="2000" dirty="0">
                <a:latin typeface="Times New Roman" pitchFamily="18" charset="0"/>
                <a:cs typeface="Times New Roman" pitchFamily="18" charset="0"/>
              </a:rPr>
              <a:t>where the active device (transistor</a:t>
            </a:r>
            <a:r>
              <a:rPr lang="en-US" sz="2000" dirty="0" smtClean="0">
                <a:latin typeface="Times New Roman" pitchFamily="18" charset="0"/>
                <a:cs typeface="Times New Roman" pitchFamily="18" charset="0"/>
              </a:rPr>
              <a:t>) conducts </a:t>
            </a:r>
            <a:r>
              <a:rPr lang="en-US" sz="2000" dirty="0">
                <a:latin typeface="Times New Roman" pitchFamily="18" charset="0"/>
                <a:cs typeface="Times New Roman" pitchFamily="18" charset="0"/>
              </a:rPr>
              <a:t>only for one half cycle of the input signal. </a:t>
            </a: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conduction angle </a:t>
            </a:r>
            <a:r>
              <a:rPr lang="en-US" sz="2000" dirty="0" smtClean="0">
                <a:latin typeface="Times New Roman" pitchFamily="18" charset="0"/>
                <a:cs typeface="Times New Roman" pitchFamily="18" charset="0"/>
              </a:rPr>
              <a:t>is 180</a:t>
            </a:r>
            <a:r>
              <a:rPr lang="en-US" sz="2000" dirty="0">
                <a:latin typeface="Times New Roman" pitchFamily="18" charset="0"/>
                <a:cs typeface="Times New Roman" pitchFamily="18" charset="0"/>
              </a:rPr>
              <a:t>° for a Class B </a:t>
            </a:r>
            <a:r>
              <a:rPr lang="en-US" sz="2000" dirty="0" smtClean="0">
                <a:latin typeface="Times New Roman" pitchFamily="18" charset="0"/>
                <a:cs typeface="Times New Roman" pitchFamily="18" charset="0"/>
              </a:rPr>
              <a:t>amplifier.</a:t>
            </a:r>
          </a:p>
          <a:p>
            <a:pPr algn="just">
              <a:buFont typeface="Wingdings" pitchFamily="2" charset="2"/>
              <a:buChar char="Ø"/>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active device is switched off for half the </a:t>
            </a:r>
            <a:r>
              <a:rPr lang="en-US" sz="2000" dirty="0" smtClean="0">
                <a:latin typeface="Times New Roman" pitchFamily="18" charset="0"/>
                <a:cs typeface="Times New Roman" pitchFamily="18" charset="0"/>
              </a:rPr>
              <a:t>input cycle</a:t>
            </a:r>
            <a:r>
              <a:rPr lang="en-US" sz="2000" dirty="0">
                <a:latin typeface="Times New Roman" pitchFamily="18" charset="0"/>
                <a:cs typeface="Times New Roman" pitchFamily="18" charset="0"/>
              </a:rPr>
              <a:t>, the active device dissipates less power and hence the </a:t>
            </a:r>
            <a:r>
              <a:rPr lang="en-US" sz="2000" dirty="0" smtClean="0">
                <a:latin typeface="Times New Roman" pitchFamily="18" charset="0"/>
                <a:cs typeface="Times New Roman" pitchFamily="18" charset="0"/>
              </a:rPr>
              <a:t>efficiency </a:t>
            </a:r>
            <a:r>
              <a:rPr lang="en-US" sz="2000" dirty="0">
                <a:latin typeface="Times New Roman" pitchFamily="18" charset="0"/>
                <a:cs typeface="Times New Roman" pitchFamily="18" charset="0"/>
              </a:rPr>
              <a:t>is improved.</a:t>
            </a:r>
          </a:p>
          <a:p>
            <a:pPr>
              <a:buFont typeface="Wingdings" pitchFamily="2" charset="2"/>
              <a:buChar char="Ø"/>
            </a:pPr>
            <a:r>
              <a:rPr lang="en-US" sz="2000" dirty="0">
                <a:latin typeface="Times New Roman" pitchFamily="18" charset="0"/>
                <a:cs typeface="Times New Roman" pitchFamily="18" charset="0"/>
              </a:rPr>
              <a:t>Theoretical maximum </a:t>
            </a:r>
            <a:r>
              <a:rPr lang="en-US" sz="2000" dirty="0" smtClean="0">
                <a:latin typeface="Times New Roman" pitchFamily="18" charset="0"/>
                <a:cs typeface="Times New Roman" pitchFamily="18" charset="0"/>
              </a:rPr>
              <a:t>efficiency </a:t>
            </a:r>
            <a:r>
              <a:rPr lang="en-US" sz="2000" dirty="0">
                <a:latin typeface="Times New Roman" pitchFamily="18" charset="0"/>
                <a:cs typeface="Times New Roman" pitchFamily="18" charset="0"/>
              </a:rPr>
              <a:t>of Class B power </a:t>
            </a:r>
            <a:r>
              <a:rPr lang="en-US" sz="2000" dirty="0" smtClean="0">
                <a:latin typeface="Times New Roman" pitchFamily="18" charset="0"/>
                <a:cs typeface="Times New Roman" pitchFamily="18" charset="0"/>
              </a:rPr>
              <a:t>amplifier </a:t>
            </a:r>
            <a:r>
              <a:rPr lang="en-US" sz="2000" dirty="0">
                <a:latin typeface="Times New Roman" pitchFamily="18" charset="0"/>
                <a:cs typeface="Times New Roman" pitchFamily="18" charset="0"/>
              </a:rPr>
              <a:t>is 78.5%. </a:t>
            </a:r>
            <a:endParaRPr lang="en-US" sz="2000" dirty="0" smtClean="0">
              <a:latin typeface="Times New Roman" pitchFamily="18" charset="0"/>
              <a:cs typeface="Times New Roman" pitchFamily="18" charset="0"/>
            </a:endParaRPr>
          </a:p>
          <a:p>
            <a:pPr>
              <a:buFont typeface="Wingdings" pitchFamily="2" charset="2"/>
              <a:buChar char="Ø"/>
            </a:pPr>
            <a:endParaRPr lang="en-US" sz="2000" dirty="0">
              <a:latin typeface="Times New Roman" pitchFamily="18" charset="0"/>
              <a:cs typeface="Times New Roman" pitchFamily="18" charset="0"/>
            </a:endParaRPr>
          </a:p>
          <a:p>
            <a:pPr>
              <a:buFont typeface="Wingdings" pitchFamily="2" charset="2"/>
              <a:buChar char="Ø"/>
            </a:pPr>
            <a:endParaRPr lang="en-US" sz="2000" dirty="0" smtClean="0">
              <a:latin typeface="Times New Roman" pitchFamily="18" charset="0"/>
              <a:cs typeface="Times New Roman" pitchFamily="18" charset="0"/>
            </a:endParaRPr>
          </a:p>
          <a:p>
            <a:pPr>
              <a:buFont typeface="Wingdings" pitchFamily="2" charset="2"/>
              <a:buChar char="Ø"/>
            </a:pPr>
            <a:endParaRPr lang="en-US" sz="2000" dirty="0" smtClean="0">
              <a:latin typeface="Times New Roman" pitchFamily="18" charset="0"/>
              <a:cs typeface="Times New Roman" pitchFamily="18" charset="0"/>
            </a:endParaRPr>
          </a:p>
          <a:p>
            <a:pPr>
              <a:buFont typeface="Wingdings" pitchFamily="2" charset="2"/>
              <a:buChar char="Ø"/>
            </a:pPr>
            <a:endParaRPr lang="en-US" sz="2000" dirty="0">
              <a:latin typeface="Times New Roman" pitchFamily="18" charset="0"/>
              <a:cs typeface="Times New Roman" pitchFamily="18" charset="0"/>
            </a:endParaRPr>
          </a:p>
          <a:p>
            <a:pPr>
              <a:buFont typeface="Wingdings" pitchFamily="2" charset="2"/>
              <a:buChar char="Ø"/>
            </a:pPr>
            <a:endParaRPr lang="en-US" sz="2000" dirty="0" smtClean="0">
              <a:latin typeface="Times New Roman" pitchFamily="18" charset="0"/>
              <a:cs typeface="Times New Roman" pitchFamily="18" charset="0"/>
            </a:endParaRPr>
          </a:p>
          <a:p>
            <a:pPr>
              <a:buFont typeface="Wingdings" pitchFamily="2" charset="2"/>
              <a:buChar char="Ø"/>
            </a:pPr>
            <a:endParaRPr lang="en-US" sz="2000" dirty="0" smtClean="0">
              <a:latin typeface="Times New Roman" pitchFamily="18" charset="0"/>
              <a:cs typeface="Times New Roman" pitchFamily="18" charset="0"/>
            </a:endParaRPr>
          </a:p>
          <a:p>
            <a:pPr>
              <a:buFont typeface="Wingdings" pitchFamily="2" charset="2"/>
              <a:buChar char="Ø"/>
            </a:pPr>
            <a:endParaRPr lang="en-US" sz="2000" dirty="0">
              <a:latin typeface="Times New Roman" pitchFamily="18" charset="0"/>
              <a:cs typeface="Times New Roman" pitchFamily="18" charset="0"/>
            </a:endParaRPr>
          </a:p>
          <a:p>
            <a:pPr>
              <a:buFont typeface="Wingdings" pitchFamily="2" charset="2"/>
              <a:buChar char="Ø"/>
            </a:pPr>
            <a:endParaRPr lang="en-US" sz="2000" dirty="0" smtClean="0">
              <a:latin typeface="Times New Roman" pitchFamily="18" charset="0"/>
              <a:cs typeface="Times New Roman" pitchFamily="18" charset="0"/>
            </a:endParaRPr>
          </a:p>
          <a:p>
            <a:pPr>
              <a:buFont typeface="Wingdings" pitchFamily="2" charset="2"/>
              <a:buChar char="Ø"/>
            </a:pPr>
            <a:endParaRPr lang="en-US" sz="2000" dirty="0">
              <a:latin typeface="Times New Roman" pitchFamily="18" charset="0"/>
              <a:cs typeface="Times New Roman" pitchFamily="18" charset="0"/>
            </a:endParaRPr>
          </a:p>
          <a:p>
            <a:pPr>
              <a:buFont typeface="Wingdings" pitchFamily="2" charset="2"/>
              <a:buChar char="Ø"/>
            </a:pPr>
            <a:endParaRPr lang="en-US" sz="2000" dirty="0" smtClean="0">
              <a:latin typeface="Times New Roman" pitchFamily="18" charset="0"/>
              <a:cs typeface="Times New Roman" pitchFamily="18" charset="0"/>
            </a:endParaRPr>
          </a:p>
          <a:p>
            <a:pPr>
              <a:buFont typeface="Wingdings" pitchFamily="2" charset="2"/>
              <a:buChar char="Ø"/>
            </a:pPr>
            <a:endParaRPr lang="en-US" sz="2000" dirty="0">
              <a:latin typeface="Times New Roman" pitchFamily="18" charset="0"/>
              <a:cs typeface="Times New Roman" pitchFamily="18" charset="0"/>
            </a:endParaRPr>
          </a:p>
          <a:p>
            <a:pPr>
              <a:buFont typeface="Wingdings" pitchFamily="2" charset="2"/>
              <a:buChar char="Ø"/>
            </a:pPr>
            <a:endParaRPr lang="en-US" sz="2000" dirty="0" smtClean="0">
              <a:latin typeface="Times New Roman" pitchFamily="18" charset="0"/>
              <a:cs typeface="Times New Roman" pitchFamily="18" charset="0"/>
            </a:endParaRPr>
          </a:p>
          <a:p>
            <a:pPr>
              <a:buFont typeface="Wingdings" pitchFamily="2" charset="2"/>
              <a:buChar char="Ø"/>
            </a:pPr>
            <a:endParaRPr lang="en-US" sz="2000" dirty="0">
              <a:latin typeface="Times New Roman" pitchFamily="18" charset="0"/>
              <a:cs typeface="Times New Roman" pitchFamily="18" charset="0"/>
            </a:endParaRPr>
          </a:p>
          <a:p>
            <a:pPr>
              <a:buFont typeface="Wingdings" pitchFamily="2" charset="2"/>
              <a:buChar char="Ø"/>
            </a:pP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Single ended Class B amplifier                                       Class B – Output characteristics</a:t>
            </a:r>
            <a:endParaRPr lang="en-US" sz="2000" b="1"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559" y="2819400"/>
            <a:ext cx="4545642"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6200" y="2667000"/>
            <a:ext cx="3835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50296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smtClean="0">
                <a:latin typeface="Times New Roman" pitchFamily="18" charset="0"/>
                <a:cs typeface="Times New Roman" pitchFamily="18" charset="0"/>
              </a:rPr>
              <a:t/>
            </a:r>
            <a:br>
              <a:rPr lang="en-US" sz="2700" b="1" dirty="0" smtClean="0">
                <a:latin typeface="Times New Roman" pitchFamily="18" charset="0"/>
                <a:cs typeface="Times New Roman" pitchFamily="18" charset="0"/>
              </a:rPr>
            </a:br>
            <a:r>
              <a:rPr lang="en-US" sz="2700" b="1" dirty="0" smtClean="0">
                <a:latin typeface="Times New Roman" pitchFamily="18" charset="0"/>
                <a:cs typeface="Times New Roman" pitchFamily="18" charset="0"/>
              </a:rPr>
              <a:t>CLASS B PUSH-PULL AMPLIFIER</a:t>
            </a:r>
            <a:r>
              <a:rPr lang="en-US" dirty="0"/>
              <a:t/>
            </a:r>
            <a:br>
              <a:rPr lang="en-US" dirty="0"/>
            </a:br>
            <a:endParaRPr lang="en-US" dirty="0"/>
          </a:p>
        </p:txBody>
      </p:sp>
      <p:pic>
        <p:nvPicPr>
          <p:cNvPr id="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2667000"/>
            <a:ext cx="6733413" cy="3931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33400" y="914400"/>
            <a:ext cx="8077200" cy="1631216"/>
          </a:xfrm>
          <a:prstGeom prst="rect">
            <a:avLst/>
          </a:prstGeom>
        </p:spPr>
        <p:txBody>
          <a:bodyPr wrap="square">
            <a:spAutoFit/>
          </a:bodyPr>
          <a:lstStyle/>
          <a:p>
            <a:pPr marL="342900" indent="-342900" algn="just">
              <a:buFont typeface="Wingdings" pitchFamily="2" charset="2"/>
              <a:buChar char="Ø"/>
            </a:pPr>
            <a:r>
              <a:rPr lang="en-US" sz="2000" dirty="0" smtClean="0">
                <a:latin typeface="Times New Roman" pitchFamily="18" charset="0"/>
                <a:cs typeface="Times New Roman" pitchFamily="18" charset="0"/>
              </a:rPr>
              <a:t>In practical </a:t>
            </a:r>
            <a:r>
              <a:rPr lang="en-US" sz="2000" dirty="0">
                <a:latin typeface="Times New Roman" pitchFamily="18" charset="0"/>
                <a:cs typeface="Times New Roman" pitchFamily="18" charset="0"/>
              </a:rPr>
              <a:t>Class B amplifier </a:t>
            </a:r>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pair of active devices (transistors)  arranged in push-pull mode where one transistor conducts one half cycle and the other transistor conducts the other half cycle. </a:t>
            </a:r>
          </a:p>
          <a:p>
            <a:pPr marL="342900" indent="-342900" algn="just">
              <a:buFont typeface="Wingdings" pitchFamily="2" charset="2"/>
              <a:buChar char="Ø"/>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output from both transistors are then combined together to get a scaled replica of the input.</a:t>
            </a:r>
          </a:p>
        </p:txBody>
      </p:sp>
    </p:spTree>
    <p:extLst>
      <p:ext uri="{BB962C8B-B14F-4D97-AF65-F5344CB8AC3E}">
        <p14:creationId xmlns:p14="http://schemas.microsoft.com/office/powerpoint/2010/main" val="30960963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460</TotalTime>
  <Words>831</Words>
  <Application>Microsoft Office PowerPoint</Application>
  <PresentationFormat>On-screen Show (4:3)</PresentationFormat>
  <Paragraphs>144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 AMPLIFIERS </vt:lpstr>
      <vt:lpstr> CLASS - A  AMPLIFIER</vt:lpstr>
      <vt:lpstr>CHARACTERISTIC CURVES- CLASS A POWER AMPLIFIER</vt:lpstr>
      <vt:lpstr> TRANSFORMER COUPLED CLASS – A  AMPLIFIER </vt:lpstr>
      <vt:lpstr>PowerPoint Presentation</vt:lpstr>
      <vt:lpstr>PowerPoint Presentation</vt:lpstr>
      <vt:lpstr>PowerPoint Presentation</vt:lpstr>
      <vt:lpstr>CLASS B POWER AMPLIFIER </vt:lpstr>
      <vt:lpstr> CLASS B PUSH-PULL AMPLIFIER </vt:lpstr>
      <vt:lpstr>CROSS OVER DISTORTION </vt:lpstr>
      <vt:lpstr>PowerPoint Presentation</vt:lpstr>
      <vt:lpstr> CLASS AB POWER AMPLIFIER </vt:lpstr>
      <vt:lpstr>PowerPoint Presentation</vt:lpstr>
      <vt:lpstr>CLASS C POWER AMPLIFIER</vt:lpstr>
      <vt:lpstr>CLASS C POWER AMPLIFIER</vt:lpstr>
      <vt:lpstr> CLASS C POWER AMPLIFIER.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Amplifiers</dc:title>
  <dc:creator>admin</dc:creator>
  <cp:lastModifiedBy>admin</cp:lastModifiedBy>
  <cp:revision>63</cp:revision>
  <dcterms:created xsi:type="dcterms:W3CDTF">2006-08-16T00:00:00Z</dcterms:created>
  <dcterms:modified xsi:type="dcterms:W3CDTF">2020-07-28T04:57:26Z</dcterms:modified>
</cp:coreProperties>
</file>