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5B145-6E36-433F-9CAE-72DAB13F744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F5229B-A601-4C72-A3B5-8575BBEA1870}">
      <dgm:prSet/>
      <dgm:spPr/>
      <dgm:t>
        <a:bodyPr/>
        <a:lstStyle/>
        <a:p>
          <a:r>
            <a:rPr lang="en-US"/>
            <a:t>Advantages:</a:t>
          </a:r>
        </a:p>
      </dgm:t>
    </dgm:pt>
    <dgm:pt modelId="{4288C9F0-6D46-4306-A06A-D26DEA1E6382}" type="parTrans" cxnId="{7FAAED94-E229-431C-9A08-E3D3FEA21809}">
      <dgm:prSet/>
      <dgm:spPr/>
      <dgm:t>
        <a:bodyPr/>
        <a:lstStyle/>
        <a:p>
          <a:endParaRPr lang="en-US"/>
        </a:p>
      </dgm:t>
    </dgm:pt>
    <dgm:pt modelId="{7759BF15-41A1-4AF5-A487-520C6306E5D3}" type="sibTrans" cxnId="{7FAAED94-E229-431C-9A08-E3D3FEA21809}">
      <dgm:prSet/>
      <dgm:spPr/>
      <dgm:t>
        <a:bodyPr/>
        <a:lstStyle/>
        <a:p>
          <a:endParaRPr lang="en-US"/>
        </a:p>
      </dgm:t>
    </dgm:pt>
    <dgm:pt modelId="{B36336B9-9EC4-4410-A410-5C13AE64601C}">
      <dgm:prSet/>
      <dgm:spPr/>
      <dgm:t>
        <a:bodyPr/>
        <a:lstStyle/>
        <a:p>
          <a:r>
            <a:rPr lang="en-US"/>
            <a:t>Can implement </a:t>
          </a:r>
          <a:r>
            <a:rPr lang="en-US" u="sng"/>
            <a:t>any</a:t>
          </a:r>
          <a:r>
            <a:rPr lang="en-US"/>
            <a:t> function (all the minterms are available)  </a:t>
          </a:r>
        </a:p>
      </dgm:t>
    </dgm:pt>
    <dgm:pt modelId="{4C8A7395-399A-4B42-B392-E5779619EE00}" type="parTrans" cxnId="{98F9E6BD-0964-4DDE-A206-C5FD195126DA}">
      <dgm:prSet/>
      <dgm:spPr/>
      <dgm:t>
        <a:bodyPr/>
        <a:lstStyle/>
        <a:p>
          <a:endParaRPr lang="en-US"/>
        </a:p>
      </dgm:t>
    </dgm:pt>
    <dgm:pt modelId="{AA5A1B0F-C670-4A3B-9EC7-B631B1209935}" type="sibTrans" cxnId="{98F9E6BD-0964-4DDE-A206-C5FD195126DA}">
      <dgm:prSet/>
      <dgm:spPr/>
      <dgm:t>
        <a:bodyPr/>
        <a:lstStyle/>
        <a:p>
          <a:endParaRPr lang="en-US"/>
        </a:p>
      </dgm:t>
    </dgm:pt>
    <dgm:pt modelId="{823EDE61-01CC-48B1-A8E7-8777542C80A8}">
      <dgm:prSet/>
      <dgm:spPr/>
      <dgm:t>
        <a:bodyPr/>
        <a:lstStyle/>
        <a:p>
          <a:r>
            <a:rPr lang="en-US"/>
            <a:t>Program is derived directly from the truth table                           (uses the canonical form) </a:t>
          </a:r>
        </a:p>
      </dgm:t>
    </dgm:pt>
    <dgm:pt modelId="{5B349521-3721-4026-A05F-930D76FEB5E0}" type="parTrans" cxnId="{8330C2A1-116B-4114-9AF6-280C51A3E7E1}">
      <dgm:prSet/>
      <dgm:spPr/>
      <dgm:t>
        <a:bodyPr/>
        <a:lstStyle/>
        <a:p>
          <a:endParaRPr lang="en-US"/>
        </a:p>
      </dgm:t>
    </dgm:pt>
    <dgm:pt modelId="{C1061F0A-AC9A-45CE-BAB2-4D32C0E0271A}" type="sibTrans" cxnId="{8330C2A1-116B-4114-9AF6-280C51A3E7E1}">
      <dgm:prSet/>
      <dgm:spPr/>
      <dgm:t>
        <a:bodyPr/>
        <a:lstStyle/>
        <a:p>
          <a:endParaRPr lang="en-US"/>
        </a:p>
      </dgm:t>
    </dgm:pt>
    <dgm:pt modelId="{4057BD89-9BE1-4538-8500-B8F511E66136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A2CA343A-87BE-4B47-83C5-FB50507805ED}" type="parTrans" cxnId="{A5E776C1-8511-462B-9FED-F90F1E9506AA}">
      <dgm:prSet/>
      <dgm:spPr/>
      <dgm:t>
        <a:bodyPr/>
        <a:lstStyle/>
        <a:p>
          <a:endParaRPr lang="en-US"/>
        </a:p>
      </dgm:t>
    </dgm:pt>
    <dgm:pt modelId="{532290CA-E251-469E-8DFB-65FCC25058CD}" type="sibTrans" cxnId="{A5E776C1-8511-462B-9FED-F90F1E9506AA}">
      <dgm:prSet/>
      <dgm:spPr/>
      <dgm:t>
        <a:bodyPr/>
        <a:lstStyle/>
        <a:p>
          <a:endParaRPr lang="en-US"/>
        </a:p>
      </dgm:t>
    </dgm:pt>
    <dgm:pt modelId="{218CE741-894A-4EEB-AF12-AD268D84E9E2}">
      <dgm:prSet/>
      <dgm:spPr/>
      <dgm:t>
        <a:bodyPr/>
        <a:lstStyle/>
        <a:p>
          <a:r>
            <a:rPr lang="en-US"/>
            <a:t>Becomes complex for a large number of inputs n                 (# of ANDs = 2</a:t>
          </a:r>
          <a:r>
            <a:rPr lang="en-US" baseline="30000"/>
            <a:t>n</a:t>
          </a:r>
          <a:r>
            <a:rPr lang="en-US"/>
            <a:t>, each n-input wide)  </a:t>
          </a:r>
        </a:p>
      </dgm:t>
    </dgm:pt>
    <dgm:pt modelId="{CE2C0082-E62F-4E9E-84F8-7622C67B346B}" type="parTrans" cxnId="{984B6B0D-89D3-4490-A527-3091FC3D6539}">
      <dgm:prSet/>
      <dgm:spPr/>
      <dgm:t>
        <a:bodyPr/>
        <a:lstStyle/>
        <a:p>
          <a:endParaRPr lang="en-US"/>
        </a:p>
      </dgm:t>
    </dgm:pt>
    <dgm:pt modelId="{DA589776-2B10-4E44-94AF-97C755A2C55A}" type="sibTrans" cxnId="{984B6B0D-89D3-4490-A527-3091FC3D6539}">
      <dgm:prSet/>
      <dgm:spPr/>
      <dgm:t>
        <a:bodyPr/>
        <a:lstStyle/>
        <a:p>
          <a:endParaRPr lang="en-US"/>
        </a:p>
      </dgm:t>
    </dgm:pt>
    <dgm:pt modelId="{3F707DB5-013E-480E-BD34-D964ECCDF3A8}">
      <dgm:prSet/>
      <dgm:spPr/>
      <dgm:t>
        <a:bodyPr/>
        <a:lstStyle/>
        <a:p>
          <a:r>
            <a:rPr lang="en-US"/>
            <a:t>Does not support multi-level circuits (no outputs brought back as inputs)</a:t>
          </a:r>
        </a:p>
      </dgm:t>
    </dgm:pt>
    <dgm:pt modelId="{BBBEC6D8-36D0-4082-A687-A945E06F513B}" type="parTrans" cxnId="{6C576525-94A5-40ED-B790-219D1A238132}">
      <dgm:prSet/>
      <dgm:spPr/>
      <dgm:t>
        <a:bodyPr/>
        <a:lstStyle/>
        <a:p>
          <a:endParaRPr lang="en-US"/>
        </a:p>
      </dgm:t>
    </dgm:pt>
    <dgm:pt modelId="{44B59B3A-5A56-4669-905E-CCBB8679B9D3}" type="sibTrans" cxnId="{6C576525-94A5-40ED-B790-219D1A238132}">
      <dgm:prSet/>
      <dgm:spPr/>
      <dgm:t>
        <a:bodyPr/>
        <a:lstStyle/>
        <a:p>
          <a:endParaRPr lang="en-US"/>
        </a:p>
      </dgm:t>
    </dgm:pt>
    <dgm:pt modelId="{5F9668C0-C615-40EE-8617-6B2642A44E28}" type="pres">
      <dgm:prSet presAssocID="{0635B145-6E36-433F-9CAE-72DAB13F74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4D69C7-9016-4CA1-88F3-69F60F5E1172}" type="pres">
      <dgm:prSet presAssocID="{FAF5229B-A601-4C72-A3B5-8575BBEA1870}" presName="linNode" presStyleCnt="0"/>
      <dgm:spPr/>
    </dgm:pt>
    <dgm:pt modelId="{B756A38D-BC5F-4038-9391-DC5EE9377936}" type="pres">
      <dgm:prSet presAssocID="{FAF5229B-A601-4C72-A3B5-8575BBEA1870}" presName="parentText" presStyleLbl="alignNode1" presStyleIdx="0" presStyleCnt="2">
        <dgm:presLayoutVars>
          <dgm:chMax val="1"/>
          <dgm:bulletEnabled/>
        </dgm:presLayoutVars>
      </dgm:prSet>
      <dgm:spPr/>
      <dgm:t>
        <a:bodyPr/>
        <a:lstStyle/>
        <a:p>
          <a:endParaRPr lang="en-IN"/>
        </a:p>
      </dgm:t>
    </dgm:pt>
    <dgm:pt modelId="{6B9448EF-C04F-42AE-84CC-5B683F62E357}" type="pres">
      <dgm:prSet presAssocID="{FAF5229B-A601-4C72-A3B5-8575BBEA1870}" presName="descendantText" presStyleLbl="alignAccFollowNode1" presStyleIdx="0" presStyleCnt="2">
        <dgm:presLayoutVars>
          <dgm:bulletEnabled/>
        </dgm:presLayoutVars>
      </dgm:prSet>
      <dgm:spPr/>
      <dgm:t>
        <a:bodyPr/>
        <a:lstStyle/>
        <a:p>
          <a:endParaRPr lang="en-IN"/>
        </a:p>
      </dgm:t>
    </dgm:pt>
    <dgm:pt modelId="{648C15DB-CAA1-48DB-A52C-4312EB87C079}" type="pres">
      <dgm:prSet presAssocID="{7759BF15-41A1-4AF5-A487-520C6306E5D3}" presName="sp" presStyleCnt="0"/>
      <dgm:spPr/>
    </dgm:pt>
    <dgm:pt modelId="{CD7A8836-A7E9-4B03-B1EF-667C8B4D3874}" type="pres">
      <dgm:prSet presAssocID="{4057BD89-9BE1-4538-8500-B8F511E66136}" presName="linNode" presStyleCnt="0"/>
      <dgm:spPr/>
    </dgm:pt>
    <dgm:pt modelId="{078B95A9-2F61-4088-96C1-2379616E02E6}" type="pres">
      <dgm:prSet presAssocID="{4057BD89-9BE1-4538-8500-B8F511E66136}" presName="parentText" presStyleLbl="alignNode1" presStyleIdx="1" presStyleCnt="2">
        <dgm:presLayoutVars>
          <dgm:chMax val="1"/>
          <dgm:bulletEnabled/>
        </dgm:presLayoutVars>
      </dgm:prSet>
      <dgm:spPr/>
      <dgm:t>
        <a:bodyPr/>
        <a:lstStyle/>
        <a:p>
          <a:endParaRPr lang="en-IN"/>
        </a:p>
      </dgm:t>
    </dgm:pt>
    <dgm:pt modelId="{299DA09D-C189-48C7-80CF-119085336016}" type="pres">
      <dgm:prSet presAssocID="{4057BD89-9BE1-4538-8500-B8F511E66136}" presName="descendantText" presStyleLbl="alignAccFollowNode1" presStyleIdx="1" presStyleCnt="2">
        <dgm:presLayoutVars>
          <dgm:bulletEnabled/>
        </dgm:presLayoutVars>
      </dgm:prSet>
      <dgm:spPr/>
      <dgm:t>
        <a:bodyPr/>
        <a:lstStyle/>
        <a:p>
          <a:endParaRPr lang="en-IN"/>
        </a:p>
      </dgm:t>
    </dgm:pt>
  </dgm:ptLst>
  <dgm:cxnLst>
    <dgm:cxn modelId="{984B6B0D-89D3-4490-A527-3091FC3D6539}" srcId="{4057BD89-9BE1-4538-8500-B8F511E66136}" destId="{218CE741-894A-4EEB-AF12-AD268D84E9E2}" srcOrd="0" destOrd="0" parTransId="{CE2C0082-E62F-4E9E-84F8-7622C67B346B}" sibTransId="{DA589776-2B10-4E44-94AF-97C755A2C55A}"/>
    <dgm:cxn modelId="{6C576525-94A5-40ED-B790-219D1A238132}" srcId="{4057BD89-9BE1-4538-8500-B8F511E66136}" destId="{3F707DB5-013E-480E-BD34-D964ECCDF3A8}" srcOrd="1" destOrd="0" parTransId="{BBBEC6D8-36D0-4082-A687-A945E06F513B}" sibTransId="{44B59B3A-5A56-4669-905E-CCBB8679B9D3}"/>
    <dgm:cxn modelId="{D01E9C68-2BDD-4F9C-A946-E50414A7673B}" type="presOf" srcId="{B36336B9-9EC4-4410-A410-5C13AE64601C}" destId="{6B9448EF-C04F-42AE-84CC-5B683F62E357}" srcOrd="0" destOrd="0" presId="urn:microsoft.com/office/officeart/2016/7/layout/VerticalSolidActionList"/>
    <dgm:cxn modelId="{5B883F1B-4FAD-43D3-ADAB-4FFF2535F982}" type="presOf" srcId="{0635B145-6E36-433F-9CAE-72DAB13F7440}" destId="{5F9668C0-C615-40EE-8617-6B2642A44E28}" srcOrd="0" destOrd="0" presId="urn:microsoft.com/office/officeart/2016/7/layout/VerticalSolidActionList"/>
    <dgm:cxn modelId="{2661EC94-4772-4A63-898A-BCD895DA77CA}" type="presOf" srcId="{218CE741-894A-4EEB-AF12-AD268D84E9E2}" destId="{299DA09D-C189-48C7-80CF-119085336016}" srcOrd="0" destOrd="0" presId="urn:microsoft.com/office/officeart/2016/7/layout/VerticalSolidActionList"/>
    <dgm:cxn modelId="{98F9E6BD-0964-4DDE-A206-C5FD195126DA}" srcId="{FAF5229B-A601-4C72-A3B5-8575BBEA1870}" destId="{B36336B9-9EC4-4410-A410-5C13AE64601C}" srcOrd="0" destOrd="0" parTransId="{4C8A7395-399A-4B42-B392-E5779619EE00}" sibTransId="{AA5A1B0F-C670-4A3B-9EC7-B631B1209935}"/>
    <dgm:cxn modelId="{7FAAED94-E229-431C-9A08-E3D3FEA21809}" srcId="{0635B145-6E36-433F-9CAE-72DAB13F7440}" destId="{FAF5229B-A601-4C72-A3B5-8575BBEA1870}" srcOrd="0" destOrd="0" parTransId="{4288C9F0-6D46-4306-A06A-D26DEA1E6382}" sibTransId="{7759BF15-41A1-4AF5-A487-520C6306E5D3}"/>
    <dgm:cxn modelId="{C63B4535-7A53-4163-BC72-6196A14CE4E1}" type="presOf" srcId="{4057BD89-9BE1-4538-8500-B8F511E66136}" destId="{078B95A9-2F61-4088-96C1-2379616E02E6}" srcOrd="0" destOrd="0" presId="urn:microsoft.com/office/officeart/2016/7/layout/VerticalSolidActionList"/>
    <dgm:cxn modelId="{1504A221-15E6-4201-A8F7-410BF1D08887}" type="presOf" srcId="{FAF5229B-A601-4C72-A3B5-8575BBEA1870}" destId="{B756A38D-BC5F-4038-9391-DC5EE9377936}" srcOrd="0" destOrd="0" presId="urn:microsoft.com/office/officeart/2016/7/layout/VerticalSolidActionList"/>
    <dgm:cxn modelId="{A5E776C1-8511-462B-9FED-F90F1E9506AA}" srcId="{0635B145-6E36-433F-9CAE-72DAB13F7440}" destId="{4057BD89-9BE1-4538-8500-B8F511E66136}" srcOrd="1" destOrd="0" parTransId="{A2CA343A-87BE-4B47-83C5-FB50507805ED}" sibTransId="{532290CA-E251-469E-8DFB-65FCC25058CD}"/>
    <dgm:cxn modelId="{8330C2A1-116B-4114-9AF6-280C51A3E7E1}" srcId="{FAF5229B-A601-4C72-A3B5-8575BBEA1870}" destId="{823EDE61-01CC-48B1-A8E7-8777542C80A8}" srcOrd="1" destOrd="0" parTransId="{5B349521-3721-4026-A05F-930D76FEB5E0}" sibTransId="{C1061F0A-AC9A-45CE-BAB2-4D32C0E0271A}"/>
    <dgm:cxn modelId="{7682AC76-1B7A-4102-8985-FB66FA588D7B}" type="presOf" srcId="{3F707DB5-013E-480E-BD34-D964ECCDF3A8}" destId="{299DA09D-C189-48C7-80CF-119085336016}" srcOrd="0" destOrd="1" presId="urn:microsoft.com/office/officeart/2016/7/layout/VerticalSolidActionList"/>
    <dgm:cxn modelId="{017E2F1A-C2DC-4B3D-A7AD-C751C242779B}" type="presOf" srcId="{823EDE61-01CC-48B1-A8E7-8777542C80A8}" destId="{6B9448EF-C04F-42AE-84CC-5B683F62E357}" srcOrd="0" destOrd="1" presId="urn:microsoft.com/office/officeart/2016/7/layout/VerticalSolidActionList"/>
    <dgm:cxn modelId="{1C3F087C-6CCE-434E-823E-4BBDBF7FE4EA}" type="presParOf" srcId="{5F9668C0-C615-40EE-8617-6B2642A44E28}" destId="{064D69C7-9016-4CA1-88F3-69F60F5E1172}" srcOrd="0" destOrd="0" presId="urn:microsoft.com/office/officeart/2016/7/layout/VerticalSolidActionList"/>
    <dgm:cxn modelId="{D55FBB32-066F-4683-B723-17EAC650D7CB}" type="presParOf" srcId="{064D69C7-9016-4CA1-88F3-69F60F5E1172}" destId="{B756A38D-BC5F-4038-9391-DC5EE9377936}" srcOrd="0" destOrd="0" presId="urn:microsoft.com/office/officeart/2016/7/layout/VerticalSolidActionList"/>
    <dgm:cxn modelId="{C88A45F7-785C-4910-90EE-69259FB3605C}" type="presParOf" srcId="{064D69C7-9016-4CA1-88F3-69F60F5E1172}" destId="{6B9448EF-C04F-42AE-84CC-5B683F62E357}" srcOrd="1" destOrd="0" presId="urn:microsoft.com/office/officeart/2016/7/layout/VerticalSolidActionList"/>
    <dgm:cxn modelId="{E3E993FA-ED2D-4B8D-B553-6B3AB4C2214C}" type="presParOf" srcId="{5F9668C0-C615-40EE-8617-6B2642A44E28}" destId="{648C15DB-CAA1-48DB-A52C-4312EB87C079}" srcOrd="1" destOrd="0" presId="urn:microsoft.com/office/officeart/2016/7/layout/VerticalSolidActionList"/>
    <dgm:cxn modelId="{50320D80-995F-41C3-9F01-DC69071F4025}" type="presParOf" srcId="{5F9668C0-C615-40EE-8617-6B2642A44E28}" destId="{CD7A8836-A7E9-4B03-B1EF-667C8B4D3874}" srcOrd="2" destOrd="0" presId="urn:microsoft.com/office/officeart/2016/7/layout/VerticalSolidActionList"/>
    <dgm:cxn modelId="{E816E110-1E9A-4E7F-8D80-06A28E506F8F}" type="presParOf" srcId="{CD7A8836-A7E9-4B03-B1EF-667C8B4D3874}" destId="{078B95A9-2F61-4088-96C1-2379616E02E6}" srcOrd="0" destOrd="0" presId="urn:microsoft.com/office/officeart/2016/7/layout/VerticalSolidActionList"/>
    <dgm:cxn modelId="{3F486391-1BD5-4727-AD61-98F234A9EE1A}" type="presParOf" srcId="{CD7A8836-A7E9-4B03-B1EF-667C8B4D3874}" destId="{299DA09D-C189-48C7-80CF-11908533601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D95BA-F407-4C50-B5E1-AE355661F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3F27E0-0998-442B-AACF-54CB1812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8C27FB-53AC-44E4-A286-200FFE8A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32119F-008D-48D6-BAA9-D635B967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D07CD5-2E2B-4AE6-9891-325D6EBF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51932-E966-4FAC-A79C-CD3B4FC4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5A4441-1DCE-4E5C-911F-1ADE167D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00ED9-0FB7-4B02-9122-CD8A0613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9970E-D2D5-404D-BA4E-BBC8C861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18B81D-94E1-4F9B-B2AD-DE6A4CF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5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EECB94-DEDE-4E30-9B49-DDE71F620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2E5520-F757-4067-8358-4AD0545F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526B7-6E56-4953-97DE-BF90E335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AA766-8511-4E76-9E24-4518591F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3AE654-C139-4A87-861C-06B5324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3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F672E-30D9-4C2C-B1BB-7B1470B3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CE989-70FC-4711-BAE6-F7ADE409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C89467-9843-4E52-974C-44DB1C63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454B0-5DFA-4631-A11E-306B4E59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D5A0FE-A574-47B2-8538-C455FB8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7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75968-9720-4732-9112-A534D85A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3AF25-DDC3-4638-85E8-D6A3B0FB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D00B01-4C51-4A15-8F14-B9742C6D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BB392D-6FFE-4BD7-A730-EAFD30A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CC7786-300A-4995-B0A6-64E5CA5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C4FC7-F940-487D-AF14-2DF0F73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E68F-734B-4E1C-A06A-92FECBB25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208442-74DE-4D08-9FE2-BC3C673D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F03D0-3282-4643-95B9-74199E89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7B28C-9862-465F-B9B0-D6C4C136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BDC765-920F-4AB6-8500-61197D42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89EE0-DB4A-48B9-BD08-2A57299F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4FAF1A-B74B-460B-8DF7-83C7B262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ECF3E-CE41-47F9-9618-F3B1DF78A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60D291F-CDFF-4A63-92F5-94E1C940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AA57C6-5190-4E05-A688-7EAA9C0C4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26FB020-3002-437B-A192-20E6A2E5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CD2252-6A0D-45C3-9CBD-30B5C6D1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EA43C2-5C26-4499-848C-A65C03FC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AB7EA-8583-4256-9436-DD61B6A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8546CF-A9A7-4CFF-B8F3-B67AF8AA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186E09-5847-4BD1-A1F8-41E2704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D11845-1389-4DC2-A440-85B145B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199495-61A8-4F95-B575-767DC9E0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224203-8501-4785-96A9-A115F070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C86EEB-23A1-4D25-9FD2-2D09CA97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8980A-BCAB-46F9-BF10-2EF572E6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F70CD9-702B-4557-A4A5-7BC64AB6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E39B83-94CE-47F2-8935-92FA63D4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E63CF5-07BD-4D72-BA7B-1DDFE4D5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0B84B3-304C-4FE5-A2DF-2DBEE64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A0E56E-1812-47F1-A0A4-F3F59F91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369F9-7A9B-4814-A41A-86C39FEA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B92AF5-C0CF-410B-AE10-5D76DB84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55D255-9FDE-414A-938E-AC80795D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6774A0-DFF9-4B24-AF2B-D9BC44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DC535B-A74C-41E4-8314-3C56846E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36EA3-4AA3-46A4-8059-6BB65CD4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1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E006B3-2856-4975-A292-2E2B69E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A915F3-C349-43D8-A595-54205012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CE39E-697E-49FB-8BE4-622C3B865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C9AF-574C-4E18-9618-6BFC3E0E15BC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20373B-47E1-4071-A748-561536AC0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2D0BA-99C3-4B9A-BAAC-A49077511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AFE4-50B1-4D4E-AB4C-C14A0EC0A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56B85-0FFE-4D9F-B79A-2C4C48F4F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solidFill>
                  <a:schemeClr val="bg2"/>
                </a:solidFill>
              </a:rPr>
              <a:t>ANALOG AND DIGITAL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DF024C-04BE-4905-AE82-FE300197D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799"/>
            <a:ext cx="9144000" cy="1828799"/>
          </a:xfrm>
        </p:spPr>
        <p:txBody>
          <a:bodyPr>
            <a:normAutofit/>
          </a:bodyPr>
          <a:lstStyle/>
          <a:p>
            <a:r>
              <a:rPr lang="en-IN" sz="2800" dirty="0"/>
              <a:t>UNIT 3 – COMBINATIONAL LOGIC CIRCUITS </a:t>
            </a:r>
          </a:p>
          <a:p>
            <a:r>
              <a:rPr lang="en-IN" sz="2800" dirty="0"/>
              <a:t>READ ONLY MEMORY</a:t>
            </a:r>
          </a:p>
          <a:p>
            <a:r>
              <a:rPr lang="en-IN" sz="2800" dirty="0"/>
              <a:t>-</a:t>
            </a:r>
            <a:r>
              <a:rPr lang="en-IN" sz="2800" dirty="0" err="1"/>
              <a:t>S.Vaishali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662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AF5C66A-E8F2-4E13-98A3-FE96597C5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C860275-E106-493A-8BF0-E0A91130E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Read Only Memory (ROM)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929" y="3265569"/>
            <a:ext cx="5126896" cy="3227626"/>
          </a:xfrm>
        </p:spPr>
        <p:txBody>
          <a:bodyPr anchor="ctr">
            <a:no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stored in a ROM is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non-volatile, i.e. this data is permanently stored until erased or changed through re-programming (if applicable) </a:t>
            </a:r>
            <a:endParaRPr lang="en-US" sz="16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ROM has n input lines for the address and m output data lines</a:t>
            </a:r>
          </a:p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Total memory capacity of a ROM is 2</a:t>
            </a:r>
            <a:r>
              <a:rPr lang="en-US" sz="1600" b="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x m bits</a:t>
            </a:r>
          </a:p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ROMs do not have input lines as a write operation does not exist in them</a:t>
            </a:r>
          </a:p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Programmable ROMs receive data to be programmed on the output lines</a:t>
            </a:r>
          </a:p>
          <a:p>
            <a:r>
              <a:rPr lang="en-US" sz="1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Generally, system-level programs that need to be accessed frequently and at power up access are stored in the computer’s ROM, e.g. the BIOS firmware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29378" y="3168589"/>
            <a:ext cx="4954693" cy="2555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Only Memory (ROM)</a:t>
            </a:r>
            <a:r>
              <a:rPr lang="en-US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Programmable sum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(fixed) </a:t>
            </a:r>
            <a:r>
              <a:rPr lang="en-US" sz="3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minterms</a:t>
            </a:r>
            <a:endParaRPr lang="en-US" sz="3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80949" y="1964963"/>
            <a:ext cx="5367371" cy="4386302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Example: 8 X 4 PROM (n = 3 input lines,  m = 4 output lines)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fixed "AND" array is a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“decoder”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3 inputs and 8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outputs implementing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minterms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programmable "OR“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array uses a single line to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represent all inputs to an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gate.  An “X” in the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array corresponds to attaching the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minterm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the OR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 Example: For input (A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010, output is (F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= 1001.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are functions 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F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terms of (A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334123" y="2662227"/>
            <a:ext cx="4473575" cy="3498882"/>
            <a:chOff x="2738" y="1337"/>
            <a:chExt cx="2818" cy="220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00" y="1349"/>
              <a:ext cx="501" cy="134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933" y="2154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933" y="2355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933" y="2556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77" y="1416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D0</a:t>
              </a:r>
              <a:endParaRPr lang="en-US" sz="3200" b="1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77" y="1560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D1</a:t>
              </a:r>
              <a:endParaRPr lang="en-US" sz="3200" b="1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77" y="1732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D2</a:t>
              </a:r>
              <a:endParaRPr lang="en-US" sz="3200" b="1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77" y="1876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D3</a:t>
              </a:r>
              <a:endParaRPr lang="en-US" sz="3200" b="1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77" y="2020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D4</a:t>
              </a:r>
              <a:endParaRPr lang="en-US" sz="3200" b="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77" y="2164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D5</a:t>
              </a:r>
              <a:endParaRPr lang="en-US" sz="3200" b="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77" y="2307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D6</a:t>
              </a:r>
              <a:endParaRPr lang="en-US" sz="3200" b="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77" y="2451"/>
              <a:ext cx="14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D7</a:t>
              </a:r>
              <a:endParaRPr lang="en-US" sz="3200" b="1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253" y="2077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A2</a:t>
              </a:r>
              <a:endParaRPr lang="en-US" sz="3200" b="1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253" y="2279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A1</a:t>
              </a:r>
              <a:endParaRPr lang="en-US" sz="3200" b="1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253" y="2451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A0</a:t>
              </a:r>
              <a:endParaRPr lang="en-US" sz="3200" b="1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44" y="2079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3200" b="1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744" y="2278"/>
              <a:ext cx="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3200" b="1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38" y="2494"/>
              <a:ext cx="6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3200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01" y="2499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701" y="2355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701" y="2211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01" y="2067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701" y="192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701" y="1780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701" y="1636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701" y="148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468" y="1349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4852" y="1349"/>
              <a:ext cx="1" cy="15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5220" y="1349"/>
              <a:ext cx="1" cy="14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161" y="3375"/>
              <a:ext cx="12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F0</a:t>
              </a:r>
              <a:endParaRPr lang="en-US" sz="3200" b="1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766" y="3382"/>
              <a:ext cx="12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F1</a:t>
              </a:r>
              <a:endParaRPr lang="en-US" sz="3200" b="1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383" y="3382"/>
              <a:ext cx="12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SWISS" charset="0"/>
                </a:rPr>
                <a:t>F2</a:t>
              </a:r>
              <a:endParaRPr lang="en-US" sz="3200" b="1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986" y="3383"/>
              <a:ext cx="12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SWISS" charset="0"/>
                </a:rPr>
                <a:t>F3</a:t>
              </a:r>
              <a:endParaRPr lang="en-US" sz="3200" b="1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087" y="3164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476" y="3150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864" y="31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243" y="3151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986" y="1380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5125" y="1386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4370" y="1380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989" y="1677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769" y="1819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5134" y="1677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986" y="2093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4766" y="2242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4370" y="2386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5126" y="2245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Helvetica" pitchFamily="34" charset="0"/>
                </a:rPr>
                <a:t>X</a:t>
              </a: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5400000">
              <a:off x="3912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0 h 576"/>
                <a:gd name="T12" fmla="*/ 1 w 708"/>
                <a:gd name="T13" fmla="*/ 0 h 576"/>
                <a:gd name="T14" fmla="*/ 1 w 708"/>
                <a:gd name="T15" fmla="*/ 0 h 576"/>
                <a:gd name="T16" fmla="*/ 1 w 708"/>
                <a:gd name="T17" fmla="*/ 0 h 576"/>
                <a:gd name="T18" fmla="*/ 1 w 708"/>
                <a:gd name="T19" fmla="*/ 0 h 576"/>
                <a:gd name="T20" fmla="*/ 0 w 708"/>
                <a:gd name="T21" fmla="*/ 0 h 576"/>
                <a:gd name="T22" fmla="*/ 1 w 708"/>
                <a:gd name="T23" fmla="*/ 0 h 576"/>
                <a:gd name="T24" fmla="*/ 1 w 708"/>
                <a:gd name="T25" fmla="*/ 0 h 576"/>
                <a:gd name="T26" fmla="*/ 1 w 708"/>
                <a:gd name="T27" fmla="*/ 0 h 576"/>
                <a:gd name="T28" fmla="*/ 1 w 708"/>
                <a:gd name="T29" fmla="*/ 0 h 576"/>
                <a:gd name="T30" fmla="*/ 1 w 708"/>
                <a:gd name="T31" fmla="*/ 0 h 576"/>
                <a:gd name="T32" fmla="*/ 1 w 708"/>
                <a:gd name="T33" fmla="*/ 0 h 576"/>
                <a:gd name="T34" fmla="*/ 1 w 708"/>
                <a:gd name="T35" fmla="*/ 0 h 576"/>
                <a:gd name="T36" fmla="*/ 1 w 708"/>
                <a:gd name="T37" fmla="*/ 0 h 576"/>
                <a:gd name="T38" fmla="*/ 1 w 708"/>
                <a:gd name="T39" fmla="*/ 0 h 576"/>
                <a:gd name="T40" fmla="*/ 1 w 708"/>
                <a:gd name="T41" fmla="*/ 0 h 576"/>
                <a:gd name="T42" fmla="*/ 1 w 708"/>
                <a:gd name="T43" fmla="*/ 0 h 576"/>
                <a:gd name="T44" fmla="*/ 1 w 708"/>
                <a:gd name="T45" fmla="*/ 0 h 576"/>
                <a:gd name="T46" fmla="*/ 1 w 708"/>
                <a:gd name="T47" fmla="*/ 0 h 576"/>
                <a:gd name="T48" fmla="*/ 1 w 708"/>
                <a:gd name="T49" fmla="*/ 0 h 576"/>
                <a:gd name="T50" fmla="*/ 1 w 708"/>
                <a:gd name="T51" fmla="*/ 0 h 576"/>
                <a:gd name="T52" fmla="*/ 1 w 708"/>
                <a:gd name="T53" fmla="*/ 0 h 576"/>
                <a:gd name="T54" fmla="*/ 1 w 708"/>
                <a:gd name="T55" fmla="*/ 0 h 576"/>
                <a:gd name="T56" fmla="*/ 1 w 708"/>
                <a:gd name="T57" fmla="*/ 0 h 576"/>
                <a:gd name="T58" fmla="*/ 1 w 708"/>
                <a:gd name="T59" fmla="*/ 0 h 576"/>
                <a:gd name="T60" fmla="*/ 1 w 708"/>
                <a:gd name="T61" fmla="*/ 0 h 576"/>
                <a:gd name="T62" fmla="*/ 1 w 708"/>
                <a:gd name="T63" fmla="*/ 0 h 576"/>
                <a:gd name="T64" fmla="*/ 1 w 708"/>
                <a:gd name="T65" fmla="*/ 0 h 576"/>
                <a:gd name="T66" fmla="*/ 1 w 708"/>
                <a:gd name="T67" fmla="*/ 0 h 576"/>
                <a:gd name="T68" fmla="*/ 1 w 708"/>
                <a:gd name="T69" fmla="*/ 0 h 576"/>
                <a:gd name="T70" fmla="*/ 1 w 708"/>
                <a:gd name="T71" fmla="*/ 0 h 576"/>
                <a:gd name="T72" fmla="*/ 1 w 708"/>
                <a:gd name="T73" fmla="*/ 0 h 576"/>
                <a:gd name="T74" fmla="*/ 1 w 708"/>
                <a:gd name="T75" fmla="*/ 0 h 576"/>
                <a:gd name="T76" fmla="*/ 1 w 708"/>
                <a:gd name="T77" fmla="*/ 0 h 576"/>
                <a:gd name="T78" fmla="*/ 1 w 708"/>
                <a:gd name="T79" fmla="*/ 0 h 576"/>
                <a:gd name="T80" fmla="*/ 1 w 708"/>
                <a:gd name="T81" fmla="*/ 0 h 576"/>
                <a:gd name="T82" fmla="*/ 1 w 708"/>
                <a:gd name="T83" fmla="*/ 0 h 576"/>
                <a:gd name="T84" fmla="*/ 1 w 708"/>
                <a:gd name="T85" fmla="*/ 0 h 576"/>
                <a:gd name="T86" fmla="*/ 1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 rot="5400000">
              <a:off x="4296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0 h 576"/>
                <a:gd name="T12" fmla="*/ 1 w 708"/>
                <a:gd name="T13" fmla="*/ 0 h 576"/>
                <a:gd name="T14" fmla="*/ 1 w 708"/>
                <a:gd name="T15" fmla="*/ 0 h 576"/>
                <a:gd name="T16" fmla="*/ 1 w 708"/>
                <a:gd name="T17" fmla="*/ 0 h 576"/>
                <a:gd name="T18" fmla="*/ 1 w 708"/>
                <a:gd name="T19" fmla="*/ 0 h 576"/>
                <a:gd name="T20" fmla="*/ 0 w 708"/>
                <a:gd name="T21" fmla="*/ 0 h 576"/>
                <a:gd name="T22" fmla="*/ 1 w 708"/>
                <a:gd name="T23" fmla="*/ 0 h 576"/>
                <a:gd name="T24" fmla="*/ 1 w 708"/>
                <a:gd name="T25" fmla="*/ 0 h 576"/>
                <a:gd name="T26" fmla="*/ 1 w 708"/>
                <a:gd name="T27" fmla="*/ 0 h 576"/>
                <a:gd name="T28" fmla="*/ 1 w 708"/>
                <a:gd name="T29" fmla="*/ 0 h 576"/>
                <a:gd name="T30" fmla="*/ 1 w 708"/>
                <a:gd name="T31" fmla="*/ 0 h 576"/>
                <a:gd name="T32" fmla="*/ 1 w 708"/>
                <a:gd name="T33" fmla="*/ 0 h 576"/>
                <a:gd name="T34" fmla="*/ 1 w 708"/>
                <a:gd name="T35" fmla="*/ 0 h 576"/>
                <a:gd name="T36" fmla="*/ 1 w 708"/>
                <a:gd name="T37" fmla="*/ 0 h 576"/>
                <a:gd name="T38" fmla="*/ 1 w 708"/>
                <a:gd name="T39" fmla="*/ 0 h 576"/>
                <a:gd name="T40" fmla="*/ 1 w 708"/>
                <a:gd name="T41" fmla="*/ 0 h 576"/>
                <a:gd name="T42" fmla="*/ 1 w 708"/>
                <a:gd name="T43" fmla="*/ 0 h 576"/>
                <a:gd name="T44" fmla="*/ 1 w 708"/>
                <a:gd name="T45" fmla="*/ 0 h 576"/>
                <a:gd name="T46" fmla="*/ 1 w 708"/>
                <a:gd name="T47" fmla="*/ 0 h 576"/>
                <a:gd name="T48" fmla="*/ 1 w 708"/>
                <a:gd name="T49" fmla="*/ 0 h 576"/>
                <a:gd name="T50" fmla="*/ 1 w 708"/>
                <a:gd name="T51" fmla="*/ 0 h 576"/>
                <a:gd name="T52" fmla="*/ 1 w 708"/>
                <a:gd name="T53" fmla="*/ 0 h 576"/>
                <a:gd name="T54" fmla="*/ 1 w 708"/>
                <a:gd name="T55" fmla="*/ 0 h 576"/>
                <a:gd name="T56" fmla="*/ 1 w 708"/>
                <a:gd name="T57" fmla="*/ 0 h 576"/>
                <a:gd name="T58" fmla="*/ 1 w 708"/>
                <a:gd name="T59" fmla="*/ 0 h 576"/>
                <a:gd name="T60" fmla="*/ 1 w 708"/>
                <a:gd name="T61" fmla="*/ 0 h 576"/>
                <a:gd name="T62" fmla="*/ 1 w 708"/>
                <a:gd name="T63" fmla="*/ 0 h 576"/>
                <a:gd name="T64" fmla="*/ 1 w 708"/>
                <a:gd name="T65" fmla="*/ 0 h 576"/>
                <a:gd name="T66" fmla="*/ 1 w 708"/>
                <a:gd name="T67" fmla="*/ 0 h 576"/>
                <a:gd name="T68" fmla="*/ 1 w 708"/>
                <a:gd name="T69" fmla="*/ 0 h 576"/>
                <a:gd name="T70" fmla="*/ 1 w 708"/>
                <a:gd name="T71" fmla="*/ 0 h 576"/>
                <a:gd name="T72" fmla="*/ 1 w 708"/>
                <a:gd name="T73" fmla="*/ 0 h 576"/>
                <a:gd name="T74" fmla="*/ 1 w 708"/>
                <a:gd name="T75" fmla="*/ 0 h 576"/>
                <a:gd name="T76" fmla="*/ 1 w 708"/>
                <a:gd name="T77" fmla="*/ 0 h 576"/>
                <a:gd name="T78" fmla="*/ 1 w 708"/>
                <a:gd name="T79" fmla="*/ 0 h 576"/>
                <a:gd name="T80" fmla="*/ 1 w 708"/>
                <a:gd name="T81" fmla="*/ 0 h 576"/>
                <a:gd name="T82" fmla="*/ 1 w 708"/>
                <a:gd name="T83" fmla="*/ 0 h 576"/>
                <a:gd name="T84" fmla="*/ 1 w 708"/>
                <a:gd name="T85" fmla="*/ 0 h 576"/>
                <a:gd name="T86" fmla="*/ 1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 rot="5400000">
              <a:off x="4680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0 h 576"/>
                <a:gd name="T12" fmla="*/ 1 w 708"/>
                <a:gd name="T13" fmla="*/ 0 h 576"/>
                <a:gd name="T14" fmla="*/ 1 w 708"/>
                <a:gd name="T15" fmla="*/ 0 h 576"/>
                <a:gd name="T16" fmla="*/ 1 w 708"/>
                <a:gd name="T17" fmla="*/ 0 h 576"/>
                <a:gd name="T18" fmla="*/ 1 w 708"/>
                <a:gd name="T19" fmla="*/ 0 h 576"/>
                <a:gd name="T20" fmla="*/ 0 w 708"/>
                <a:gd name="T21" fmla="*/ 0 h 576"/>
                <a:gd name="T22" fmla="*/ 1 w 708"/>
                <a:gd name="T23" fmla="*/ 0 h 576"/>
                <a:gd name="T24" fmla="*/ 1 w 708"/>
                <a:gd name="T25" fmla="*/ 0 h 576"/>
                <a:gd name="T26" fmla="*/ 1 w 708"/>
                <a:gd name="T27" fmla="*/ 0 h 576"/>
                <a:gd name="T28" fmla="*/ 1 w 708"/>
                <a:gd name="T29" fmla="*/ 0 h 576"/>
                <a:gd name="T30" fmla="*/ 1 w 708"/>
                <a:gd name="T31" fmla="*/ 0 h 576"/>
                <a:gd name="T32" fmla="*/ 1 w 708"/>
                <a:gd name="T33" fmla="*/ 0 h 576"/>
                <a:gd name="T34" fmla="*/ 1 w 708"/>
                <a:gd name="T35" fmla="*/ 0 h 576"/>
                <a:gd name="T36" fmla="*/ 1 w 708"/>
                <a:gd name="T37" fmla="*/ 0 h 576"/>
                <a:gd name="T38" fmla="*/ 1 w 708"/>
                <a:gd name="T39" fmla="*/ 0 h 576"/>
                <a:gd name="T40" fmla="*/ 1 w 708"/>
                <a:gd name="T41" fmla="*/ 0 h 576"/>
                <a:gd name="T42" fmla="*/ 1 w 708"/>
                <a:gd name="T43" fmla="*/ 0 h 576"/>
                <a:gd name="T44" fmla="*/ 1 w 708"/>
                <a:gd name="T45" fmla="*/ 0 h 576"/>
                <a:gd name="T46" fmla="*/ 1 w 708"/>
                <a:gd name="T47" fmla="*/ 0 h 576"/>
                <a:gd name="T48" fmla="*/ 1 w 708"/>
                <a:gd name="T49" fmla="*/ 0 h 576"/>
                <a:gd name="T50" fmla="*/ 1 w 708"/>
                <a:gd name="T51" fmla="*/ 0 h 576"/>
                <a:gd name="T52" fmla="*/ 1 w 708"/>
                <a:gd name="T53" fmla="*/ 0 h 576"/>
                <a:gd name="T54" fmla="*/ 1 w 708"/>
                <a:gd name="T55" fmla="*/ 0 h 576"/>
                <a:gd name="T56" fmla="*/ 1 w 708"/>
                <a:gd name="T57" fmla="*/ 0 h 576"/>
                <a:gd name="T58" fmla="*/ 1 w 708"/>
                <a:gd name="T59" fmla="*/ 0 h 576"/>
                <a:gd name="T60" fmla="*/ 1 w 708"/>
                <a:gd name="T61" fmla="*/ 0 h 576"/>
                <a:gd name="T62" fmla="*/ 1 w 708"/>
                <a:gd name="T63" fmla="*/ 0 h 576"/>
                <a:gd name="T64" fmla="*/ 1 w 708"/>
                <a:gd name="T65" fmla="*/ 0 h 576"/>
                <a:gd name="T66" fmla="*/ 1 w 708"/>
                <a:gd name="T67" fmla="*/ 0 h 576"/>
                <a:gd name="T68" fmla="*/ 1 w 708"/>
                <a:gd name="T69" fmla="*/ 0 h 576"/>
                <a:gd name="T70" fmla="*/ 1 w 708"/>
                <a:gd name="T71" fmla="*/ 0 h 576"/>
                <a:gd name="T72" fmla="*/ 1 w 708"/>
                <a:gd name="T73" fmla="*/ 0 h 576"/>
                <a:gd name="T74" fmla="*/ 1 w 708"/>
                <a:gd name="T75" fmla="*/ 0 h 576"/>
                <a:gd name="T76" fmla="*/ 1 w 708"/>
                <a:gd name="T77" fmla="*/ 0 h 576"/>
                <a:gd name="T78" fmla="*/ 1 w 708"/>
                <a:gd name="T79" fmla="*/ 0 h 576"/>
                <a:gd name="T80" fmla="*/ 1 w 708"/>
                <a:gd name="T81" fmla="*/ 0 h 576"/>
                <a:gd name="T82" fmla="*/ 1 w 708"/>
                <a:gd name="T83" fmla="*/ 0 h 576"/>
                <a:gd name="T84" fmla="*/ 1 w 708"/>
                <a:gd name="T85" fmla="*/ 0 h 576"/>
                <a:gd name="T86" fmla="*/ 1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 rot="5400000">
              <a:off x="5064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0 h 576"/>
                <a:gd name="T12" fmla="*/ 1 w 708"/>
                <a:gd name="T13" fmla="*/ 0 h 576"/>
                <a:gd name="T14" fmla="*/ 1 w 708"/>
                <a:gd name="T15" fmla="*/ 0 h 576"/>
                <a:gd name="T16" fmla="*/ 1 w 708"/>
                <a:gd name="T17" fmla="*/ 0 h 576"/>
                <a:gd name="T18" fmla="*/ 1 w 708"/>
                <a:gd name="T19" fmla="*/ 0 h 576"/>
                <a:gd name="T20" fmla="*/ 0 w 708"/>
                <a:gd name="T21" fmla="*/ 0 h 576"/>
                <a:gd name="T22" fmla="*/ 1 w 708"/>
                <a:gd name="T23" fmla="*/ 0 h 576"/>
                <a:gd name="T24" fmla="*/ 1 w 708"/>
                <a:gd name="T25" fmla="*/ 0 h 576"/>
                <a:gd name="T26" fmla="*/ 1 w 708"/>
                <a:gd name="T27" fmla="*/ 0 h 576"/>
                <a:gd name="T28" fmla="*/ 1 w 708"/>
                <a:gd name="T29" fmla="*/ 0 h 576"/>
                <a:gd name="T30" fmla="*/ 1 w 708"/>
                <a:gd name="T31" fmla="*/ 0 h 576"/>
                <a:gd name="T32" fmla="*/ 1 w 708"/>
                <a:gd name="T33" fmla="*/ 0 h 576"/>
                <a:gd name="T34" fmla="*/ 1 w 708"/>
                <a:gd name="T35" fmla="*/ 0 h 576"/>
                <a:gd name="T36" fmla="*/ 1 w 708"/>
                <a:gd name="T37" fmla="*/ 0 h 576"/>
                <a:gd name="T38" fmla="*/ 1 w 708"/>
                <a:gd name="T39" fmla="*/ 0 h 576"/>
                <a:gd name="T40" fmla="*/ 1 w 708"/>
                <a:gd name="T41" fmla="*/ 0 h 576"/>
                <a:gd name="T42" fmla="*/ 1 w 708"/>
                <a:gd name="T43" fmla="*/ 0 h 576"/>
                <a:gd name="T44" fmla="*/ 1 w 708"/>
                <a:gd name="T45" fmla="*/ 0 h 576"/>
                <a:gd name="T46" fmla="*/ 1 w 708"/>
                <a:gd name="T47" fmla="*/ 0 h 576"/>
                <a:gd name="T48" fmla="*/ 1 w 708"/>
                <a:gd name="T49" fmla="*/ 0 h 576"/>
                <a:gd name="T50" fmla="*/ 1 w 708"/>
                <a:gd name="T51" fmla="*/ 0 h 576"/>
                <a:gd name="T52" fmla="*/ 1 w 708"/>
                <a:gd name="T53" fmla="*/ 0 h 576"/>
                <a:gd name="T54" fmla="*/ 1 w 708"/>
                <a:gd name="T55" fmla="*/ 0 h 576"/>
                <a:gd name="T56" fmla="*/ 1 w 708"/>
                <a:gd name="T57" fmla="*/ 0 h 576"/>
                <a:gd name="T58" fmla="*/ 1 w 708"/>
                <a:gd name="T59" fmla="*/ 0 h 576"/>
                <a:gd name="T60" fmla="*/ 1 w 708"/>
                <a:gd name="T61" fmla="*/ 0 h 576"/>
                <a:gd name="T62" fmla="*/ 1 w 708"/>
                <a:gd name="T63" fmla="*/ 0 h 576"/>
                <a:gd name="T64" fmla="*/ 1 w 708"/>
                <a:gd name="T65" fmla="*/ 0 h 576"/>
                <a:gd name="T66" fmla="*/ 1 w 708"/>
                <a:gd name="T67" fmla="*/ 0 h 576"/>
                <a:gd name="T68" fmla="*/ 1 w 708"/>
                <a:gd name="T69" fmla="*/ 0 h 576"/>
                <a:gd name="T70" fmla="*/ 1 w 708"/>
                <a:gd name="T71" fmla="*/ 0 h 576"/>
                <a:gd name="T72" fmla="*/ 1 w 708"/>
                <a:gd name="T73" fmla="*/ 0 h 576"/>
                <a:gd name="T74" fmla="*/ 1 w 708"/>
                <a:gd name="T75" fmla="*/ 0 h 576"/>
                <a:gd name="T76" fmla="*/ 1 w 708"/>
                <a:gd name="T77" fmla="*/ 0 h 576"/>
                <a:gd name="T78" fmla="*/ 1 w 708"/>
                <a:gd name="T79" fmla="*/ 0 h 576"/>
                <a:gd name="T80" fmla="*/ 1 w 708"/>
                <a:gd name="T81" fmla="*/ 0 h 576"/>
                <a:gd name="T82" fmla="*/ 1 w 708"/>
                <a:gd name="T83" fmla="*/ 0 h 576"/>
                <a:gd name="T84" fmla="*/ 1 w 708"/>
                <a:gd name="T85" fmla="*/ 0 h 576"/>
                <a:gd name="T86" fmla="*/ 1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V="1">
              <a:off x="4090" y="1337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6680209" y="6057936"/>
            <a:ext cx="24749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Arial" pitchFamily="34" charset="0"/>
              </a:rPr>
              <a:t>2</a:t>
            </a:r>
            <a:r>
              <a:rPr lang="en-US" baseline="30000" dirty="0">
                <a:solidFill>
                  <a:srgbClr val="6600CC"/>
                </a:solidFill>
                <a:latin typeface="Arial" pitchFamily="34" charset="0"/>
              </a:rPr>
              <a:t>n</a:t>
            </a:r>
            <a:r>
              <a:rPr lang="en-US" dirty="0">
                <a:solidFill>
                  <a:srgbClr val="6600CC"/>
                </a:solidFill>
                <a:latin typeface="Arial" pitchFamily="34" charset="0"/>
              </a:rPr>
              <a:t> x m Programmable </a:t>
            </a:r>
          </a:p>
          <a:p>
            <a:r>
              <a:rPr lang="en-US" dirty="0">
                <a:solidFill>
                  <a:srgbClr val="6600CC"/>
                </a:solidFill>
                <a:latin typeface="Arial" pitchFamily="34" charset="0"/>
              </a:rPr>
              <a:t>Connections</a:t>
            </a:r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8315350" y="2771766"/>
            <a:ext cx="2119313" cy="1897062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3"/>
          <p:cNvSpPr>
            <a:spLocks noChangeShapeType="1"/>
          </p:cNvSpPr>
          <p:nvPr/>
        </p:nvSpPr>
        <p:spPr bwMode="auto">
          <a:xfrm flipH="1">
            <a:off x="8643966" y="4633929"/>
            <a:ext cx="201612" cy="136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891342" y="2114532"/>
            <a:ext cx="3894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8  X 3-input fixed ANDs give all 8 </a:t>
            </a:r>
            <a:r>
              <a:rPr lang="en-US" sz="1600" dirty="0" err="1">
                <a:solidFill>
                  <a:srgbClr val="6600CC"/>
                </a:solidFill>
              </a:rPr>
              <a:t>minterms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 rot="-5400000">
            <a:off x="9806838" y="3726648"/>
            <a:ext cx="2160587" cy="177797"/>
          </a:xfrm>
          <a:prstGeom prst="rect">
            <a:avLst/>
          </a:prstGeom>
          <a:noFill/>
          <a:ln w="1651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000066"/>
                </a:solidFill>
                <a:latin typeface="Arial" pitchFamily="34" charset="0"/>
              </a:rPr>
              <a:t>8 </a:t>
            </a:r>
            <a:r>
              <a:rPr lang="en-US" sz="1600" dirty="0" err="1">
                <a:solidFill>
                  <a:srgbClr val="000066"/>
                </a:solidFill>
                <a:latin typeface="Arial" pitchFamily="34" charset="0"/>
              </a:rPr>
              <a:t>Minterms</a:t>
            </a:r>
            <a:endParaRPr lang="en-US" sz="16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7913706" y="2443149"/>
            <a:ext cx="4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m0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7840680" y="4670442"/>
            <a:ext cx="4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m7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Read Only Memory (ROM): n i/ps to m o/ps </a:t>
            </a:r>
            <a:br>
              <a:rPr lang="en-US" sz="37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</a:br>
            <a:r>
              <a:rPr lang="en-US" sz="37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700" baseline="30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7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locations x m bits each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79226" y="2686050"/>
            <a:ext cx="10479374" cy="3100896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Read Only Memories (ROM) have: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input (address) lines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2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locations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decoded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minterms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 output lines (word width)</a:t>
            </a:r>
          </a:p>
          <a:p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array of 2</a:t>
            </a:r>
            <a:r>
              <a:rPr lang="en-US" sz="1600" baseline="30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AND gates implementing all the N-literal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minterms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Programmable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 Array with m outputs lines to form up to               m expressions, each being a sum of selected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minterm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program for a PROM is simply the multiple-output truth table to be implemented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 1 entry, a connection is made to the corresponding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minterm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for the corresponding output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 0, no connection is made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 be viewed as a </a:t>
            </a:r>
            <a:r>
              <a:rPr lang="en-US" sz="16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with the inputs as </a:t>
            </a:r>
            <a:r>
              <a:rPr lang="en-US" sz="16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addresses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en-US" sz="16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(output values), hence ROM or PROM names!</a:t>
            </a:r>
            <a:b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Device on previous slide is an 8 x 4 memory (8 locations, each 4 bits)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Truth table is a listing of the memory contents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1BE4F293-0A40-4AA3-8747-1C7D9F3EE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D1CC8B8-2CD1-45F6-9CED-CA3104002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xmlns="" id="{D0486316-3F2D-434E-AF23-A8EDD6E78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xmlns="" id="{2AF5945E-96EF-472A-8B30-5AC427AA40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xmlns="" id="{F43F39F5-753C-4BA6-AF2B-6F0EEE25A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xmlns="" id="{2CC5073C-8188-4DE4-B2AB-9C87DDA4F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AEF2074A-D7D4-4AF6-866A-31DDF66B1F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Read Only Memory (ROM) Advantages/Limitations</a:t>
            </a:r>
          </a:p>
        </p:txBody>
      </p:sp>
      <p:graphicFrame>
        <p:nvGraphicFramePr>
          <p:cNvPr id="22" name="Rectangle 3">
            <a:extLst>
              <a:ext uri="{FF2B5EF4-FFF2-40B4-BE49-F238E27FC236}">
                <a16:creationId xmlns:a16="http://schemas.microsoft.com/office/drawing/2014/main" xmlns="" id="{2C2B3024-3419-41FD-B96A-3EF1055AC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399446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AF5C66A-E8F2-4E13-98A3-FE96597C5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C860275-E106-493A-8BF0-E0A91130E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Types of ROM Devices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Simply ROM: Programmed </a:t>
            </a:r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only once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by the manufacturer (in factory), based on the client’s truth table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PROM: A ROM programmable </a:t>
            </a:r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only once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by the user        (in the field). The user blows fuses to remove unwanted connections. This process is irreversible and hence device is programmed only once</a:t>
            </a:r>
          </a:p>
          <a:p>
            <a:pPr eaLnBrk="1" hangingPunct="1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EPROM: Erasable, Programmable ROMs. Can have their data erased using Ultraviolet light and reprogrammed.  The user can then reprogram the ROM </a:t>
            </a:r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many times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using special programmers </a:t>
            </a:r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Off- situ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Off-situ: Remove from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computer to erase/program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16404" r="-2" b="16912"/>
          <a:stretch/>
        </p:blipFill>
        <p:spPr bwMode="auto">
          <a:xfrm>
            <a:off x="6429378" y="3692406"/>
            <a:ext cx="4954693" cy="1507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Types of ROM, Contd.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EEPROMs: Electrically Erasable Programmable ROMs. Have memory cells that can be erased and reprogrammed by exposure to electrical signals.</a:t>
            </a:r>
          </a:p>
          <a:p>
            <a:pPr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Erasure/Programming is now much easier and </a:t>
            </a:r>
            <a:r>
              <a:rPr lang="en-US" sz="2000" u="sng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in-situ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The processor can now “write” into the EEPROM. </a:t>
            </a:r>
          </a:p>
          <a:p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Flash memory devices: 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Memory cells are erased in blocks not one-by-one as in EEPROMs </a:t>
            </a:r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Shorter life but faster operation</a:t>
            </a: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526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SWISS</vt:lpstr>
      <vt:lpstr>Wingdings</vt:lpstr>
      <vt:lpstr>Office Theme</vt:lpstr>
      <vt:lpstr>ANALOG AND DIGITAL ELECTRONICS</vt:lpstr>
      <vt:lpstr>Read Only Memory (ROM)</vt:lpstr>
      <vt:lpstr>Read Only Memory (ROM) Programmable sum of (fixed) minterms</vt:lpstr>
      <vt:lpstr>Read Only Memory (ROM): n i/ps to m o/ps  2n locations x m bits each</vt:lpstr>
      <vt:lpstr>Read Only Memory (ROM) Advantages/Limitations</vt:lpstr>
      <vt:lpstr>Types of ROM Devices</vt:lpstr>
      <vt:lpstr>Types of ROM, Contd.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ELECTRONICS</dc:title>
  <dc:creator>Vaishali Selvan</dc:creator>
  <cp:lastModifiedBy>ELCOT</cp:lastModifiedBy>
  <cp:revision>5</cp:revision>
  <dcterms:created xsi:type="dcterms:W3CDTF">2020-07-21T18:38:56Z</dcterms:created>
  <dcterms:modified xsi:type="dcterms:W3CDTF">2020-07-25T09:57:22Z</dcterms:modified>
</cp:coreProperties>
</file>