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5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54" autoAdjust="0"/>
  </p:normalViewPr>
  <p:slideViewPr>
    <p:cSldViewPr>
      <p:cViewPr varScale="1">
        <p:scale>
          <a:sx n="76" d="100"/>
          <a:sy n="76" d="100"/>
        </p:scale>
        <p:origin x="11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5A8A1B5-785A-4690-82D5-31F079331414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EB1E3B6-1BF7-4B77-A244-5227D122A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1FD7D-5ACC-4DCF-A501-4838427FB69B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7E653-1A90-4050-ACC6-981DEB5EB3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97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4E567-5719-4280-BCC1-21685F28B3D5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3B489-337C-494A-A137-9B156D72A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2D5CB-1313-4CFE-9D39-CF031F301E21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8038-67C4-402E-94A6-A7E1B75EA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A613-6439-4C4F-A7F7-8F780CF35E50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C8D02-99BD-41A3-90ED-953EA0CA6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7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8963A-70E5-49B0-A008-F281A99382D7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8AFB5-1524-4229-822B-D1E1F09EC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2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1538E-B8FF-486C-9EE7-E2F46E5679A0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3E603-8D59-400A-A880-BD5DB6684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84696-5637-47E2-B84B-3B7183B51288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8E3BD-255A-4316-B79C-D7CE1B2ECB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85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3D5D8-BC7B-470F-8BF5-DB800037346A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62195-B9E8-4678-A684-DA2B7F4B6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8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9AE1E-93CE-43C2-B23B-705A2A56D0B1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F2A26-0423-4537-8D3B-B846AFC10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08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9F4F6-346A-4A71-9A39-6FE2A990D328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BA523-3B13-42AC-AB7C-E1E112386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8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C802-9BE1-4A9E-8A55-9A4AB428D891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4B9DC-DEDB-4A61-94C9-3253380E1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E93EB5-54F3-4058-A834-9E42B2DA3F3F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4FD2E0A-F59B-4C10-AC0B-476A954D6B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592763"/>
          </a:xfrm>
        </p:spPr>
        <p:txBody>
          <a:bodyPr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4600" b="1" smtClean="0"/>
              <a:t>  </a:t>
            </a:r>
            <a:r>
              <a:rPr lang="en-IN" altLang="en-US" sz="4600" b="1" smtClean="0">
                <a:solidFill>
                  <a:srgbClr val="002060"/>
                </a:solidFill>
              </a:rPr>
              <a:t>   UNIT – IV  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4600" b="1" smtClean="0">
                <a:solidFill>
                  <a:srgbClr val="FF0000"/>
                </a:solidFill>
              </a:rPr>
              <a:t>    Programmable Logic devices, Memory and Logic Families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200" y="609600"/>
            <a:ext cx="4964407" cy="54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609600"/>
            <a:ext cx="51473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D5C36B-B4A4-4976-AFDC-F7F8D40D95C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GB" altLang="en-US" sz="3000" b="1" smtClean="0">
                <a:solidFill>
                  <a:srgbClr val="FF0000"/>
                </a:solidFill>
              </a:rPr>
              <a:t>Programmable Logic Devices (PLD)</a:t>
            </a:r>
            <a:endParaRPr lang="en-GB" altLang="en-US" sz="3000" smtClean="0">
              <a:solidFill>
                <a:srgbClr val="FF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486400"/>
          </a:xfrm>
        </p:spPr>
        <p:txBody>
          <a:bodyPr/>
          <a:lstStyle/>
          <a:p>
            <a:pPr>
              <a:lnSpc>
                <a:spcPct val="15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2100" smtClean="0">
                <a:solidFill>
                  <a:srgbClr val="0000CC"/>
                </a:solidFill>
              </a:rPr>
              <a:t>Programmable Logic Devices</a:t>
            </a:r>
            <a:r>
              <a:rPr lang="en-GB" altLang="en-US" sz="2100" smtClean="0"/>
              <a:t> (PLDs) are IC chips with internal logic gates connected by electronic fuses.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2100" smtClean="0"/>
              <a:t>These fuses can be ‘blown’ (by programming) to obtain different circuit configurations.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2100" smtClean="0"/>
              <a:t>Semi-customized chips that give high packing density at reasonable cost.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2100" smtClean="0"/>
              <a:t>Three classes of PLDs are :</a:t>
            </a:r>
          </a:p>
          <a:p>
            <a:pPr lvl="1">
              <a:lnSpc>
                <a:spcPct val="150000"/>
              </a:lnSpc>
              <a:buSzPct val="90000"/>
              <a:buFont typeface="Wingdings" panose="05000000000000000000" pitchFamily="2" charset="2"/>
              <a:buChar char="v"/>
            </a:pPr>
            <a:r>
              <a:rPr lang="en-GB" altLang="en-US" sz="2100" smtClean="0"/>
              <a:t> Programmable Logic Array (PLA)</a:t>
            </a:r>
          </a:p>
          <a:p>
            <a:pPr lvl="1">
              <a:lnSpc>
                <a:spcPct val="150000"/>
              </a:lnSpc>
              <a:buSzPct val="90000"/>
              <a:buFont typeface="Wingdings" panose="05000000000000000000" pitchFamily="2" charset="2"/>
              <a:buChar char="v"/>
            </a:pPr>
            <a:r>
              <a:rPr lang="en-GB" altLang="en-US" sz="2100" smtClean="0"/>
              <a:t> Programmable Read Only Memory (PROM)</a:t>
            </a:r>
          </a:p>
          <a:p>
            <a:pPr lvl="1">
              <a:lnSpc>
                <a:spcPct val="150000"/>
              </a:lnSpc>
              <a:buSzPct val="90000"/>
              <a:buFont typeface="Wingdings" panose="05000000000000000000" pitchFamily="2" charset="2"/>
              <a:buChar char="v"/>
            </a:pPr>
            <a:r>
              <a:rPr lang="en-GB" altLang="en-US" sz="2100" smtClean="0"/>
              <a:t> Programmable Array Logic (PAL)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E708BEF-3196-42A3-9FC7-17A59A087E70}" type="slidenum">
              <a:rPr lang="en-US" altLang="en-US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762000"/>
          </a:xfrm>
        </p:spPr>
        <p:txBody>
          <a:bodyPr/>
          <a:lstStyle/>
          <a:p>
            <a:r>
              <a:rPr lang="en-GB" altLang="en-US" sz="3000" b="1" smtClean="0">
                <a:solidFill>
                  <a:srgbClr val="FF0000"/>
                </a:solidFill>
              </a:rPr>
              <a:t>Programmable Logic Devices</a:t>
            </a:r>
            <a:endParaRPr lang="en-GB" altLang="en-US" sz="3000" smtClean="0">
              <a:solidFill>
                <a:srgbClr val="FF0000"/>
              </a:solidFill>
            </a:endParaRPr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1066800" y="1371600"/>
            <a:ext cx="7315200" cy="762000"/>
            <a:chOff x="624" y="2352"/>
            <a:chExt cx="4608" cy="480"/>
          </a:xfrm>
        </p:grpSpPr>
        <p:sp>
          <p:nvSpPr>
            <p:cNvPr id="21547" name="Rectangle 4"/>
            <p:cNvSpPr>
              <a:spLocks noChangeArrowheads="1"/>
            </p:cNvSpPr>
            <p:nvPr/>
          </p:nvSpPr>
          <p:spPr bwMode="auto">
            <a:xfrm>
              <a:off x="1824" y="2352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8" name="Text Box 5"/>
            <p:cNvSpPr txBox="1">
              <a:spLocks noChangeArrowheads="1"/>
            </p:cNvSpPr>
            <p:nvPr/>
          </p:nvSpPr>
          <p:spPr bwMode="auto">
            <a:xfrm>
              <a:off x="1920" y="2400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Fixed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AND array</a:t>
              </a:r>
            </a:p>
          </p:txBody>
        </p:sp>
        <p:sp>
          <p:nvSpPr>
            <p:cNvPr id="21549" name="Rectangle 6"/>
            <p:cNvSpPr>
              <a:spLocks noChangeArrowheads="1"/>
            </p:cNvSpPr>
            <p:nvPr/>
          </p:nvSpPr>
          <p:spPr bwMode="auto">
            <a:xfrm>
              <a:off x="3408" y="2352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0" name="Text Box 7"/>
            <p:cNvSpPr txBox="1">
              <a:spLocks noChangeArrowheads="1"/>
            </p:cNvSpPr>
            <p:nvPr/>
          </p:nvSpPr>
          <p:spPr bwMode="auto">
            <a:xfrm>
              <a:off x="3360" y="2352"/>
              <a:ext cx="96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programmable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OR array</a:t>
              </a:r>
            </a:p>
          </p:txBody>
        </p:sp>
        <p:sp>
          <p:nvSpPr>
            <p:cNvPr id="21551" name="Line 8"/>
            <p:cNvSpPr>
              <a:spLocks noChangeShapeType="1"/>
            </p:cNvSpPr>
            <p:nvPr/>
          </p:nvSpPr>
          <p:spPr bwMode="auto">
            <a:xfrm>
              <a:off x="2688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2" name="Line 9"/>
            <p:cNvSpPr>
              <a:spLocks noChangeShapeType="1"/>
            </p:cNvSpPr>
            <p:nvPr/>
          </p:nvSpPr>
          <p:spPr bwMode="auto">
            <a:xfrm>
              <a:off x="2976" y="259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3" name="Line 10"/>
            <p:cNvSpPr>
              <a:spLocks noChangeShapeType="1"/>
            </p:cNvSpPr>
            <p:nvPr/>
          </p:nvSpPr>
          <p:spPr bwMode="auto">
            <a:xfrm>
              <a:off x="3168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4" name="Oval 11"/>
            <p:cNvSpPr>
              <a:spLocks noChangeArrowheads="1"/>
            </p:cNvSpPr>
            <p:nvPr/>
          </p:nvSpPr>
          <p:spPr bwMode="auto">
            <a:xfrm>
              <a:off x="2934" y="2557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5" name="Oval 12"/>
            <p:cNvSpPr>
              <a:spLocks noChangeArrowheads="1"/>
            </p:cNvSpPr>
            <p:nvPr/>
          </p:nvSpPr>
          <p:spPr bwMode="auto">
            <a:xfrm>
              <a:off x="3122" y="2557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6" name="Text Box 13"/>
            <p:cNvSpPr txBox="1">
              <a:spLocks noChangeArrowheads="1"/>
            </p:cNvSpPr>
            <p:nvPr/>
          </p:nvSpPr>
          <p:spPr bwMode="auto">
            <a:xfrm>
              <a:off x="2784" y="23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Fuses</a:t>
              </a:r>
            </a:p>
          </p:txBody>
        </p:sp>
        <p:sp>
          <p:nvSpPr>
            <p:cNvPr id="21557" name="Text Box 14"/>
            <p:cNvSpPr txBox="1">
              <a:spLocks noChangeArrowheads="1"/>
            </p:cNvSpPr>
            <p:nvPr/>
          </p:nvSpPr>
          <p:spPr bwMode="auto">
            <a:xfrm>
              <a:off x="624" y="24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Inputs</a:t>
              </a:r>
            </a:p>
          </p:txBody>
        </p:sp>
        <p:sp>
          <p:nvSpPr>
            <p:cNvPr id="21558" name="Line 15"/>
            <p:cNvSpPr>
              <a:spLocks noChangeShapeType="1"/>
            </p:cNvSpPr>
            <p:nvPr/>
          </p:nvSpPr>
          <p:spPr bwMode="auto">
            <a:xfrm>
              <a:off x="1056" y="259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9" name="Line 16"/>
            <p:cNvSpPr>
              <a:spLocks noChangeShapeType="1"/>
            </p:cNvSpPr>
            <p:nvPr/>
          </p:nvSpPr>
          <p:spPr bwMode="auto">
            <a:xfrm>
              <a:off x="4272" y="25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60" name="Text Box 17"/>
            <p:cNvSpPr txBox="1">
              <a:spLocks noChangeArrowheads="1"/>
            </p:cNvSpPr>
            <p:nvPr/>
          </p:nvSpPr>
          <p:spPr bwMode="auto">
            <a:xfrm>
              <a:off x="4608" y="2496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Outputs</a:t>
              </a:r>
            </a:p>
          </p:txBody>
        </p:sp>
      </p:grpSp>
      <p:grpSp>
        <p:nvGrpSpPr>
          <p:cNvPr id="21509" name="Group 35"/>
          <p:cNvGrpSpPr>
            <a:grpSpLocks/>
          </p:cNvGrpSpPr>
          <p:nvPr/>
        </p:nvGrpSpPr>
        <p:grpSpPr bwMode="auto">
          <a:xfrm>
            <a:off x="1143000" y="3048000"/>
            <a:ext cx="7315200" cy="762000"/>
            <a:chOff x="624" y="3024"/>
            <a:chExt cx="4608" cy="480"/>
          </a:xfrm>
        </p:grpSpPr>
        <p:sp>
          <p:nvSpPr>
            <p:cNvPr id="21533" name="Rectangle 20"/>
            <p:cNvSpPr>
              <a:spLocks noChangeArrowheads="1"/>
            </p:cNvSpPr>
            <p:nvPr/>
          </p:nvSpPr>
          <p:spPr bwMode="auto">
            <a:xfrm>
              <a:off x="1824" y="3024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4" name="Text Box 21"/>
            <p:cNvSpPr txBox="1">
              <a:spLocks noChangeArrowheads="1"/>
            </p:cNvSpPr>
            <p:nvPr/>
          </p:nvSpPr>
          <p:spPr bwMode="auto">
            <a:xfrm>
              <a:off x="3456" y="3072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Fixed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OR array</a:t>
              </a:r>
            </a:p>
          </p:txBody>
        </p:sp>
        <p:sp>
          <p:nvSpPr>
            <p:cNvPr id="21535" name="Rectangle 22"/>
            <p:cNvSpPr>
              <a:spLocks noChangeArrowheads="1"/>
            </p:cNvSpPr>
            <p:nvPr/>
          </p:nvSpPr>
          <p:spPr bwMode="auto">
            <a:xfrm>
              <a:off x="3408" y="3024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6" name="Text Box 23"/>
            <p:cNvSpPr txBox="1">
              <a:spLocks noChangeArrowheads="1"/>
            </p:cNvSpPr>
            <p:nvPr/>
          </p:nvSpPr>
          <p:spPr bwMode="auto">
            <a:xfrm>
              <a:off x="1776" y="3024"/>
              <a:ext cx="96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programmable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AND array</a:t>
              </a:r>
            </a:p>
          </p:txBody>
        </p:sp>
        <p:sp>
          <p:nvSpPr>
            <p:cNvPr id="21537" name="Line 24"/>
            <p:cNvSpPr>
              <a:spLocks noChangeShapeType="1"/>
            </p:cNvSpPr>
            <p:nvPr/>
          </p:nvSpPr>
          <p:spPr bwMode="auto">
            <a:xfrm>
              <a:off x="1104" y="32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8" name="Line 25"/>
            <p:cNvSpPr>
              <a:spLocks noChangeShapeType="1"/>
            </p:cNvSpPr>
            <p:nvPr/>
          </p:nvSpPr>
          <p:spPr bwMode="auto">
            <a:xfrm>
              <a:off x="1392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9" name="Line 26"/>
            <p:cNvSpPr>
              <a:spLocks noChangeShapeType="1"/>
            </p:cNvSpPr>
            <p:nvPr/>
          </p:nvSpPr>
          <p:spPr bwMode="auto">
            <a:xfrm>
              <a:off x="1584" y="32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0" name="Oval 27"/>
            <p:cNvSpPr>
              <a:spLocks noChangeArrowheads="1"/>
            </p:cNvSpPr>
            <p:nvPr/>
          </p:nvSpPr>
          <p:spPr bwMode="auto">
            <a:xfrm>
              <a:off x="1350" y="3229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1" name="Oval 28"/>
            <p:cNvSpPr>
              <a:spLocks noChangeArrowheads="1"/>
            </p:cNvSpPr>
            <p:nvPr/>
          </p:nvSpPr>
          <p:spPr bwMode="auto">
            <a:xfrm>
              <a:off x="1538" y="3229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2" name="Text Box 29"/>
            <p:cNvSpPr txBox="1">
              <a:spLocks noChangeArrowheads="1"/>
            </p:cNvSpPr>
            <p:nvPr/>
          </p:nvSpPr>
          <p:spPr bwMode="auto">
            <a:xfrm>
              <a:off x="1200" y="302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Fuses</a:t>
              </a:r>
            </a:p>
          </p:txBody>
        </p:sp>
        <p:sp>
          <p:nvSpPr>
            <p:cNvPr id="21543" name="Text Box 30"/>
            <p:cNvSpPr txBox="1">
              <a:spLocks noChangeArrowheads="1"/>
            </p:cNvSpPr>
            <p:nvPr/>
          </p:nvSpPr>
          <p:spPr bwMode="auto">
            <a:xfrm>
              <a:off x="624" y="31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Inputs</a:t>
              </a:r>
            </a:p>
          </p:txBody>
        </p:sp>
        <p:sp>
          <p:nvSpPr>
            <p:cNvPr id="21544" name="Line 31"/>
            <p:cNvSpPr>
              <a:spLocks noChangeShapeType="1"/>
            </p:cNvSpPr>
            <p:nvPr/>
          </p:nvSpPr>
          <p:spPr bwMode="auto">
            <a:xfrm>
              <a:off x="2688" y="3264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5" name="Line 32"/>
            <p:cNvSpPr>
              <a:spLocks noChangeShapeType="1"/>
            </p:cNvSpPr>
            <p:nvPr/>
          </p:nvSpPr>
          <p:spPr bwMode="auto">
            <a:xfrm>
              <a:off x="4272" y="32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6" name="Text Box 33"/>
            <p:cNvSpPr txBox="1">
              <a:spLocks noChangeArrowheads="1"/>
            </p:cNvSpPr>
            <p:nvPr/>
          </p:nvSpPr>
          <p:spPr bwMode="auto">
            <a:xfrm>
              <a:off x="4608" y="316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Outputs</a:t>
              </a:r>
            </a:p>
          </p:txBody>
        </p:sp>
      </p:grpSp>
      <p:grpSp>
        <p:nvGrpSpPr>
          <p:cNvPr id="21510" name="Group 64"/>
          <p:cNvGrpSpPr>
            <a:grpSpLocks/>
          </p:cNvGrpSpPr>
          <p:nvPr/>
        </p:nvGrpSpPr>
        <p:grpSpPr bwMode="auto">
          <a:xfrm>
            <a:off x="1219200" y="4724400"/>
            <a:ext cx="7315200" cy="762000"/>
            <a:chOff x="864" y="2928"/>
            <a:chExt cx="4608" cy="480"/>
          </a:xfrm>
        </p:grpSpPr>
        <p:sp>
          <p:nvSpPr>
            <p:cNvPr id="21514" name="Text Box 47"/>
            <p:cNvSpPr txBox="1">
              <a:spLocks noChangeArrowheads="1"/>
            </p:cNvSpPr>
            <p:nvPr/>
          </p:nvSpPr>
          <p:spPr bwMode="auto">
            <a:xfrm>
              <a:off x="864" y="307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Inputs</a:t>
              </a:r>
            </a:p>
          </p:txBody>
        </p:sp>
        <p:sp>
          <p:nvSpPr>
            <p:cNvPr id="21515" name="Rectangle 37"/>
            <p:cNvSpPr>
              <a:spLocks noChangeArrowheads="1"/>
            </p:cNvSpPr>
            <p:nvPr/>
          </p:nvSpPr>
          <p:spPr bwMode="auto">
            <a:xfrm>
              <a:off x="2064" y="2928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6" name="Rectangle 39"/>
            <p:cNvSpPr>
              <a:spLocks noChangeArrowheads="1"/>
            </p:cNvSpPr>
            <p:nvPr/>
          </p:nvSpPr>
          <p:spPr bwMode="auto">
            <a:xfrm>
              <a:off x="3648" y="2928"/>
              <a:ext cx="86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7" name="Text Box 40"/>
            <p:cNvSpPr txBox="1">
              <a:spLocks noChangeArrowheads="1"/>
            </p:cNvSpPr>
            <p:nvPr/>
          </p:nvSpPr>
          <p:spPr bwMode="auto">
            <a:xfrm>
              <a:off x="3600" y="2928"/>
              <a:ext cx="96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programmable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OR array</a:t>
              </a:r>
            </a:p>
          </p:txBody>
        </p:sp>
        <p:sp>
          <p:nvSpPr>
            <p:cNvPr id="21518" name="Line 41"/>
            <p:cNvSpPr>
              <a:spLocks noChangeShapeType="1"/>
            </p:cNvSpPr>
            <p:nvPr/>
          </p:nvSpPr>
          <p:spPr bwMode="auto">
            <a:xfrm>
              <a:off x="292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9" name="Line 42"/>
            <p:cNvSpPr>
              <a:spLocks noChangeShapeType="1"/>
            </p:cNvSpPr>
            <p:nvPr/>
          </p:nvSpPr>
          <p:spPr bwMode="auto">
            <a:xfrm>
              <a:off x="3216" y="316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0" name="Line 43"/>
            <p:cNvSpPr>
              <a:spLocks noChangeShapeType="1"/>
            </p:cNvSpPr>
            <p:nvPr/>
          </p:nvSpPr>
          <p:spPr bwMode="auto">
            <a:xfrm>
              <a:off x="340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1" name="Oval 44"/>
            <p:cNvSpPr>
              <a:spLocks noChangeArrowheads="1"/>
            </p:cNvSpPr>
            <p:nvPr/>
          </p:nvSpPr>
          <p:spPr bwMode="auto">
            <a:xfrm>
              <a:off x="3174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2" name="Oval 45"/>
            <p:cNvSpPr>
              <a:spLocks noChangeArrowheads="1"/>
            </p:cNvSpPr>
            <p:nvPr/>
          </p:nvSpPr>
          <p:spPr bwMode="auto">
            <a:xfrm>
              <a:off x="3362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3" name="Text Box 46"/>
            <p:cNvSpPr txBox="1">
              <a:spLocks noChangeArrowheads="1"/>
            </p:cNvSpPr>
            <p:nvPr/>
          </p:nvSpPr>
          <p:spPr bwMode="auto">
            <a:xfrm>
              <a:off x="3024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Fuses</a:t>
              </a:r>
            </a:p>
          </p:txBody>
        </p:sp>
        <p:sp>
          <p:nvSpPr>
            <p:cNvPr id="21524" name="Line 49"/>
            <p:cNvSpPr>
              <a:spLocks noChangeShapeType="1"/>
            </p:cNvSpPr>
            <p:nvPr/>
          </p:nvSpPr>
          <p:spPr bwMode="auto">
            <a:xfrm>
              <a:off x="4512" y="3168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5" name="Text Box 50"/>
            <p:cNvSpPr txBox="1">
              <a:spLocks noChangeArrowheads="1"/>
            </p:cNvSpPr>
            <p:nvPr/>
          </p:nvSpPr>
          <p:spPr bwMode="auto">
            <a:xfrm>
              <a:off x="4848" y="307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Outputs</a:t>
              </a:r>
            </a:p>
          </p:txBody>
        </p:sp>
        <p:sp>
          <p:nvSpPr>
            <p:cNvPr id="21526" name="Line 51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Line 52"/>
            <p:cNvSpPr>
              <a:spLocks noChangeShapeType="1"/>
            </p:cNvSpPr>
            <p:nvPr/>
          </p:nvSpPr>
          <p:spPr bwMode="auto">
            <a:xfrm>
              <a:off x="1632" y="316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8" name="Line 53"/>
            <p:cNvSpPr>
              <a:spLocks noChangeShapeType="1"/>
            </p:cNvSpPr>
            <p:nvPr/>
          </p:nvSpPr>
          <p:spPr bwMode="auto">
            <a:xfrm>
              <a:off x="182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9" name="Oval 54"/>
            <p:cNvSpPr>
              <a:spLocks noChangeArrowheads="1"/>
            </p:cNvSpPr>
            <p:nvPr/>
          </p:nvSpPr>
          <p:spPr bwMode="auto">
            <a:xfrm>
              <a:off x="1590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0" name="Oval 55"/>
            <p:cNvSpPr>
              <a:spLocks noChangeArrowheads="1"/>
            </p:cNvSpPr>
            <p:nvPr/>
          </p:nvSpPr>
          <p:spPr bwMode="auto">
            <a:xfrm>
              <a:off x="1778" y="3133"/>
              <a:ext cx="48" cy="4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1" name="Text Box 56"/>
            <p:cNvSpPr txBox="1">
              <a:spLocks noChangeArrowheads="1"/>
            </p:cNvSpPr>
            <p:nvPr/>
          </p:nvSpPr>
          <p:spPr bwMode="auto">
            <a:xfrm>
              <a:off x="1440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Fuses</a:t>
              </a:r>
            </a:p>
          </p:txBody>
        </p:sp>
        <p:sp>
          <p:nvSpPr>
            <p:cNvPr id="21532" name="Text Box 57"/>
            <p:cNvSpPr txBox="1">
              <a:spLocks noChangeArrowheads="1"/>
            </p:cNvSpPr>
            <p:nvPr/>
          </p:nvSpPr>
          <p:spPr bwMode="auto">
            <a:xfrm>
              <a:off x="2016" y="2928"/>
              <a:ext cx="96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Fused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programmable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AND array</a:t>
              </a:r>
            </a:p>
          </p:txBody>
        </p:sp>
      </p:grpSp>
      <p:sp>
        <p:nvSpPr>
          <p:cNvPr id="21511" name="Rectangle 60"/>
          <p:cNvSpPr>
            <a:spLocks noChangeArrowheads="1"/>
          </p:cNvSpPr>
          <p:nvPr/>
        </p:nvSpPr>
        <p:spPr bwMode="auto">
          <a:xfrm>
            <a:off x="1981200" y="22098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altLang="en-US" sz="2000" b="1">
                <a:solidFill>
                  <a:srgbClr val="0070C0"/>
                </a:solidFill>
                <a:latin typeface="Arial" panose="020B0604020202020204" pitchFamily="34" charset="0"/>
              </a:rPr>
              <a:t>Programmable Read Only Memory (PROM)</a:t>
            </a:r>
          </a:p>
        </p:txBody>
      </p:sp>
      <p:sp>
        <p:nvSpPr>
          <p:cNvPr id="21512" name="Rectangle 61"/>
          <p:cNvSpPr>
            <a:spLocks noChangeArrowheads="1"/>
          </p:cNvSpPr>
          <p:nvPr/>
        </p:nvSpPr>
        <p:spPr bwMode="auto">
          <a:xfrm>
            <a:off x="2209800" y="3962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altLang="en-US" sz="2000" b="1">
                <a:solidFill>
                  <a:srgbClr val="0070C0"/>
                </a:solidFill>
                <a:latin typeface="Arial" panose="020B0604020202020204" pitchFamily="34" charset="0"/>
              </a:rPr>
              <a:t>Programmable Array Logic (PAL)</a:t>
            </a:r>
          </a:p>
        </p:txBody>
      </p:sp>
      <p:sp>
        <p:nvSpPr>
          <p:cNvPr id="21513" name="Rectangle 62"/>
          <p:cNvSpPr>
            <a:spLocks noChangeArrowheads="1"/>
          </p:cNvSpPr>
          <p:nvPr/>
        </p:nvSpPr>
        <p:spPr bwMode="auto">
          <a:xfrm>
            <a:off x="2057400" y="57150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altLang="en-US" sz="2000" b="1">
                <a:solidFill>
                  <a:srgbClr val="0070C0"/>
                </a:solidFill>
                <a:latin typeface="Arial" panose="020B0604020202020204" pitchFamily="34" charset="0"/>
              </a:rPr>
              <a:t>Programmable Logic Array (PLA)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B574E-E922-4534-8249-BC4D49FFE9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r>
              <a:rPr lang="en-GB" altLang="en-US" sz="3000" b="1" smtClean="0">
                <a:solidFill>
                  <a:srgbClr val="FF0000"/>
                </a:solidFill>
              </a:rPr>
              <a:t>Programmable Logic Array (PLA)</a:t>
            </a:r>
            <a:endParaRPr lang="en-GB" altLang="en-US" sz="3000" smtClean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3886200"/>
          </a:xfrm>
        </p:spPr>
        <p:txBody>
          <a:bodyPr/>
          <a:lstStyle/>
          <a:p>
            <a:pPr algn="just">
              <a:lnSpc>
                <a:spcPct val="15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 smtClean="0"/>
              <a:t>Combination of a programmable AND array followed by a programmable OR array.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2400" smtClean="0"/>
              <a:t>Example: Design a PLA to realise the following three logic functions and show the internal connections.</a:t>
            </a:r>
          </a:p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en-GB" altLang="en-US" sz="2400" smtClean="0"/>
              <a:t>	    f</a:t>
            </a:r>
            <a:r>
              <a:rPr lang="en-GB" altLang="en-US" sz="2400" baseline="-25000" smtClean="0"/>
              <a:t>1</a:t>
            </a:r>
            <a:r>
              <a:rPr lang="en-GB" altLang="en-US" sz="2400" smtClean="0"/>
              <a:t>(A,B,C,D,E) = A'.B'.D' + B'.C.D' + A'.B.C.D.E'</a:t>
            </a:r>
          </a:p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en-GB" altLang="en-US" sz="2400" smtClean="0"/>
              <a:t>	    f</a:t>
            </a:r>
            <a:r>
              <a:rPr lang="en-GB" altLang="en-US" sz="2400" baseline="-25000" smtClean="0"/>
              <a:t>2</a:t>
            </a:r>
            <a:r>
              <a:rPr lang="en-GB" altLang="en-US" sz="2400" smtClean="0"/>
              <a:t>(A,B,C,D,E) = A'.B.E + B'.C.D'.E</a:t>
            </a:r>
          </a:p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en-GB" altLang="en-US" sz="2400" smtClean="0"/>
              <a:t>        f</a:t>
            </a:r>
            <a:r>
              <a:rPr lang="en-GB" altLang="en-US" sz="2400" baseline="-25000" smtClean="0"/>
              <a:t>3</a:t>
            </a:r>
            <a:r>
              <a:rPr lang="en-GB" altLang="en-US" sz="2400" smtClean="0"/>
              <a:t>(A,B,C,D,E) = A'.B'.D' + B'.C'.D'.E + A'.B.C.D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E3431C-834B-4F6C-B6C0-2A74215D0DE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GB" altLang="en-US" sz="2900" b="1" smtClean="0">
                <a:solidFill>
                  <a:srgbClr val="FF0000"/>
                </a:solidFill>
              </a:rPr>
              <a:t>Realising Logic Functions with PLAs</a:t>
            </a:r>
            <a:endParaRPr lang="en-GB" altLang="en-US" sz="2900" smtClean="0">
              <a:solidFill>
                <a:srgbClr val="FF0000"/>
              </a:solidFill>
            </a:endParaRPr>
          </a:p>
        </p:txBody>
      </p:sp>
      <p:sp>
        <p:nvSpPr>
          <p:cNvPr id="23556" name="Rectangle 154"/>
          <p:cNvSpPr>
            <a:spLocks noChangeArrowheads="1"/>
          </p:cNvSpPr>
          <p:nvPr/>
        </p:nvSpPr>
        <p:spPr bwMode="auto">
          <a:xfrm>
            <a:off x="2514600" y="838200"/>
            <a:ext cx="457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altLang="en-US" sz="1400" b="1">
                <a:latin typeface="Arial" panose="020B0604020202020204" pitchFamily="34" charset="0"/>
              </a:rPr>
              <a:t>f</a:t>
            </a:r>
            <a:r>
              <a:rPr kumimoji="1" lang="en-GB" altLang="en-US" sz="1400" b="1" baseline="-25000">
                <a:latin typeface="Arial" panose="020B0604020202020204" pitchFamily="34" charset="0"/>
              </a:rPr>
              <a:t>1</a:t>
            </a:r>
            <a:r>
              <a:rPr kumimoji="1" lang="en-GB" altLang="en-US" sz="1400" b="1">
                <a:latin typeface="Arial" panose="020B0604020202020204" pitchFamily="34" charset="0"/>
              </a:rPr>
              <a:t>(A,B,C,D,E) = A'.B'.D' + B'.C.D' + A'.B.C.D.E'</a:t>
            </a:r>
          </a:p>
          <a:p>
            <a:pPr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altLang="en-US" sz="1400" b="1">
                <a:latin typeface="Arial" panose="020B0604020202020204" pitchFamily="34" charset="0"/>
              </a:rPr>
              <a:t>f</a:t>
            </a:r>
            <a:r>
              <a:rPr kumimoji="1" lang="en-GB" altLang="en-US" sz="1400" b="1" baseline="-25000">
                <a:latin typeface="Arial" panose="020B0604020202020204" pitchFamily="34" charset="0"/>
              </a:rPr>
              <a:t>2</a:t>
            </a:r>
            <a:r>
              <a:rPr kumimoji="1" lang="en-GB" altLang="en-US" sz="1400" b="1">
                <a:latin typeface="Arial" panose="020B0604020202020204" pitchFamily="34" charset="0"/>
              </a:rPr>
              <a:t>(A,B,C,D,E) = A'.B.E + B'.C.D'.E</a:t>
            </a:r>
          </a:p>
          <a:p>
            <a:pPr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GB" altLang="en-US" sz="1400" b="1">
                <a:latin typeface="Arial" panose="020B0604020202020204" pitchFamily="34" charset="0"/>
              </a:rPr>
              <a:t>f</a:t>
            </a:r>
            <a:r>
              <a:rPr kumimoji="1" lang="en-GB" altLang="en-US" sz="1400" b="1" baseline="-25000">
                <a:latin typeface="Arial" panose="020B0604020202020204" pitchFamily="34" charset="0"/>
              </a:rPr>
              <a:t>3</a:t>
            </a:r>
            <a:r>
              <a:rPr kumimoji="1" lang="en-GB" altLang="en-US" sz="1400" b="1">
                <a:latin typeface="Arial" panose="020B0604020202020204" pitchFamily="34" charset="0"/>
              </a:rPr>
              <a:t>(A,B,C,D,E) = A'.B'.D' + B'.C'.D'.E + A'.B.C.D</a:t>
            </a:r>
          </a:p>
        </p:txBody>
      </p:sp>
      <p:grpSp>
        <p:nvGrpSpPr>
          <p:cNvPr id="23557" name="Group 164"/>
          <p:cNvGrpSpPr>
            <a:grpSpLocks/>
          </p:cNvGrpSpPr>
          <p:nvPr/>
        </p:nvGrpSpPr>
        <p:grpSpPr bwMode="auto">
          <a:xfrm>
            <a:off x="1371600" y="1828800"/>
            <a:ext cx="6553200" cy="4724400"/>
            <a:chOff x="1152" y="1152"/>
            <a:chExt cx="3840" cy="2832"/>
          </a:xfrm>
        </p:grpSpPr>
        <p:sp>
          <p:nvSpPr>
            <p:cNvPr id="23561" name="AutoShape 4"/>
            <p:cNvSpPr>
              <a:spLocks noChangeArrowheads="1"/>
            </p:cNvSpPr>
            <p:nvPr/>
          </p:nvSpPr>
          <p:spPr bwMode="auto">
            <a:xfrm rot="5400000">
              <a:off x="1992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2" name="AutoShape 9"/>
            <p:cNvSpPr>
              <a:spLocks noChangeArrowheads="1"/>
            </p:cNvSpPr>
            <p:nvPr/>
          </p:nvSpPr>
          <p:spPr bwMode="auto">
            <a:xfrm rot="5400000">
              <a:off x="2328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3" name="AutoShape 10"/>
            <p:cNvSpPr>
              <a:spLocks noChangeArrowheads="1"/>
            </p:cNvSpPr>
            <p:nvPr/>
          </p:nvSpPr>
          <p:spPr bwMode="auto">
            <a:xfrm rot="5400000">
              <a:off x="2664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4" name="AutoShape 11"/>
            <p:cNvSpPr>
              <a:spLocks noChangeArrowheads="1"/>
            </p:cNvSpPr>
            <p:nvPr/>
          </p:nvSpPr>
          <p:spPr bwMode="auto">
            <a:xfrm rot="5400000">
              <a:off x="3000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5" name="AutoShape 12"/>
            <p:cNvSpPr>
              <a:spLocks noChangeArrowheads="1"/>
            </p:cNvSpPr>
            <p:nvPr/>
          </p:nvSpPr>
          <p:spPr bwMode="auto">
            <a:xfrm rot="5400000">
              <a:off x="3336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6" name="Line 18"/>
            <p:cNvSpPr>
              <a:spLocks noChangeShapeType="1"/>
            </p:cNvSpPr>
            <p:nvPr/>
          </p:nvSpPr>
          <p:spPr bwMode="auto">
            <a:xfrm rot="5400000">
              <a:off x="1344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7" name="Line 19"/>
            <p:cNvSpPr>
              <a:spLocks noChangeShapeType="1"/>
            </p:cNvSpPr>
            <p:nvPr/>
          </p:nvSpPr>
          <p:spPr bwMode="auto">
            <a:xfrm rot="5400000">
              <a:off x="1680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8" name="Line 20"/>
            <p:cNvSpPr>
              <a:spLocks noChangeShapeType="1"/>
            </p:cNvSpPr>
            <p:nvPr/>
          </p:nvSpPr>
          <p:spPr bwMode="auto">
            <a:xfrm rot="5400000">
              <a:off x="2016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9" name="Line 21"/>
            <p:cNvSpPr>
              <a:spLocks noChangeShapeType="1"/>
            </p:cNvSpPr>
            <p:nvPr/>
          </p:nvSpPr>
          <p:spPr bwMode="auto">
            <a:xfrm rot="5400000">
              <a:off x="2352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0" name="Line 23"/>
            <p:cNvSpPr>
              <a:spLocks noChangeShapeType="1"/>
            </p:cNvSpPr>
            <p:nvPr/>
          </p:nvSpPr>
          <p:spPr bwMode="auto">
            <a:xfrm rot="5400000">
              <a:off x="2688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1" name="Line 24"/>
            <p:cNvSpPr>
              <a:spLocks noChangeShapeType="1"/>
            </p:cNvSpPr>
            <p:nvPr/>
          </p:nvSpPr>
          <p:spPr bwMode="auto">
            <a:xfrm rot="5400000">
              <a:off x="3024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2" name="Line 25"/>
            <p:cNvSpPr>
              <a:spLocks noChangeShapeType="1"/>
            </p:cNvSpPr>
            <p:nvPr/>
          </p:nvSpPr>
          <p:spPr bwMode="auto">
            <a:xfrm rot="5400000">
              <a:off x="3360" y="1920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3573" name="Group 68"/>
            <p:cNvGrpSpPr>
              <a:grpSpLocks/>
            </p:cNvGrpSpPr>
            <p:nvPr/>
          </p:nvGrpSpPr>
          <p:grpSpPr bwMode="auto">
            <a:xfrm>
              <a:off x="1152" y="1152"/>
              <a:ext cx="3124" cy="281"/>
              <a:chOff x="1056" y="1104"/>
              <a:chExt cx="3124" cy="281"/>
            </a:xfrm>
          </p:grpSpPr>
          <p:grpSp>
            <p:nvGrpSpPr>
              <p:cNvPr id="23700" name="Group 8"/>
              <p:cNvGrpSpPr>
                <a:grpSpLocks/>
              </p:cNvGrpSpPr>
              <p:nvPr/>
            </p:nvGrpSpPr>
            <p:grpSpPr bwMode="auto">
              <a:xfrm>
                <a:off x="1584" y="1248"/>
                <a:ext cx="185" cy="137"/>
                <a:chOff x="1294" y="2400"/>
                <a:chExt cx="185" cy="137"/>
              </a:xfrm>
            </p:grpSpPr>
            <p:sp>
              <p:nvSpPr>
                <p:cNvPr id="23707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08" name="Oval 6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701" name="Line 13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2928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702" name="Line 14"/>
              <p:cNvSpPr>
                <a:spLocks noChangeShapeType="1"/>
              </p:cNvSpPr>
              <p:nvPr/>
            </p:nvSpPr>
            <p:spPr bwMode="auto">
              <a:xfrm>
                <a:off x="1392" y="1309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703" name="Line 15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0" cy="11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704" name="Line 16"/>
              <p:cNvSpPr>
                <a:spLocks noChangeShapeType="1"/>
              </p:cNvSpPr>
              <p:nvPr/>
            </p:nvSpPr>
            <p:spPr bwMode="auto">
              <a:xfrm>
                <a:off x="1776" y="1318"/>
                <a:ext cx="2404" cy="8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705" name="Oval 17"/>
              <p:cNvSpPr>
                <a:spLocks noChangeArrowheads="1"/>
              </p:cNvSpPr>
              <p:nvPr/>
            </p:nvSpPr>
            <p:spPr bwMode="auto">
              <a:xfrm>
                <a:off x="1369" y="11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706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10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74" name="Group 69"/>
            <p:cNvGrpSpPr>
              <a:grpSpLocks/>
            </p:cNvGrpSpPr>
            <p:nvPr/>
          </p:nvGrpSpPr>
          <p:grpSpPr bwMode="auto">
            <a:xfrm>
              <a:off x="1152" y="1440"/>
              <a:ext cx="3124" cy="281"/>
              <a:chOff x="1056" y="1392"/>
              <a:chExt cx="3124" cy="281"/>
            </a:xfrm>
          </p:grpSpPr>
          <p:grpSp>
            <p:nvGrpSpPr>
              <p:cNvPr id="23691" name="Group 29"/>
              <p:cNvGrpSpPr>
                <a:grpSpLocks/>
              </p:cNvGrpSpPr>
              <p:nvPr/>
            </p:nvGrpSpPr>
            <p:grpSpPr bwMode="auto">
              <a:xfrm>
                <a:off x="1584" y="1536"/>
                <a:ext cx="185" cy="137"/>
                <a:chOff x="1294" y="2400"/>
                <a:chExt cx="185" cy="137"/>
              </a:xfrm>
            </p:grpSpPr>
            <p:sp>
              <p:nvSpPr>
                <p:cNvPr id="23698" name="AutoShape 3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699" name="Oval 3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692" name="Line 32"/>
              <p:cNvSpPr>
                <a:spLocks noChangeShapeType="1"/>
              </p:cNvSpPr>
              <p:nvPr/>
            </p:nvSpPr>
            <p:spPr bwMode="auto">
              <a:xfrm>
                <a:off x="1248" y="1488"/>
                <a:ext cx="2928" cy="0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93" name="Line 33"/>
              <p:cNvSpPr>
                <a:spLocks noChangeShapeType="1"/>
              </p:cNvSpPr>
              <p:nvPr/>
            </p:nvSpPr>
            <p:spPr bwMode="auto">
              <a:xfrm>
                <a:off x="1392" y="1597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94" name="Line 34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0" cy="111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95" name="Line 35"/>
              <p:cNvSpPr>
                <a:spLocks noChangeShapeType="1"/>
              </p:cNvSpPr>
              <p:nvPr/>
            </p:nvSpPr>
            <p:spPr bwMode="auto">
              <a:xfrm>
                <a:off x="1776" y="1606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96" name="Oval 36"/>
              <p:cNvSpPr>
                <a:spLocks noChangeArrowheads="1"/>
              </p:cNvSpPr>
              <p:nvPr/>
            </p:nvSpPr>
            <p:spPr bwMode="auto">
              <a:xfrm>
                <a:off x="1369" y="1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97" name="Text Box 37"/>
              <p:cNvSpPr txBox="1">
                <a:spLocks noChangeArrowheads="1"/>
              </p:cNvSpPr>
              <p:nvPr/>
            </p:nvSpPr>
            <p:spPr bwMode="auto">
              <a:xfrm>
                <a:off x="1056" y="139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75" name="Group 70"/>
            <p:cNvGrpSpPr>
              <a:grpSpLocks/>
            </p:cNvGrpSpPr>
            <p:nvPr/>
          </p:nvGrpSpPr>
          <p:grpSpPr bwMode="auto">
            <a:xfrm>
              <a:off x="1344" y="1800"/>
              <a:ext cx="2932" cy="209"/>
              <a:chOff x="1248" y="1752"/>
              <a:chExt cx="2932" cy="209"/>
            </a:xfrm>
          </p:grpSpPr>
          <p:grpSp>
            <p:nvGrpSpPr>
              <p:cNvPr id="23683" name="Group 39"/>
              <p:cNvGrpSpPr>
                <a:grpSpLocks/>
              </p:cNvGrpSpPr>
              <p:nvPr/>
            </p:nvGrpSpPr>
            <p:grpSpPr bwMode="auto">
              <a:xfrm>
                <a:off x="1584" y="1824"/>
                <a:ext cx="185" cy="137"/>
                <a:chOff x="1294" y="2400"/>
                <a:chExt cx="185" cy="137"/>
              </a:xfrm>
            </p:grpSpPr>
            <p:sp>
              <p:nvSpPr>
                <p:cNvPr id="23689" name="AutoShape 4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690" name="Oval 4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684" name="Line 42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2928" cy="0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5" name="Line 43"/>
              <p:cNvSpPr>
                <a:spLocks noChangeShapeType="1"/>
              </p:cNvSpPr>
              <p:nvPr/>
            </p:nvSpPr>
            <p:spPr bwMode="auto">
              <a:xfrm>
                <a:off x="1392" y="1885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6" name="Line 44"/>
              <p:cNvSpPr>
                <a:spLocks noChangeShapeType="1"/>
              </p:cNvSpPr>
              <p:nvPr/>
            </p:nvSpPr>
            <p:spPr bwMode="auto">
              <a:xfrm>
                <a:off x="1392" y="1776"/>
                <a:ext cx="0" cy="111"/>
              </a:xfrm>
              <a:prstGeom prst="line">
                <a:avLst/>
              </a:prstGeom>
              <a:noFill/>
              <a:ln w="158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7" name="Line 45"/>
              <p:cNvSpPr>
                <a:spLocks noChangeShapeType="1"/>
              </p:cNvSpPr>
              <p:nvPr/>
            </p:nvSpPr>
            <p:spPr bwMode="auto">
              <a:xfrm>
                <a:off x="1776" y="1894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8" name="Oval 46"/>
              <p:cNvSpPr>
                <a:spLocks noChangeArrowheads="1"/>
              </p:cNvSpPr>
              <p:nvPr/>
            </p:nvSpPr>
            <p:spPr bwMode="auto">
              <a:xfrm>
                <a:off x="1369" y="17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76" name="Text Box 47"/>
            <p:cNvSpPr txBox="1">
              <a:spLocks noChangeArrowheads="1"/>
            </p:cNvSpPr>
            <p:nvPr/>
          </p:nvSpPr>
          <p:spPr bwMode="auto">
            <a:xfrm>
              <a:off x="1152" y="17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C</a:t>
              </a:r>
              <a:endParaRPr lang="en-GB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3577" name="Group 71"/>
            <p:cNvGrpSpPr>
              <a:grpSpLocks/>
            </p:cNvGrpSpPr>
            <p:nvPr/>
          </p:nvGrpSpPr>
          <p:grpSpPr bwMode="auto">
            <a:xfrm>
              <a:off x="1344" y="2088"/>
              <a:ext cx="2932" cy="209"/>
              <a:chOff x="1248" y="2040"/>
              <a:chExt cx="2932" cy="209"/>
            </a:xfrm>
          </p:grpSpPr>
          <p:grpSp>
            <p:nvGrpSpPr>
              <p:cNvPr id="23675" name="Group 49"/>
              <p:cNvGrpSpPr>
                <a:grpSpLocks/>
              </p:cNvGrpSpPr>
              <p:nvPr/>
            </p:nvGrpSpPr>
            <p:grpSpPr bwMode="auto">
              <a:xfrm>
                <a:off x="1584" y="2112"/>
                <a:ext cx="185" cy="137"/>
                <a:chOff x="1294" y="2400"/>
                <a:chExt cx="185" cy="137"/>
              </a:xfrm>
            </p:grpSpPr>
            <p:sp>
              <p:nvSpPr>
                <p:cNvPr id="23681" name="AutoShape 5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682" name="Oval 5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676" name="Line 52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2928" cy="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7" name="Line 53"/>
              <p:cNvSpPr>
                <a:spLocks noChangeShapeType="1"/>
              </p:cNvSpPr>
              <p:nvPr/>
            </p:nvSpPr>
            <p:spPr bwMode="auto">
              <a:xfrm>
                <a:off x="1392" y="2173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8" name="Line 54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0" cy="111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9" name="Line 55"/>
              <p:cNvSpPr>
                <a:spLocks noChangeShapeType="1"/>
              </p:cNvSpPr>
              <p:nvPr/>
            </p:nvSpPr>
            <p:spPr bwMode="auto">
              <a:xfrm>
                <a:off x="1776" y="2182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0" name="Oval 56"/>
              <p:cNvSpPr>
                <a:spLocks noChangeArrowheads="1"/>
              </p:cNvSpPr>
              <p:nvPr/>
            </p:nvSpPr>
            <p:spPr bwMode="auto">
              <a:xfrm>
                <a:off x="1369" y="20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78" name="Text Box 57"/>
            <p:cNvSpPr txBox="1">
              <a:spLocks noChangeArrowheads="1"/>
            </p:cNvSpPr>
            <p:nvPr/>
          </p:nvSpPr>
          <p:spPr bwMode="auto">
            <a:xfrm>
              <a:off x="1152" y="20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D</a:t>
              </a:r>
              <a:endParaRPr lang="en-GB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3579" name="Group 72"/>
            <p:cNvGrpSpPr>
              <a:grpSpLocks/>
            </p:cNvGrpSpPr>
            <p:nvPr/>
          </p:nvGrpSpPr>
          <p:grpSpPr bwMode="auto">
            <a:xfrm>
              <a:off x="1152" y="2304"/>
              <a:ext cx="3124" cy="281"/>
              <a:chOff x="1056" y="2256"/>
              <a:chExt cx="3124" cy="281"/>
            </a:xfrm>
          </p:grpSpPr>
          <p:grpSp>
            <p:nvGrpSpPr>
              <p:cNvPr id="23666" name="Group 59"/>
              <p:cNvGrpSpPr>
                <a:grpSpLocks/>
              </p:cNvGrpSpPr>
              <p:nvPr/>
            </p:nvGrpSpPr>
            <p:grpSpPr bwMode="auto">
              <a:xfrm>
                <a:off x="1584" y="2400"/>
                <a:ext cx="185" cy="137"/>
                <a:chOff x="1294" y="2400"/>
                <a:chExt cx="185" cy="137"/>
              </a:xfrm>
            </p:grpSpPr>
            <p:sp>
              <p:nvSpPr>
                <p:cNvPr id="23673" name="AutoShape 60"/>
                <p:cNvSpPr>
                  <a:spLocks noChangeArrowheads="1"/>
                </p:cNvSpPr>
                <p:nvPr/>
              </p:nvSpPr>
              <p:spPr bwMode="auto"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674" name="Oval 61"/>
                <p:cNvSpPr>
                  <a:spLocks noChangeArrowheads="1"/>
                </p:cNvSpPr>
                <p:nvPr/>
              </p:nvSpPr>
              <p:spPr bwMode="auto"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667" name="Line 62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29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68" name="Line 63"/>
              <p:cNvSpPr>
                <a:spLocks noChangeShapeType="1"/>
              </p:cNvSpPr>
              <p:nvPr/>
            </p:nvSpPr>
            <p:spPr bwMode="auto">
              <a:xfrm>
                <a:off x="1392" y="2461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69" name="Line 64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11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0" name="Line 65"/>
              <p:cNvSpPr>
                <a:spLocks noChangeShapeType="1"/>
              </p:cNvSpPr>
              <p:nvPr/>
            </p:nvSpPr>
            <p:spPr bwMode="auto">
              <a:xfrm>
                <a:off x="1776" y="2470"/>
                <a:ext cx="2404" cy="8"/>
              </a:xfrm>
              <a:prstGeom prst="line">
                <a:avLst/>
              </a:prstGeom>
              <a:noFill/>
              <a:ln w="158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1" name="Oval 66"/>
              <p:cNvSpPr>
                <a:spLocks noChangeArrowheads="1"/>
              </p:cNvSpPr>
              <p:nvPr/>
            </p:nvSpPr>
            <p:spPr bwMode="auto">
              <a:xfrm>
                <a:off x="1369" y="2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72" name="Text Box 67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E</a:t>
                </a: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80" name="AutoShape 73"/>
            <p:cNvSpPr>
              <a:spLocks noChangeArrowheads="1"/>
            </p:cNvSpPr>
            <p:nvPr/>
          </p:nvSpPr>
          <p:spPr bwMode="auto">
            <a:xfrm rot="5400000">
              <a:off x="3672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81" name="AutoShape 74"/>
            <p:cNvSpPr>
              <a:spLocks noChangeArrowheads="1"/>
            </p:cNvSpPr>
            <p:nvPr/>
          </p:nvSpPr>
          <p:spPr bwMode="auto">
            <a:xfrm rot="5400000">
              <a:off x="4008" y="2712"/>
              <a:ext cx="240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82" name="Line 75"/>
            <p:cNvSpPr>
              <a:spLocks noChangeShapeType="1"/>
            </p:cNvSpPr>
            <p:nvPr/>
          </p:nvSpPr>
          <p:spPr bwMode="auto">
            <a:xfrm rot="5400000">
              <a:off x="1824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3" name="Line 76"/>
            <p:cNvSpPr>
              <a:spLocks noChangeShapeType="1"/>
            </p:cNvSpPr>
            <p:nvPr/>
          </p:nvSpPr>
          <p:spPr bwMode="auto">
            <a:xfrm rot="5400000">
              <a:off x="2160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4" name="Line 77"/>
            <p:cNvSpPr>
              <a:spLocks noChangeShapeType="1"/>
            </p:cNvSpPr>
            <p:nvPr/>
          </p:nvSpPr>
          <p:spPr bwMode="auto">
            <a:xfrm rot="10800000">
              <a:off x="1920" y="3072"/>
              <a:ext cx="24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5" name="Line 78"/>
            <p:cNvSpPr>
              <a:spLocks noChangeShapeType="1"/>
            </p:cNvSpPr>
            <p:nvPr/>
          </p:nvSpPr>
          <p:spPr bwMode="auto">
            <a:xfrm rot="10800000">
              <a:off x="1920" y="3264"/>
              <a:ext cx="24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6" name="Line 79"/>
            <p:cNvSpPr>
              <a:spLocks noChangeShapeType="1"/>
            </p:cNvSpPr>
            <p:nvPr/>
          </p:nvSpPr>
          <p:spPr bwMode="auto">
            <a:xfrm rot="10800000">
              <a:off x="1920" y="3456"/>
              <a:ext cx="24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7" name="Line 80"/>
            <p:cNvSpPr>
              <a:spLocks noChangeShapeType="1"/>
            </p:cNvSpPr>
            <p:nvPr/>
          </p:nvSpPr>
          <p:spPr bwMode="auto">
            <a:xfrm rot="5400000">
              <a:off x="2496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8" name="Line 81"/>
            <p:cNvSpPr>
              <a:spLocks noChangeShapeType="1"/>
            </p:cNvSpPr>
            <p:nvPr/>
          </p:nvSpPr>
          <p:spPr bwMode="auto">
            <a:xfrm rot="5400000">
              <a:off x="2832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89" name="Line 82"/>
            <p:cNvSpPr>
              <a:spLocks noChangeShapeType="1"/>
            </p:cNvSpPr>
            <p:nvPr/>
          </p:nvSpPr>
          <p:spPr bwMode="auto">
            <a:xfrm rot="5400000">
              <a:off x="3168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90" name="Line 83"/>
            <p:cNvSpPr>
              <a:spLocks noChangeShapeType="1"/>
            </p:cNvSpPr>
            <p:nvPr/>
          </p:nvSpPr>
          <p:spPr bwMode="auto">
            <a:xfrm rot="5400000">
              <a:off x="3504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91" name="Line 84"/>
            <p:cNvSpPr>
              <a:spLocks noChangeShapeType="1"/>
            </p:cNvSpPr>
            <p:nvPr/>
          </p:nvSpPr>
          <p:spPr bwMode="auto">
            <a:xfrm rot="5400000">
              <a:off x="3840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92" name="Text Box 85"/>
            <p:cNvSpPr txBox="1">
              <a:spLocks noChangeArrowheads="1"/>
            </p:cNvSpPr>
            <p:nvPr/>
          </p:nvSpPr>
          <p:spPr bwMode="auto">
            <a:xfrm>
              <a:off x="2016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1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3" name="Text Box 87"/>
            <p:cNvSpPr txBox="1">
              <a:spLocks noChangeArrowheads="1"/>
            </p:cNvSpPr>
            <p:nvPr/>
          </p:nvSpPr>
          <p:spPr bwMode="auto">
            <a:xfrm>
              <a:off x="2688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3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4" name="Text Box 88"/>
            <p:cNvSpPr txBox="1">
              <a:spLocks noChangeArrowheads="1"/>
            </p:cNvSpPr>
            <p:nvPr/>
          </p:nvSpPr>
          <p:spPr bwMode="auto">
            <a:xfrm>
              <a:off x="3024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4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5" name="Text Box 89"/>
            <p:cNvSpPr txBox="1">
              <a:spLocks noChangeArrowheads="1"/>
            </p:cNvSpPr>
            <p:nvPr/>
          </p:nvSpPr>
          <p:spPr bwMode="auto">
            <a:xfrm>
              <a:off x="3696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6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6" name="Text Box 90"/>
            <p:cNvSpPr txBox="1">
              <a:spLocks noChangeArrowheads="1"/>
            </p:cNvSpPr>
            <p:nvPr/>
          </p:nvSpPr>
          <p:spPr bwMode="auto">
            <a:xfrm>
              <a:off x="3360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5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7" name="Text Box 91"/>
            <p:cNvSpPr txBox="1">
              <a:spLocks noChangeArrowheads="1"/>
            </p:cNvSpPr>
            <p:nvPr/>
          </p:nvSpPr>
          <p:spPr bwMode="auto">
            <a:xfrm>
              <a:off x="2352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2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8" name="Text Box 92"/>
            <p:cNvSpPr txBox="1">
              <a:spLocks noChangeArrowheads="1"/>
            </p:cNvSpPr>
            <p:nvPr/>
          </p:nvSpPr>
          <p:spPr bwMode="auto">
            <a:xfrm>
              <a:off x="4032" y="350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7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599" name="AutoShape 93"/>
            <p:cNvSpPr>
              <a:spLocks/>
            </p:cNvSpPr>
            <p:nvPr/>
          </p:nvSpPr>
          <p:spPr bwMode="auto">
            <a:xfrm>
              <a:off x="1776" y="302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600" name="Text Box 94"/>
            <p:cNvSpPr txBox="1">
              <a:spLocks noChangeArrowheads="1"/>
            </p:cNvSpPr>
            <p:nvPr/>
          </p:nvSpPr>
          <p:spPr bwMode="auto">
            <a:xfrm rot="-5400000">
              <a:off x="1047" y="3033"/>
              <a:ext cx="9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solidFill>
                    <a:srgbClr val="0000CC"/>
                  </a:solidFill>
                  <a:latin typeface="Arial" panose="020B0604020202020204" pitchFamily="34" charset="0"/>
                </a:rPr>
                <a:t>Programmable OR array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1" name="Text Box 95"/>
            <p:cNvSpPr txBox="1">
              <a:spLocks noChangeArrowheads="1"/>
            </p:cNvSpPr>
            <p:nvPr/>
          </p:nvSpPr>
          <p:spPr bwMode="auto">
            <a:xfrm rot="-5400000">
              <a:off x="4167" y="1737"/>
              <a:ext cx="9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Programmable AND array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2" name="AutoShape 96"/>
            <p:cNvSpPr>
              <a:spLocks/>
            </p:cNvSpPr>
            <p:nvPr/>
          </p:nvSpPr>
          <p:spPr bwMode="auto">
            <a:xfrm flipH="1">
              <a:off x="4368" y="1200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603" name="Text Box 97"/>
            <p:cNvSpPr txBox="1">
              <a:spLocks noChangeArrowheads="1"/>
            </p:cNvSpPr>
            <p:nvPr/>
          </p:nvSpPr>
          <p:spPr bwMode="auto">
            <a:xfrm>
              <a:off x="1872" y="369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A'B'D'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4" name="Text Box 99"/>
            <p:cNvSpPr txBox="1">
              <a:spLocks noChangeArrowheads="1"/>
            </p:cNvSpPr>
            <p:nvPr/>
          </p:nvSpPr>
          <p:spPr bwMode="auto">
            <a:xfrm>
              <a:off x="2016" y="128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5" name="Text Box 100"/>
            <p:cNvSpPr txBox="1">
              <a:spLocks noChangeArrowheads="1"/>
            </p:cNvSpPr>
            <p:nvPr/>
          </p:nvSpPr>
          <p:spPr bwMode="auto">
            <a:xfrm>
              <a:off x="2016" y="1571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6" name="Text Box 101"/>
            <p:cNvSpPr txBox="1">
              <a:spLocks noChangeArrowheads="1"/>
            </p:cNvSpPr>
            <p:nvPr/>
          </p:nvSpPr>
          <p:spPr bwMode="auto">
            <a:xfrm>
              <a:off x="2016" y="214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7" name="Text Box 102"/>
            <p:cNvSpPr txBox="1">
              <a:spLocks noChangeArrowheads="1"/>
            </p:cNvSpPr>
            <p:nvPr/>
          </p:nvSpPr>
          <p:spPr bwMode="auto">
            <a:xfrm>
              <a:off x="2208" y="3792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B'CD'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8" name="Text Box 103"/>
            <p:cNvSpPr txBox="1">
              <a:spLocks noChangeArrowheads="1"/>
            </p:cNvSpPr>
            <p:nvPr/>
          </p:nvSpPr>
          <p:spPr bwMode="auto">
            <a:xfrm>
              <a:off x="2352" y="1571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09" name="Text Box 104"/>
            <p:cNvSpPr txBox="1">
              <a:spLocks noChangeArrowheads="1"/>
            </p:cNvSpPr>
            <p:nvPr/>
          </p:nvSpPr>
          <p:spPr bwMode="auto">
            <a:xfrm>
              <a:off x="2352" y="17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0" name="Text Box 105"/>
            <p:cNvSpPr txBox="1">
              <a:spLocks noChangeArrowheads="1"/>
            </p:cNvSpPr>
            <p:nvPr/>
          </p:nvSpPr>
          <p:spPr bwMode="auto">
            <a:xfrm>
              <a:off x="2358" y="214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1" name="Text Box 106"/>
            <p:cNvSpPr txBox="1">
              <a:spLocks noChangeArrowheads="1"/>
            </p:cNvSpPr>
            <p:nvPr/>
          </p:nvSpPr>
          <p:spPr bwMode="auto">
            <a:xfrm>
              <a:off x="2688" y="2435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2" name="Text Box 107"/>
            <p:cNvSpPr txBox="1">
              <a:spLocks noChangeArrowheads="1"/>
            </p:cNvSpPr>
            <p:nvPr/>
          </p:nvSpPr>
          <p:spPr bwMode="auto">
            <a:xfrm>
              <a:off x="2688" y="20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3" name="Text Box 108"/>
            <p:cNvSpPr txBox="1">
              <a:spLocks noChangeArrowheads="1"/>
            </p:cNvSpPr>
            <p:nvPr/>
          </p:nvSpPr>
          <p:spPr bwMode="auto">
            <a:xfrm>
              <a:off x="2688" y="17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4" name="Text Box 109"/>
            <p:cNvSpPr txBox="1">
              <a:spLocks noChangeArrowheads="1"/>
            </p:cNvSpPr>
            <p:nvPr/>
          </p:nvSpPr>
          <p:spPr bwMode="auto">
            <a:xfrm>
              <a:off x="2688" y="144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5" name="Text Box 110"/>
            <p:cNvSpPr txBox="1">
              <a:spLocks noChangeArrowheads="1"/>
            </p:cNvSpPr>
            <p:nvPr/>
          </p:nvSpPr>
          <p:spPr bwMode="auto">
            <a:xfrm>
              <a:off x="2695" y="128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6" name="Text Box 111"/>
            <p:cNvSpPr txBox="1">
              <a:spLocks noChangeArrowheads="1"/>
            </p:cNvSpPr>
            <p:nvPr/>
          </p:nvSpPr>
          <p:spPr bwMode="auto">
            <a:xfrm>
              <a:off x="2496" y="369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A'BCDE'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7" name="Text Box 112"/>
            <p:cNvSpPr txBox="1">
              <a:spLocks noChangeArrowheads="1"/>
            </p:cNvSpPr>
            <p:nvPr/>
          </p:nvSpPr>
          <p:spPr bwMode="auto">
            <a:xfrm>
              <a:off x="2928" y="379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A'BE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8" name="Text Box 113"/>
            <p:cNvSpPr txBox="1">
              <a:spLocks noChangeArrowheads="1"/>
            </p:cNvSpPr>
            <p:nvPr/>
          </p:nvSpPr>
          <p:spPr bwMode="auto">
            <a:xfrm>
              <a:off x="3024" y="144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19" name="Text Box 114"/>
            <p:cNvSpPr txBox="1">
              <a:spLocks noChangeArrowheads="1"/>
            </p:cNvSpPr>
            <p:nvPr/>
          </p:nvSpPr>
          <p:spPr bwMode="auto">
            <a:xfrm>
              <a:off x="3024" y="127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0" name="Text Box 115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1" name="Text Box 116"/>
            <p:cNvSpPr txBox="1">
              <a:spLocks noChangeArrowheads="1"/>
            </p:cNvSpPr>
            <p:nvPr/>
          </p:nvSpPr>
          <p:spPr bwMode="auto">
            <a:xfrm>
              <a:off x="3360" y="17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2" name="Text Box 117"/>
            <p:cNvSpPr txBox="1">
              <a:spLocks noChangeArrowheads="1"/>
            </p:cNvSpPr>
            <p:nvPr/>
          </p:nvSpPr>
          <p:spPr bwMode="auto">
            <a:xfrm>
              <a:off x="3360" y="1571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3" name="Text Box 118"/>
            <p:cNvSpPr txBox="1">
              <a:spLocks noChangeArrowheads="1"/>
            </p:cNvSpPr>
            <p:nvPr/>
          </p:nvSpPr>
          <p:spPr bwMode="auto">
            <a:xfrm>
              <a:off x="3360" y="214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4" name="Text Box 119"/>
            <p:cNvSpPr txBox="1">
              <a:spLocks noChangeArrowheads="1"/>
            </p:cNvSpPr>
            <p:nvPr/>
          </p:nvSpPr>
          <p:spPr bwMode="auto">
            <a:xfrm>
              <a:off x="3360" y="23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5" name="Text Box 120"/>
            <p:cNvSpPr txBox="1">
              <a:spLocks noChangeArrowheads="1"/>
            </p:cNvSpPr>
            <p:nvPr/>
          </p:nvSpPr>
          <p:spPr bwMode="auto">
            <a:xfrm>
              <a:off x="3216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B'CD'E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6" name="Text Box 121"/>
            <p:cNvSpPr txBox="1">
              <a:spLocks noChangeArrowheads="1"/>
            </p:cNvSpPr>
            <p:nvPr/>
          </p:nvSpPr>
          <p:spPr bwMode="auto">
            <a:xfrm>
              <a:off x="3552" y="37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B'C'D'E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7" name="Text Box 122"/>
            <p:cNvSpPr txBox="1">
              <a:spLocks noChangeArrowheads="1"/>
            </p:cNvSpPr>
            <p:nvPr/>
          </p:nvSpPr>
          <p:spPr bwMode="auto">
            <a:xfrm>
              <a:off x="3696" y="18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8" name="Text Box 123"/>
            <p:cNvSpPr txBox="1">
              <a:spLocks noChangeArrowheads="1"/>
            </p:cNvSpPr>
            <p:nvPr/>
          </p:nvSpPr>
          <p:spPr bwMode="auto">
            <a:xfrm>
              <a:off x="3696" y="1571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29" name="Text Box 124"/>
            <p:cNvSpPr txBox="1">
              <a:spLocks noChangeArrowheads="1"/>
            </p:cNvSpPr>
            <p:nvPr/>
          </p:nvSpPr>
          <p:spPr bwMode="auto">
            <a:xfrm>
              <a:off x="3696" y="214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30" name="Text Box 125"/>
            <p:cNvSpPr txBox="1">
              <a:spLocks noChangeArrowheads="1"/>
            </p:cNvSpPr>
            <p:nvPr/>
          </p:nvSpPr>
          <p:spPr bwMode="auto">
            <a:xfrm>
              <a:off x="3696" y="230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31" name="Text Box 126"/>
            <p:cNvSpPr txBox="1">
              <a:spLocks noChangeArrowheads="1"/>
            </p:cNvSpPr>
            <p:nvPr/>
          </p:nvSpPr>
          <p:spPr bwMode="auto">
            <a:xfrm>
              <a:off x="3984" y="369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A'BCD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32" name="Text Box 127"/>
            <p:cNvSpPr txBox="1">
              <a:spLocks noChangeArrowheads="1"/>
            </p:cNvSpPr>
            <p:nvPr/>
          </p:nvSpPr>
          <p:spPr bwMode="auto">
            <a:xfrm>
              <a:off x="4025" y="20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33" name="Text Box 128"/>
            <p:cNvSpPr txBox="1">
              <a:spLocks noChangeArrowheads="1"/>
            </p:cNvSpPr>
            <p:nvPr/>
          </p:nvSpPr>
          <p:spPr bwMode="auto">
            <a:xfrm>
              <a:off x="4025" y="17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34" name="Text Box 129"/>
            <p:cNvSpPr txBox="1">
              <a:spLocks noChangeArrowheads="1"/>
            </p:cNvSpPr>
            <p:nvPr/>
          </p:nvSpPr>
          <p:spPr bwMode="auto">
            <a:xfrm>
              <a:off x="4025" y="144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35" name="Text Box 130"/>
            <p:cNvSpPr txBox="1">
              <a:spLocks noChangeArrowheads="1"/>
            </p:cNvSpPr>
            <p:nvPr/>
          </p:nvSpPr>
          <p:spPr bwMode="auto">
            <a:xfrm>
              <a:off x="4032" y="128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23636" name="Group 131"/>
            <p:cNvGrpSpPr>
              <a:grpSpLocks/>
            </p:cNvGrpSpPr>
            <p:nvPr/>
          </p:nvGrpSpPr>
          <p:grpSpPr bwMode="auto">
            <a:xfrm>
              <a:off x="4333" y="2991"/>
              <a:ext cx="203" cy="150"/>
              <a:chOff x="6768" y="11808"/>
              <a:chExt cx="1008" cy="792"/>
            </a:xfrm>
          </p:grpSpPr>
          <p:sp>
            <p:nvSpPr>
              <p:cNvPr id="23661" name="Freeform 1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62" name="Line 1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63" name="Line 1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64" name="Freeform 1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9 w 576"/>
                  <a:gd name="T3" fmla="*/ 144 h 432"/>
                  <a:gd name="T4" fmla="*/ 103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65" name="Freeform 1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9 w 576"/>
                  <a:gd name="T3" fmla="*/ 144 h 432"/>
                  <a:gd name="T4" fmla="*/ 103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3637" name="Group 137"/>
            <p:cNvGrpSpPr>
              <a:grpSpLocks/>
            </p:cNvGrpSpPr>
            <p:nvPr/>
          </p:nvGrpSpPr>
          <p:grpSpPr bwMode="auto">
            <a:xfrm>
              <a:off x="4333" y="3188"/>
              <a:ext cx="203" cy="150"/>
              <a:chOff x="6768" y="11808"/>
              <a:chExt cx="1008" cy="792"/>
            </a:xfrm>
          </p:grpSpPr>
          <p:sp>
            <p:nvSpPr>
              <p:cNvPr id="23656" name="Freeform 13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7" name="Line 13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8" name="Line 14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9" name="Freeform 14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9 w 576"/>
                  <a:gd name="T3" fmla="*/ 144 h 432"/>
                  <a:gd name="T4" fmla="*/ 103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60" name="Freeform 14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9 w 576"/>
                  <a:gd name="T3" fmla="*/ 144 h 432"/>
                  <a:gd name="T4" fmla="*/ 103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3638" name="Group 143"/>
            <p:cNvGrpSpPr>
              <a:grpSpLocks/>
            </p:cNvGrpSpPr>
            <p:nvPr/>
          </p:nvGrpSpPr>
          <p:grpSpPr bwMode="auto">
            <a:xfrm>
              <a:off x="4333" y="3382"/>
              <a:ext cx="203" cy="150"/>
              <a:chOff x="6768" y="11808"/>
              <a:chExt cx="1008" cy="792"/>
            </a:xfrm>
          </p:grpSpPr>
          <p:sp>
            <p:nvSpPr>
              <p:cNvPr id="23651" name="Freeform 14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2" name="Line 14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3" name="Line 14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4" name="Freeform 14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9 w 576"/>
                  <a:gd name="T3" fmla="*/ 144 h 432"/>
                  <a:gd name="T4" fmla="*/ 103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55" name="Freeform 14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9 w 576"/>
                  <a:gd name="T3" fmla="*/ 144 h 432"/>
                  <a:gd name="T4" fmla="*/ 103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639" name="Line 149"/>
            <p:cNvSpPr>
              <a:spLocks noChangeShapeType="1"/>
            </p:cNvSpPr>
            <p:nvPr/>
          </p:nvSpPr>
          <p:spPr bwMode="auto">
            <a:xfrm rot="10800000">
              <a:off x="4526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0" name="Line 150"/>
            <p:cNvSpPr>
              <a:spLocks noChangeShapeType="1"/>
            </p:cNvSpPr>
            <p:nvPr/>
          </p:nvSpPr>
          <p:spPr bwMode="auto">
            <a:xfrm rot="10800000">
              <a:off x="4526" y="32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1" name="Line 151"/>
            <p:cNvSpPr>
              <a:spLocks noChangeShapeType="1"/>
            </p:cNvSpPr>
            <p:nvPr/>
          </p:nvSpPr>
          <p:spPr bwMode="auto">
            <a:xfrm rot="10800000">
              <a:off x="4526" y="34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2" name="Text Box 152"/>
            <p:cNvSpPr txBox="1">
              <a:spLocks noChangeArrowheads="1"/>
            </p:cNvSpPr>
            <p:nvPr/>
          </p:nvSpPr>
          <p:spPr bwMode="auto">
            <a:xfrm>
              <a:off x="4704" y="2976"/>
              <a:ext cx="28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f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1</a:t>
              </a:r>
              <a:endParaRPr lang="en-GB" altLang="en-US" sz="160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f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2</a:t>
              </a:r>
              <a:endParaRPr lang="en-GB" altLang="en-US" sz="160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f</a:t>
              </a:r>
              <a:r>
                <a:rPr lang="en-GB" altLang="en-US" sz="1600" baseline="-25000">
                  <a:latin typeface="Arial" panose="020B0604020202020204" pitchFamily="34" charset="0"/>
                </a:rPr>
                <a:t>3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3" name="Text Box 155"/>
            <p:cNvSpPr txBox="1">
              <a:spLocks noChangeArrowheads="1"/>
            </p:cNvSpPr>
            <p:nvPr/>
          </p:nvSpPr>
          <p:spPr bwMode="auto">
            <a:xfrm>
              <a:off x="2016" y="297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4" name="Text Box 156"/>
            <p:cNvSpPr txBox="1">
              <a:spLocks noChangeArrowheads="1"/>
            </p:cNvSpPr>
            <p:nvPr/>
          </p:nvSpPr>
          <p:spPr bwMode="auto">
            <a:xfrm>
              <a:off x="2352" y="297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5" name="Text Box 157"/>
            <p:cNvSpPr txBox="1">
              <a:spLocks noChangeArrowheads="1"/>
            </p:cNvSpPr>
            <p:nvPr/>
          </p:nvSpPr>
          <p:spPr bwMode="auto">
            <a:xfrm>
              <a:off x="2688" y="297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6" name="Text Box 158"/>
            <p:cNvSpPr txBox="1">
              <a:spLocks noChangeArrowheads="1"/>
            </p:cNvSpPr>
            <p:nvPr/>
          </p:nvSpPr>
          <p:spPr bwMode="auto">
            <a:xfrm>
              <a:off x="3024" y="316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7" name="Text Box 159"/>
            <p:cNvSpPr txBox="1">
              <a:spLocks noChangeArrowheads="1"/>
            </p:cNvSpPr>
            <p:nvPr/>
          </p:nvSpPr>
          <p:spPr bwMode="auto">
            <a:xfrm>
              <a:off x="3360" y="316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8" name="Text Box 160"/>
            <p:cNvSpPr txBox="1">
              <a:spLocks noChangeArrowheads="1"/>
            </p:cNvSpPr>
            <p:nvPr/>
          </p:nvSpPr>
          <p:spPr bwMode="auto">
            <a:xfrm>
              <a:off x="2016" y="336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49" name="Text Box 161"/>
            <p:cNvSpPr txBox="1">
              <a:spLocks noChangeArrowheads="1"/>
            </p:cNvSpPr>
            <p:nvPr/>
          </p:nvSpPr>
          <p:spPr bwMode="auto">
            <a:xfrm>
              <a:off x="3696" y="336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3650" name="Text Box 162"/>
            <p:cNvSpPr txBox="1">
              <a:spLocks noChangeArrowheads="1"/>
            </p:cNvSpPr>
            <p:nvPr/>
          </p:nvSpPr>
          <p:spPr bwMode="auto">
            <a:xfrm>
              <a:off x="4032" y="3360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144549" name="Text Box 165"/>
          <p:cNvSpPr txBox="1">
            <a:spLocks noChangeArrowheads="1"/>
          </p:cNvSpPr>
          <p:nvPr/>
        </p:nvSpPr>
        <p:spPr bwMode="auto">
          <a:xfrm>
            <a:off x="2590800" y="4572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400" b="1">
                <a:solidFill>
                  <a:srgbClr val="9900CC"/>
                </a:solidFill>
                <a:latin typeface="Arial" panose="020B0604020202020204" pitchFamily="34" charset="0"/>
              </a:rPr>
              <a:t>A'.B'.D'</a:t>
            </a:r>
          </a:p>
        </p:txBody>
      </p:sp>
      <p:sp>
        <p:nvSpPr>
          <p:cNvPr id="144550" name="Rectangle 166"/>
          <p:cNvSpPr>
            <a:spLocks noChangeArrowheads="1"/>
          </p:cNvSpPr>
          <p:nvPr/>
        </p:nvSpPr>
        <p:spPr bwMode="auto">
          <a:xfrm>
            <a:off x="3276600" y="4572000"/>
            <a:ext cx="754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400" b="1">
                <a:solidFill>
                  <a:srgbClr val="006600"/>
                </a:solidFill>
                <a:latin typeface="Arial" panose="020B0604020202020204" pitchFamily="34" charset="0"/>
              </a:rPr>
              <a:t>B'.C.D'</a:t>
            </a:r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144551" name="Rectangle 167"/>
          <p:cNvSpPr>
            <a:spLocks noChangeArrowheads="1"/>
          </p:cNvSpPr>
          <p:nvPr/>
        </p:nvSpPr>
        <p:spPr bwMode="auto">
          <a:xfrm>
            <a:off x="3962400" y="4572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400" b="1">
                <a:solidFill>
                  <a:srgbClr val="990033"/>
                </a:solidFill>
                <a:latin typeface="Arial" panose="020B0604020202020204" pitchFamily="34" charset="0"/>
              </a:rPr>
              <a:t>A'.B.C.D.E'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49" grpId="0" autoUpdateAnimBg="0"/>
      <p:bldP spid="144550" grpId="0" autoUpdateAnimBg="0"/>
      <p:bldP spid="1445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0787" y="1152525"/>
            <a:ext cx="4162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398463"/>
            <a:ext cx="448627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003121"/>
            <a:ext cx="447675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541463"/>
            <a:ext cx="3362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7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0498" y="1143000"/>
            <a:ext cx="4323003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457200"/>
            <a:ext cx="5257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324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Times New Roman</vt:lpstr>
      <vt:lpstr>新細明體</vt:lpstr>
      <vt:lpstr>標楷體</vt:lpstr>
      <vt:lpstr>Times New Roimman</vt:lpstr>
      <vt:lpstr>Wingdings</vt:lpstr>
      <vt:lpstr>Comic Sans MS</vt:lpstr>
      <vt:lpstr>Tahoma</vt:lpstr>
      <vt:lpstr>Monotype Sorts</vt:lpstr>
      <vt:lpstr>Symbol</vt:lpstr>
      <vt:lpstr>Office Theme</vt:lpstr>
      <vt:lpstr>PowerPoint Presentation</vt:lpstr>
      <vt:lpstr>Programmable Logic Devices (PLD)</vt:lpstr>
      <vt:lpstr>Programmable Logic Devices</vt:lpstr>
      <vt:lpstr>Programmable Logic Array (PLA)</vt:lpstr>
      <vt:lpstr>Realising Logic Functions with PLAs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Kalai</dc:creator>
  <cp:lastModifiedBy>ELCOT</cp:lastModifiedBy>
  <cp:revision>239</cp:revision>
  <dcterms:created xsi:type="dcterms:W3CDTF">2014-06-04T10:08:43Z</dcterms:created>
  <dcterms:modified xsi:type="dcterms:W3CDTF">2020-07-25T10:18:01Z</dcterms:modified>
</cp:coreProperties>
</file>