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 id="2147483744" r:id="rId2"/>
  </p:sldMasterIdLst>
  <p:notesMasterIdLst>
    <p:notesMasterId r:id="rId20"/>
  </p:notesMasterIdLst>
  <p:handoutMasterIdLst>
    <p:handoutMasterId r:id="rId21"/>
  </p:handoutMasterIdLst>
  <p:sldIdLst>
    <p:sldId id="491" r:id="rId3"/>
    <p:sldId id="461" r:id="rId4"/>
    <p:sldId id="462" r:id="rId5"/>
    <p:sldId id="463" r:id="rId6"/>
    <p:sldId id="464" r:id="rId7"/>
    <p:sldId id="465" r:id="rId8"/>
    <p:sldId id="474" r:id="rId9"/>
    <p:sldId id="475" r:id="rId10"/>
    <p:sldId id="476" r:id="rId11"/>
    <p:sldId id="477" r:id="rId12"/>
    <p:sldId id="478" r:id="rId13"/>
    <p:sldId id="479" r:id="rId14"/>
    <p:sldId id="480" r:id="rId15"/>
    <p:sldId id="481" r:id="rId16"/>
    <p:sldId id="482" r:id="rId17"/>
    <p:sldId id="483" r:id="rId18"/>
    <p:sldId id="484" r:id="rId19"/>
  </p:sldIdLst>
  <p:sldSz cx="9144000" cy="6858000" type="screen4x3"/>
  <p:notesSz cx="9144000" cy="6858000"/>
  <p:defaultTextStyle>
    <a:defPPr>
      <a:defRPr lang="en-US"/>
    </a:defPPr>
    <a:lvl1pPr algn="ctr" rtl="0" eaLnBrk="0" fontAlgn="base" hangingPunct="0">
      <a:lnSpc>
        <a:spcPct val="90000"/>
      </a:lnSpc>
      <a:spcBef>
        <a:spcPct val="50000"/>
      </a:spcBef>
      <a:spcAft>
        <a:spcPct val="0"/>
      </a:spcAft>
      <a:buClr>
        <a:schemeClr val="bg1"/>
      </a:buClr>
      <a:buFont typeface="Arial" charset="0"/>
      <a:defRPr kern="1200">
        <a:solidFill>
          <a:schemeClr val="tx1"/>
        </a:solidFill>
        <a:latin typeface="Arial" charset="0"/>
        <a:ea typeface="+mn-ea"/>
        <a:cs typeface="Arial" charset="0"/>
      </a:defRPr>
    </a:lvl1pPr>
    <a:lvl2pPr marL="457200" algn="ctr" rtl="0" eaLnBrk="0" fontAlgn="base" hangingPunct="0">
      <a:lnSpc>
        <a:spcPct val="90000"/>
      </a:lnSpc>
      <a:spcBef>
        <a:spcPct val="50000"/>
      </a:spcBef>
      <a:spcAft>
        <a:spcPct val="0"/>
      </a:spcAft>
      <a:buClr>
        <a:schemeClr val="bg1"/>
      </a:buClr>
      <a:buFont typeface="Arial" charset="0"/>
      <a:defRPr kern="1200">
        <a:solidFill>
          <a:schemeClr val="tx1"/>
        </a:solidFill>
        <a:latin typeface="Arial" charset="0"/>
        <a:ea typeface="+mn-ea"/>
        <a:cs typeface="Arial" charset="0"/>
      </a:defRPr>
    </a:lvl2pPr>
    <a:lvl3pPr marL="914400" algn="ctr" rtl="0" eaLnBrk="0" fontAlgn="base" hangingPunct="0">
      <a:lnSpc>
        <a:spcPct val="90000"/>
      </a:lnSpc>
      <a:spcBef>
        <a:spcPct val="50000"/>
      </a:spcBef>
      <a:spcAft>
        <a:spcPct val="0"/>
      </a:spcAft>
      <a:buClr>
        <a:schemeClr val="bg1"/>
      </a:buClr>
      <a:buFont typeface="Arial" charset="0"/>
      <a:defRPr kern="1200">
        <a:solidFill>
          <a:schemeClr val="tx1"/>
        </a:solidFill>
        <a:latin typeface="Arial" charset="0"/>
        <a:ea typeface="+mn-ea"/>
        <a:cs typeface="Arial" charset="0"/>
      </a:defRPr>
    </a:lvl3pPr>
    <a:lvl4pPr marL="1371600" algn="ctr" rtl="0" eaLnBrk="0" fontAlgn="base" hangingPunct="0">
      <a:lnSpc>
        <a:spcPct val="90000"/>
      </a:lnSpc>
      <a:spcBef>
        <a:spcPct val="50000"/>
      </a:spcBef>
      <a:spcAft>
        <a:spcPct val="0"/>
      </a:spcAft>
      <a:buClr>
        <a:schemeClr val="bg1"/>
      </a:buClr>
      <a:buFont typeface="Arial" charset="0"/>
      <a:defRPr kern="1200">
        <a:solidFill>
          <a:schemeClr val="tx1"/>
        </a:solidFill>
        <a:latin typeface="Arial" charset="0"/>
        <a:ea typeface="+mn-ea"/>
        <a:cs typeface="Arial" charset="0"/>
      </a:defRPr>
    </a:lvl4pPr>
    <a:lvl5pPr marL="1828800" algn="ctr" rtl="0" eaLnBrk="0" fontAlgn="base" hangingPunct="0">
      <a:lnSpc>
        <a:spcPct val="90000"/>
      </a:lnSpc>
      <a:spcBef>
        <a:spcPct val="50000"/>
      </a:spcBef>
      <a:spcAft>
        <a:spcPct val="0"/>
      </a:spcAft>
      <a:buClr>
        <a:schemeClr val="bg1"/>
      </a:buClr>
      <a:buFont typeface="Arial" charset="0"/>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DDDDD"/>
    <a:srgbClr val="996633"/>
    <a:srgbClr val="CC00CC"/>
    <a:srgbClr val="66FF99"/>
    <a:srgbClr val="FFFF00"/>
    <a:srgbClr val="FF99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4" autoAdjust="0"/>
    <p:restoredTop sz="99827" autoAdjust="0"/>
  </p:normalViewPr>
  <p:slideViewPr>
    <p:cSldViewPr>
      <p:cViewPr varScale="1">
        <p:scale>
          <a:sx n="76" d="100"/>
          <a:sy n="76" d="100"/>
        </p:scale>
        <p:origin x="119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948" y="-90"/>
      </p:cViewPr>
      <p:guideLst>
        <p:guide orient="horz" pos="2160"/>
        <p:guide pos="288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FontTx/>
              <a:buNone/>
              <a:defRPr sz="1200"/>
            </a:lvl1pPr>
          </a:lstStyle>
          <a:p>
            <a:r>
              <a:rPr lang="en-US"/>
              <a:t>Princess Sumaya University</a:t>
            </a:r>
          </a:p>
        </p:txBody>
      </p:sp>
      <p:sp>
        <p:nvSpPr>
          <p:cNvPr id="10342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FontTx/>
              <a:buNone/>
              <a:defRPr sz="1200"/>
            </a:lvl1pPr>
          </a:lstStyle>
          <a:p>
            <a:r>
              <a:rPr lang="en-US"/>
              <a:t>4241 - Digital Logic Design</a:t>
            </a:r>
          </a:p>
        </p:txBody>
      </p:sp>
      <p:sp>
        <p:nvSpPr>
          <p:cNvPr id="10342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FontTx/>
              <a:buNone/>
              <a:defRPr sz="1200"/>
            </a:lvl1pPr>
          </a:lstStyle>
          <a:p>
            <a:r>
              <a:rPr lang="en-US"/>
              <a:t>Dr. Bassam Kahhaleh</a:t>
            </a:r>
          </a:p>
        </p:txBody>
      </p:sp>
      <p:sp>
        <p:nvSpPr>
          <p:cNvPr id="10342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FontTx/>
              <a:buNone/>
              <a:defRPr sz="1200"/>
            </a:lvl1pPr>
          </a:lstStyle>
          <a:p>
            <a:fld id="{953224EC-FF4C-4121-AE30-19B2CA4024D8}" type="slidenum">
              <a:rPr lang="en-US"/>
              <a:pPr/>
              <a:t>‹#›</a:t>
            </a:fld>
            <a:endParaRPr lang="en-US"/>
          </a:p>
        </p:txBody>
      </p:sp>
    </p:spTree>
    <p:extLst>
      <p:ext uri="{BB962C8B-B14F-4D97-AF65-F5344CB8AC3E}">
        <p14:creationId xmlns:p14="http://schemas.microsoft.com/office/powerpoint/2010/main" val="1978198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FontTx/>
              <a:buNone/>
              <a:defRPr sz="1200"/>
            </a:lvl1pPr>
          </a:lstStyle>
          <a:p>
            <a:r>
              <a:rPr lang="en-US"/>
              <a:t>Princess Sumaya University</a:t>
            </a:r>
          </a:p>
        </p:txBody>
      </p:sp>
      <p:sp>
        <p:nvSpPr>
          <p:cNvPr id="717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FontTx/>
              <a:buNone/>
              <a:defRPr sz="1200"/>
            </a:lvl1pPr>
          </a:lstStyle>
          <a:p>
            <a:r>
              <a:rPr lang="en-US"/>
              <a:t>4241 - Digital Logic Design</a:t>
            </a:r>
          </a:p>
        </p:txBody>
      </p:sp>
      <p:sp>
        <p:nvSpPr>
          <p:cNvPr id="71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FontTx/>
              <a:buNone/>
              <a:defRPr sz="1200"/>
            </a:lvl1pPr>
          </a:lstStyle>
          <a:p>
            <a:r>
              <a:rPr lang="en-US"/>
              <a:t>Dr. Bassam Kahhaleh</a:t>
            </a:r>
          </a:p>
        </p:txBody>
      </p:sp>
      <p:sp>
        <p:nvSpPr>
          <p:cNvPr id="717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FontTx/>
              <a:buNone/>
              <a:defRPr sz="1200"/>
            </a:lvl1pPr>
          </a:lstStyle>
          <a:p>
            <a:fld id="{B44C4B36-DAA5-4515-9F44-C616EB0B6BA2}" type="slidenum">
              <a:rPr lang="en-US"/>
              <a:pPr/>
              <a:t>‹#›</a:t>
            </a:fld>
            <a:endParaRPr lang="en-US"/>
          </a:p>
        </p:txBody>
      </p:sp>
    </p:spTree>
    <p:extLst>
      <p:ext uri="{BB962C8B-B14F-4D97-AF65-F5344CB8AC3E}">
        <p14:creationId xmlns:p14="http://schemas.microsoft.com/office/powerpoint/2010/main" val="1945300153"/>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0052" name="AutoShape 20"/>
          <p:cNvSpPr>
            <a:spLocks noChangeArrowheads="1"/>
          </p:cNvSpPr>
          <p:nvPr userDrawn="1"/>
        </p:nvSpPr>
        <p:spPr bwMode="auto">
          <a:xfrm>
            <a:off x="3348038" y="4724400"/>
            <a:ext cx="5111750" cy="865188"/>
          </a:xfrm>
          <a:prstGeom prst="roundRect">
            <a:avLst>
              <a:gd name="adj" fmla="val 16667"/>
            </a:avLst>
          </a:prstGeom>
          <a:solidFill>
            <a:srgbClr val="99CCFF">
              <a:alpha val="37000"/>
            </a:srgbClr>
          </a:solidFill>
          <a:ln w="28575" algn="ctr">
            <a:solidFill>
              <a:schemeClr val="tx1"/>
            </a:solidFill>
            <a:round/>
            <a:headEnd/>
            <a:tailEnd/>
          </a:ln>
          <a:effectLst/>
        </p:spPr>
        <p:txBody>
          <a:bodyPr lIns="0" tIns="0" rIns="0" bIns="0" anchor="ctr">
            <a:spAutoFit/>
          </a:bodyPr>
          <a:lstStyle/>
          <a:p>
            <a:endParaRPr lang="en-US"/>
          </a:p>
        </p:txBody>
      </p:sp>
      <p:sp>
        <p:nvSpPr>
          <p:cNvPr id="300037" name="Text Box 5"/>
          <p:cNvSpPr txBox="1">
            <a:spLocks noChangeArrowheads="1"/>
          </p:cNvSpPr>
          <p:nvPr userDrawn="1"/>
        </p:nvSpPr>
        <p:spPr bwMode="auto">
          <a:xfrm>
            <a:off x="6537325" y="6437313"/>
            <a:ext cx="2225675" cy="366712"/>
          </a:xfrm>
          <a:prstGeom prst="rect">
            <a:avLst/>
          </a:prstGeom>
          <a:noFill/>
          <a:ln w="12700">
            <a:noFill/>
            <a:miter lim="800000"/>
            <a:headEnd/>
            <a:tailEnd/>
          </a:ln>
          <a:effectLst/>
        </p:spPr>
        <p:txBody>
          <a:bodyPr>
            <a:spAutoFit/>
          </a:bodyPr>
          <a:lstStyle/>
          <a:p>
            <a:pPr algn="l">
              <a:lnSpc>
                <a:spcPct val="100000"/>
              </a:lnSpc>
              <a:spcBef>
                <a:spcPct val="0"/>
              </a:spcBef>
              <a:buClrTx/>
              <a:buFontTx/>
              <a:buNone/>
            </a:pPr>
            <a:endParaRPr lang="en-US">
              <a:solidFill>
                <a:schemeClr val="accent1"/>
              </a:solidFill>
            </a:endParaRPr>
          </a:p>
        </p:txBody>
      </p:sp>
      <p:sp>
        <p:nvSpPr>
          <p:cNvPr id="300046" name="Rectangle 14"/>
          <p:cNvSpPr>
            <a:spLocks noChangeArrowheads="1"/>
          </p:cNvSpPr>
          <p:nvPr userDrawn="1"/>
        </p:nvSpPr>
        <p:spPr bwMode="auto">
          <a:xfrm>
            <a:off x="0" y="0"/>
            <a:ext cx="2987675" cy="4905375"/>
          </a:xfrm>
          <a:prstGeom prst="rect">
            <a:avLst/>
          </a:prstGeom>
          <a:noFill/>
          <a:ln w="28575" algn="ctr">
            <a:noFill/>
            <a:miter lim="800000"/>
            <a:headEnd/>
            <a:tailEnd/>
          </a:ln>
          <a:effectLst/>
        </p:spPr>
        <p:txBody>
          <a:bodyPr wrap="none" lIns="0" tIns="0" rIns="0" bIns="0" anchor="ctr">
            <a:spAutoFit/>
          </a:bodyPr>
          <a:lstStyle/>
          <a:p>
            <a:endParaRPr lang="en-US"/>
          </a:p>
        </p:txBody>
      </p:sp>
      <p:sp>
        <p:nvSpPr>
          <p:cNvPr id="300047" name="Rectangle 15"/>
          <p:cNvSpPr>
            <a:spLocks noChangeArrowheads="1"/>
          </p:cNvSpPr>
          <p:nvPr userDrawn="1"/>
        </p:nvSpPr>
        <p:spPr bwMode="auto">
          <a:xfrm>
            <a:off x="0" y="0"/>
            <a:ext cx="3167063" cy="5013325"/>
          </a:xfrm>
          <a:prstGeom prst="rect">
            <a:avLst/>
          </a:prstGeom>
          <a:solidFill>
            <a:srgbClr val="0000FF"/>
          </a:solidFill>
          <a:ln w="28575" algn="ctr">
            <a:noFill/>
            <a:miter lim="800000"/>
            <a:headEnd/>
            <a:tailEnd/>
          </a:ln>
          <a:effectLst/>
        </p:spPr>
        <p:txBody>
          <a:bodyPr wrap="none" lIns="0" tIns="0" rIns="0" bIns="0" anchor="ctr">
            <a:spAutoFit/>
          </a:bodyPr>
          <a:lstStyle/>
          <a:p>
            <a:endParaRPr lang="en-US"/>
          </a:p>
        </p:txBody>
      </p:sp>
      <p:pic>
        <p:nvPicPr>
          <p:cNvPr id="300048" name="Picture 16" descr="logoyil30"/>
          <p:cNvPicPr>
            <a:picLocks noChangeAspect="1" noChangeArrowheads="1"/>
          </p:cNvPicPr>
          <p:nvPr userDrawn="1"/>
        </p:nvPicPr>
        <p:blipFill>
          <a:blip r:embed="rId2"/>
          <a:srcRect/>
          <a:stretch>
            <a:fillRect/>
          </a:stretch>
        </p:blipFill>
        <p:spPr bwMode="auto">
          <a:xfrm>
            <a:off x="792163" y="1052513"/>
            <a:ext cx="1143000" cy="1152525"/>
          </a:xfrm>
          <a:prstGeom prst="rect">
            <a:avLst/>
          </a:prstGeom>
          <a:noFill/>
        </p:spPr>
      </p:pic>
      <p:sp>
        <p:nvSpPr>
          <p:cNvPr id="300049" name="AutoShape 17"/>
          <p:cNvSpPr>
            <a:spLocks noChangeArrowheads="1"/>
          </p:cNvSpPr>
          <p:nvPr userDrawn="1"/>
        </p:nvSpPr>
        <p:spPr bwMode="auto">
          <a:xfrm>
            <a:off x="2339975" y="1052513"/>
            <a:ext cx="6661150" cy="2197100"/>
          </a:xfrm>
          <a:prstGeom prst="roundRect">
            <a:avLst>
              <a:gd name="adj" fmla="val 16667"/>
            </a:avLst>
          </a:prstGeom>
          <a:solidFill>
            <a:srgbClr val="FF9933"/>
          </a:solidFill>
          <a:ln w="28575" algn="ctr">
            <a:noFill/>
            <a:round/>
            <a:headEnd/>
            <a:tailEnd/>
          </a:ln>
          <a:effectLst/>
        </p:spPr>
        <p:txBody>
          <a:bodyPr lIns="0" tIns="0" rIns="0" bIns="0" anchor="ctr">
            <a:spAutoFit/>
          </a:bodyPr>
          <a:lstStyle/>
          <a:p>
            <a:endParaRPr lang="en-US"/>
          </a:p>
        </p:txBody>
      </p:sp>
      <p:sp>
        <p:nvSpPr>
          <p:cNvPr id="300050" name="Text Box 18"/>
          <p:cNvSpPr txBox="1">
            <a:spLocks noChangeArrowheads="1"/>
          </p:cNvSpPr>
          <p:nvPr userDrawn="1"/>
        </p:nvSpPr>
        <p:spPr bwMode="auto">
          <a:xfrm>
            <a:off x="2555875" y="1268413"/>
            <a:ext cx="6084888" cy="1684337"/>
          </a:xfrm>
          <a:prstGeom prst="rect">
            <a:avLst/>
          </a:prstGeom>
          <a:noFill/>
          <a:ln w="28575" algn="ctr">
            <a:noFill/>
            <a:miter lim="800000"/>
            <a:headEnd/>
            <a:tailEnd/>
          </a:ln>
          <a:effectLst/>
        </p:spPr>
        <p:txBody>
          <a:bodyPr lIns="0" tIns="0" rIns="0" bIns="0">
            <a:spAutoFit/>
          </a:bodyPr>
          <a:lstStyle/>
          <a:p>
            <a:r>
              <a:rPr lang="tr-TR" sz="4800"/>
              <a:t>Digital Logic Design</a:t>
            </a:r>
          </a:p>
          <a:p>
            <a:r>
              <a:rPr lang="tr-TR" sz="4800"/>
              <a:t>Combinational Logic</a:t>
            </a:r>
            <a:endParaRPr lang="en-US" sz="4800"/>
          </a:p>
        </p:txBody>
      </p:sp>
      <p:sp>
        <p:nvSpPr>
          <p:cNvPr id="300051" name="Text Box 19"/>
          <p:cNvSpPr txBox="1">
            <a:spLocks noChangeArrowheads="1"/>
          </p:cNvSpPr>
          <p:nvPr userDrawn="1"/>
        </p:nvSpPr>
        <p:spPr bwMode="auto">
          <a:xfrm>
            <a:off x="3167063" y="4905375"/>
            <a:ext cx="5329237" cy="438150"/>
          </a:xfrm>
          <a:prstGeom prst="rect">
            <a:avLst/>
          </a:prstGeom>
          <a:noFill/>
          <a:ln w="28575" algn="ctr">
            <a:noFill/>
            <a:miter lim="800000"/>
            <a:headEnd/>
            <a:tailEnd/>
          </a:ln>
          <a:effectLst/>
        </p:spPr>
        <p:txBody>
          <a:bodyPr lIns="0" tIns="0" rIns="0" bIns="0">
            <a:spAutoFit/>
          </a:bodyPr>
          <a:lstStyle/>
          <a:p>
            <a:r>
              <a:rPr lang="tr-TR" sz="3200"/>
              <a:t>Mustafa Kemal Uyguroğlu</a:t>
            </a:r>
            <a:endParaRPr lang="en-US" sz="32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tr-TR" smtClean="0"/>
              <a:t>Chap 6</a:t>
            </a:r>
            <a:endParaRPr lang="en-US"/>
          </a:p>
        </p:txBody>
      </p:sp>
      <p:sp>
        <p:nvSpPr>
          <p:cNvPr id="6" name="Slide Number Placeholder 5"/>
          <p:cNvSpPr>
            <a:spLocks noGrp="1"/>
          </p:cNvSpPr>
          <p:nvPr>
            <p:ph type="sldNum" sz="quarter" idx="12"/>
          </p:nvPr>
        </p:nvSpPr>
        <p:spPr/>
        <p:txBody>
          <a:bodyPr/>
          <a:lstStyle>
            <a:lvl1pPr>
              <a:defRPr/>
            </a:lvl1pPr>
          </a:lstStyle>
          <a:p>
            <a:fld id="{46611682-D93F-4E8D-A0A5-8458CFE0998D}" type="slidenum">
              <a:rPr lang="en-US"/>
              <a:pPr/>
              <a:t>‹#›</a:t>
            </a:fld>
            <a:r>
              <a:rPr lang="en-US"/>
              <a:t> / 65</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3075" y="188913"/>
            <a:ext cx="2070100" cy="402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188913"/>
            <a:ext cx="6059487" cy="402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tr-TR" smtClean="0"/>
              <a:t>Chap 6</a:t>
            </a:r>
            <a:endParaRPr lang="en-US"/>
          </a:p>
        </p:txBody>
      </p:sp>
      <p:sp>
        <p:nvSpPr>
          <p:cNvPr id="6" name="Slide Number Placeholder 5"/>
          <p:cNvSpPr>
            <a:spLocks noGrp="1"/>
          </p:cNvSpPr>
          <p:nvPr>
            <p:ph type="sldNum" sz="quarter" idx="12"/>
          </p:nvPr>
        </p:nvSpPr>
        <p:spPr/>
        <p:txBody>
          <a:bodyPr/>
          <a:lstStyle>
            <a:lvl1pPr>
              <a:defRPr/>
            </a:lvl1pPr>
          </a:lstStyle>
          <a:p>
            <a:fld id="{855F816C-9DEE-43C7-A9D1-D640201EB775}" type="slidenum">
              <a:rPr lang="en-US"/>
              <a:pPr/>
              <a:t>‹#›</a:t>
            </a:fld>
            <a:r>
              <a:rPr lang="en-US"/>
              <a:t> / 65</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tr-TR" smtClean="0"/>
              <a:t>Chap 6</a:t>
            </a:r>
            <a:endParaRPr lang="en-US"/>
          </a:p>
        </p:txBody>
      </p:sp>
      <p:sp>
        <p:nvSpPr>
          <p:cNvPr id="6" name="Slide Number Placeholder 5"/>
          <p:cNvSpPr>
            <a:spLocks noGrp="1"/>
          </p:cNvSpPr>
          <p:nvPr>
            <p:ph type="sldNum" sz="quarter" idx="12"/>
          </p:nvPr>
        </p:nvSpPr>
        <p:spPr/>
        <p:txBody>
          <a:bodyPr/>
          <a:lstStyle/>
          <a:p>
            <a:fld id="{CE8A9CCE-DACD-4170-8DC2-93AD35898C5F}" type="slidenum">
              <a:rPr lang="en-US" smtClean="0"/>
              <a:pPr/>
              <a:t>‹#›</a:t>
            </a:fld>
            <a:r>
              <a:rPr lang="en-US" smtClean="0"/>
              <a:t> / 65</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tr-TR" smtClean="0"/>
              <a:t>Chap 6</a:t>
            </a:r>
            <a:endParaRPr lang="en-US"/>
          </a:p>
        </p:txBody>
      </p:sp>
      <p:sp>
        <p:nvSpPr>
          <p:cNvPr id="6" name="Slide Number Placeholder 5"/>
          <p:cNvSpPr>
            <a:spLocks noGrp="1"/>
          </p:cNvSpPr>
          <p:nvPr>
            <p:ph type="sldNum" sz="quarter" idx="12"/>
          </p:nvPr>
        </p:nvSpPr>
        <p:spPr/>
        <p:txBody>
          <a:bodyPr/>
          <a:lstStyle/>
          <a:p>
            <a:fld id="{0054B2C6-6C8C-4380-8DA7-0B17AC5E3533}" type="slidenum">
              <a:rPr lang="en-US" smtClean="0"/>
              <a:pPr/>
              <a:t>‹#›</a:t>
            </a:fld>
            <a:r>
              <a:rPr lang="en-US" smtClean="0"/>
              <a:t> / 65</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tr-TR" smtClean="0"/>
              <a:t>Chap 6</a:t>
            </a:r>
            <a:endParaRPr lang="en-US"/>
          </a:p>
        </p:txBody>
      </p:sp>
      <p:sp>
        <p:nvSpPr>
          <p:cNvPr id="6" name="Slide Number Placeholder 5"/>
          <p:cNvSpPr>
            <a:spLocks noGrp="1"/>
          </p:cNvSpPr>
          <p:nvPr>
            <p:ph type="sldNum" sz="quarter" idx="12"/>
          </p:nvPr>
        </p:nvSpPr>
        <p:spPr/>
        <p:txBody>
          <a:bodyPr/>
          <a:lstStyle/>
          <a:p>
            <a:fld id="{3DDC5959-22D6-4FE0-AF1F-E081369F60EA}" type="slidenum">
              <a:rPr lang="en-US" smtClean="0"/>
              <a:pPr/>
              <a:t>‹#›</a:t>
            </a:fld>
            <a:r>
              <a:rPr lang="en-US" smtClean="0"/>
              <a:t> / 65</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tr-TR" smtClean="0"/>
              <a:t>Chap 6</a:t>
            </a:r>
            <a:endParaRPr lang="en-US"/>
          </a:p>
        </p:txBody>
      </p:sp>
      <p:sp>
        <p:nvSpPr>
          <p:cNvPr id="7" name="Slide Number Placeholder 6"/>
          <p:cNvSpPr>
            <a:spLocks noGrp="1"/>
          </p:cNvSpPr>
          <p:nvPr>
            <p:ph type="sldNum" sz="quarter" idx="12"/>
          </p:nvPr>
        </p:nvSpPr>
        <p:spPr/>
        <p:txBody>
          <a:bodyPr/>
          <a:lstStyle/>
          <a:p>
            <a:fld id="{B722579F-DB74-46D8-A269-EF9B2341069C}" type="slidenum">
              <a:rPr lang="en-US" smtClean="0"/>
              <a:pPr/>
              <a:t>‹#›</a:t>
            </a:fld>
            <a:r>
              <a:rPr lang="en-US" smtClean="0"/>
              <a:t> / 65</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tr-TR" smtClean="0"/>
              <a:t>Chap 6</a:t>
            </a:r>
            <a:endParaRPr lang="en-US"/>
          </a:p>
        </p:txBody>
      </p:sp>
      <p:sp>
        <p:nvSpPr>
          <p:cNvPr id="9" name="Slide Number Placeholder 8"/>
          <p:cNvSpPr>
            <a:spLocks noGrp="1"/>
          </p:cNvSpPr>
          <p:nvPr>
            <p:ph type="sldNum" sz="quarter" idx="12"/>
          </p:nvPr>
        </p:nvSpPr>
        <p:spPr/>
        <p:txBody>
          <a:bodyPr/>
          <a:lstStyle/>
          <a:p>
            <a:fld id="{019FAC9B-57C2-474B-BE5F-6C5A7C034627}" type="slidenum">
              <a:rPr lang="en-US" smtClean="0"/>
              <a:pPr/>
              <a:t>‹#›</a:t>
            </a:fld>
            <a:r>
              <a:rPr lang="en-US" smtClean="0"/>
              <a:t> / 65</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tr-TR" smtClean="0"/>
              <a:t>Chap 6</a:t>
            </a:r>
            <a:endParaRPr lang="en-US"/>
          </a:p>
        </p:txBody>
      </p:sp>
      <p:sp>
        <p:nvSpPr>
          <p:cNvPr id="5" name="Slide Number Placeholder 4"/>
          <p:cNvSpPr>
            <a:spLocks noGrp="1"/>
          </p:cNvSpPr>
          <p:nvPr>
            <p:ph type="sldNum" sz="quarter" idx="12"/>
          </p:nvPr>
        </p:nvSpPr>
        <p:spPr/>
        <p:txBody>
          <a:bodyPr/>
          <a:lstStyle/>
          <a:p>
            <a:fld id="{FFAB7D30-1865-45A2-8D90-648ED7922366}" type="slidenum">
              <a:rPr lang="en-US" smtClean="0"/>
              <a:pPr/>
              <a:t>‹#›</a:t>
            </a:fld>
            <a:r>
              <a:rPr lang="en-US" smtClean="0"/>
              <a:t> / 65</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tr-TR" smtClean="0"/>
              <a:t>Chap 6</a:t>
            </a:r>
            <a:endParaRPr lang="en-US"/>
          </a:p>
        </p:txBody>
      </p:sp>
      <p:sp>
        <p:nvSpPr>
          <p:cNvPr id="4" name="Slide Number Placeholder 3"/>
          <p:cNvSpPr>
            <a:spLocks noGrp="1"/>
          </p:cNvSpPr>
          <p:nvPr>
            <p:ph type="sldNum" sz="quarter" idx="12"/>
          </p:nvPr>
        </p:nvSpPr>
        <p:spPr/>
        <p:txBody>
          <a:bodyPr/>
          <a:lstStyle/>
          <a:p>
            <a:fld id="{F173EF02-F93E-47C4-955B-BDC149CF75E9}" type="slidenum">
              <a:rPr lang="en-US" smtClean="0"/>
              <a:pPr/>
              <a:t>‹#›</a:t>
            </a:fld>
            <a:r>
              <a:rPr lang="en-US" smtClean="0"/>
              <a:t> / 65</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tr-TR" smtClean="0"/>
              <a:t>Chap 6</a:t>
            </a:r>
            <a:endParaRPr lang="en-US"/>
          </a:p>
        </p:txBody>
      </p:sp>
      <p:sp>
        <p:nvSpPr>
          <p:cNvPr id="7" name="Slide Number Placeholder 6"/>
          <p:cNvSpPr>
            <a:spLocks noGrp="1"/>
          </p:cNvSpPr>
          <p:nvPr>
            <p:ph type="sldNum" sz="quarter" idx="12"/>
          </p:nvPr>
        </p:nvSpPr>
        <p:spPr/>
        <p:txBody>
          <a:bodyPr/>
          <a:lstStyle/>
          <a:p>
            <a:fld id="{77EDA99C-6021-4405-8088-2FCB7EF4C87E}" type="slidenum">
              <a:rPr lang="en-US" smtClean="0"/>
              <a:pPr/>
              <a:t>‹#›</a:t>
            </a:fld>
            <a:r>
              <a:rPr lang="en-US" smtClean="0"/>
              <a:t> / 65</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tr-TR" smtClean="0"/>
              <a:t>Chap 6</a:t>
            </a:r>
            <a:endParaRPr lang="en-US"/>
          </a:p>
        </p:txBody>
      </p:sp>
      <p:sp>
        <p:nvSpPr>
          <p:cNvPr id="6" name="Slide Number Placeholder 5"/>
          <p:cNvSpPr>
            <a:spLocks noGrp="1"/>
          </p:cNvSpPr>
          <p:nvPr>
            <p:ph type="sldNum" sz="quarter" idx="12"/>
          </p:nvPr>
        </p:nvSpPr>
        <p:spPr/>
        <p:txBody>
          <a:bodyPr/>
          <a:lstStyle>
            <a:lvl1pPr>
              <a:defRPr/>
            </a:lvl1pPr>
          </a:lstStyle>
          <a:p>
            <a:fld id="{0054B2C6-6C8C-4380-8DA7-0B17AC5E3533}" type="slidenum">
              <a:rPr lang="en-US"/>
              <a:pPr/>
              <a:t>‹#›</a:t>
            </a:fld>
            <a:r>
              <a:rPr lang="en-US"/>
              <a:t> / 65</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tr-TR" smtClean="0"/>
              <a:t>Chap 6</a:t>
            </a:r>
            <a:endParaRPr lang="en-US"/>
          </a:p>
        </p:txBody>
      </p:sp>
      <p:sp>
        <p:nvSpPr>
          <p:cNvPr id="7" name="Slide Number Placeholder 6"/>
          <p:cNvSpPr>
            <a:spLocks noGrp="1"/>
          </p:cNvSpPr>
          <p:nvPr>
            <p:ph type="sldNum" sz="quarter" idx="12"/>
          </p:nvPr>
        </p:nvSpPr>
        <p:spPr/>
        <p:txBody>
          <a:bodyPr/>
          <a:lstStyle/>
          <a:p>
            <a:fld id="{B3412B6A-0C9B-48F2-A179-B247E63DAFCF}" type="slidenum">
              <a:rPr lang="en-US" smtClean="0"/>
              <a:pPr/>
              <a:t>‹#›</a:t>
            </a:fld>
            <a:r>
              <a:rPr lang="en-US" smtClean="0"/>
              <a:t> / 65</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tr-TR" smtClean="0"/>
              <a:t>Chap 6</a:t>
            </a:r>
            <a:endParaRPr lang="en-US"/>
          </a:p>
        </p:txBody>
      </p:sp>
      <p:sp>
        <p:nvSpPr>
          <p:cNvPr id="6" name="Slide Number Placeholder 5"/>
          <p:cNvSpPr>
            <a:spLocks noGrp="1"/>
          </p:cNvSpPr>
          <p:nvPr>
            <p:ph type="sldNum" sz="quarter" idx="12"/>
          </p:nvPr>
        </p:nvSpPr>
        <p:spPr/>
        <p:txBody>
          <a:bodyPr/>
          <a:lstStyle/>
          <a:p>
            <a:fld id="{46611682-D93F-4E8D-A0A5-8458CFE0998D}" type="slidenum">
              <a:rPr lang="en-US" smtClean="0"/>
              <a:pPr/>
              <a:t>‹#›</a:t>
            </a:fld>
            <a:r>
              <a:rPr lang="en-US" smtClean="0"/>
              <a:t> / 65</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tr-TR" smtClean="0"/>
              <a:t>Chap 6</a:t>
            </a:r>
            <a:endParaRPr lang="en-US"/>
          </a:p>
        </p:txBody>
      </p:sp>
      <p:sp>
        <p:nvSpPr>
          <p:cNvPr id="6" name="Slide Number Placeholder 5"/>
          <p:cNvSpPr>
            <a:spLocks noGrp="1"/>
          </p:cNvSpPr>
          <p:nvPr>
            <p:ph type="sldNum" sz="quarter" idx="12"/>
          </p:nvPr>
        </p:nvSpPr>
        <p:spPr/>
        <p:txBody>
          <a:bodyPr/>
          <a:lstStyle/>
          <a:p>
            <a:fld id="{855F816C-9DEE-43C7-A9D1-D640201EB775}" type="slidenum">
              <a:rPr lang="en-US" smtClean="0"/>
              <a:pPr/>
              <a:t>‹#›</a:t>
            </a:fld>
            <a:r>
              <a:rPr lang="en-US" smtClean="0"/>
              <a:t> / 65</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tr-TR" smtClean="0"/>
              <a:t>Chap 6</a:t>
            </a:r>
            <a:endParaRPr lang="en-US"/>
          </a:p>
        </p:txBody>
      </p:sp>
      <p:sp>
        <p:nvSpPr>
          <p:cNvPr id="6" name="Slide Number Placeholder 5"/>
          <p:cNvSpPr>
            <a:spLocks noGrp="1"/>
          </p:cNvSpPr>
          <p:nvPr>
            <p:ph type="sldNum" sz="quarter" idx="12"/>
          </p:nvPr>
        </p:nvSpPr>
        <p:spPr/>
        <p:txBody>
          <a:bodyPr/>
          <a:lstStyle>
            <a:lvl1pPr>
              <a:defRPr/>
            </a:lvl1pPr>
          </a:lstStyle>
          <a:p>
            <a:fld id="{3DDC5959-22D6-4FE0-AF1F-E081369F60EA}" type="slidenum">
              <a:rPr lang="en-US"/>
              <a:pPr/>
              <a:t>‹#›</a:t>
            </a:fld>
            <a:r>
              <a:rPr lang="en-US"/>
              <a:t> / 65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1089025"/>
            <a:ext cx="4064000" cy="3128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27588" y="1089025"/>
            <a:ext cx="4064000" cy="3128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tr-TR" smtClean="0"/>
              <a:t>Chap 6</a:t>
            </a:r>
            <a:endParaRPr lang="en-US"/>
          </a:p>
        </p:txBody>
      </p:sp>
      <p:sp>
        <p:nvSpPr>
          <p:cNvPr id="7" name="Slide Number Placeholder 6"/>
          <p:cNvSpPr>
            <a:spLocks noGrp="1"/>
          </p:cNvSpPr>
          <p:nvPr>
            <p:ph type="sldNum" sz="quarter" idx="12"/>
          </p:nvPr>
        </p:nvSpPr>
        <p:spPr/>
        <p:txBody>
          <a:bodyPr/>
          <a:lstStyle>
            <a:lvl1pPr>
              <a:defRPr/>
            </a:lvl1pPr>
          </a:lstStyle>
          <a:p>
            <a:fld id="{B722579F-DB74-46D8-A269-EF9B2341069C}" type="slidenum">
              <a:rPr lang="en-US"/>
              <a:pPr/>
              <a:t>‹#›</a:t>
            </a:fld>
            <a:r>
              <a:rPr lang="en-US"/>
              <a:t> / 65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tr-TR" smtClean="0"/>
              <a:t>Chap 6</a:t>
            </a:r>
            <a:endParaRPr lang="en-US"/>
          </a:p>
        </p:txBody>
      </p:sp>
      <p:sp>
        <p:nvSpPr>
          <p:cNvPr id="9" name="Slide Number Placeholder 8"/>
          <p:cNvSpPr>
            <a:spLocks noGrp="1"/>
          </p:cNvSpPr>
          <p:nvPr>
            <p:ph type="sldNum" sz="quarter" idx="12"/>
          </p:nvPr>
        </p:nvSpPr>
        <p:spPr/>
        <p:txBody>
          <a:bodyPr/>
          <a:lstStyle>
            <a:lvl1pPr>
              <a:defRPr/>
            </a:lvl1pPr>
          </a:lstStyle>
          <a:p>
            <a:fld id="{019FAC9B-57C2-474B-BE5F-6C5A7C034627}" type="slidenum">
              <a:rPr lang="en-US"/>
              <a:pPr/>
              <a:t>‹#›</a:t>
            </a:fld>
            <a:r>
              <a:rPr lang="en-US"/>
              <a:t> / 65</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tr-TR" smtClean="0"/>
              <a:t>Chap 6</a:t>
            </a:r>
            <a:endParaRPr lang="en-US"/>
          </a:p>
        </p:txBody>
      </p:sp>
      <p:sp>
        <p:nvSpPr>
          <p:cNvPr id="5" name="Slide Number Placeholder 4"/>
          <p:cNvSpPr>
            <a:spLocks noGrp="1"/>
          </p:cNvSpPr>
          <p:nvPr>
            <p:ph type="sldNum" sz="quarter" idx="12"/>
          </p:nvPr>
        </p:nvSpPr>
        <p:spPr/>
        <p:txBody>
          <a:bodyPr/>
          <a:lstStyle>
            <a:lvl1pPr>
              <a:defRPr/>
            </a:lvl1pPr>
          </a:lstStyle>
          <a:p>
            <a:fld id="{FFAB7D30-1865-45A2-8D90-648ED7922366}" type="slidenum">
              <a:rPr lang="en-US"/>
              <a:pPr/>
              <a:t>‹#›</a:t>
            </a:fld>
            <a:r>
              <a:rPr lang="en-US"/>
              <a:t> / 65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tr-TR" smtClean="0"/>
              <a:t>Chap 6</a:t>
            </a:r>
            <a:endParaRPr lang="en-US"/>
          </a:p>
        </p:txBody>
      </p:sp>
      <p:sp>
        <p:nvSpPr>
          <p:cNvPr id="4" name="Slide Number Placeholder 3"/>
          <p:cNvSpPr>
            <a:spLocks noGrp="1"/>
          </p:cNvSpPr>
          <p:nvPr>
            <p:ph type="sldNum" sz="quarter" idx="12"/>
          </p:nvPr>
        </p:nvSpPr>
        <p:spPr/>
        <p:txBody>
          <a:bodyPr/>
          <a:lstStyle>
            <a:lvl1pPr>
              <a:defRPr/>
            </a:lvl1pPr>
          </a:lstStyle>
          <a:p>
            <a:fld id="{F173EF02-F93E-47C4-955B-BDC149CF75E9}" type="slidenum">
              <a:rPr lang="en-US"/>
              <a:pPr/>
              <a:t>‹#›</a:t>
            </a:fld>
            <a:r>
              <a:rPr lang="en-US"/>
              <a:t> / 65</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tr-TR" smtClean="0"/>
              <a:t>Chap 6</a:t>
            </a:r>
            <a:endParaRPr lang="en-US"/>
          </a:p>
        </p:txBody>
      </p:sp>
      <p:sp>
        <p:nvSpPr>
          <p:cNvPr id="7" name="Slide Number Placeholder 6"/>
          <p:cNvSpPr>
            <a:spLocks noGrp="1"/>
          </p:cNvSpPr>
          <p:nvPr>
            <p:ph type="sldNum" sz="quarter" idx="12"/>
          </p:nvPr>
        </p:nvSpPr>
        <p:spPr/>
        <p:txBody>
          <a:bodyPr/>
          <a:lstStyle>
            <a:lvl1pPr>
              <a:defRPr/>
            </a:lvl1pPr>
          </a:lstStyle>
          <a:p>
            <a:fld id="{77EDA99C-6021-4405-8088-2FCB7EF4C87E}" type="slidenum">
              <a:rPr lang="en-US"/>
              <a:pPr/>
              <a:t>‹#›</a:t>
            </a:fld>
            <a:r>
              <a:rPr lang="en-US"/>
              <a:t> / 65</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tr-TR" smtClean="0"/>
              <a:t>Chap 6</a:t>
            </a:r>
            <a:endParaRPr lang="en-US"/>
          </a:p>
        </p:txBody>
      </p:sp>
      <p:sp>
        <p:nvSpPr>
          <p:cNvPr id="7" name="Slide Number Placeholder 6"/>
          <p:cNvSpPr>
            <a:spLocks noGrp="1"/>
          </p:cNvSpPr>
          <p:nvPr>
            <p:ph type="sldNum" sz="quarter" idx="12"/>
          </p:nvPr>
        </p:nvSpPr>
        <p:spPr/>
        <p:txBody>
          <a:bodyPr/>
          <a:lstStyle>
            <a:lvl1pPr>
              <a:defRPr/>
            </a:lvl1pPr>
          </a:lstStyle>
          <a:p>
            <a:fld id="{B3412B6A-0C9B-48F2-A179-B247E63DAFCF}" type="slidenum">
              <a:rPr lang="en-US"/>
              <a:pPr/>
              <a:t>‹#›</a:t>
            </a:fld>
            <a:r>
              <a:rPr lang="en-US"/>
              <a:t> / 65</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76146" name="Rectangle 18"/>
          <p:cNvSpPr>
            <a:spLocks noChangeArrowheads="1"/>
          </p:cNvSpPr>
          <p:nvPr userDrawn="1"/>
        </p:nvSpPr>
        <p:spPr bwMode="auto">
          <a:xfrm>
            <a:off x="431800" y="0"/>
            <a:ext cx="8712200" cy="765175"/>
          </a:xfrm>
          <a:prstGeom prst="rect">
            <a:avLst/>
          </a:prstGeom>
          <a:solidFill>
            <a:srgbClr val="FF9900"/>
          </a:solidFill>
          <a:ln w="28575" algn="ctr">
            <a:noFill/>
            <a:miter lim="800000"/>
            <a:headEnd/>
            <a:tailEnd/>
          </a:ln>
          <a:effectLst/>
        </p:spPr>
        <p:txBody>
          <a:bodyPr lIns="0" tIns="0" rIns="0" bIns="0" anchor="ctr">
            <a:spAutoFit/>
          </a:bodyPr>
          <a:lstStyle/>
          <a:p>
            <a:endParaRPr lang="en-US"/>
          </a:p>
        </p:txBody>
      </p:sp>
      <p:sp>
        <p:nvSpPr>
          <p:cNvPr id="176144" name="Rectangle 16"/>
          <p:cNvSpPr>
            <a:spLocks noChangeArrowheads="1"/>
          </p:cNvSpPr>
          <p:nvPr userDrawn="1"/>
        </p:nvSpPr>
        <p:spPr bwMode="auto">
          <a:xfrm>
            <a:off x="0" y="0"/>
            <a:ext cx="431800" cy="4689475"/>
          </a:xfrm>
          <a:prstGeom prst="rect">
            <a:avLst/>
          </a:prstGeom>
          <a:solidFill>
            <a:srgbClr val="0000FF"/>
          </a:solidFill>
          <a:ln w="57150" cmpd="thinThick" algn="ctr">
            <a:solidFill>
              <a:schemeClr val="tx1"/>
            </a:solidFill>
            <a:miter lim="800000"/>
            <a:headEnd/>
            <a:tailEnd/>
          </a:ln>
          <a:effectLst/>
        </p:spPr>
        <p:txBody>
          <a:bodyPr wrap="none" lIns="0" tIns="0" rIns="0" bIns="0" anchor="ctr">
            <a:spAutoFit/>
          </a:bodyPr>
          <a:lstStyle/>
          <a:p>
            <a:endParaRPr lang="en-US"/>
          </a:p>
        </p:txBody>
      </p:sp>
      <p:sp>
        <p:nvSpPr>
          <p:cNvPr id="176130" name="Rectangle 2"/>
          <p:cNvSpPr>
            <a:spLocks noGrp="1" noChangeArrowheads="1"/>
          </p:cNvSpPr>
          <p:nvPr>
            <p:ph type="title"/>
          </p:nvPr>
        </p:nvSpPr>
        <p:spPr bwMode="auto">
          <a:xfrm>
            <a:off x="971550" y="188913"/>
            <a:ext cx="7921625" cy="474662"/>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Title</a:t>
            </a:r>
          </a:p>
        </p:txBody>
      </p:sp>
      <p:sp>
        <p:nvSpPr>
          <p:cNvPr id="176132" name="Rectangle 4"/>
          <p:cNvSpPr>
            <a:spLocks noGrp="1" noChangeArrowheads="1"/>
          </p:cNvSpPr>
          <p:nvPr>
            <p:ph type="body" idx="1"/>
          </p:nvPr>
        </p:nvSpPr>
        <p:spPr bwMode="auto">
          <a:xfrm>
            <a:off x="611188" y="1089025"/>
            <a:ext cx="8280400" cy="312896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76133" name="Line 5"/>
          <p:cNvSpPr>
            <a:spLocks noChangeShapeType="1"/>
          </p:cNvSpPr>
          <p:nvPr/>
        </p:nvSpPr>
        <p:spPr bwMode="auto">
          <a:xfrm flipV="1">
            <a:off x="431800" y="800100"/>
            <a:ext cx="8712200" cy="0"/>
          </a:xfrm>
          <a:prstGeom prst="line">
            <a:avLst/>
          </a:prstGeom>
          <a:noFill/>
          <a:ln w="57150" cmpd="thickThin">
            <a:solidFill>
              <a:schemeClr val="tx1"/>
            </a:solidFill>
            <a:round/>
            <a:headEnd/>
            <a:tailEnd/>
          </a:ln>
          <a:effectLst/>
        </p:spPr>
        <p:txBody>
          <a:bodyPr/>
          <a:lstStyle/>
          <a:p>
            <a:endParaRPr lang="en-US"/>
          </a:p>
        </p:txBody>
      </p:sp>
      <p:sp>
        <p:nvSpPr>
          <p:cNvPr id="176134" name="Text Box 6"/>
          <p:cNvSpPr txBox="1">
            <a:spLocks noChangeArrowheads="1"/>
          </p:cNvSpPr>
          <p:nvPr userDrawn="1"/>
        </p:nvSpPr>
        <p:spPr bwMode="auto">
          <a:xfrm>
            <a:off x="6537325" y="6437313"/>
            <a:ext cx="2225675" cy="366712"/>
          </a:xfrm>
          <a:prstGeom prst="rect">
            <a:avLst/>
          </a:prstGeom>
          <a:noFill/>
          <a:ln w="12700">
            <a:noFill/>
            <a:miter lim="800000"/>
            <a:headEnd/>
            <a:tailEnd/>
          </a:ln>
          <a:effectLst/>
        </p:spPr>
        <p:txBody>
          <a:bodyPr>
            <a:spAutoFit/>
          </a:bodyPr>
          <a:lstStyle/>
          <a:p>
            <a:pPr algn="l">
              <a:lnSpc>
                <a:spcPct val="100000"/>
              </a:lnSpc>
              <a:spcBef>
                <a:spcPct val="0"/>
              </a:spcBef>
              <a:buClrTx/>
              <a:buFontTx/>
              <a:buNone/>
            </a:pPr>
            <a:endParaRPr lang="en-US">
              <a:solidFill>
                <a:schemeClr val="accent1"/>
              </a:solidFill>
            </a:endParaRPr>
          </a:p>
        </p:txBody>
      </p:sp>
      <p:sp>
        <p:nvSpPr>
          <p:cNvPr id="176137" name="Rectangle 9"/>
          <p:cNvSpPr>
            <a:spLocks noGrp="1" noChangeArrowheads="1"/>
          </p:cNvSpPr>
          <p:nvPr>
            <p:ph type="dt" sz="half" idx="2"/>
          </p:nvPr>
        </p:nvSpPr>
        <p:spPr bwMode="auto">
          <a:xfrm>
            <a:off x="250825" y="6489700"/>
            <a:ext cx="2520950" cy="288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FontTx/>
              <a:buNone/>
              <a:defRPr sz="1400">
                <a:effectLst>
                  <a:outerShdw blurRad="38100" dist="38100" dir="2700000" algn="tl">
                    <a:srgbClr val="C0C0C0"/>
                  </a:outerShdw>
                </a:effectLst>
              </a:defRPr>
            </a:lvl1pPr>
          </a:lstStyle>
          <a:p>
            <a:endParaRPr lang="en-US"/>
          </a:p>
        </p:txBody>
      </p:sp>
      <p:sp>
        <p:nvSpPr>
          <p:cNvPr id="176138" name="Rectangle 10"/>
          <p:cNvSpPr>
            <a:spLocks noGrp="1" noChangeArrowheads="1"/>
          </p:cNvSpPr>
          <p:nvPr>
            <p:ph type="ftr" sz="quarter" idx="3"/>
          </p:nvPr>
        </p:nvSpPr>
        <p:spPr bwMode="auto">
          <a:xfrm>
            <a:off x="3132138" y="6489700"/>
            <a:ext cx="3311525" cy="288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FontTx/>
              <a:buNone/>
              <a:defRPr sz="1200">
                <a:effectLst>
                  <a:outerShdw blurRad="38100" dist="38100" dir="2700000" algn="tl">
                    <a:srgbClr val="C0C0C0"/>
                  </a:outerShdw>
                </a:effectLst>
              </a:defRPr>
            </a:lvl1pPr>
          </a:lstStyle>
          <a:p>
            <a:r>
              <a:rPr lang="tr-TR" smtClean="0"/>
              <a:t>Chap 6</a:t>
            </a:r>
            <a:endParaRPr lang="en-US"/>
          </a:p>
        </p:txBody>
      </p:sp>
      <p:sp>
        <p:nvSpPr>
          <p:cNvPr id="176139" name="Rectangle 11"/>
          <p:cNvSpPr>
            <a:spLocks noGrp="1" noChangeArrowheads="1"/>
          </p:cNvSpPr>
          <p:nvPr>
            <p:ph type="sldNum" sz="quarter" idx="4"/>
          </p:nvPr>
        </p:nvSpPr>
        <p:spPr bwMode="auto">
          <a:xfrm>
            <a:off x="7945438" y="6489700"/>
            <a:ext cx="1198562" cy="288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FontTx/>
              <a:buNone/>
              <a:defRPr sz="1400">
                <a:effectLst>
                  <a:outerShdw blurRad="38100" dist="38100" dir="2700000" algn="tl">
                    <a:srgbClr val="C0C0C0"/>
                  </a:outerShdw>
                </a:effectLst>
              </a:defRPr>
            </a:lvl1pPr>
          </a:lstStyle>
          <a:p>
            <a:fld id="{CE8A9CCE-DACD-4170-8DC2-93AD35898C5F}" type="slidenum">
              <a:rPr lang="en-US"/>
              <a:pPr/>
              <a:t>‹#›</a:t>
            </a:fld>
            <a:r>
              <a:rPr lang="en-US"/>
              <a:t> / 65</a:t>
            </a:r>
          </a:p>
        </p:txBody>
      </p:sp>
      <p:pic>
        <p:nvPicPr>
          <p:cNvPr id="176142" name="Picture 14" descr="logoyil30"/>
          <p:cNvPicPr>
            <a:picLocks noChangeAspect="1" noChangeArrowheads="1"/>
          </p:cNvPicPr>
          <p:nvPr userDrawn="1"/>
        </p:nvPicPr>
        <p:blipFill>
          <a:blip r:embed="rId14"/>
          <a:srcRect/>
          <a:stretch>
            <a:fillRect/>
          </a:stretch>
        </p:blipFill>
        <p:spPr bwMode="auto">
          <a:xfrm>
            <a:off x="0" y="0"/>
            <a:ext cx="722313" cy="728663"/>
          </a:xfrm>
          <a:prstGeom prst="rect">
            <a:avLst/>
          </a:prstGeom>
          <a:noFill/>
        </p:spPr>
      </p:pic>
      <p:sp>
        <p:nvSpPr>
          <p:cNvPr id="176143" name="Rectangle 15"/>
          <p:cNvSpPr>
            <a:spLocks noChangeArrowheads="1"/>
          </p:cNvSpPr>
          <p:nvPr userDrawn="1"/>
        </p:nvSpPr>
        <p:spPr bwMode="auto">
          <a:xfrm>
            <a:off x="0" y="0"/>
            <a:ext cx="431800" cy="4508500"/>
          </a:xfrm>
          <a:prstGeom prst="rect">
            <a:avLst/>
          </a:prstGeom>
          <a:noFill/>
          <a:ln w="28575" algn="ctr">
            <a:noFill/>
            <a:miter lim="800000"/>
            <a:headEnd/>
            <a:tailEnd/>
          </a:ln>
          <a:effectLst/>
        </p:spPr>
        <p:txBody>
          <a:bodyPr wrap="none" lIns="0" tIns="0" rIns="0" bIns="0" anchor="ctr">
            <a:spAutoFit/>
          </a:bodyPr>
          <a:lstStyle/>
          <a:p>
            <a:endParaRPr lang="en-US"/>
          </a:p>
        </p:txBody>
      </p:sp>
      <p:sp>
        <p:nvSpPr>
          <p:cNvPr id="176145" name="Rectangle 17"/>
          <p:cNvSpPr>
            <a:spLocks noChangeArrowheads="1"/>
          </p:cNvSpPr>
          <p:nvPr userDrawn="1"/>
        </p:nvSpPr>
        <p:spPr bwMode="auto">
          <a:xfrm>
            <a:off x="0" y="0"/>
            <a:ext cx="8712200" cy="908050"/>
          </a:xfrm>
          <a:prstGeom prst="rect">
            <a:avLst/>
          </a:prstGeom>
          <a:noFill/>
          <a:ln w="28575" algn="ctr">
            <a:noFill/>
            <a:miter lim="800000"/>
            <a:headEnd/>
            <a:tailEnd/>
          </a:ln>
          <a:effectLst/>
        </p:spPr>
        <p:txBody>
          <a:bodyPr wrap="none" lIns="0" tIns="0" rIns="0" bIns="0"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sldNum="0" hdr="0" ftr="0" dt="0"/>
  <p:txStyles>
    <p:titleStyle>
      <a:lvl1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mj-lt"/>
          <a:ea typeface="+mj-ea"/>
          <a:cs typeface="+mj-cs"/>
        </a:defRPr>
      </a:lvl1pPr>
      <a:lvl2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2pPr>
      <a:lvl3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3pPr>
      <a:lvl4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4pPr>
      <a:lvl5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5pPr>
      <a:lvl6pPr marL="457200"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6pPr>
      <a:lvl7pPr marL="914400"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7pPr>
      <a:lvl8pPr marL="1371600"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8pPr>
      <a:lvl9pPr marL="1828800"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9pPr>
    </p:titleStyle>
    <p:bodyStyle>
      <a:lvl1pPr marL="352425" indent="-352425" algn="l" rtl="0" eaLnBrk="0" fontAlgn="base" hangingPunct="0">
        <a:spcBef>
          <a:spcPct val="50000"/>
        </a:spcBef>
        <a:spcAft>
          <a:spcPct val="0"/>
        </a:spcAft>
        <a:buClr>
          <a:srgbClr val="CC3300"/>
        </a:buClr>
        <a:buSzPct val="100000"/>
        <a:buFont typeface="Wingdings" pitchFamily="2" charset="2"/>
        <a:buChar char="«"/>
        <a:defRPr sz="2800" b="1">
          <a:solidFill>
            <a:schemeClr val="accent2"/>
          </a:solidFill>
          <a:latin typeface="+mn-lt"/>
          <a:ea typeface="+mn-ea"/>
          <a:cs typeface="+mn-cs"/>
        </a:defRPr>
      </a:lvl1pPr>
      <a:lvl2pPr marL="809625" indent="-277813" algn="l" rtl="0" eaLnBrk="0" fontAlgn="base" hangingPunct="0">
        <a:spcBef>
          <a:spcPct val="50000"/>
        </a:spcBef>
        <a:spcAft>
          <a:spcPct val="0"/>
        </a:spcAft>
        <a:buClr>
          <a:schemeClr val="accent2"/>
        </a:buClr>
        <a:buSzPct val="100000"/>
        <a:buFont typeface="Times New Roman" pitchFamily="18" charset="0"/>
        <a:buChar char="●"/>
        <a:defRPr sz="2400" b="1">
          <a:solidFill>
            <a:schemeClr val="tx1"/>
          </a:solidFill>
          <a:latin typeface="+mn-lt"/>
          <a:cs typeface="+mn-cs"/>
        </a:defRPr>
      </a:lvl2pPr>
      <a:lvl3pPr marL="1254125" indent="-265113" algn="l" rtl="0" eaLnBrk="0" fontAlgn="base" hangingPunct="0">
        <a:spcBef>
          <a:spcPct val="50000"/>
        </a:spcBef>
        <a:spcAft>
          <a:spcPct val="0"/>
        </a:spcAft>
        <a:buClr>
          <a:srgbClr val="CC3300"/>
        </a:buClr>
        <a:buSzPct val="100000"/>
        <a:buFont typeface="Arial" charset="0"/>
        <a:buChar char="♦"/>
        <a:defRPr sz="2000" b="1">
          <a:solidFill>
            <a:schemeClr val="tx1"/>
          </a:solidFill>
          <a:latin typeface="+mn-lt"/>
          <a:cs typeface="+mn-cs"/>
        </a:defRPr>
      </a:lvl3pPr>
      <a:lvl4pPr marL="1868488" indent="-342900" algn="l" rtl="0" fontAlgn="base">
        <a:spcBef>
          <a:spcPct val="20000"/>
        </a:spcBef>
        <a:spcAft>
          <a:spcPct val="0"/>
        </a:spcAft>
        <a:buChar char="–"/>
        <a:defRPr sz="2000">
          <a:solidFill>
            <a:schemeClr val="tx1"/>
          </a:solidFill>
          <a:latin typeface="+mn-lt"/>
          <a:cs typeface="+mn-cs"/>
        </a:defRPr>
      </a:lvl4pPr>
      <a:lvl5pPr marL="2390775" indent="-342900" algn="l" rtl="0" fontAlgn="base">
        <a:spcBef>
          <a:spcPct val="20000"/>
        </a:spcBef>
        <a:spcAft>
          <a:spcPct val="0"/>
        </a:spcAft>
        <a:buChar char="»"/>
        <a:defRPr sz="2000">
          <a:solidFill>
            <a:schemeClr val="tx1"/>
          </a:solidFill>
          <a:latin typeface="+mn-lt"/>
          <a:cs typeface="+mn-cs"/>
        </a:defRPr>
      </a:lvl5pPr>
      <a:lvl6pPr marL="2847975" indent="-342900" algn="l" rtl="0" fontAlgn="base">
        <a:spcBef>
          <a:spcPct val="20000"/>
        </a:spcBef>
        <a:spcAft>
          <a:spcPct val="0"/>
        </a:spcAft>
        <a:buChar char="»"/>
        <a:defRPr sz="2000">
          <a:solidFill>
            <a:schemeClr val="tx1"/>
          </a:solidFill>
          <a:latin typeface="+mn-lt"/>
          <a:cs typeface="+mn-cs"/>
        </a:defRPr>
      </a:lvl6pPr>
      <a:lvl7pPr marL="3305175" indent="-342900" algn="l" rtl="0" fontAlgn="base">
        <a:spcBef>
          <a:spcPct val="20000"/>
        </a:spcBef>
        <a:spcAft>
          <a:spcPct val="0"/>
        </a:spcAft>
        <a:buChar char="»"/>
        <a:defRPr sz="2000">
          <a:solidFill>
            <a:schemeClr val="tx1"/>
          </a:solidFill>
          <a:latin typeface="+mn-lt"/>
          <a:cs typeface="+mn-cs"/>
        </a:defRPr>
      </a:lvl7pPr>
      <a:lvl8pPr marL="3762375" indent="-342900" algn="l" rtl="0" fontAlgn="base">
        <a:spcBef>
          <a:spcPct val="20000"/>
        </a:spcBef>
        <a:spcAft>
          <a:spcPct val="0"/>
        </a:spcAft>
        <a:buChar char="»"/>
        <a:defRPr sz="2000">
          <a:solidFill>
            <a:schemeClr val="tx1"/>
          </a:solidFill>
          <a:latin typeface="+mn-lt"/>
          <a:cs typeface="+mn-cs"/>
        </a:defRPr>
      </a:lvl8pPr>
      <a:lvl9pPr marL="4219575" indent="-3429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Chap 6</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A9CCE-DACD-4170-8DC2-93AD35898C5F}" type="slidenum">
              <a:rPr lang="en-US" smtClean="0"/>
              <a:pPr/>
              <a:t>‹#›</a:t>
            </a:fld>
            <a:r>
              <a:rPr lang="en-US" smtClean="0"/>
              <a:t> / 65</a:t>
            </a: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endParaRPr lang="en-US" dirty="0" smtClean="0"/>
          </a:p>
          <a:p>
            <a:pPr marL="0" indent="0" algn="ctr">
              <a:buNone/>
            </a:pPr>
            <a:r>
              <a:rPr lang="en-US" sz="4400" dirty="0">
                <a:solidFill>
                  <a:srgbClr val="FF0000"/>
                </a:solidFill>
              </a:rPr>
              <a:t>HDL Behavioral M</a:t>
            </a:r>
            <a:r>
              <a:rPr lang="en-US" sz="4400" dirty="0" smtClean="0">
                <a:solidFill>
                  <a:srgbClr val="FF0000"/>
                </a:solidFill>
              </a:rPr>
              <a:t>odeling </a:t>
            </a:r>
            <a:endParaRPr lang="en-US" sz="4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z="3600" smtClean="0"/>
              <a:t>4-to-1 Multiplexer</a:t>
            </a:r>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81200"/>
            <a:ext cx="7696200"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712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371600" y="381000"/>
            <a:ext cx="7378700" cy="1143000"/>
          </a:xfrm>
        </p:spPr>
        <p:txBody>
          <a:bodyPr/>
          <a:lstStyle/>
          <a:p>
            <a:pPr eaLnBrk="1" hangingPunct="1"/>
            <a:r>
              <a:rPr lang="en-US" sz="3600" smtClean="0"/>
              <a:t>4-to-1 Multiplexer</a:t>
            </a:r>
          </a:p>
        </p:txBody>
      </p:sp>
      <p:sp>
        <p:nvSpPr>
          <p:cNvPr id="71683" name="Rectangle 4"/>
          <p:cNvSpPr>
            <a:spLocks noGrp="1" noChangeArrowheads="1"/>
          </p:cNvSpPr>
          <p:nvPr>
            <p:ph idx="1"/>
          </p:nvPr>
        </p:nvSpPr>
        <p:spPr>
          <a:xfrm>
            <a:off x="533400" y="1524000"/>
            <a:ext cx="8234363" cy="4724400"/>
          </a:xfrm>
        </p:spPr>
        <p:txBody>
          <a:bodyPr/>
          <a:lstStyle/>
          <a:p>
            <a:pPr eaLnBrk="1" hangingPunct="1">
              <a:lnSpc>
                <a:spcPct val="90000"/>
              </a:lnSpc>
              <a:buFont typeface="Wingdings" pitchFamily="2" charset="2"/>
              <a:buNone/>
            </a:pPr>
            <a:r>
              <a:rPr lang="en-US" sz="2000" smtClean="0">
                <a:latin typeface="Courier New" pitchFamily="49" charset="0"/>
              </a:rPr>
              <a:t>//4-to-1 Mux: Structural Verilog</a:t>
            </a:r>
          </a:p>
          <a:p>
            <a:pPr eaLnBrk="1" hangingPunct="1">
              <a:lnSpc>
                <a:spcPct val="90000"/>
              </a:lnSpc>
              <a:buFont typeface="Wingdings" pitchFamily="2" charset="2"/>
              <a:buNone/>
            </a:pPr>
            <a:r>
              <a:rPr lang="en-US" sz="2000" b="1" smtClean="0">
                <a:latin typeface="Courier New" pitchFamily="49" charset="0"/>
              </a:rPr>
              <a:t>module</a:t>
            </a:r>
            <a:r>
              <a:rPr lang="en-US" sz="2000" smtClean="0">
                <a:latin typeface="Courier New" pitchFamily="49" charset="0"/>
              </a:rPr>
              <a:t> mux_4_to_1_st_v(S,D,Y);</a:t>
            </a:r>
          </a:p>
          <a:p>
            <a:pPr eaLnBrk="1" hangingPunct="1">
              <a:lnSpc>
                <a:spcPct val="90000"/>
              </a:lnSpc>
              <a:buFont typeface="Wingdings" pitchFamily="2" charset="2"/>
              <a:buNone/>
            </a:pPr>
            <a:r>
              <a:rPr lang="en-US" sz="2000" smtClean="0">
                <a:latin typeface="Courier New" pitchFamily="49" charset="0"/>
              </a:rPr>
              <a:t>	</a:t>
            </a:r>
            <a:r>
              <a:rPr lang="en-US" sz="2000" b="1" smtClean="0">
                <a:latin typeface="Courier New" pitchFamily="49" charset="0"/>
              </a:rPr>
              <a:t>input</a:t>
            </a:r>
            <a:r>
              <a:rPr lang="en-US" sz="2000" smtClean="0">
                <a:latin typeface="Courier New" pitchFamily="49" charset="0"/>
              </a:rPr>
              <a:t> [1:0]S;</a:t>
            </a:r>
          </a:p>
          <a:p>
            <a:pPr eaLnBrk="1" hangingPunct="1">
              <a:lnSpc>
                <a:spcPct val="90000"/>
              </a:lnSpc>
              <a:buFont typeface="Wingdings" pitchFamily="2" charset="2"/>
              <a:buNone/>
            </a:pPr>
            <a:r>
              <a:rPr lang="en-US" sz="2000" smtClean="0">
                <a:latin typeface="Courier New" pitchFamily="49" charset="0"/>
              </a:rPr>
              <a:t>	</a:t>
            </a:r>
            <a:r>
              <a:rPr lang="en-US" sz="2000" b="1" smtClean="0">
                <a:latin typeface="Courier New" pitchFamily="49" charset="0"/>
              </a:rPr>
              <a:t>input</a:t>
            </a:r>
            <a:r>
              <a:rPr lang="en-US" sz="2000" smtClean="0">
                <a:latin typeface="Courier New" pitchFamily="49" charset="0"/>
              </a:rPr>
              <a:t> [3:0]D;</a:t>
            </a:r>
          </a:p>
          <a:p>
            <a:pPr eaLnBrk="1" hangingPunct="1">
              <a:lnSpc>
                <a:spcPct val="90000"/>
              </a:lnSpc>
              <a:buFont typeface="Wingdings" pitchFamily="2" charset="2"/>
              <a:buNone/>
            </a:pPr>
            <a:r>
              <a:rPr lang="en-US" sz="2000" smtClean="0">
                <a:latin typeface="Courier New" pitchFamily="49" charset="0"/>
              </a:rPr>
              <a:t>	</a:t>
            </a:r>
            <a:r>
              <a:rPr lang="en-US" sz="2000" b="1" smtClean="0">
                <a:latin typeface="Courier New" pitchFamily="49" charset="0"/>
              </a:rPr>
              <a:t>output</a:t>
            </a:r>
            <a:r>
              <a:rPr lang="en-US" sz="2000" smtClean="0">
                <a:latin typeface="Courier New" pitchFamily="49" charset="0"/>
              </a:rPr>
              <a:t> Y;</a:t>
            </a:r>
          </a:p>
          <a:p>
            <a:pPr eaLnBrk="1" hangingPunct="1">
              <a:lnSpc>
                <a:spcPct val="90000"/>
              </a:lnSpc>
              <a:buFont typeface="Wingdings" pitchFamily="2" charset="2"/>
              <a:buNone/>
            </a:pPr>
            <a:r>
              <a:rPr lang="en-US" sz="2000" smtClean="0">
                <a:latin typeface="Courier New" pitchFamily="49" charset="0"/>
              </a:rPr>
              <a:t>	</a:t>
            </a:r>
            <a:r>
              <a:rPr lang="en-US" sz="2000" b="1" smtClean="0">
                <a:latin typeface="Courier New" pitchFamily="49" charset="0"/>
              </a:rPr>
              <a:t>wire</a:t>
            </a:r>
            <a:r>
              <a:rPr lang="en-US" sz="2000" smtClean="0">
                <a:latin typeface="Courier New" pitchFamily="49" charset="0"/>
              </a:rPr>
              <a:t> [1:0]not_s;</a:t>
            </a:r>
          </a:p>
          <a:p>
            <a:pPr eaLnBrk="1" hangingPunct="1">
              <a:lnSpc>
                <a:spcPct val="90000"/>
              </a:lnSpc>
              <a:buFont typeface="Wingdings" pitchFamily="2" charset="2"/>
              <a:buNone/>
            </a:pPr>
            <a:r>
              <a:rPr lang="en-US" sz="2000" smtClean="0">
                <a:latin typeface="Courier New" pitchFamily="49" charset="0"/>
              </a:rPr>
              <a:t>	</a:t>
            </a:r>
            <a:r>
              <a:rPr lang="en-US" sz="2000" b="1" smtClean="0">
                <a:latin typeface="Courier New" pitchFamily="49" charset="0"/>
              </a:rPr>
              <a:t>wire</a:t>
            </a:r>
            <a:r>
              <a:rPr lang="en-US" sz="2000" smtClean="0">
                <a:latin typeface="Courier New" pitchFamily="49" charset="0"/>
              </a:rPr>
              <a:t> [0:3]N;</a:t>
            </a:r>
          </a:p>
          <a:p>
            <a:pPr eaLnBrk="1" hangingPunct="1">
              <a:lnSpc>
                <a:spcPct val="90000"/>
              </a:lnSpc>
              <a:buFont typeface="Wingdings" pitchFamily="2" charset="2"/>
              <a:buNone/>
            </a:pPr>
            <a:r>
              <a:rPr lang="en-US" sz="2000" smtClean="0">
                <a:latin typeface="Courier New" pitchFamily="49" charset="0"/>
              </a:rPr>
              <a:t>	</a:t>
            </a:r>
            <a:r>
              <a:rPr lang="en-US" sz="2000" b="1" smtClean="0">
                <a:latin typeface="Courier New" pitchFamily="49" charset="0"/>
              </a:rPr>
              <a:t>not</a:t>
            </a:r>
            <a:r>
              <a:rPr lang="en-US" sz="2000" smtClean="0">
                <a:latin typeface="Courier New" pitchFamily="49" charset="0"/>
              </a:rPr>
              <a:t> g0(not_s[0],S[0]),g1(not_s[1],S[1]);</a:t>
            </a:r>
          </a:p>
          <a:p>
            <a:pPr eaLnBrk="1" hangingPunct="1">
              <a:lnSpc>
                <a:spcPct val="90000"/>
              </a:lnSpc>
              <a:buFont typeface="Wingdings" pitchFamily="2" charset="2"/>
              <a:buNone/>
            </a:pPr>
            <a:r>
              <a:rPr lang="en-US" sz="2000" smtClean="0">
                <a:latin typeface="Courier New" pitchFamily="49" charset="0"/>
              </a:rPr>
              <a:t>	</a:t>
            </a:r>
            <a:r>
              <a:rPr lang="en-US" sz="2000" b="1" smtClean="0">
                <a:latin typeface="Courier New" pitchFamily="49" charset="0"/>
              </a:rPr>
              <a:t>and</a:t>
            </a:r>
            <a:r>
              <a:rPr lang="en-US" sz="2000" smtClean="0">
                <a:latin typeface="Courier New" pitchFamily="49" charset="0"/>
              </a:rPr>
              <a:t> g2(N[0],not_s[0],not_s[1],D[0]),     	g3(N[1],S[0],not_s[1],D[0]), 	g4(N[2],not_s[0],S[1],D[0]), 	g5(N[3],S[0],S[1],D[0]);</a:t>
            </a:r>
          </a:p>
          <a:p>
            <a:pPr eaLnBrk="1" hangingPunct="1">
              <a:lnSpc>
                <a:spcPct val="90000"/>
              </a:lnSpc>
              <a:buFont typeface="Wingdings" pitchFamily="2" charset="2"/>
              <a:buNone/>
            </a:pPr>
            <a:r>
              <a:rPr lang="en-US" sz="2000" smtClean="0">
                <a:latin typeface="Courier New" pitchFamily="49" charset="0"/>
              </a:rPr>
              <a:t>	</a:t>
            </a:r>
            <a:r>
              <a:rPr lang="en-US" sz="2000" b="1" smtClean="0">
                <a:latin typeface="Courier New" pitchFamily="49" charset="0"/>
              </a:rPr>
              <a:t>or</a:t>
            </a:r>
            <a:r>
              <a:rPr lang="en-US" sz="2000" smtClean="0">
                <a:latin typeface="Courier New" pitchFamily="49" charset="0"/>
              </a:rPr>
              <a:t> g5(Y,N[0],N[1],N[2],N[3]);</a:t>
            </a:r>
          </a:p>
          <a:p>
            <a:pPr eaLnBrk="1" hangingPunct="1">
              <a:lnSpc>
                <a:spcPct val="90000"/>
              </a:lnSpc>
              <a:buFont typeface="Wingdings" pitchFamily="2" charset="2"/>
              <a:buNone/>
            </a:pPr>
            <a:r>
              <a:rPr lang="en-US" sz="2000" smtClean="0">
                <a:latin typeface="Courier New" pitchFamily="49" charset="0"/>
              </a:rPr>
              <a:t>endmodule</a:t>
            </a:r>
          </a:p>
        </p:txBody>
      </p:sp>
    </p:spTree>
    <p:extLst>
      <p:ext uri="{BB962C8B-B14F-4D97-AF65-F5344CB8AC3E}">
        <p14:creationId xmlns:p14="http://schemas.microsoft.com/office/powerpoint/2010/main" val="415587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371600" y="76200"/>
            <a:ext cx="7378700" cy="1143000"/>
          </a:xfrm>
        </p:spPr>
        <p:txBody>
          <a:bodyPr/>
          <a:lstStyle/>
          <a:p>
            <a:pPr eaLnBrk="1" hangingPunct="1"/>
            <a:r>
              <a:rPr lang="en-US" sz="3600" smtClean="0"/>
              <a:t>4-to-1 Multiplexer – Data Flow</a:t>
            </a:r>
          </a:p>
        </p:txBody>
      </p:sp>
      <p:sp>
        <p:nvSpPr>
          <p:cNvPr id="72707" name="Rectangle 5"/>
          <p:cNvSpPr>
            <a:spLocks noGrp="1" noChangeArrowheads="1"/>
          </p:cNvSpPr>
          <p:nvPr>
            <p:ph sz="half" idx="1"/>
          </p:nvPr>
        </p:nvSpPr>
        <p:spPr>
          <a:xfrm>
            <a:off x="1062038" y="1371600"/>
            <a:ext cx="8001000" cy="2438400"/>
          </a:xfrm>
        </p:spPr>
        <p:txBody>
          <a:bodyPr/>
          <a:lstStyle/>
          <a:p>
            <a:pPr eaLnBrk="1" hangingPunct="1">
              <a:lnSpc>
                <a:spcPct val="90000"/>
              </a:lnSpc>
              <a:buFont typeface="Wingdings" pitchFamily="2" charset="2"/>
              <a:buNone/>
            </a:pPr>
            <a:r>
              <a:rPr lang="en-US" sz="1800" smtClean="0">
                <a:latin typeface="Courier New" pitchFamily="49" charset="0"/>
              </a:rPr>
              <a:t>//4-to-1 Mux: Dataflow description</a:t>
            </a:r>
          </a:p>
          <a:p>
            <a:pPr eaLnBrk="1" hangingPunct="1">
              <a:lnSpc>
                <a:spcPct val="90000"/>
              </a:lnSpc>
              <a:buFont typeface="Wingdings" pitchFamily="2" charset="2"/>
              <a:buNone/>
            </a:pPr>
            <a:r>
              <a:rPr lang="en-US" sz="1800" b="1" smtClean="0">
                <a:latin typeface="Courier New" pitchFamily="49" charset="0"/>
              </a:rPr>
              <a:t>module</a:t>
            </a:r>
            <a:r>
              <a:rPr lang="en-US" sz="1800" smtClean="0">
                <a:latin typeface="Courier New" pitchFamily="49" charset="0"/>
              </a:rPr>
              <a:t> mux_4_to_1(S,D,Y);</a:t>
            </a:r>
          </a:p>
          <a:p>
            <a:pPr eaLnBrk="1" hangingPunct="1">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input</a:t>
            </a:r>
            <a:r>
              <a:rPr lang="en-US" sz="1800" smtClean="0">
                <a:latin typeface="Courier New" pitchFamily="49" charset="0"/>
              </a:rPr>
              <a:t> [1:0]S;</a:t>
            </a:r>
          </a:p>
          <a:p>
            <a:pPr eaLnBrk="1" hangingPunct="1">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input</a:t>
            </a:r>
            <a:r>
              <a:rPr lang="en-US" sz="1800" smtClean="0">
                <a:latin typeface="Courier New" pitchFamily="49" charset="0"/>
              </a:rPr>
              <a:t> [3:0]D;</a:t>
            </a:r>
          </a:p>
          <a:p>
            <a:pPr eaLnBrk="1" hangingPunct="1">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output</a:t>
            </a:r>
            <a:r>
              <a:rPr lang="en-US" sz="1800" smtClean="0">
                <a:latin typeface="Courier New" pitchFamily="49" charset="0"/>
              </a:rPr>
              <a:t> Y;</a:t>
            </a:r>
          </a:p>
          <a:p>
            <a:pPr eaLnBrk="1" hangingPunct="1">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assign</a:t>
            </a:r>
            <a:r>
              <a:rPr lang="en-US" sz="1800" smtClean="0">
                <a:latin typeface="Courier New" pitchFamily="49" charset="0"/>
              </a:rPr>
              <a:t> Y = (~S[1]&amp;~S[0]&amp;D[0])|(~S[1]&amp;S[0]&amp;D[1]) 			|(S[1]&amp;~S[0]&amp;D[2])|(S[1]&amp;S[0]&amp;D[3]);</a:t>
            </a:r>
          </a:p>
          <a:p>
            <a:pPr eaLnBrk="1" hangingPunct="1">
              <a:lnSpc>
                <a:spcPct val="90000"/>
              </a:lnSpc>
              <a:buFont typeface="Wingdings" pitchFamily="2" charset="2"/>
              <a:buNone/>
            </a:pPr>
            <a:r>
              <a:rPr lang="en-US" sz="1800" b="1" smtClean="0">
                <a:latin typeface="Courier New" pitchFamily="49" charset="0"/>
              </a:rPr>
              <a:t>endmodule</a:t>
            </a:r>
          </a:p>
        </p:txBody>
      </p:sp>
      <p:sp>
        <p:nvSpPr>
          <p:cNvPr id="72708" name="Rectangle 6"/>
          <p:cNvSpPr>
            <a:spLocks noGrp="1" noChangeArrowheads="1"/>
          </p:cNvSpPr>
          <p:nvPr>
            <p:ph sz="half" idx="2"/>
          </p:nvPr>
        </p:nvSpPr>
        <p:spPr>
          <a:xfrm>
            <a:off x="1062038" y="4114800"/>
            <a:ext cx="8158162" cy="2667000"/>
          </a:xfrm>
        </p:spPr>
        <p:txBody>
          <a:bodyPr/>
          <a:lstStyle/>
          <a:p>
            <a:pPr eaLnBrk="1" hangingPunct="1">
              <a:lnSpc>
                <a:spcPct val="90000"/>
              </a:lnSpc>
              <a:buFont typeface="Wingdings" pitchFamily="2" charset="2"/>
              <a:buNone/>
            </a:pPr>
            <a:r>
              <a:rPr lang="en-US" sz="1800" smtClean="0">
                <a:latin typeface="Courier New" pitchFamily="49" charset="0"/>
              </a:rPr>
              <a:t>//4-to-1 Mux: Conditional Dataflow description</a:t>
            </a:r>
          </a:p>
          <a:p>
            <a:pPr eaLnBrk="1" hangingPunct="1">
              <a:lnSpc>
                <a:spcPct val="90000"/>
              </a:lnSpc>
              <a:buFont typeface="Wingdings" pitchFamily="2" charset="2"/>
              <a:buNone/>
            </a:pPr>
            <a:r>
              <a:rPr lang="en-US" sz="1800" b="1" smtClean="0">
                <a:latin typeface="Courier New" pitchFamily="49" charset="0"/>
              </a:rPr>
              <a:t>module</a:t>
            </a:r>
            <a:r>
              <a:rPr lang="en-US" sz="1800" smtClean="0">
                <a:latin typeface="Courier New" pitchFamily="49" charset="0"/>
              </a:rPr>
              <a:t> mux_4_to_1(S,D,Y);</a:t>
            </a:r>
          </a:p>
          <a:p>
            <a:pPr eaLnBrk="1" hangingPunct="1">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input</a:t>
            </a:r>
            <a:r>
              <a:rPr lang="en-US" sz="1800" smtClean="0">
                <a:latin typeface="Courier New" pitchFamily="49" charset="0"/>
              </a:rPr>
              <a:t> [1:0]S;</a:t>
            </a:r>
          </a:p>
          <a:p>
            <a:pPr eaLnBrk="1" hangingPunct="1">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input</a:t>
            </a:r>
            <a:r>
              <a:rPr lang="en-US" sz="1800" smtClean="0">
                <a:latin typeface="Courier New" pitchFamily="49" charset="0"/>
              </a:rPr>
              <a:t> [3:0]D;</a:t>
            </a:r>
          </a:p>
          <a:p>
            <a:pPr eaLnBrk="1" hangingPunct="1">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output</a:t>
            </a:r>
            <a:r>
              <a:rPr lang="en-US" sz="1800" smtClean="0">
                <a:latin typeface="Courier New" pitchFamily="49" charset="0"/>
              </a:rPr>
              <a:t> Y;</a:t>
            </a:r>
          </a:p>
          <a:p>
            <a:pPr eaLnBrk="1" hangingPunct="1">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assign</a:t>
            </a:r>
            <a:r>
              <a:rPr lang="en-US" sz="1800" smtClean="0">
                <a:latin typeface="Courier New" pitchFamily="49" charset="0"/>
              </a:rPr>
              <a:t> Y = (S==2’b00)?D[0] : (S==2’b01)?D[1] : (S==2’b10)?D[2] : (S==2’b11)?D[3]:1’bx;;</a:t>
            </a:r>
          </a:p>
          <a:p>
            <a:pPr eaLnBrk="1" hangingPunct="1">
              <a:lnSpc>
                <a:spcPct val="90000"/>
              </a:lnSpc>
              <a:buFont typeface="Wingdings" pitchFamily="2" charset="2"/>
              <a:buNone/>
            </a:pPr>
            <a:r>
              <a:rPr lang="en-US" sz="1800" b="1" smtClean="0">
                <a:latin typeface="Courier New" pitchFamily="49" charset="0"/>
              </a:rPr>
              <a:t>endmodule</a:t>
            </a:r>
          </a:p>
          <a:p>
            <a:pPr eaLnBrk="1" hangingPunct="1">
              <a:lnSpc>
                <a:spcPct val="90000"/>
              </a:lnSpc>
              <a:buFont typeface="Wingdings" pitchFamily="2" charset="2"/>
              <a:buNone/>
            </a:pPr>
            <a:endParaRPr lang="en-US" sz="1800" smtClean="0">
              <a:latin typeface="Courier New" pitchFamily="49" charset="0"/>
            </a:endParaRPr>
          </a:p>
        </p:txBody>
      </p:sp>
      <p:graphicFrame>
        <p:nvGraphicFramePr>
          <p:cNvPr id="269341" name="Group 29"/>
          <p:cNvGraphicFramePr>
            <a:graphicFrameLocks noGrp="1"/>
          </p:cNvGraphicFramePr>
          <p:nvPr/>
        </p:nvGraphicFramePr>
        <p:xfrm>
          <a:off x="833438" y="1295400"/>
          <a:ext cx="7543800" cy="2590800"/>
        </p:xfrm>
        <a:graphic>
          <a:graphicData uri="http://schemas.openxmlformats.org/drawingml/2006/table">
            <a:tbl>
              <a:tblPr/>
              <a:tblGrid>
                <a:gridCol w="7543800">
                  <a:extLst>
                    <a:ext uri="{9D8B030D-6E8A-4147-A177-3AD203B41FA5}">
                      <a16:colId xmlns="" xmlns:a16="http://schemas.microsoft.com/office/drawing/2014/main" val="20000"/>
                    </a:ext>
                  </a:extLst>
                </a:gridCol>
              </a:tblGrid>
              <a:tr h="2590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269339" name="Group 27"/>
          <p:cNvGraphicFramePr>
            <a:graphicFrameLocks noGrp="1"/>
          </p:cNvGraphicFramePr>
          <p:nvPr/>
        </p:nvGraphicFramePr>
        <p:xfrm>
          <a:off x="833438" y="4038600"/>
          <a:ext cx="7543800" cy="2514600"/>
        </p:xfrm>
        <a:graphic>
          <a:graphicData uri="http://schemas.openxmlformats.org/drawingml/2006/table">
            <a:tbl>
              <a:tblPr/>
              <a:tblGrid>
                <a:gridCol w="7543800">
                  <a:extLst>
                    <a:ext uri="{9D8B030D-6E8A-4147-A177-3AD203B41FA5}">
                      <a16:colId xmlns="" xmlns:a16="http://schemas.microsoft.com/office/drawing/2014/main" val="20000"/>
                    </a:ext>
                  </a:extLst>
                </a:gridCol>
              </a:tblGrid>
              <a:tr h="25146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617097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3600" smtClean="0"/>
              <a:t>4-to-1 Multiplexer</a:t>
            </a:r>
          </a:p>
        </p:txBody>
      </p:sp>
      <p:sp>
        <p:nvSpPr>
          <p:cNvPr id="73731" name="Rectangle 4"/>
          <p:cNvSpPr>
            <a:spLocks noGrp="1" noChangeArrowheads="1"/>
          </p:cNvSpPr>
          <p:nvPr>
            <p:ph idx="1"/>
          </p:nvPr>
        </p:nvSpPr>
        <p:spPr>
          <a:xfrm>
            <a:off x="609600" y="2595563"/>
            <a:ext cx="7848600" cy="2662237"/>
          </a:xfrm>
        </p:spPr>
        <p:txBody>
          <a:bodyPr/>
          <a:lstStyle/>
          <a:p>
            <a:pPr eaLnBrk="1" hangingPunct="1">
              <a:buFont typeface="Wingdings" pitchFamily="2" charset="2"/>
              <a:buNone/>
            </a:pPr>
            <a:r>
              <a:rPr lang="en-US" sz="2000" smtClean="0">
                <a:latin typeface="Courier New" pitchFamily="49" charset="0"/>
              </a:rPr>
              <a:t>//4-to-1 Mux: Dataflow Verilog Description</a:t>
            </a:r>
          </a:p>
          <a:p>
            <a:pPr eaLnBrk="1" hangingPunct="1">
              <a:buFont typeface="Wingdings" pitchFamily="2" charset="2"/>
              <a:buNone/>
            </a:pPr>
            <a:r>
              <a:rPr lang="en-US" sz="2000" b="1" smtClean="0">
                <a:latin typeface="Courier New" pitchFamily="49" charset="0"/>
              </a:rPr>
              <a:t>module</a:t>
            </a:r>
            <a:r>
              <a:rPr lang="en-US" sz="2000" smtClean="0">
                <a:latin typeface="Courier New" pitchFamily="49" charset="0"/>
              </a:rPr>
              <a:t> mux_4_to_1(S,D,Y);</a:t>
            </a:r>
          </a:p>
          <a:p>
            <a:pPr eaLnBrk="1" hangingPunct="1">
              <a:buFont typeface="Wingdings" pitchFamily="2" charset="2"/>
              <a:buNone/>
            </a:pPr>
            <a:r>
              <a:rPr lang="en-US" sz="2000" smtClean="0">
                <a:latin typeface="Courier New" pitchFamily="49" charset="0"/>
              </a:rPr>
              <a:t>	</a:t>
            </a:r>
            <a:r>
              <a:rPr lang="en-US" sz="2000" b="1" smtClean="0">
                <a:latin typeface="Courier New" pitchFamily="49" charset="0"/>
              </a:rPr>
              <a:t>input</a:t>
            </a:r>
            <a:r>
              <a:rPr lang="en-US" sz="2000" smtClean="0">
                <a:latin typeface="Courier New" pitchFamily="49" charset="0"/>
              </a:rPr>
              <a:t> [1:0]S;</a:t>
            </a:r>
          </a:p>
          <a:p>
            <a:pPr eaLnBrk="1" hangingPunct="1">
              <a:buFont typeface="Wingdings" pitchFamily="2" charset="2"/>
              <a:buNone/>
            </a:pPr>
            <a:r>
              <a:rPr lang="en-US" sz="2000" smtClean="0">
                <a:latin typeface="Courier New" pitchFamily="49" charset="0"/>
              </a:rPr>
              <a:t>	input [3:0]D;</a:t>
            </a:r>
          </a:p>
          <a:p>
            <a:pPr eaLnBrk="1" hangingPunct="1">
              <a:buFont typeface="Wingdings" pitchFamily="2" charset="2"/>
              <a:buNone/>
            </a:pPr>
            <a:r>
              <a:rPr lang="en-US" sz="2000" smtClean="0">
                <a:latin typeface="Courier New" pitchFamily="49" charset="0"/>
              </a:rPr>
              <a:t>	</a:t>
            </a:r>
            <a:r>
              <a:rPr lang="en-US" sz="2000" b="1" smtClean="0">
                <a:latin typeface="Courier New" pitchFamily="49" charset="0"/>
              </a:rPr>
              <a:t>output</a:t>
            </a:r>
            <a:r>
              <a:rPr lang="en-US" sz="2000" smtClean="0">
                <a:latin typeface="Courier New" pitchFamily="49" charset="0"/>
              </a:rPr>
              <a:t> Y;</a:t>
            </a:r>
          </a:p>
          <a:p>
            <a:pPr eaLnBrk="1" hangingPunct="1">
              <a:buFont typeface="Wingdings" pitchFamily="2" charset="2"/>
              <a:buNone/>
            </a:pPr>
            <a:r>
              <a:rPr lang="en-US" sz="2000" smtClean="0">
                <a:latin typeface="Courier New" pitchFamily="49" charset="0"/>
              </a:rPr>
              <a:t>	</a:t>
            </a:r>
            <a:r>
              <a:rPr lang="en-US" sz="2000" b="1" smtClean="0">
                <a:latin typeface="Courier New" pitchFamily="49" charset="0"/>
              </a:rPr>
              <a:t>assign</a:t>
            </a:r>
            <a:r>
              <a:rPr lang="en-US" sz="2000" smtClean="0">
                <a:latin typeface="Courier New" pitchFamily="49" charset="0"/>
              </a:rPr>
              <a:t> Y=S[1]?(S[0]?D[3]:D[2]):</a:t>
            </a:r>
            <a:r>
              <a:rPr lang="en-US" sz="2000" smtClean="0">
                <a:latin typeface="Courier New" pitchFamily="49" charset="0"/>
                <a:sym typeface="Wingdings" pitchFamily="2" charset="2"/>
              </a:rPr>
              <a:t>(S[0]?D[1]:D[0]);</a:t>
            </a:r>
          </a:p>
          <a:p>
            <a:pPr eaLnBrk="1" hangingPunct="1">
              <a:buFont typeface="Wingdings" pitchFamily="2" charset="2"/>
              <a:buNone/>
            </a:pPr>
            <a:r>
              <a:rPr lang="en-US" sz="2000" b="1" smtClean="0">
                <a:latin typeface="Courier New" pitchFamily="49" charset="0"/>
                <a:sym typeface="Wingdings" pitchFamily="2" charset="2"/>
              </a:rPr>
              <a:t>endmodule</a:t>
            </a:r>
            <a:endParaRPr lang="en-US" sz="2000" b="1" smtClean="0">
              <a:latin typeface="Courier New" pitchFamily="49" charset="0"/>
            </a:endParaRPr>
          </a:p>
        </p:txBody>
      </p:sp>
      <p:graphicFrame>
        <p:nvGraphicFramePr>
          <p:cNvPr id="270347" name="Group 11"/>
          <p:cNvGraphicFramePr>
            <a:graphicFrameLocks noGrp="1"/>
          </p:cNvGraphicFramePr>
          <p:nvPr/>
        </p:nvGraphicFramePr>
        <p:xfrm>
          <a:off x="533400" y="2438400"/>
          <a:ext cx="8077200" cy="2895600"/>
        </p:xfrm>
        <a:graphic>
          <a:graphicData uri="http://schemas.openxmlformats.org/drawingml/2006/table">
            <a:tbl>
              <a:tblPr/>
              <a:tblGrid>
                <a:gridCol w="8077200">
                  <a:extLst>
                    <a:ext uri="{9D8B030D-6E8A-4147-A177-3AD203B41FA5}">
                      <a16:colId xmlns="" xmlns:a16="http://schemas.microsoft.com/office/drawing/2014/main" val="20000"/>
                    </a:ext>
                  </a:extLst>
                </a:gridCol>
              </a:tblGrid>
              <a:tr h="28956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98333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819400" y="152400"/>
            <a:ext cx="2171700" cy="889000"/>
          </a:xfrm>
        </p:spPr>
        <p:txBody>
          <a:bodyPr/>
          <a:lstStyle/>
          <a:p>
            <a:pPr eaLnBrk="1" hangingPunct="1"/>
            <a:r>
              <a:rPr lang="en-US" sz="3600" smtClean="0"/>
              <a:t>Adder</a:t>
            </a:r>
          </a:p>
        </p:txBody>
      </p:sp>
      <p:pic>
        <p:nvPicPr>
          <p:cNvPr id="271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2514600"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14400"/>
            <a:ext cx="40386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0"/>
            <a:ext cx="28146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3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200400"/>
            <a:ext cx="5486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0530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1363"/>
                                        </p:tgtEl>
                                        <p:attrNameLst>
                                          <p:attrName>style.visibility</p:attrName>
                                        </p:attrNameLst>
                                      </p:cBhvr>
                                      <p:to>
                                        <p:strVal val="visible"/>
                                      </p:to>
                                    </p:set>
                                    <p:anim calcmode="lin" valueType="num">
                                      <p:cBhvr additive="base">
                                        <p:cTn id="7" dur="500" fill="hold"/>
                                        <p:tgtEl>
                                          <p:spTgt spid="271363"/>
                                        </p:tgtEl>
                                        <p:attrNameLst>
                                          <p:attrName>ppt_x</p:attrName>
                                        </p:attrNameLst>
                                      </p:cBhvr>
                                      <p:tavLst>
                                        <p:tav tm="0">
                                          <p:val>
                                            <p:strVal val="0-#ppt_w/2"/>
                                          </p:val>
                                        </p:tav>
                                        <p:tav tm="100000">
                                          <p:val>
                                            <p:strVal val="#ppt_x"/>
                                          </p:val>
                                        </p:tav>
                                      </p:tavLst>
                                    </p:anim>
                                    <p:anim calcmode="lin" valueType="num">
                                      <p:cBhvr additive="base">
                                        <p:cTn id="8" dur="500" fill="hold"/>
                                        <p:tgtEl>
                                          <p:spTgt spid="2713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1364"/>
                                        </p:tgtEl>
                                        <p:attrNameLst>
                                          <p:attrName>style.visibility</p:attrName>
                                        </p:attrNameLst>
                                      </p:cBhvr>
                                      <p:to>
                                        <p:strVal val="visible"/>
                                      </p:to>
                                    </p:set>
                                    <p:anim calcmode="lin" valueType="num">
                                      <p:cBhvr additive="base">
                                        <p:cTn id="13" dur="500" fill="hold"/>
                                        <p:tgtEl>
                                          <p:spTgt spid="271364"/>
                                        </p:tgtEl>
                                        <p:attrNameLst>
                                          <p:attrName>ppt_x</p:attrName>
                                        </p:attrNameLst>
                                      </p:cBhvr>
                                      <p:tavLst>
                                        <p:tav tm="0">
                                          <p:val>
                                            <p:strVal val="0-#ppt_w/2"/>
                                          </p:val>
                                        </p:tav>
                                        <p:tav tm="100000">
                                          <p:val>
                                            <p:strVal val="#ppt_x"/>
                                          </p:val>
                                        </p:tav>
                                      </p:tavLst>
                                    </p:anim>
                                    <p:anim calcmode="lin" valueType="num">
                                      <p:cBhvr additive="base">
                                        <p:cTn id="14" dur="500" fill="hold"/>
                                        <p:tgtEl>
                                          <p:spTgt spid="2713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1365"/>
                                        </p:tgtEl>
                                        <p:attrNameLst>
                                          <p:attrName>style.visibility</p:attrName>
                                        </p:attrNameLst>
                                      </p:cBhvr>
                                      <p:to>
                                        <p:strVal val="visible"/>
                                      </p:to>
                                    </p:set>
                                    <p:anim calcmode="lin" valueType="num">
                                      <p:cBhvr additive="base">
                                        <p:cTn id="19" dur="500" fill="hold"/>
                                        <p:tgtEl>
                                          <p:spTgt spid="271365"/>
                                        </p:tgtEl>
                                        <p:attrNameLst>
                                          <p:attrName>ppt_x</p:attrName>
                                        </p:attrNameLst>
                                      </p:cBhvr>
                                      <p:tavLst>
                                        <p:tav tm="0">
                                          <p:val>
                                            <p:strVal val="0-#ppt_w/2"/>
                                          </p:val>
                                        </p:tav>
                                        <p:tav tm="100000">
                                          <p:val>
                                            <p:strVal val="#ppt_x"/>
                                          </p:val>
                                        </p:tav>
                                      </p:tavLst>
                                    </p:anim>
                                    <p:anim calcmode="lin" valueType="num">
                                      <p:cBhvr additive="base">
                                        <p:cTn id="20" dur="500" fill="hold"/>
                                        <p:tgtEl>
                                          <p:spTgt spid="27136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71366"/>
                                        </p:tgtEl>
                                        <p:attrNameLst>
                                          <p:attrName>style.visibility</p:attrName>
                                        </p:attrNameLst>
                                      </p:cBhvr>
                                      <p:to>
                                        <p:strVal val="visible"/>
                                      </p:to>
                                    </p:set>
                                    <p:anim calcmode="lin" valueType="num">
                                      <p:cBhvr additive="base">
                                        <p:cTn id="25" dur="500" fill="hold"/>
                                        <p:tgtEl>
                                          <p:spTgt spid="271366"/>
                                        </p:tgtEl>
                                        <p:attrNameLst>
                                          <p:attrName>ppt_x</p:attrName>
                                        </p:attrNameLst>
                                      </p:cBhvr>
                                      <p:tavLst>
                                        <p:tav tm="0">
                                          <p:val>
                                            <p:strVal val="0-#ppt_w/2"/>
                                          </p:val>
                                        </p:tav>
                                        <p:tav tm="100000">
                                          <p:val>
                                            <p:strVal val="#ppt_x"/>
                                          </p:val>
                                        </p:tav>
                                      </p:tavLst>
                                    </p:anim>
                                    <p:anim calcmode="lin" valueType="num">
                                      <p:cBhvr additive="base">
                                        <p:cTn id="26" dur="500" fill="hold"/>
                                        <p:tgtEl>
                                          <p:spTgt spid="2713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609600"/>
            <a:ext cx="7378700" cy="635000"/>
          </a:xfrm>
        </p:spPr>
        <p:txBody>
          <a:bodyPr>
            <a:normAutofit fontScale="90000"/>
          </a:bodyPr>
          <a:lstStyle/>
          <a:p>
            <a:pPr eaLnBrk="1" hangingPunct="1"/>
            <a:r>
              <a:rPr lang="en-US" sz="3600" smtClean="0"/>
              <a:t>4-bit Adder</a:t>
            </a:r>
          </a:p>
        </p:txBody>
      </p:sp>
      <p:pic>
        <p:nvPicPr>
          <p:cNvPr id="75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848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4038600"/>
            <a:ext cx="70866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964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b="5263"/>
          <a:stretch>
            <a:fillRect/>
          </a:stretch>
        </p:blipFill>
        <p:spPr bwMode="auto">
          <a:xfrm>
            <a:off x="1295400" y="228600"/>
            <a:ext cx="7848600" cy="656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Text Box 3"/>
          <p:cNvSpPr txBox="1">
            <a:spLocks noChangeArrowheads="1"/>
          </p:cNvSpPr>
          <p:nvPr/>
        </p:nvSpPr>
        <p:spPr bwMode="auto">
          <a:xfrm>
            <a:off x="304800" y="1066800"/>
            <a:ext cx="2057400" cy="4857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Courier New" pitchFamily="49" charset="0"/>
              </a:defRPr>
            </a:lvl1pPr>
            <a:lvl2pPr marL="742950" indent="-285750" eaLnBrk="0" hangingPunct="0">
              <a:defRPr>
                <a:solidFill>
                  <a:schemeClr val="tx1"/>
                </a:solidFill>
                <a:latin typeface="Courier New" pitchFamily="49" charset="0"/>
              </a:defRPr>
            </a:lvl2pPr>
            <a:lvl3pPr marL="1143000" indent="-228600" eaLnBrk="0" hangingPunct="0">
              <a:defRPr>
                <a:solidFill>
                  <a:schemeClr val="tx1"/>
                </a:solidFill>
                <a:latin typeface="Courier New" pitchFamily="49" charset="0"/>
              </a:defRPr>
            </a:lvl3pPr>
            <a:lvl4pPr marL="1600200" indent="-228600" eaLnBrk="0" hangingPunct="0">
              <a:defRPr>
                <a:solidFill>
                  <a:schemeClr val="tx1"/>
                </a:solidFill>
                <a:latin typeface="Courier New" pitchFamily="49" charset="0"/>
              </a:defRPr>
            </a:lvl4pPr>
            <a:lvl5pPr marL="2057400" indent="-228600" eaLnBrk="0" hangingPunct="0">
              <a:defRPr>
                <a:solidFill>
                  <a:schemeClr val="tx1"/>
                </a:solidFill>
                <a:latin typeface="Courier New" pitchFamily="49" charset="0"/>
              </a:defRPr>
            </a:lvl5pPr>
            <a:lvl6pPr marL="25146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6pPr>
            <a:lvl7pPr marL="29718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7pPr>
            <a:lvl8pPr marL="34290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8pPr>
            <a:lvl9pPr marL="38862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9pPr>
          </a:lstStyle>
          <a:p>
            <a:pPr eaLnBrk="1" hangingPunct="1">
              <a:lnSpc>
                <a:spcPct val="100000"/>
              </a:lnSpc>
              <a:spcBef>
                <a:spcPct val="50000"/>
              </a:spcBef>
              <a:buClrTx/>
              <a:buFontTx/>
              <a:buNone/>
            </a:pPr>
            <a:r>
              <a:rPr lang="en-US" sz="2400">
                <a:latin typeface="Helvetica" pitchFamily="34" charset="0"/>
              </a:rPr>
              <a:t>4-bit-Adder</a:t>
            </a:r>
          </a:p>
        </p:txBody>
      </p:sp>
    </p:spTree>
    <p:extLst>
      <p:ext uri="{BB962C8B-B14F-4D97-AF65-F5344CB8AC3E}">
        <p14:creationId xmlns:p14="http://schemas.microsoft.com/office/powerpoint/2010/main" val="394322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z="3600" smtClean="0"/>
              <a:t>4-bit Adder</a:t>
            </a:r>
          </a:p>
        </p:txBody>
      </p:sp>
      <p:sp>
        <p:nvSpPr>
          <p:cNvPr id="77827" name="Rectangle 4"/>
          <p:cNvSpPr>
            <a:spLocks noGrp="1" noChangeArrowheads="1"/>
          </p:cNvSpPr>
          <p:nvPr>
            <p:ph idx="1"/>
          </p:nvPr>
        </p:nvSpPr>
        <p:spPr/>
        <p:txBody>
          <a:bodyPr/>
          <a:lstStyle/>
          <a:p>
            <a:pPr eaLnBrk="1" hangingPunct="1">
              <a:lnSpc>
                <a:spcPct val="90000"/>
              </a:lnSpc>
              <a:buFont typeface="Wingdings" pitchFamily="2" charset="2"/>
              <a:buNone/>
            </a:pPr>
            <a:r>
              <a:rPr lang="en-US" sz="2800" smtClean="0">
                <a:latin typeface="Courier New" pitchFamily="49" charset="0"/>
              </a:rPr>
              <a:t>//4-bit adder : dataflow description</a:t>
            </a:r>
          </a:p>
          <a:p>
            <a:pPr eaLnBrk="1" hangingPunct="1">
              <a:lnSpc>
                <a:spcPct val="90000"/>
              </a:lnSpc>
              <a:buFont typeface="Wingdings" pitchFamily="2" charset="2"/>
              <a:buNone/>
            </a:pPr>
            <a:r>
              <a:rPr lang="en-US" sz="2800" b="1" smtClean="0">
                <a:latin typeface="Courier New" pitchFamily="49" charset="0"/>
              </a:rPr>
              <a:t>module</a:t>
            </a:r>
            <a:r>
              <a:rPr lang="en-US" sz="2800" smtClean="0">
                <a:latin typeface="Courier New" pitchFamily="49" charset="0"/>
              </a:rPr>
              <a:t> adder_4bit (A,B,C0,S,C4);</a:t>
            </a:r>
          </a:p>
          <a:p>
            <a:pPr eaLnBrk="1" hangingPunct="1">
              <a:lnSpc>
                <a:spcPct val="90000"/>
              </a:lnSpc>
              <a:buFont typeface="Wingdings" pitchFamily="2" charset="2"/>
              <a:buNone/>
            </a:pPr>
            <a:r>
              <a:rPr lang="en-US" sz="2800" smtClean="0">
                <a:latin typeface="Courier New" pitchFamily="49" charset="0"/>
              </a:rPr>
              <a:t>	</a:t>
            </a:r>
            <a:r>
              <a:rPr lang="en-US" sz="2800" b="1" smtClean="0">
                <a:latin typeface="Courier New" pitchFamily="49" charset="0"/>
              </a:rPr>
              <a:t>input</a:t>
            </a:r>
            <a:r>
              <a:rPr lang="en-US" sz="2800" smtClean="0">
                <a:latin typeface="Courier New" pitchFamily="49" charset="0"/>
              </a:rPr>
              <a:t> [3:0] A,B;</a:t>
            </a:r>
          </a:p>
          <a:p>
            <a:pPr eaLnBrk="1" hangingPunct="1">
              <a:lnSpc>
                <a:spcPct val="90000"/>
              </a:lnSpc>
              <a:buFont typeface="Wingdings" pitchFamily="2" charset="2"/>
              <a:buNone/>
            </a:pPr>
            <a:r>
              <a:rPr lang="en-US" sz="2800" smtClean="0">
                <a:latin typeface="Courier New" pitchFamily="49" charset="0"/>
              </a:rPr>
              <a:t>	</a:t>
            </a:r>
            <a:r>
              <a:rPr lang="en-US" sz="2800" b="1" smtClean="0">
                <a:latin typeface="Courier New" pitchFamily="49" charset="0"/>
              </a:rPr>
              <a:t>input</a:t>
            </a:r>
            <a:r>
              <a:rPr lang="en-US" sz="2800" smtClean="0">
                <a:latin typeface="Courier New" pitchFamily="49" charset="0"/>
              </a:rPr>
              <a:t> C0;</a:t>
            </a:r>
          </a:p>
          <a:p>
            <a:pPr eaLnBrk="1" hangingPunct="1">
              <a:lnSpc>
                <a:spcPct val="90000"/>
              </a:lnSpc>
              <a:buFont typeface="Wingdings" pitchFamily="2" charset="2"/>
              <a:buNone/>
            </a:pPr>
            <a:r>
              <a:rPr lang="en-US" sz="2800" smtClean="0">
                <a:latin typeface="Courier New" pitchFamily="49" charset="0"/>
              </a:rPr>
              <a:t>	</a:t>
            </a:r>
            <a:r>
              <a:rPr lang="en-US" sz="2800" b="1" smtClean="0">
                <a:latin typeface="Courier New" pitchFamily="49" charset="0"/>
              </a:rPr>
              <a:t>output</a:t>
            </a:r>
            <a:r>
              <a:rPr lang="en-US" sz="2800" smtClean="0">
                <a:latin typeface="Courier New" pitchFamily="49" charset="0"/>
              </a:rPr>
              <a:t> [3:0]S;</a:t>
            </a:r>
          </a:p>
          <a:p>
            <a:pPr eaLnBrk="1" hangingPunct="1">
              <a:lnSpc>
                <a:spcPct val="90000"/>
              </a:lnSpc>
              <a:buFont typeface="Wingdings" pitchFamily="2" charset="2"/>
              <a:buNone/>
            </a:pPr>
            <a:r>
              <a:rPr lang="en-US" sz="2800" smtClean="0">
                <a:latin typeface="Courier New" pitchFamily="49" charset="0"/>
              </a:rPr>
              <a:t>	</a:t>
            </a:r>
            <a:r>
              <a:rPr lang="en-US" sz="2800" b="1" smtClean="0">
                <a:latin typeface="Courier New" pitchFamily="49" charset="0"/>
              </a:rPr>
              <a:t>output</a:t>
            </a:r>
            <a:r>
              <a:rPr lang="en-US" sz="2800" smtClean="0">
                <a:latin typeface="Courier New" pitchFamily="49" charset="0"/>
              </a:rPr>
              <a:t> C4;</a:t>
            </a:r>
          </a:p>
          <a:p>
            <a:pPr eaLnBrk="1" hangingPunct="1">
              <a:lnSpc>
                <a:spcPct val="90000"/>
              </a:lnSpc>
              <a:buFont typeface="Wingdings" pitchFamily="2" charset="2"/>
              <a:buNone/>
            </a:pPr>
            <a:r>
              <a:rPr lang="en-US" sz="2800" smtClean="0">
                <a:latin typeface="Courier New" pitchFamily="49" charset="0"/>
              </a:rPr>
              <a:t>	</a:t>
            </a:r>
            <a:r>
              <a:rPr lang="en-US" sz="2800" b="1" smtClean="0">
                <a:latin typeface="Courier New" pitchFamily="49" charset="0"/>
              </a:rPr>
              <a:t>assign</a:t>
            </a:r>
            <a:r>
              <a:rPr lang="en-US" sz="2800" smtClean="0">
                <a:latin typeface="Courier New" pitchFamily="49" charset="0"/>
              </a:rPr>
              <a:t> {C4,S} = A + B + C0;</a:t>
            </a:r>
          </a:p>
          <a:p>
            <a:pPr eaLnBrk="1" hangingPunct="1">
              <a:lnSpc>
                <a:spcPct val="90000"/>
              </a:lnSpc>
              <a:buFont typeface="Wingdings" pitchFamily="2" charset="2"/>
              <a:buNone/>
            </a:pPr>
            <a:r>
              <a:rPr lang="en-US" sz="2800" b="1" smtClean="0">
                <a:latin typeface="Courier New" pitchFamily="49" charset="0"/>
              </a:rPr>
              <a:t>endmodule</a:t>
            </a:r>
          </a:p>
        </p:txBody>
      </p:sp>
    </p:spTree>
    <p:extLst>
      <p:ext uri="{BB962C8B-B14F-4D97-AF65-F5344CB8AC3E}">
        <p14:creationId xmlns:p14="http://schemas.microsoft.com/office/powerpoint/2010/main" val="3135663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3600" smtClean="0"/>
              <a:t>Behavioral Modeling</a:t>
            </a:r>
          </a:p>
        </p:txBody>
      </p:sp>
      <p:sp>
        <p:nvSpPr>
          <p:cNvPr id="54275" name="Rectangle 3"/>
          <p:cNvSpPr>
            <a:spLocks noGrp="1" noChangeArrowheads="1"/>
          </p:cNvSpPr>
          <p:nvPr>
            <p:ph idx="1"/>
          </p:nvPr>
        </p:nvSpPr>
        <p:spPr/>
        <p:txBody>
          <a:bodyPr/>
          <a:lstStyle/>
          <a:p>
            <a:pPr eaLnBrk="1" hangingPunct="1">
              <a:lnSpc>
                <a:spcPct val="90000"/>
              </a:lnSpc>
            </a:pPr>
            <a:r>
              <a:rPr lang="en-US" sz="2400" smtClean="0"/>
              <a:t>Behavioral modeling represents digital circuits at a functional and algorithmic level.</a:t>
            </a:r>
          </a:p>
          <a:p>
            <a:pPr eaLnBrk="1" hangingPunct="1">
              <a:lnSpc>
                <a:spcPct val="90000"/>
              </a:lnSpc>
            </a:pPr>
            <a:r>
              <a:rPr lang="en-US" sz="2400" smtClean="0"/>
              <a:t>It is used mostly to describe sequential circuits, but can also be used to describe combinational circuits.</a:t>
            </a:r>
          </a:p>
          <a:p>
            <a:pPr eaLnBrk="1" hangingPunct="1">
              <a:lnSpc>
                <a:spcPct val="90000"/>
              </a:lnSpc>
            </a:pPr>
            <a:r>
              <a:rPr lang="en-US" sz="2400" smtClean="0"/>
              <a:t>Behavioral descriptions use the keyword </a:t>
            </a:r>
            <a:r>
              <a:rPr lang="en-US" sz="2400" b="1" smtClean="0">
                <a:latin typeface="Courier New" pitchFamily="49" charset="0"/>
              </a:rPr>
              <a:t>always</a:t>
            </a:r>
            <a:r>
              <a:rPr lang="en-US" sz="2400" smtClean="0"/>
              <a:t> followed by a list of procedural assignment statements.</a:t>
            </a:r>
          </a:p>
          <a:p>
            <a:pPr eaLnBrk="1" hangingPunct="1">
              <a:lnSpc>
                <a:spcPct val="90000"/>
              </a:lnSpc>
            </a:pPr>
            <a:r>
              <a:rPr lang="en-US" sz="2400" smtClean="0"/>
              <a:t>The target output of procedural assignment statements must be of the </a:t>
            </a:r>
            <a:r>
              <a:rPr lang="en-US" sz="2400" b="1" smtClean="0">
                <a:latin typeface="Courier New" pitchFamily="49" charset="0"/>
              </a:rPr>
              <a:t>reg</a:t>
            </a:r>
            <a:r>
              <a:rPr lang="en-US" sz="2400" smtClean="0"/>
              <a:t> data type.</a:t>
            </a:r>
          </a:p>
          <a:p>
            <a:pPr eaLnBrk="1" hangingPunct="1">
              <a:lnSpc>
                <a:spcPct val="90000"/>
              </a:lnSpc>
            </a:pPr>
            <a:r>
              <a:rPr lang="en-US" sz="2400" smtClean="0"/>
              <a:t>A </a:t>
            </a:r>
            <a:r>
              <a:rPr lang="en-US" sz="2400" b="1" smtClean="0">
                <a:latin typeface="Courier New" pitchFamily="49" charset="0"/>
              </a:rPr>
              <a:t>reg</a:t>
            </a:r>
            <a:r>
              <a:rPr lang="en-US" sz="2400" smtClean="0"/>
              <a:t> data type retains its value until a new value is assigned.</a:t>
            </a:r>
          </a:p>
        </p:txBody>
      </p:sp>
    </p:spTree>
    <p:extLst>
      <p:ext uri="{BB962C8B-B14F-4D97-AF65-F5344CB8AC3E}">
        <p14:creationId xmlns:p14="http://schemas.microsoft.com/office/powerpoint/2010/main" val="780855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371600" y="609600"/>
            <a:ext cx="7378700" cy="635000"/>
          </a:xfrm>
        </p:spPr>
        <p:txBody>
          <a:bodyPr>
            <a:normAutofit fontScale="90000"/>
          </a:bodyPr>
          <a:lstStyle/>
          <a:p>
            <a:r>
              <a:rPr lang="en-US" sz="3600" dirty="0" smtClean="0"/>
              <a:t>Behavioral Modeling 2-to-1-line </a:t>
            </a:r>
            <a:r>
              <a:rPr lang="en-US" sz="3600" dirty="0" err="1" smtClean="0"/>
              <a:t>mux</a:t>
            </a:r>
            <a:endParaRPr lang="en-US" sz="3600" dirty="0" smtClean="0"/>
          </a:p>
        </p:txBody>
      </p:sp>
      <p:sp>
        <p:nvSpPr>
          <p:cNvPr id="55299" name="Rectangle 3"/>
          <p:cNvSpPr>
            <a:spLocks noGrp="1" noChangeArrowheads="1"/>
          </p:cNvSpPr>
          <p:nvPr>
            <p:ph idx="1"/>
          </p:nvPr>
        </p:nvSpPr>
        <p:spPr>
          <a:xfrm>
            <a:off x="457200" y="1828800"/>
            <a:ext cx="8382000" cy="1143000"/>
          </a:xfrm>
        </p:spPr>
        <p:txBody>
          <a:bodyPr/>
          <a:lstStyle/>
          <a:p>
            <a:pPr eaLnBrk="1" hangingPunct="1"/>
            <a:r>
              <a:rPr lang="en-US" sz="2000" smtClean="0"/>
              <a:t>The procedural assignment statements inside the </a:t>
            </a:r>
            <a:r>
              <a:rPr lang="en-US" sz="2000" b="1" smtClean="0"/>
              <a:t>always</a:t>
            </a:r>
            <a:r>
              <a:rPr lang="en-US" sz="2000" smtClean="0"/>
              <a:t> block are executed every time there is a change in any of the variable listed after the @ symbol. (Note that there is no “;” at the end of </a:t>
            </a:r>
            <a:r>
              <a:rPr lang="en-US" sz="2000" b="1" smtClean="0"/>
              <a:t>always</a:t>
            </a:r>
            <a:r>
              <a:rPr lang="en-US" sz="2000" smtClean="0"/>
              <a:t> statement)</a:t>
            </a:r>
          </a:p>
        </p:txBody>
      </p:sp>
      <p:sp>
        <p:nvSpPr>
          <p:cNvPr id="55300" name="Text Box 4"/>
          <p:cNvSpPr txBox="1">
            <a:spLocks noChangeArrowheads="1"/>
          </p:cNvSpPr>
          <p:nvPr/>
        </p:nvSpPr>
        <p:spPr bwMode="auto">
          <a:xfrm>
            <a:off x="914400" y="3124200"/>
            <a:ext cx="7543800" cy="31781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Courier New" pitchFamily="49" charset="0"/>
              </a:defRPr>
            </a:lvl1pPr>
            <a:lvl2pPr marL="742950" indent="-285750" eaLnBrk="0" hangingPunct="0">
              <a:defRPr>
                <a:solidFill>
                  <a:schemeClr val="tx1"/>
                </a:solidFill>
                <a:latin typeface="Courier New" pitchFamily="49" charset="0"/>
              </a:defRPr>
            </a:lvl2pPr>
            <a:lvl3pPr marL="1143000" indent="-228600" eaLnBrk="0" hangingPunct="0">
              <a:defRPr>
                <a:solidFill>
                  <a:schemeClr val="tx1"/>
                </a:solidFill>
                <a:latin typeface="Courier New" pitchFamily="49" charset="0"/>
              </a:defRPr>
            </a:lvl3pPr>
            <a:lvl4pPr marL="1600200" indent="-228600" eaLnBrk="0" hangingPunct="0">
              <a:defRPr>
                <a:solidFill>
                  <a:schemeClr val="tx1"/>
                </a:solidFill>
                <a:latin typeface="Courier New" pitchFamily="49" charset="0"/>
              </a:defRPr>
            </a:lvl4pPr>
            <a:lvl5pPr marL="2057400" indent="-228600" eaLnBrk="0" hangingPunct="0">
              <a:defRPr>
                <a:solidFill>
                  <a:schemeClr val="tx1"/>
                </a:solidFill>
                <a:latin typeface="Courier New" pitchFamily="49" charset="0"/>
              </a:defRPr>
            </a:lvl5pPr>
            <a:lvl6pPr marL="25146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6pPr>
            <a:lvl7pPr marL="29718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7pPr>
            <a:lvl8pPr marL="34290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8pPr>
            <a:lvl9pPr marL="38862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9pPr>
          </a:lstStyle>
          <a:p>
            <a:pPr eaLnBrk="1" hangingPunct="1">
              <a:lnSpc>
                <a:spcPct val="80000"/>
              </a:lnSpc>
              <a:spcBef>
                <a:spcPct val="50000"/>
              </a:spcBef>
              <a:buClrTx/>
              <a:buFontTx/>
              <a:buNone/>
            </a:pPr>
            <a:r>
              <a:rPr lang="en-US"/>
              <a:t>//Behavioral description of 2-to-1-line multiplexer</a:t>
            </a:r>
          </a:p>
          <a:p>
            <a:pPr eaLnBrk="1" hangingPunct="1">
              <a:lnSpc>
                <a:spcPct val="80000"/>
              </a:lnSpc>
              <a:spcBef>
                <a:spcPct val="50000"/>
              </a:spcBef>
              <a:buClrTx/>
              <a:buFontTx/>
              <a:buNone/>
            </a:pPr>
            <a:r>
              <a:rPr lang="en-US" b="1"/>
              <a:t>module</a:t>
            </a:r>
            <a:r>
              <a:rPr lang="en-US"/>
              <a:t> mux2x1_bh(A,B,select,OUT);</a:t>
            </a:r>
          </a:p>
          <a:p>
            <a:pPr eaLnBrk="1" hangingPunct="1">
              <a:lnSpc>
                <a:spcPct val="80000"/>
              </a:lnSpc>
              <a:spcBef>
                <a:spcPct val="50000"/>
              </a:spcBef>
              <a:buClrTx/>
              <a:buFontTx/>
              <a:buNone/>
            </a:pPr>
            <a:r>
              <a:rPr lang="en-US"/>
              <a:t>   </a:t>
            </a:r>
            <a:r>
              <a:rPr lang="en-US" b="1"/>
              <a:t>input</a:t>
            </a:r>
            <a:r>
              <a:rPr lang="en-US"/>
              <a:t> A,B,select;</a:t>
            </a:r>
          </a:p>
          <a:p>
            <a:pPr eaLnBrk="1" hangingPunct="1">
              <a:lnSpc>
                <a:spcPct val="80000"/>
              </a:lnSpc>
              <a:spcBef>
                <a:spcPct val="50000"/>
              </a:spcBef>
              <a:buClrTx/>
              <a:buFontTx/>
              <a:buNone/>
            </a:pPr>
            <a:r>
              <a:rPr lang="en-US"/>
              <a:t>   </a:t>
            </a:r>
            <a:r>
              <a:rPr lang="en-US" b="1"/>
              <a:t>output</a:t>
            </a:r>
            <a:r>
              <a:rPr lang="en-US"/>
              <a:t> OUT;</a:t>
            </a:r>
          </a:p>
          <a:p>
            <a:pPr eaLnBrk="1" hangingPunct="1">
              <a:lnSpc>
                <a:spcPct val="80000"/>
              </a:lnSpc>
              <a:spcBef>
                <a:spcPct val="50000"/>
              </a:spcBef>
              <a:buClrTx/>
              <a:buFontTx/>
              <a:buNone/>
            </a:pPr>
            <a:r>
              <a:rPr lang="en-US"/>
              <a:t>   </a:t>
            </a:r>
            <a:r>
              <a:rPr lang="en-US" b="1"/>
              <a:t>reg</a:t>
            </a:r>
            <a:r>
              <a:rPr lang="en-US"/>
              <a:t> OUT;    </a:t>
            </a:r>
          </a:p>
          <a:p>
            <a:pPr eaLnBrk="1" hangingPunct="1">
              <a:lnSpc>
                <a:spcPct val="80000"/>
              </a:lnSpc>
              <a:spcBef>
                <a:spcPct val="50000"/>
              </a:spcBef>
              <a:buClrTx/>
              <a:buFontTx/>
              <a:buNone/>
            </a:pPr>
            <a:r>
              <a:rPr lang="en-US"/>
              <a:t>   </a:t>
            </a:r>
            <a:r>
              <a:rPr lang="en-US" b="1"/>
              <a:t>always</a:t>
            </a:r>
            <a:r>
              <a:rPr lang="en-US"/>
              <a:t> </a:t>
            </a:r>
            <a:r>
              <a:rPr lang="en-US" b="1"/>
              <a:t>@</a:t>
            </a:r>
            <a:r>
              <a:rPr lang="en-US"/>
              <a:t>(select or A or B) </a:t>
            </a:r>
          </a:p>
          <a:p>
            <a:pPr eaLnBrk="1" hangingPunct="1">
              <a:lnSpc>
                <a:spcPct val="80000"/>
              </a:lnSpc>
              <a:spcBef>
                <a:spcPct val="50000"/>
              </a:spcBef>
              <a:buClrTx/>
              <a:buFontTx/>
              <a:buNone/>
            </a:pPr>
            <a:r>
              <a:rPr lang="en-US"/>
              <a:t>         if (select == 1) OUT = A;</a:t>
            </a:r>
          </a:p>
          <a:p>
            <a:pPr eaLnBrk="1" hangingPunct="1">
              <a:lnSpc>
                <a:spcPct val="80000"/>
              </a:lnSpc>
              <a:spcBef>
                <a:spcPct val="50000"/>
              </a:spcBef>
              <a:buClrTx/>
              <a:buFontTx/>
              <a:buNone/>
            </a:pPr>
            <a:r>
              <a:rPr lang="en-US"/>
              <a:t>         else OUT = B;</a:t>
            </a:r>
          </a:p>
          <a:p>
            <a:pPr eaLnBrk="1" hangingPunct="1">
              <a:lnSpc>
                <a:spcPct val="80000"/>
              </a:lnSpc>
              <a:spcBef>
                <a:spcPct val="50000"/>
              </a:spcBef>
              <a:buClrTx/>
              <a:buFontTx/>
              <a:buNone/>
            </a:pPr>
            <a:r>
              <a:rPr lang="en-US" b="1"/>
              <a:t>endmodule</a:t>
            </a:r>
          </a:p>
        </p:txBody>
      </p:sp>
    </p:spTree>
    <p:extLst>
      <p:ext uri="{BB962C8B-B14F-4D97-AF65-F5344CB8AC3E}">
        <p14:creationId xmlns:p14="http://schemas.microsoft.com/office/powerpoint/2010/main" val="20386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395369" y="252369"/>
            <a:ext cx="7378700" cy="1066800"/>
          </a:xfrm>
        </p:spPr>
        <p:txBody>
          <a:bodyPr>
            <a:normAutofit fontScale="90000"/>
          </a:bodyPr>
          <a:lstStyle/>
          <a:p>
            <a:r>
              <a:rPr lang="en-US" sz="3600" dirty="0" smtClean="0"/>
              <a:t>Behavioral Modeling - </a:t>
            </a:r>
            <a:r>
              <a:rPr lang="en-US" sz="3600" dirty="0" smtClean="0">
                <a:latin typeface="Helvetica" pitchFamily="34" charset="0"/>
              </a:rPr>
              <a:t>4-to-1 line multiplexer</a:t>
            </a:r>
            <a:br>
              <a:rPr lang="en-US" sz="3600" dirty="0" smtClean="0">
                <a:latin typeface="Helvetica" pitchFamily="34" charset="0"/>
              </a:rPr>
            </a:br>
            <a:endParaRPr lang="en-US" sz="3600" dirty="0" smtClean="0"/>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81200"/>
            <a:ext cx="5867400"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4"/>
          <p:cNvSpPr txBox="1">
            <a:spLocks noChangeArrowheads="1"/>
          </p:cNvSpPr>
          <p:nvPr/>
        </p:nvSpPr>
        <p:spPr bwMode="auto">
          <a:xfrm>
            <a:off x="6019800" y="4800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New" pitchFamily="49" charset="0"/>
              </a:defRPr>
            </a:lvl1pPr>
            <a:lvl2pPr marL="742950" indent="-285750" eaLnBrk="0" hangingPunct="0">
              <a:defRPr>
                <a:solidFill>
                  <a:schemeClr val="tx1"/>
                </a:solidFill>
                <a:latin typeface="Courier New" pitchFamily="49" charset="0"/>
              </a:defRPr>
            </a:lvl2pPr>
            <a:lvl3pPr marL="1143000" indent="-228600" eaLnBrk="0" hangingPunct="0">
              <a:defRPr>
                <a:solidFill>
                  <a:schemeClr val="tx1"/>
                </a:solidFill>
                <a:latin typeface="Courier New" pitchFamily="49" charset="0"/>
              </a:defRPr>
            </a:lvl3pPr>
            <a:lvl4pPr marL="1600200" indent="-228600" eaLnBrk="0" hangingPunct="0">
              <a:defRPr>
                <a:solidFill>
                  <a:schemeClr val="tx1"/>
                </a:solidFill>
                <a:latin typeface="Courier New" pitchFamily="49" charset="0"/>
              </a:defRPr>
            </a:lvl4pPr>
            <a:lvl5pPr marL="2057400" indent="-228600" eaLnBrk="0" hangingPunct="0">
              <a:defRPr>
                <a:solidFill>
                  <a:schemeClr val="tx1"/>
                </a:solidFill>
                <a:latin typeface="Courier New" pitchFamily="49" charset="0"/>
              </a:defRPr>
            </a:lvl5pPr>
            <a:lvl6pPr marL="25146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6pPr>
            <a:lvl7pPr marL="29718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7pPr>
            <a:lvl8pPr marL="34290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8pPr>
            <a:lvl9pPr marL="38862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9pPr>
          </a:lstStyle>
          <a:p>
            <a:pPr eaLnBrk="1" hangingPunct="1">
              <a:lnSpc>
                <a:spcPct val="100000"/>
              </a:lnSpc>
              <a:spcBef>
                <a:spcPct val="50000"/>
              </a:spcBef>
              <a:buClrTx/>
              <a:buFontTx/>
              <a:buNone/>
            </a:pPr>
            <a:r>
              <a:rPr lang="en-US" sz="2400" dirty="0">
                <a:latin typeface="Helvetica" pitchFamily="34" charset="0"/>
              </a:rPr>
              <a:t>4-to-1 line multiplexer</a:t>
            </a:r>
          </a:p>
        </p:txBody>
      </p:sp>
    </p:spTree>
    <p:extLst>
      <p:ext uri="{BB962C8B-B14F-4D97-AF65-F5344CB8AC3E}">
        <p14:creationId xmlns:p14="http://schemas.microsoft.com/office/powerpoint/2010/main" val="389224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43000" y="381000"/>
            <a:ext cx="7378700" cy="635000"/>
          </a:xfrm>
        </p:spPr>
        <p:txBody>
          <a:bodyPr>
            <a:normAutofit fontScale="90000"/>
          </a:bodyPr>
          <a:lstStyle/>
          <a:p>
            <a:r>
              <a:rPr lang="en-US" sz="3600" dirty="0" smtClean="0"/>
              <a:t>Behavioral Modeling </a:t>
            </a:r>
            <a:r>
              <a:rPr lang="en-US" sz="3600" dirty="0" smtClean="0">
                <a:latin typeface="Helvetica" pitchFamily="34" charset="0"/>
              </a:rPr>
              <a:t>4-to-1 line multiplexer</a:t>
            </a:r>
            <a:endParaRPr lang="en-US" sz="3600" dirty="0" smtClean="0"/>
          </a:p>
        </p:txBody>
      </p:sp>
      <p:sp>
        <p:nvSpPr>
          <p:cNvPr id="57347" name="Text Box 3"/>
          <p:cNvSpPr txBox="1">
            <a:spLocks noChangeArrowheads="1"/>
          </p:cNvSpPr>
          <p:nvPr/>
        </p:nvSpPr>
        <p:spPr bwMode="auto">
          <a:xfrm>
            <a:off x="990600" y="1371600"/>
            <a:ext cx="716280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New" pitchFamily="49" charset="0"/>
              </a:defRPr>
            </a:lvl1pPr>
            <a:lvl2pPr marL="742950" indent="-285750" eaLnBrk="0" hangingPunct="0">
              <a:defRPr>
                <a:solidFill>
                  <a:schemeClr val="tx1"/>
                </a:solidFill>
                <a:latin typeface="Courier New" pitchFamily="49" charset="0"/>
              </a:defRPr>
            </a:lvl2pPr>
            <a:lvl3pPr marL="1143000" indent="-228600" eaLnBrk="0" hangingPunct="0">
              <a:defRPr>
                <a:solidFill>
                  <a:schemeClr val="tx1"/>
                </a:solidFill>
                <a:latin typeface="Courier New" pitchFamily="49" charset="0"/>
              </a:defRPr>
            </a:lvl3pPr>
            <a:lvl4pPr marL="1600200" indent="-228600" eaLnBrk="0" hangingPunct="0">
              <a:defRPr>
                <a:solidFill>
                  <a:schemeClr val="tx1"/>
                </a:solidFill>
                <a:latin typeface="Courier New" pitchFamily="49" charset="0"/>
              </a:defRPr>
            </a:lvl4pPr>
            <a:lvl5pPr marL="2057400" indent="-228600" eaLnBrk="0" hangingPunct="0">
              <a:defRPr>
                <a:solidFill>
                  <a:schemeClr val="tx1"/>
                </a:solidFill>
                <a:latin typeface="Courier New" pitchFamily="49" charset="0"/>
              </a:defRPr>
            </a:lvl5pPr>
            <a:lvl6pPr marL="25146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6pPr>
            <a:lvl7pPr marL="29718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7pPr>
            <a:lvl8pPr marL="34290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8pPr>
            <a:lvl9pPr marL="3886200" indent="-228600" eaLnBrk="0" fontAlgn="base" hangingPunct="0">
              <a:lnSpc>
                <a:spcPct val="90000"/>
              </a:lnSpc>
              <a:spcBef>
                <a:spcPct val="20000"/>
              </a:spcBef>
              <a:spcAft>
                <a:spcPct val="0"/>
              </a:spcAft>
              <a:buClr>
                <a:schemeClr val="accent2"/>
              </a:buClr>
              <a:buFont typeface="Wingdings" pitchFamily="2" charset="2"/>
              <a:defRPr>
                <a:solidFill>
                  <a:schemeClr val="tx1"/>
                </a:solidFill>
                <a:latin typeface="Courier New" pitchFamily="49" charset="0"/>
              </a:defRPr>
            </a:lvl9pPr>
          </a:lstStyle>
          <a:p>
            <a:pPr eaLnBrk="1" hangingPunct="1">
              <a:lnSpc>
                <a:spcPct val="75000"/>
              </a:lnSpc>
              <a:spcBef>
                <a:spcPct val="30000"/>
              </a:spcBef>
              <a:buClrTx/>
              <a:buFontTx/>
              <a:buNone/>
            </a:pPr>
            <a:r>
              <a:rPr lang="en-US" sz="2000"/>
              <a:t>//Behavioral description of 4-to-1 line mux</a:t>
            </a:r>
          </a:p>
          <a:p>
            <a:pPr eaLnBrk="1" hangingPunct="1">
              <a:lnSpc>
                <a:spcPct val="75000"/>
              </a:lnSpc>
              <a:spcBef>
                <a:spcPct val="30000"/>
              </a:spcBef>
              <a:buClrTx/>
              <a:buFontTx/>
              <a:buNone/>
            </a:pPr>
            <a:endParaRPr lang="en-US" sz="2000"/>
          </a:p>
          <a:p>
            <a:pPr eaLnBrk="1" hangingPunct="1">
              <a:lnSpc>
                <a:spcPct val="75000"/>
              </a:lnSpc>
              <a:spcBef>
                <a:spcPct val="30000"/>
              </a:spcBef>
              <a:buClrTx/>
              <a:buFontTx/>
              <a:buNone/>
            </a:pPr>
            <a:r>
              <a:rPr lang="en-US" sz="2000" b="1"/>
              <a:t>module</a:t>
            </a:r>
            <a:r>
              <a:rPr lang="en-US" sz="2000"/>
              <a:t> mux4x1_bh (i0,i1,i2,i3,select,y);</a:t>
            </a:r>
          </a:p>
          <a:p>
            <a:pPr eaLnBrk="1" hangingPunct="1">
              <a:lnSpc>
                <a:spcPct val="75000"/>
              </a:lnSpc>
              <a:spcBef>
                <a:spcPct val="30000"/>
              </a:spcBef>
              <a:buClrTx/>
              <a:buFontTx/>
              <a:buNone/>
            </a:pPr>
            <a:r>
              <a:rPr lang="en-US" sz="2000"/>
              <a:t>   </a:t>
            </a:r>
            <a:r>
              <a:rPr lang="en-US" sz="2000" b="1"/>
              <a:t>input</a:t>
            </a:r>
            <a:r>
              <a:rPr lang="en-US" sz="2000"/>
              <a:t> i0,i1,i2,i3;</a:t>
            </a:r>
          </a:p>
          <a:p>
            <a:pPr eaLnBrk="1" hangingPunct="1">
              <a:lnSpc>
                <a:spcPct val="75000"/>
              </a:lnSpc>
              <a:spcBef>
                <a:spcPct val="30000"/>
              </a:spcBef>
              <a:buClrTx/>
              <a:buFontTx/>
              <a:buNone/>
            </a:pPr>
            <a:r>
              <a:rPr lang="en-US" sz="2000"/>
              <a:t>   </a:t>
            </a:r>
            <a:r>
              <a:rPr lang="en-US" sz="2000" b="1"/>
              <a:t>input</a:t>
            </a:r>
            <a:r>
              <a:rPr lang="en-US" sz="2000"/>
              <a:t> [1:0] select;</a:t>
            </a:r>
          </a:p>
          <a:p>
            <a:pPr eaLnBrk="1" hangingPunct="1">
              <a:lnSpc>
                <a:spcPct val="75000"/>
              </a:lnSpc>
              <a:spcBef>
                <a:spcPct val="30000"/>
              </a:spcBef>
              <a:buClrTx/>
              <a:buFontTx/>
              <a:buNone/>
            </a:pPr>
            <a:r>
              <a:rPr lang="en-US" sz="2000"/>
              <a:t>   </a:t>
            </a:r>
            <a:r>
              <a:rPr lang="en-US" sz="2000" b="1"/>
              <a:t>output</a:t>
            </a:r>
            <a:r>
              <a:rPr lang="en-US" sz="2000"/>
              <a:t> y;</a:t>
            </a:r>
          </a:p>
          <a:p>
            <a:pPr eaLnBrk="1" hangingPunct="1">
              <a:lnSpc>
                <a:spcPct val="75000"/>
              </a:lnSpc>
              <a:spcBef>
                <a:spcPct val="30000"/>
              </a:spcBef>
              <a:buClrTx/>
              <a:buFontTx/>
              <a:buNone/>
            </a:pPr>
            <a:r>
              <a:rPr lang="en-US" sz="2000"/>
              <a:t>   </a:t>
            </a:r>
            <a:r>
              <a:rPr lang="en-US" sz="2000" b="1"/>
              <a:t>reg</a:t>
            </a:r>
            <a:r>
              <a:rPr lang="en-US" sz="2000"/>
              <a:t> y;</a:t>
            </a:r>
          </a:p>
          <a:p>
            <a:pPr eaLnBrk="1" hangingPunct="1">
              <a:lnSpc>
                <a:spcPct val="75000"/>
              </a:lnSpc>
              <a:spcBef>
                <a:spcPct val="30000"/>
              </a:spcBef>
              <a:buClrTx/>
              <a:buFontTx/>
              <a:buNone/>
            </a:pPr>
            <a:r>
              <a:rPr lang="en-US" sz="2000"/>
              <a:t>   </a:t>
            </a:r>
            <a:r>
              <a:rPr lang="en-US" sz="2000" b="1"/>
              <a:t>always @</a:t>
            </a:r>
            <a:r>
              <a:rPr lang="en-US" sz="2000"/>
              <a:t>(i0 or i1 or i2 or i3 or select) </a:t>
            </a:r>
          </a:p>
          <a:p>
            <a:pPr eaLnBrk="1" hangingPunct="1">
              <a:lnSpc>
                <a:spcPct val="75000"/>
              </a:lnSpc>
              <a:spcBef>
                <a:spcPct val="30000"/>
              </a:spcBef>
              <a:buClrTx/>
              <a:buFontTx/>
              <a:buNone/>
            </a:pPr>
            <a:r>
              <a:rPr lang="en-US" sz="2000"/>
              <a:t>            </a:t>
            </a:r>
            <a:r>
              <a:rPr lang="en-US" sz="2000" b="1"/>
              <a:t>case</a:t>
            </a:r>
            <a:r>
              <a:rPr lang="en-US" sz="2000"/>
              <a:t> (select)</a:t>
            </a:r>
          </a:p>
          <a:p>
            <a:pPr eaLnBrk="1" hangingPunct="1">
              <a:lnSpc>
                <a:spcPct val="75000"/>
              </a:lnSpc>
              <a:spcBef>
                <a:spcPct val="30000"/>
              </a:spcBef>
              <a:buClrTx/>
              <a:buFontTx/>
              <a:buNone/>
            </a:pPr>
            <a:r>
              <a:rPr lang="en-US" sz="2000"/>
              <a:t>               2'b00: y = i0;</a:t>
            </a:r>
          </a:p>
          <a:p>
            <a:pPr eaLnBrk="1" hangingPunct="1">
              <a:lnSpc>
                <a:spcPct val="75000"/>
              </a:lnSpc>
              <a:spcBef>
                <a:spcPct val="30000"/>
              </a:spcBef>
              <a:buClrTx/>
              <a:buFontTx/>
              <a:buNone/>
            </a:pPr>
            <a:r>
              <a:rPr lang="en-US" sz="2000"/>
              <a:t>               2'b01: y = i1;</a:t>
            </a:r>
          </a:p>
          <a:p>
            <a:pPr eaLnBrk="1" hangingPunct="1">
              <a:lnSpc>
                <a:spcPct val="75000"/>
              </a:lnSpc>
              <a:spcBef>
                <a:spcPct val="30000"/>
              </a:spcBef>
              <a:buClrTx/>
              <a:buFontTx/>
              <a:buNone/>
            </a:pPr>
            <a:r>
              <a:rPr lang="en-US" sz="2000"/>
              <a:t>               2'b10: y = i2;</a:t>
            </a:r>
          </a:p>
          <a:p>
            <a:pPr eaLnBrk="1" hangingPunct="1">
              <a:lnSpc>
                <a:spcPct val="75000"/>
              </a:lnSpc>
              <a:spcBef>
                <a:spcPct val="30000"/>
              </a:spcBef>
              <a:buClrTx/>
              <a:buFontTx/>
              <a:buNone/>
            </a:pPr>
            <a:r>
              <a:rPr lang="en-US" sz="2000"/>
              <a:t>               2'b11: y = i3;</a:t>
            </a:r>
          </a:p>
          <a:p>
            <a:pPr eaLnBrk="1" hangingPunct="1">
              <a:lnSpc>
                <a:spcPct val="75000"/>
              </a:lnSpc>
              <a:spcBef>
                <a:spcPct val="30000"/>
              </a:spcBef>
              <a:buClrTx/>
              <a:buFontTx/>
              <a:buNone/>
            </a:pPr>
            <a:r>
              <a:rPr lang="en-US" sz="2000"/>
              <a:t>            </a:t>
            </a:r>
            <a:r>
              <a:rPr lang="en-US" sz="2000" b="1"/>
              <a:t>endcase</a:t>
            </a:r>
          </a:p>
          <a:p>
            <a:pPr eaLnBrk="1" hangingPunct="1">
              <a:lnSpc>
                <a:spcPct val="75000"/>
              </a:lnSpc>
              <a:spcBef>
                <a:spcPct val="30000"/>
              </a:spcBef>
              <a:buClrTx/>
              <a:buFontTx/>
              <a:buNone/>
            </a:pPr>
            <a:r>
              <a:rPr lang="en-US" sz="2000" b="1"/>
              <a:t>endmodule</a:t>
            </a:r>
          </a:p>
        </p:txBody>
      </p:sp>
    </p:spTree>
    <p:extLst>
      <p:ext uri="{BB962C8B-B14F-4D97-AF65-F5344CB8AC3E}">
        <p14:creationId xmlns:p14="http://schemas.microsoft.com/office/powerpoint/2010/main" val="29842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sz="3600" dirty="0" smtClean="0"/>
              <a:t>Behavioral Modeling </a:t>
            </a:r>
            <a:r>
              <a:rPr lang="en-US" sz="3600" dirty="0" smtClean="0">
                <a:latin typeface="Helvetica" pitchFamily="34" charset="0"/>
              </a:rPr>
              <a:t>4-to-1 line multiplexer</a:t>
            </a:r>
            <a:endParaRPr lang="en-US" sz="3600" dirty="0" smtClean="0"/>
          </a:p>
        </p:txBody>
      </p:sp>
      <p:sp>
        <p:nvSpPr>
          <p:cNvPr id="58371" name="Rectangle 3"/>
          <p:cNvSpPr>
            <a:spLocks noGrp="1" noChangeArrowheads="1"/>
          </p:cNvSpPr>
          <p:nvPr>
            <p:ph idx="1"/>
          </p:nvPr>
        </p:nvSpPr>
        <p:spPr/>
        <p:txBody>
          <a:bodyPr/>
          <a:lstStyle/>
          <a:p>
            <a:pPr eaLnBrk="1" hangingPunct="1"/>
            <a:r>
              <a:rPr lang="en-US" sz="2800" smtClean="0"/>
              <a:t>In 4-to-1 line multiplexer, the select input is defined as a 2-bit vector and output y is declared as a reg data.</a:t>
            </a:r>
          </a:p>
          <a:p>
            <a:pPr eaLnBrk="1" hangingPunct="1"/>
            <a:r>
              <a:rPr lang="en-US" sz="2800" smtClean="0"/>
              <a:t>The always block has a sequential block enclosed between the keywords </a:t>
            </a:r>
            <a:r>
              <a:rPr lang="en-US" sz="2800" b="1" smtClean="0">
                <a:latin typeface="Courier New" pitchFamily="49" charset="0"/>
              </a:rPr>
              <a:t>case</a:t>
            </a:r>
            <a:r>
              <a:rPr lang="en-US" sz="2800" smtClean="0"/>
              <a:t> and </a:t>
            </a:r>
            <a:r>
              <a:rPr lang="en-US" sz="2800" b="1" smtClean="0">
                <a:latin typeface="Courier New" pitchFamily="49" charset="0"/>
              </a:rPr>
              <a:t>endcase</a:t>
            </a:r>
            <a:r>
              <a:rPr lang="en-US" sz="2800" smtClean="0"/>
              <a:t>.</a:t>
            </a:r>
          </a:p>
          <a:p>
            <a:pPr eaLnBrk="1" hangingPunct="1"/>
            <a:r>
              <a:rPr lang="en-US" sz="2800" smtClean="0"/>
              <a:t>The block is executed whenever any of the inputs listed after the @ symbol changes in value.</a:t>
            </a:r>
          </a:p>
        </p:txBody>
      </p:sp>
    </p:spTree>
    <p:extLst>
      <p:ext uri="{BB962C8B-B14F-4D97-AF65-F5344CB8AC3E}">
        <p14:creationId xmlns:p14="http://schemas.microsoft.com/office/powerpoint/2010/main" val="188552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3600" smtClean="0"/>
              <a:t>Descriptions of Circuits</a:t>
            </a:r>
          </a:p>
        </p:txBody>
      </p:sp>
      <p:sp>
        <p:nvSpPr>
          <p:cNvPr id="67587" name="Rectangle 3"/>
          <p:cNvSpPr>
            <a:spLocks noGrp="1" noChangeArrowheads="1"/>
          </p:cNvSpPr>
          <p:nvPr>
            <p:ph idx="1"/>
          </p:nvPr>
        </p:nvSpPr>
        <p:spPr/>
        <p:txBody>
          <a:bodyPr/>
          <a:lstStyle/>
          <a:p>
            <a:pPr eaLnBrk="1" hangingPunct="1"/>
            <a:r>
              <a:rPr lang="en-US" sz="2400" b="1" i="1" smtClean="0"/>
              <a:t>Structural Description – </a:t>
            </a:r>
            <a:r>
              <a:rPr lang="en-US" sz="2400" smtClean="0"/>
              <a:t>This is directly equivalent to the schematic of a circuit and is specifically oriented to describing hardware structures using the components of a circuit.</a:t>
            </a:r>
          </a:p>
          <a:p>
            <a:pPr eaLnBrk="1" hangingPunct="1"/>
            <a:r>
              <a:rPr lang="en-US" sz="2400" b="1" i="1" smtClean="0"/>
              <a:t>Dataflow Description – </a:t>
            </a:r>
            <a:r>
              <a:rPr lang="en-US" sz="2400" smtClean="0"/>
              <a:t>This describes a circuit in terms of function rather than structure and is made up of concurrent assignment statements or their equivalent. Concurrent assignments statements are executed concurrently, i.e. in parallel whenever one of the values on the right hand side of the statement changes.</a:t>
            </a:r>
            <a:endParaRPr lang="en-US" sz="2400" b="1" i="1" smtClean="0"/>
          </a:p>
        </p:txBody>
      </p:sp>
    </p:spTree>
    <p:extLst>
      <p:ext uri="{BB962C8B-B14F-4D97-AF65-F5344CB8AC3E}">
        <p14:creationId xmlns:p14="http://schemas.microsoft.com/office/powerpoint/2010/main" val="16671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z="3600" dirty="0" smtClean="0"/>
              <a:t>Descriptions of Circuits</a:t>
            </a:r>
          </a:p>
        </p:txBody>
      </p:sp>
      <p:sp>
        <p:nvSpPr>
          <p:cNvPr id="68611" name="Rectangle 3"/>
          <p:cNvSpPr>
            <a:spLocks noGrp="1" noChangeArrowheads="1"/>
          </p:cNvSpPr>
          <p:nvPr>
            <p:ph idx="1"/>
          </p:nvPr>
        </p:nvSpPr>
        <p:spPr/>
        <p:txBody>
          <a:bodyPr/>
          <a:lstStyle/>
          <a:p>
            <a:pPr eaLnBrk="1" hangingPunct="1"/>
            <a:r>
              <a:rPr lang="en-US" sz="2400" b="1" i="1" smtClean="0"/>
              <a:t>Hierarchical Description – </a:t>
            </a:r>
            <a:r>
              <a:rPr lang="en-US" sz="2400" smtClean="0"/>
              <a:t>Descriptions that represent circuits using hierarchy have multiple entities, one for each element of the Hierarchy.</a:t>
            </a:r>
          </a:p>
          <a:p>
            <a:pPr eaLnBrk="1" hangingPunct="1"/>
            <a:r>
              <a:rPr lang="en-US" sz="2400" b="1" i="1" smtClean="0"/>
              <a:t>Behavioral Description – </a:t>
            </a:r>
            <a:r>
              <a:rPr lang="en-US" sz="2400" smtClean="0"/>
              <a:t>This refers to a description of a circuit at a level higher than the logic level. This type of description is also referred to as the </a:t>
            </a:r>
            <a:r>
              <a:rPr lang="en-US" sz="2400" i="1" smtClean="0"/>
              <a:t>register transfers level</a:t>
            </a:r>
            <a:r>
              <a:rPr lang="en-US" sz="2400" smtClean="0"/>
              <a:t>.</a:t>
            </a:r>
            <a:endParaRPr lang="en-US" sz="2400" b="1" i="1" smtClean="0"/>
          </a:p>
        </p:txBody>
      </p:sp>
    </p:spTree>
    <p:extLst>
      <p:ext uri="{BB962C8B-B14F-4D97-AF65-F5344CB8AC3E}">
        <p14:creationId xmlns:p14="http://schemas.microsoft.com/office/powerpoint/2010/main" val="60135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pPr eaLnBrk="1" hangingPunct="1"/>
            <a:r>
              <a:rPr lang="en-US" sz="3600" smtClean="0"/>
              <a:t>2-to-4 Line Decoder – Data flow description</a:t>
            </a:r>
          </a:p>
        </p:txBody>
      </p:sp>
      <p:sp>
        <p:nvSpPr>
          <p:cNvPr id="69635" name="Rectangle 4"/>
          <p:cNvSpPr>
            <a:spLocks noGrp="1" noChangeArrowheads="1"/>
          </p:cNvSpPr>
          <p:nvPr>
            <p:ph idx="1"/>
          </p:nvPr>
        </p:nvSpPr>
        <p:spPr>
          <a:xfrm>
            <a:off x="381000" y="2214563"/>
            <a:ext cx="8386763" cy="3881437"/>
          </a:xfrm>
        </p:spPr>
        <p:txBody>
          <a:bodyPr/>
          <a:lstStyle/>
          <a:p>
            <a:pPr eaLnBrk="1" hangingPunct="1">
              <a:buFont typeface="Wingdings" pitchFamily="2" charset="2"/>
              <a:buNone/>
            </a:pPr>
            <a:r>
              <a:rPr lang="en-US" sz="2000" smtClean="0">
                <a:latin typeface="Courier New" pitchFamily="49" charset="0"/>
              </a:rPr>
              <a:t>//2-to-4 Line Decoder: Dataflow</a:t>
            </a:r>
          </a:p>
          <a:p>
            <a:pPr eaLnBrk="1" hangingPunct="1">
              <a:buFont typeface="Wingdings" pitchFamily="2" charset="2"/>
              <a:buNone/>
            </a:pPr>
            <a:r>
              <a:rPr lang="en-US" sz="2000" b="1" smtClean="0">
                <a:latin typeface="Courier New" pitchFamily="49" charset="0"/>
              </a:rPr>
              <a:t>module</a:t>
            </a:r>
            <a:r>
              <a:rPr lang="en-US" sz="2000" smtClean="0">
                <a:latin typeface="Courier New" pitchFamily="49" charset="0"/>
              </a:rPr>
              <a:t> dec_2_to_4_df(E_n,A0,A1,D0_n,D1_n,D2_n,D3_n);</a:t>
            </a:r>
          </a:p>
          <a:p>
            <a:pPr lvl="1" eaLnBrk="1" hangingPunct="1">
              <a:buFont typeface="Wingdings" pitchFamily="2" charset="2"/>
              <a:buNone/>
            </a:pPr>
            <a:r>
              <a:rPr lang="en-US" sz="2000" b="1" smtClean="0">
                <a:latin typeface="Courier New" pitchFamily="49" charset="0"/>
              </a:rPr>
              <a:t>input</a:t>
            </a:r>
            <a:r>
              <a:rPr lang="en-US" sz="2000" smtClean="0">
                <a:latin typeface="Courier New" pitchFamily="49" charset="0"/>
              </a:rPr>
              <a:t> E_n, A0, A1;</a:t>
            </a:r>
          </a:p>
          <a:p>
            <a:pPr lvl="1" eaLnBrk="1" hangingPunct="1">
              <a:buFont typeface="Wingdings" pitchFamily="2" charset="2"/>
              <a:buNone/>
            </a:pPr>
            <a:r>
              <a:rPr lang="en-US" sz="2000" b="1" smtClean="0">
                <a:latin typeface="Courier New" pitchFamily="49" charset="0"/>
              </a:rPr>
              <a:t>output</a:t>
            </a:r>
            <a:r>
              <a:rPr lang="en-US" sz="2000" smtClean="0">
                <a:latin typeface="Courier New" pitchFamily="49" charset="0"/>
              </a:rPr>
              <a:t> D0_n,D1_n,D2_n,D3_n;</a:t>
            </a:r>
          </a:p>
          <a:p>
            <a:pPr lvl="1" eaLnBrk="1" hangingPunct="1">
              <a:buFont typeface="Wingdings" pitchFamily="2" charset="2"/>
              <a:buNone/>
            </a:pPr>
            <a:r>
              <a:rPr lang="en-US" sz="2000" b="1" smtClean="0">
                <a:latin typeface="Courier New" pitchFamily="49" charset="0"/>
              </a:rPr>
              <a:t>assign</a:t>
            </a:r>
            <a:r>
              <a:rPr lang="en-US" sz="2000" smtClean="0">
                <a:latin typeface="Courier New" pitchFamily="49" charset="0"/>
              </a:rPr>
              <a:t> D0_n=~(~E_n&amp;~A1&amp;~A0);</a:t>
            </a:r>
          </a:p>
          <a:p>
            <a:pPr lvl="1" eaLnBrk="1" hangingPunct="1">
              <a:buFont typeface="Wingdings" pitchFamily="2" charset="2"/>
              <a:buNone/>
            </a:pPr>
            <a:r>
              <a:rPr lang="en-US" sz="2000" b="1" smtClean="0">
                <a:latin typeface="Courier New" pitchFamily="49" charset="0"/>
              </a:rPr>
              <a:t>assign</a:t>
            </a:r>
            <a:r>
              <a:rPr lang="en-US" sz="2000" smtClean="0">
                <a:latin typeface="Courier New" pitchFamily="49" charset="0"/>
              </a:rPr>
              <a:t> D1_n=~(~E_n&amp;~A1&amp; A0);</a:t>
            </a:r>
          </a:p>
          <a:p>
            <a:pPr lvl="1" eaLnBrk="1" hangingPunct="1">
              <a:buFont typeface="Wingdings" pitchFamily="2" charset="2"/>
              <a:buNone/>
            </a:pPr>
            <a:r>
              <a:rPr lang="en-US" sz="2000" b="1" smtClean="0">
                <a:latin typeface="Courier New" pitchFamily="49" charset="0"/>
              </a:rPr>
              <a:t>assign</a:t>
            </a:r>
            <a:r>
              <a:rPr lang="en-US" sz="2000" smtClean="0">
                <a:latin typeface="Courier New" pitchFamily="49" charset="0"/>
              </a:rPr>
              <a:t> D2_n=~(~E_n&amp; A1&amp;~A0);</a:t>
            </a:r>
          </a:p>
          <a:p>
            <a:pPr lvl="1" eaLnBrk="1" hangingPunct="1">
              <a:buFont typeface="Wingdings" pitchFamily="2" charset="2"/>
              <a:buNone/>
            </a:pPr>
            <a:r>
              <a:rPr lang="en-US" sz="2000" b="1" smtClean="0">
                <a:latin typeface="Courier New" pitchFamily="49" charset="0"/>
              </a:rPr>
              <a:t>assign</a:t>
            </a:r>
            <a:r>
              <a:rPr lang="en-US" sz="2000" smtClean="0">
                <a:latin typeface="Courier New" pitchFamily="49" charset="0"/>
              </a:rPr>
              <a:t> D3_n=~(~E_n&amp; A1&amp; A0);</a:t>
            </a:r>
          </a:p>
          <a:p>
            <a:pPr eaLnBrk="1" hangingPunct="1">
              <a:buFont typeface="Wingdings" pitchFamily="2" charset="2"/>
              <a:buNone/>
            </a:pPr>
            <a:r>
              <a:rPr lang="en-US" sz="2000" b="1" smtClean="0">
                <a:latin typeface="Courier New" pitchFamily="49" charset="0"/>
              </a:rPr>
              <a:t>endmodule</a:t>
            </a:r>
          </a:p>
        </p:txBody>
      </p:sp>
    </p:spTree>
    <p:extLst>
      <p:ext uri="{BB962C8B-B14F-4D97-AF65-F5344CB8AC3E}">
        <p14:creationId xmlns:p14="http://schemas.microsoft.com/office/powerpoint/2010/main" val="2136412524"/>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0" fontAlgn="base" latinLnBrk="0" hangingPunct="0">
          <a:lnSpc>
            <a:spcPct val="90000"/>
          </a:lnSpc>
          <a:spcBef>
            <a:spcPct val="50000"/>
          </a:spcBef>
          <a:spcAft>
            <a:spcPct val="0"/>
          </a:spcAft>
          <a:buClr>
            <a:schemeClr val="bg1"/>
          </a:buClr>
          <a:buSzTx/>
          <a:buFont typeface="Arial" charset="0"/>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0" fontAlgn="base" latinLnBrk="0" hangingPunct="0">
          <a:lnSpc>
            <a:spcPct val="90000"/>
          </a:lnSpc>
          <a:spcBef>
            <a:spcPct val="50000"/>
          </a:spcBef>
          <a:spcAft>
            <a:spcPct val="0"/>
          </a:spcAft>
          <a:buClr>
            <a:schemeClr val="bg1"/>
          </a:buClr>
          <a:buSzTx/>
          <a:buFont typeface="Arial" charset="0"/>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35416</TotalTime>
  <Words>599</Words>
  <Application>Microsoft Office PowerPoint</Application>
  <PresentationFormat>On-screen Show (4:3)</PresentationFormat>
  <Paragraphs>107</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Courier New</vt:lpstr>
      <vt:lpstr>Helvetica</vt:lpstr>
      <vt:lpstr>Times New Roman</vt:lpstr>
      <vt:lpstr>Wingdings</vt:lpstr>
      <vt:lpstr>Default Design</vt:lpstr>
      <vt:lpstr>Office Theme</vt:lpstr>
      <vt:lpstr>PowerPoint Presentation</vt:lpstr>
      <vt:lpstr>Behavioral Modeling</vt:lpstr>
      <vt:lpstr>Behavioral Modeling 2-to-1-line mux</vt:lpstr>
      <vt:lpstr>Behavioral Modeling - 4-to-1 line multiplexer </vt:lpstr>
      <vt:lpstr>Behavioral Modeling 4-to-1 line multiplexer</vt:lpstr>
      <vt:lpstr>Behavioral Modeling 4-to-1 line multiplexer</vt:lpstr>
      <vt:lpstr>Descriptions of Circuits</vt:lpstr>
      <vt:lpstr>Descriptions of Circuits</vt:lpstr>
      <vt:lpstr>2-to-4 Line Decoder – Data flow description</vt:lpstr>
      <vt:lpstr>4-to-1 Multiplexer</vt:lpstr>
      <vt:lpstr>4-to-1 Multiplexer</vt:lpstr>
      <vt:lpstr>4-to-1 Multiplexer – Data Flow</vt:lpstr>
      <vt:lpstr>4-to-1 Multiplexer</vt:lpstr>
      <vt:lpstr>Adder</vt:lpstr>
      <vt:lpstr>4-bit Adder</vt:lpstr>
      <vt:lpstr>PowerPoint Presentation</vt:lpstr>
      <vt:lpstr>4-bit Adder</vt:lpstr>
    </vt:vector>
  </TitlesOfParts>
  <Company>Princess Sumaya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Combinational Logic</dc:title>
  <dc:subject>Digital Logic Design</dc:subject>
  <dc:creator>Dr. Bassam Kahhaleh</dc:creator>
  <cp:lastModifiedBy>ELCOT</cp:lastModifiedBy>
  <cp:revision>87</cp:revision>
  <dcterms:created xsi:type="dcterms:W3CDTF">2003-02-07T19:59:33Z</dcterms:created>
  <dcterms:modified xsi:type="dcterms:W3CDTF">2020-07-25T09:32:02Z</dcterms:modified>
</cp:coreProperties>
</file>