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  <p:sldMasterId id="2147483744" r:id="rId2"/>
  </p:sldMasterIdLst>
  <p:notesMasterIdLst>
    <p:notesMasterId r:id="rId35"/>
  </p:notesMasterIdLst>
  <p:handoutMasterIdLst>
    <p:handoutMasterId r:id="rId36"/>
  </p:handoutMasterIdLst>
  <p:sldIdLst>
    <p:sldId id="491" r:id="rId3"/>
    <p:sldId id="490" r:id="rId4"/>
    <p:sldId id="492" r:id="rId5"/>
    <p:sldId id="493" r:id="rId6"/>
    <p:sldId id="281" r:id="rId7"/>
    <p:sldId id="282" r:id="rId8"/>
    <p:sldId id="511" r:id="rId9"/>
    <p:sldId id="283" r:id="rId10"/>
    <p:sldId id="284" r:id="rId11"/>
    <p:sldId id="494" r:id="rId12"/>
    <p:sldId id="514" r:id="rId13"/>
    <p:sldId id="515" r:id="rId14"/>
    <p:sldId id="516" r:id="rId15"/>
    <p:sldId id="512" r:id="rId16"/>
    <p:sldId id="340" r:id="rId17"/>
    <p:sldId id="513" r:id="rId18"/>
    <p:sldId id="341" r:id="rId19"/>
    <p:sldId id="500" r:id="rId20"/>
    <p:sldId id="502" r:id="rId21"/>
    <p:sldId id="503" r:id="rId22"/>
    <p:sldId id="504" r:id="rId23"/>
    <p:sldId id="505" r:id="rId24"/>
    <p:sldId id="342" r:id="rId25"/>
    <p:sldId id="287" r:id="rId26"/>
    <p:sldId id="288" r:id="rId27"/>
    <p:sldId id="289" r:id="rId28"/>
    <p:sldId id="506" r:id="rId29"/>
    <p:sldId id="329" r:id="rId30"/>
    <p:sldId id="507" r:id="rId31"/>
    <p:sldId id="508" r:id="rId32"/>
    <p:sldId id="509" r:id="rId33"/>
    <p:sldId id="510" r:id="rId34"/>
  </p:sldIdLst>
  <p:sldSz cx="9144000" cy="6858000" type="screen4x3"/>
  <p:notesSz cx="9144000" cy="6858000"/>
  <p:defaultTextStyle>
    <a:defPPr>
      <a:defRPr lang="en-US"/>
    </a:defPPr>
    <a:lvl1pPr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eaLnBrk="0" fontAlgn="base" hangingPunct="0">
      <a:lnSpc>
        <a:spcPct val="90000"/>
      </a:lnSpc>
      <a:spcBef>
        <a:spcPct val="50000"/>
      </a:spcBef>
      <a:spcAft>
        <a:spcPct val="0"/>
      </a:spcAft>
      <a:buClr>
        <a:schemeClr val="bg1"/>
      </a:buClr>
      <a:buFont typeface="Arial" charset="0"/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5F5F5F"/>
    <a:srgbClr val="DDDDDD"/>
    <a:srgbClr val="996633"/>
    <a:srgbClr val="66FF99"/>
    <a:srgbClr val="FFFF00"/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99827" autoAdjust="0"/>
  </p:normalViewPr>
  <p:slideViewPr>
    <p:cSldViewPr>
      <p:cViewPr varScale="1">
        <p:scale>
          <a:sx n="78" d="100"/>
          <a:sy n="78" d="100"/>
        </p:scale>
        <p:origin x="11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948" y="-90"/>
      </p:cViewPr>
      <p:guideLst>
        <p:guide orient="horz" pos="2160"/>
        <p:guide pos="288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Princess Sumaya University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Dr. Bassam Kahhaleh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953224EC-FF4C-4121-AE30-19B2CA4024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16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Princess Sumaya University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4241 - Digital Logic Design</a:t>
            </a:r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r>
              <a:rPr lang="en-US"/>
              <a:t>Dr. Bassam Kahhaleh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B44C4B36-DAA5-4515-9F44-C616EB0B6B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393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B3CAC-29F8-4ED4-A321-393AB4246737}" type="slidenum">
              <a:rPr lang="en-US"/>
              <a:pPr/>
              <a:t>4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24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ED74AB-5AD2-4A3D-8FBA-844FD41E8650}" type="slidenum">
              <a:rPr lang="en-US"/>
              <a:pPr/>
              <a:t>24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2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3A690-0C6C-4F0F-80FF-B1320D924B2E}" type="slidenum">
              <a:rPr lang="en-US"/>
              <a:pPr/>
              <a:t>25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947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46CE0-62A2-47DD-AC74-F46CE7FD5313}" type="slidenum">
              <a:rPr lang="en-US"/>
              <a:pPr/>
              <a:t>27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A1894A-69AD-422A-BA95-30DED0CE9A0B}" type="slidenum">
              <a:rPr lang="en-US"/>
              <a:pPr/>
              <a:t>5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6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3AEB5A-8AF3-47AE-BCE7-87680657C8D5}" type="slidenum">
              <a:rPr lang="en-US"/>
              <a:pPr/>
              <a:t>7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3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6639C3-F0A2-41DF-BB41-F58CD66205A0}" type="slidenum">
              <a:rPr lang="en-US"/>
              <a:pPr/>
              <a:t>8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36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7E0A90-D10D-4B73-9908-7661493DC2E4}" type="slidenum">
              <a:rPr lang="en-US"/>
              <a:pPr/>
              <a:t>14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7C5D5A-9AF8-45C8-A0AE-3E87D8069F31}" type="slidenum">
              <a:rPr lang="en-US"/>
              <a:pPr/>
              <a:t>16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85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EDA37-DABC-4E97-869D-833B385E129D}" type="slidenum">
              <a:rPr lang="en-US"/>
              <a:pPr/>
              <a:t>21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68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5EDA37-DABC-4E97-869D-833B385E129D}" type="slidenum">
              <a:rPr lang="en-US"/>
              <a:pPr/>
              <a:t>22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3EAAA-E919-44B3-AB1F-E45D13FA0D05}" type="slidenum">
              <a:rPr lang="en-US"/>
              <a:pPr/>
              <a:t>23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6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52" name="AutoShape 20"/>
          <p:cNvSpPr>
            <a:spLocks noChangeArrowheads="1"/>
          </p:cNvSpPr>
          <p:nvPr userDrawn="1"/>
        </p:nvSpPr>
        <p:spPr bwMode="auto">
          <a:xfrm>
            <a:off x="3348038" y="4724400"/>
            <a:ext cx="5111750" cy="865188"/>
          </a:xfrm>
          <a:prstGeom prst="roundRect">
            <a:avLst>
              <a:gd name="adj" fmla="val 16667"/>
            </a:avLst>
          </a:prstGeom>
          <a:solidFill>
            <a:srgbClr val="99CCFF">
              <a:alpha val="37000"/>
            </a:srgbClr>
          </a:solidFill>
          <a:ln w="285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037" name="Text Box 5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0046" name="Rectangle 14"/>
          <p:cNvSpPr>
            <a:spLocks noChangeArrowheads="1"/>
          </p:cNvSpPr>
          <p:nvPr userDrawn="1"/>
        </p:nvSpPr>
        <p:spPr bwMode="auto">
          <a:xfrm>
            <a:off x="0" y="0"/>
            <a:ext cx="2987675" cy="490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047" name="Rectangle 15"/>
          <p:cNvSpPr>
            <a:spLocks noChangeArrowheads="1"/>
          </p:cNvSpPr>
          <p:nvPr userDrawn="1"/>
        </p:nvSpPr>
        <p:spPr bwMode="auto">
          <a:xfrm>
            <a:off x="0" y="0"/>
            <a:ext cx="3167063" cy="5013325"/>
          </a:xfrm>
          <a:prstGeom prst="rect">
            <a:avLst/>
          </a:prstGeom>
          <a:solidFill>
            <a:srgbClr val="0000FF"/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pic>
        <p:nvPicPr>
          <p:cNvPr id="300048" name="Picture 16" descr="logoyil30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2163" y="1052513"/>
            <a:ext cx="1143000" cy="1152525"/>
          </a:xfrm>
          <a:prstGeom prst="rect">
            <a:avLst/>
          </a:prstGeom>
          <a:noFill/>
        </p:spPr>
      </p:pic>
      <p:sp>
        <p:nvSpPr>
          <p:cNvPr id="300049" name="AutoShape 17"/>
          <p:cNvSpPr>
            <a:spLocks noChangeArrowheads="1"/>
          </p:cNvSpPr>
          <p:nvPr userDrawn="1"/>
        </p:nvSpPr>
        <p:spPr bwMode="auto">
          <a:xfrm>
            <a:off x="2339975" y="1052513"/>
            <a:ext cx="6661150" cy="2197100"/>
          </a:xfrm>
          <a:prstGeom prst="roundRect">
            <a:avLst>
              <a:gd name="adj" fmla="val 16667"/>
            </a:avLst>
          </a:prstGeom>
          <a:solidFill>
            <a:srgbClr val="FF9933"/>
          </a:solidFill>
          <a:ln w="28575" algn="ctr">
            <a:noFill/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0050" name="Text Box 18"/>
          <p:cNvSpPr txBox="1">
            <a:spLocks noChangeArrowheads="1"/>
          </p:cNvSpPr>
          <p:nvPr userDrawn="1"/>
        </p:nvSpPr>
        <p:spPr bwMode="auto">
          <a:xfrm>
            <a:off x="2555875" y="1268413"/>
            <a:ext cx="6084888" cy="16843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tr-TR" sz="4800"/>
              <a:t>Digital Logic Design</a:t>
            </a:r>
          </a:p>
          <a:p>
            <a:r>
              <a:rPr lang="tr-TR" sz="4800"/>
              <a:t>Combinational Logic</a:t>
            </a:r>
            <a:endParaRPr lang="en-US" sz="4800"/>
          </a:p>
        </p:txBody>
      </p:sp>
      <p:sp>
        <p:nvSpPr>
          <p:cNvPr id="300051" name="Text Box 19"/>
          <p:cNvSpPr txBox="1">
            <a:spLocks noChangeArrowheads="1"/>
          </p:cNvSpPr>
          <p:nvPr userDrawn="1"/>
        </p:nvSpPr>
        <p:spPr bwMode="auto">
          <a:xfrm>
            <a:off x="3167063" y="4905375"/>
            <a:ext cx="5329237" cy="4381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tr-TR" sz="3200"/>
              <a:t>Mustafa Kemal Uyguroğlu</a:t>
            </a:r>
            <a:endParaRPr lang="en-US" sz="32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611682-D93F-4E8D-A0A5-8458CFE0998D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3075" y="188913"/>
            <a:ext cx="2070100" cy="402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88913"/>
            <a:ext cx="6059487" cy="402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5F816C-9DEE-43C7-A9D1-D640201EB775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A9CCE-DACD-4170-8DC2-93AD35898C5F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4B2C6-6C8C-4380-8DA7-0B17AC5E3533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5959-22D6-4FE0-AF1F-E081369F60EA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2579F-DB74-46D8-A269-EF9B2341069C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FAC9B-57C2-474B-BE5F-6C5A7C034627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7D30-1865-45A2-8D90-648ED7922366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EF02-F93E-47C4-955B-BDC149CF75E9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DA99C-6021-4405-8088-2FCB7EF4C87E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54B2C6-6C8C-4380-8DA7-0B17AC5E3533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12B6A-0C9B-48F2-A179-B247E63DAFCF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11682-D93F-4E8D-A0A5-8458CFE0998D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816C-9DEE-43C7-A9D1-D640201EB775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DC5959-22D6-4FE0-AF1F-E081369F60EA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7588" y="1089025"/>
            <a:ext cx="4064000" cy="3128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22579F-DB74-46D8-A269-EF9B2341069C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9FAC9B-57C2-474B-BE5F-6C5A7C034627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B7D30-1865-45A2-8D90-648ED7922366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73EF02-F93E-47C4-955B-BDC149CF75E9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EDA99C-6021-4405-8088-2FCB7EF4C87E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12B6A-0C9B-48F2-A179-B247E63DAFCF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6" name="Rectangle 18"/>
          <p:cNvSpPr>
            <a:spLocks noChangeArrowheads="1"/>
          </p:cNvSpPr>
          <p:nvPr userDrawn="1"/>
        </p:nvSpPr>
        <p:spPr bwMode="auto">
          <a:xfrm>
            <a:off x="431800" y="0"/>
            <a:ext cx="8712200" cy="765175"/>
          </a:xfrm>
          <a:prstGeom prst="rect">
            <a:avLst/>
          </a:prstGeom>
          <a:solidFill>
            <a:srgbClr val="FF9900"/>
          </a:solidFill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6144" name="Rectangle 16"/>
          <p:cNvSpPr>
            <a:spLocks noChangeArrowheads="1"/>
          </p:cNvSpPr>
          <p:nvPr userDrawn="1"/>
        </p:nvSpPr>
        <p:spPr bwMode="auto">
          <a:xfrm>
            <a:off x="0" y="0"/>
            <a:ext cx="431800" cy="4689475"/>
          </a:xfrm>
          <a:prstGeom prst="rect">
            <a:avLst/>
          </a:prstGeom>
          <a:solidFill>
            <a:srgbClr val="0000FF"/>
          </a:solidFill>
          <a:ln w="57150" cmpd="thinThick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1550" y="188913"/>
            <a:ext cx="7921625" cy="4746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89025"/>
            <a:ext cx="8280400" cy="3128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This is our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  <a:p>
            <a:pPr lvl="0"/>
            <a:r>
              <a:rPr lang="en-US"/>
              <a:t>This is our next 1st Level Bullet</a:t>
            </a:r>
          </a:p>
          <a:p>
            <a:pPr lvl="1"/>
            <a:r>
              <a:rPr lang="en-US"/>
              <a:t>This is our 2nd level bullet</a:t>
            </a:r>
          </a:p>
          <a:p>
            <a:pPr lvl="2"/>
            <a:r>
              <a:rPr lang="en-US"/>
              <a:t>This is our 3rd level bullet</a:t>
            </a: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 flipV="1">
            <a:off x="431800" y="800100"/>
            <a:ext cx="87122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134" name="Text Box 6"/>
          <p:cNvSpPr txBox="1">
            <a:spLocks noChangeArrowheads="1"/>
          </p:cNvSpPr>
          <p:nvPr userDrawn="1"/>
        </p:nvSpPr>
        <p:spPr bwMode="auto">
          <a:xfrm>
            <a:off x="6537325" y="6437313"/>
            <a:ext cx="2225675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613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489700"/>
            <a:ext cx="2520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7613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89700"/>
            <a:ext cx="3311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17613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45438" y="6489700"/>
            <a:ext cx="11985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E8A9CCE-DACD-4170-8DC2-93AD35898C5F}" type="slidenum">
              <a:rPr lang="en-US"/>
              <a:pPr/>
              <a:t>‹#›</a:t>
            </a:fld>
            <a:r>
              <a:rPr lang="en-US"/>
              <a:t> / 65</a:t>
            </a:r>
          </a:p>
        </p:txBody>
      </p:sp>
      <p:pic>
        <p:nvPicPr>
          <p:cNvPr id="176142" name="Picture 14" descr="logoyil3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722313" cy="728663"/>
          </a:xfrm>
          <a:prstGeom prst="rect">
            <a:avLst/>
          </a:prstGeom>
          <a:noFill/>
        </p:spPr>
      </p:pic>
      <p:sp>
        <p:nvSpPr>
          <p:cNvPr id="176143" name="Rectangle 15"/>
          <p:cNvSpPr>
            <a:spLocks noChangeArrowheads="1"/>
          </p:cNvSpPr>
          <p:nvPr userDrawn="1"/>
        </p:nvSpPr>
        <p:spPr bwMode="auto">
          <a:xfrm>
            <a:off x="0" y="0"/>
            <a:ext cx="431800" cy="4508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76145" name="Rectangle 17"/>
          <p:cNvSpPr>
            <a:spLocks noChangeArrowheads="1"/>
          </p:cNvSpPr>
          <p:nvPr userDrawn="1"/>
        </p:nvSpPr>
        <p:spPr bwMode="auto">
          <a:xfrm>
            <a:off x="0" y="0"/>
            <a:ext cx="8712200" cy="9080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sldNum="0"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5pPr>
      <a:lvl6pPr marL="4572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6pPr>
      <a:lvl7pPr marL="9144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7pPr>
      <a:lvl8pPr marL="13716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8pPr>
      <a:lvl9pPr marL="1828800"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2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cs typeface="Times New Roman" pitchFamily="18" charset="0"/>
        </a:defRPr>
      </a:lvl9pPr>
    </p:titleStyle>
    <p:bodyStyle>
      <a:lvl1pPr marL="352425" indent="-352425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Wingdings" pitchFamily="2" charset="2"/>
        <a:buChar char="«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809625" indent="-277813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100000"/>
        <a:buFont typeface="Times New Roman" pitchFamily="18" charset="0"/>
        <a:buChar char="●"/>
        <a:defRPr sz="2400" b="1">
          <a:solidFill>
            <a:schemeClr val="tx1"/>
          </a:solidFill>
          <a:latin typeface="+mn-lt"/>
          <a:cs typeface="+mn-cs"/>
        </a:defRPr>
      </a:lvl2pPr>
      <a:lvl3pPr marL="1254125" indent="-265113" algn="l" rtl="0" eaLnBrk="0" fontAlgn="base" hangingPunct="0">
        <a:spcBef>
          <a:spcPct val="50000"/>
        </a:spcBef>
        <a:spcAft>
          <a:spcPct val="0"/>
        </a:spcAft>
        <a:buClr>
          <a:srgbClr val="CC3300"/>
        </a:buClr>
        <a:buSzPct val="100000"/>
        <a:buFont typeface="Arial" charset="0"/>
        <a:buChar char="♦"/>
        <a:defRPr sz="2000" b="1">
          <a:solidFill>
            <a:schemeClr val="tx1"/>
          </a:solidFill>
          <a:latin typeface="+mn-lt"/>
          <a:cs typeface="+mn-cs"/>
        </a:defRPr>
      </a:lvl3pPr>
      <a:lvl4pPr marL="1868488" indent="-3429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3907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8479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3051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7623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4219575" indent="-3429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Chap 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A9CCE-DACD-4170-8DC2-93AD35898C5F}" type="slidenum">
              <a:rPr lang="en-US" smtClean="0"/>
              <a:pPr/>
              <a:t>‹#›</a:t>
            </a:fld>
            <a:r>
              <a:rPr lang="en-US"/>
              <a:t> / 65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gif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48" y="1232756"/>
            <a:ext cx="8229600" cy="1143000"/>
          </a:xfrm>
        </p:spPr>
        <p:txBody>
          <a:bodyPr/>
          <a:lstStyle/>
          <a:p>
            <a:r>
              <a:rPr lang="en-US" dirty="0"/>
              <a:t>Unit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4400" dirty="0"/>
              <a:t>Combinational Logic Circuits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774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64" y="1016732"/>
            <a:ext cx="8136904" cy="1009791"/>
          </a:xfr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152636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8" name="Group 66">
            <a:extLst>
              <a:ext uri="{FF2B5EF4-FFF2-40B4-BE49-F238E27FC236}">
                <a16:creationId xmlns:a16="http://schemas.microsoft.com/office/drawing/2014/main" id="{FA9A7B7F-98C3-4140-88E3-B738934DDCBF}"/>
              </a:ext>
            </a:extLst>
          </p:cNvPr>
          <p:cNvGrpSpPr>
            <a:grpSpLocks/>
          </p:cNvGrpSpPr>
          <p:nvPr/>
        </p:nvGrpSpPr>
        <p:grpSpPr bwMode="auto">
          <a:xfrm>
            <a:off x="1367644" y="2410872"/>
            <a:ext cx="5256584" cy="2735108"/>
            <a:chOff x="1006" y="713"/>
            <a:chExt cx="2376" cy="1263"/>
          </a:xfrm>
        </p:grpSpPr>
        <p:sp>
          <p:nvSpPr>
            <p:cNvPr id="9" name="AutoShape 47">
              <a:extLst>
                <a:ext uri="{FF2B5EF4-FFF2-40B4-BE49-F238E27FC236}">
                  <a16:creationId xmlns:a16="http://schemas.microsoft.com/office/drawing/2014/main" id="{5F42F841-929C-4BF9-8C39-584F53EE3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Binary Adder</a:t>
              </a:r>
            </a:p>
          </p:txBody>
        </p:sp>
        <p:sp>
          <p:nvSpPr>
            <p:cNvPr id="10" name="Line 48">
              <a:extLst>
                <a:ext uri="{FF2B5EF4-FFF2-40B4-BE49-F238E27FC236}">
                  <a16:creationId xmlns:a16="http://schemas.microsoft.com/office/drawing/2014/main" id="{10F5EACE-7EFE-4D7B-A019-E3CCC06560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" name="Line 49">
              <a:extLst>
                <a:ext uri="{FF2B5EF4-FFF2-40B4-BE49-F238E27FC236}">
                  <a16:creationId xmlns:a16="http://schemas.microsoft.com/office/drawing/2014/main" id="{8CCD8E26-E3D1-47AB-8852-880D7E4CD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" name="Line 50">
              <a:extLst>
                <a:ext uri="{FF2B5EF4-FFF2-40B4-BE49-F238E27FC236}">
                  <a16:creationId xmlns:a16="http://schemas.microsoft.com/office/drawing/2014/main" id="{EB96FEF0-B210-41E5-8EA4-6ADE63D80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Line 51">
              <a:extLst>
                <a:ext uri="{FF2B5EF4-FFF2-40B4-BE49-F238E27FC236}">
                  <a16:creationId xmlns:a16="http://schemas.microsoft.com/office/drawing/2014/main" id="{54812103-41CC-45C2-9A97-1A4056ED9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4" name="Line 52">
              <a:extLst>
                <a:ext uri="{FF2B5EF4-FFF2-40B4-BE49-F238E27FC236}">
                  <a16:creationId xmlns:a16="http://schemas.microsoft.com/office/drawing/2014/main" id="{DF0C674A-EF4E-46A3-8229-60C6F1C9A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CB57F64C-B0A0-456E-AA80-D01B75754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" name="Line 54">
              <a:extLst>
                <a:ext uri="{FF2B5EF4-FFF2-40B4-BE49-F238E27FC236}">
                  <a16:creationId xmlns:a16="http://schemas.microsoft.com/office/drawing/2014/main" id="{59BB982E-92EA-45B4-B75C-35744723C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" name="Line 55">
              <a:extLst>
                <a:ext uri="{FF2B5EF4-FFF2-40B4-BE49-F238E27FC236}">
                  <a16:creationId xmlns:a16="http://schemas.microsoft.com/office/drawing/2014/main" id="{F0628E02-2A35-4153-8E80-164C892A4F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" name="Line 56">
              <a:extLst>
                <a:ext uri="{FF2B5EF4-FFF2-40B4-BE49-F238E27FC236}">
                  <a16:creationId xmlns:a16="http://schemas.microsoft.com/office/drawing/2014/main" id="{BE09B35D-C468-4024-96BA-AB9521019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" name="Line 57">
              <a:extLst>
                <a:ext uri="{FF2B5EF4-FFF2-40B4-BE49-F238E27FC236}">
                  <a16:creationId xmlns:a16="http://schemas.microsoft.com/office/drawing/2014/main" id="{DA25273C-3D8A-41EC-B5F2-678226781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" name="Line 58">
              <a:extLst>
                <a:ext uri="{FF2B5EF4-FFF2-40B4-BE49-F238E27FC236}">
                  <a16:creationId xmlns:a16="http://schemas.microsoft.com/office/drawing/2014/main" id="{ED50248A-0FA3-4E95-A072-11FCA9883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1" name="Line 59">
              <a:extLst>
                <a:ext uri="{FF2B5EF4-FFF2-40B4-BE49-F238E27FC236}">
                  <a16:creationId xmlns:a16="http://schemas.microsoft.com/office/drawing/2014/main" id="{F4689276-1737-41E2-B3E5-08D70A3D5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2" name="Line 60">
              <a:extLst>
                <a:ext uri="{FF2B5EF4-FFF2-40B4-BE49-F238E27FC236}">
                  <a16:creationId xmlns:a16="http://schemas.microsoft.com/office/drawing/2014/main" id="{4E0343DA-F123-4FB1-814C-8E38BADFE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3" name="Line 61">
              <a:extLst>
                <a:ext uri="{FF2B5EF4-FFF2-40B4-BE49-F238E27FC236}">
                  <a16:creationId xmlns:a16="http://schemas.microsoft.com/office/drawing/2014/main" id="{665FF7EF-0308-49F6-8112-9B1836BDFE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4" name="Text Box 62">
              <a:extLst>
                <a:ext uri="{FF2B5EF4-FFF2-40B4-BE49-F238E27FC236}">
                  <a16:creationId xmlns:a16="http://schemas.microsoft.com/office/drawing/2014/main" id="{CB200145-E975-4B80-98D9-DE3BDBA56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x</a:t>
              </a:r>
              <a:r>
                <a:rPr lang="en-US" baseline="-25000"/>
                <a:t>3</a:t>
              </a:r>
              <a:r>
                <a:rPr lang="en-US"/>
                <a:t>x</a:t>
              </a:r>
              <a:r>
                <a:rPr lang="en-US" baseline="-25000"/>
                <a:t>2</a:t>
              </a:r>
              <a:r>
                <a:rPr lang="en-US"/>
                <a:t>x</a:t>
              </a:r>
              <a:r>
                <a:rPr lang="en-US" baseline="-25000"/>
                <a:t>1</a:t>
              </a:r>
              <a:r>
                <a:rPr lang="en-US"/>
                <a:t>x</a:t>
              </a:r>
              <a:r>
                <a:rPr lang="en-US" baseline="-25000"/>
                <a:t>0        </a:t>
              </a:r>
              <a:r>
                <a:rPr lang="en-US"/>
                <a:t>y</a:t>
              </a:r>
              <a:r>
                <a:rPr lang="en-US" baseline="-25000"/>
                <a:t>3</a:t>
              </a:r>
              <a:r>
                <a:rPr lang="en-US"/>
                <a:t>y</a:t>
              </a:r>
              <a:r>
                <a:rPr lang="en-US" baseline="-25000"/>
                <a:t>2</a:t>
              </a:r>
              <a:r>
                <a:rPr lang="en-US"/>
                <a:t>y</a:t>
              </a:r>
              <a:r>
                <a:rPr lang="en-US" baseline="-25000"/>
                <a:t>1</a:t>
              </a:r>
              <a:r>
                <a:rPr lang="en-US"/>
                <a:t>y</a:t>
              </a:r>
              <a:r>
                <a:rPr lang="en-US" baseline="-25000"/>
                <a:t>0</a:t>
              </a:r>
            </a:p>
          </p:txBody>
        </p:sp>
        <p:sp>
          <p:nvSpPr>
            <p:cNvPr id="25" name="Text Box 63">
              <a:extLst>
                <a:ext uri="{FF2B5EF4-FFF2-40B4-BE49-F238E27FC236}">
                  <a16:creationId xmlns:a16="http://schemas.microsoft.com/office/drawing/2014/main" id="{FCEDD04E-3345-4D99-B90D-61B9B00A7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S</a:t>
              </a:r>
              <a:r>
                <a:rPr lang="en-US" baseline="-25000"/>
                <a:t>3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/>
                <a:t>S</a:t>
              </a:r>
              <a:r>
                <a:rPr lang="en-US" baseline="-25000"/>
                <a:t>1</a:t>
              </a:r>
              <a:r>
                <a:rPr lang="en-US"/>
                <a:t>S</a:t>
              </a:r>
              <a:r>
                <a:rPr lang="en-US" baseline="-25000"/>
                <a:t>0</a:t>
              </a:r>
            </a:p>
          </p:txBody>
        </p:sp>
        <p:sp>
          <p:nvSpPr>
            <p:cNvPr id="26" name="Text Box 64">
              <a:extLst>
                <a:ext uri="{FF2B5EF4-FFF2-40B4-BE49-F238E27FC236}">
                  <a16:creationId xmlns:a16="http://schemas.microsoft.com/office/drawing/2014/main" id="{A191BECF-0F58-4100-ADBD-5FA683CCE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C</a:t>
              </a:r>
              <a:r>
                <a:rPr lang="en-US" baseline="-25000"/>
                <a:t>0</a:t>
              </a:r>
            </a:p>
          </p:txBody>
        </p:sp>
        <p:sp>
          <p:nvSpPr>
            <p:cNvPr id="27" name="Text Box 65">
              <a:extLst>
                <a:ext uri="{FF2B5EF4-FFF2-40B4-BE49-F238E27FC236}">
                  <a16:creationId xmlns:a16="http://schemas.microsoft.com/office/drawing/2014/main" id="{BF0F0F11-6EA1-404C-A9CC-6EF75463E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/>
                <a:t>C</a:t>
              </a:r>
              <a:r>
                <a:rPr lang="en-US" baseline="-2500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03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315E9-C621-454D-B1A9-D2C3197B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0931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AD1C83C-2606-4593-A0CA-50EA534EB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588301"/>
              </p:ext>
            </p:extLst>
          </p:nvPr>
        </p:nvGraphicFramePr>
        <p:xfrm>
          <a:off x="457200" y="3127862"/>
          <a:ext cx="3444875" cy="11042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526415">
                  <a:extLst>
                    <a:ext uri="{9D8B030D-6E8A-4147-A177-3AD203B41FA5}">
                      <a16:colId xmlns:a16="http://schemas.microsoft.com/office/drawing/2014/main" val="26245891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7025997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46571569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69421323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356235" algn="l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Input</a:t>
                      </a:r>
                      <a:endParaRPr lang="en-I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913130" marR="903605" algn="ctr">
                        <a:lnSpc>
                          <a:spcPts val="132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Output</a:t>
                      </a:r>
                      <a:endParaRPr lang="en-IN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1940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698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IN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I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07315" marR="9842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Difference (D)</a:t>
                      </a:r>
                      <a:endParaRPr lang="en-I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4295" marR="57150"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Borrow (Bout)</a:t>
                      </a:r>
                      <a:endParaRPr lang="en-I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193927"/>
                  </a:ext>
                </a:extLst>
              </a:tr>
              <a:tr h="186690">
                <a:tc>
                  <a:txBody>
                    <a:bodyPr/>
                    <a:lstStyle/>
                    <a:p>
                      <a:pPr marL="1079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258209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10795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1588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79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95960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1079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8617710"/>
                  </a:ext>
                </a:extLst>
              </a:tr>
            </a:tbl>
          </a:graphicData>
        </a:graphic>
      </p:graphicFrame>
      <p:pic>
        <p:nvPicPr>
          <p:cNvPr id="4" name="image9.png">
            <a:extLst>
              <a:ext uri="{FF2B5EF4-FFF2-40B4-BE49-F238E27FC236}">
                <a16:creationId xmlns:a16="http://schemas.microsoft.com/office/drawing/2014/main" id="{54641F9D-5CC1-465D-B41B-CC7F824012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9752" y="1664804"/>
            <a:ext cx="3350895" cy="781050"/>
          </a:xfrm>
          <a:prstGeom prst="rect">
            <a:avLst/>
          </a:prstGeom>
        </p:spPr>
      </p:pic>
      <p:pic>
        <p:nvPicPr>
          <p:cNvPr id="12" name="image10.png">
            <a:extLst>
              <a:ext uri="{FF2B5EF4-FFF2-40B4-BE49-F238E27FC236}">
                <a16:creationId xmlns:a16="http://schemas.microsoft.com/office/drawing/2014/main" id="{A6BD44BB-3B8B-42D6-9245-F29E4F03283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6035" y="2894181"/>
            <a:ext cx="3350895" cy="2082991"/>
          </a:xfrm>
          <a:prstGeom prst="rect">
            <a:avLst/>
          </a:prstGeom>
        </p:spPr>
      </p:pic>
      <p:pic>
        <p:nvPicPr>
          <p:cNvPr id="13" name="image11.png">
            <a:extLst>
              <a:ext uri="{FF2B5EF4-FFF2-40B4-BE49-F238E27FC236}">
                <a16:creationId xmlns:a16="http://schemas.microsoft.com/office/drawing/2014/main" id="{59B2C57C-D6BF-4D07-A55B-9171120EF7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4755" y="5373687"/>
            <a:ext cx="3226435" cy="1209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151EA2-E380-409B-BA7E-5F7E8BBA45D2}"/>
              </a:ext>
            </a:extLst>
          </p:cNvPr>
          <p:cNvSpPr txBox="1"/>
          <p:nvPr/>
        </p:nvSpPr>
        <p:spPr>
          <a:xfrm>
            <a:off x="1264974" y="1022118"/>
            <a:ext cx="55752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3615" marR="1237615" algn="ctr">
              <a:spcBef>
                <a:spcPts val="245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 schematic of half-subtractor</a:t>
            </a:r>
            <a:endParaRPr lang="en-IN" sz="24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6E9E571-D7B7-4621-A9D1-2F241D4C3E8D}"/>
              </a:ext>
            </a:extLst>
          </p:cNvPr>
          <p:cNvSpPr txBox="1">
            <a:spLocks noChangeArrowheads="1"/>
          </p:cNvSpPr>
          <p:nvPr/>
        </p:nvSpPr>
        <p:spPr>
          <a:xfrm>
            <a:off x="608" y="250416"/>
            <a:ext cx="9144000" cy="63839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Binary Subtractor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17BAC-75AB-473E-AAF3-84A48E4A2B44}"/>
              </a:ext>
            </a:extLst>
          </p:cNvPr>
          <p:cNvSpPr txBox="1"/>
          <p:nvPr/>
        </p:nvSpPr>
        <p:spPr>
          <a:xfrm>
            <a:off x="144128" y="2646533"/>
            <a:ext cx="24663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695E2-5238-4FEF-AEC5-DF7CB90AEE4F}"/>
              </a:ext>
            </a:extLst>
          </p:cNvPr>
          <p:cNvSpPr txBox="1"/>
          <p:nvPr/>
        </p:nvSpPr>
        <p:spPr>
          <a:xfrm>
            <a:off x="5780590" y="2304901"/>
            <a:ext cx="24663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33703-1763-453B-8A46-A4FBEA1DBF1E}"/>
              </a:ext>
            </a:extLst>
          </p:cNvPr>
          <p:cNvSpPr txBox="1"/>
          <p:nvPr/>
        </p:nvSpPr>
        <p:spPr>
          <a:xfrm>
            <a:off x="2520082" y="4779216"/>
            <a:ext cx="24663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  </a:t>
            </a:r>
          </a:p>
        </p:txBody>
      </p:sp>
    </p:spTree>
    <p:extLst>
      <p:ext uri="{BB962C8B-B14F-4D97-AF65-F5344CB8AC3E}">
        <p14:creationId xmlns:p14="http://schemas.microsoft.com/office/powerpoint/2010/main" val="112162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FA69-4416-47BC-B3CD-42DFB767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3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018ED53-2609-472B-B547-803575B14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959021"/>
              </p:ext>
            </p:extLst>
          </p:nvPr>
        </p:nvGraphicFramePr>
        <p:xfrm>
          <a:off x="1871700" y="2470262"/>
          <a:ext cx="4133215" cy="1879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0715">
                  <a:extLst>
                    <a:ext uri="{9D8B030D-6E8A-4147-A177-3AD203B41FA5}">
                      <a16:colId xmlns:a16="http://schemas.microsoft.com/office/drawing/2014/main" val="241257829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77382112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67557775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1105278171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270406351"/>
                    </a:ext>
                  </a:extLst>
                </a:gridCol>
              </a:tblGrid>
              <a:tr h="184150">
                <a:tc gridSpan="3">
                  <a:txBody>
                    <a:bodyPr/>
                    <a:lstStyle/>
                    <a:p>
                      <a:pPr marL="759460" marR="75184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Inputs</a:t>
                      </a:r>
                      <a:endParaRPr lang="en-IN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755015" marR="746760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Outputs</a:t>
                      </a:r>
                      <a:endParaRPr lang="en-IN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8066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1079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</a:rPr>
                        <a:t>A</a:t>
                      </a:r>
                      <a:endParaRPr lang="en-IN" sz="1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endParaRPr lang="en-IN" sz="1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0980" marR="210185"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</a:rPr>
                        <a:t>B</a:t>
                      </a:r>
                      <a:r>
                        <a:rPr lang="en-US" sz="800">
                          <a:solidFill>
                            <a:srgbClr val="002060"/>
                          </a:solidFill>
                          <a:effectLst/>
                        </a:rPr>
                        <a:t>in</a:t>
                      </a:r>
                      <a:endParaRPr lang="en-IN" sz="110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5880" marR="45085" algn="ctr">
                        <a:lnSpc>
                          <a:spcPts val="134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Difference(D)</a:t>
                      </a:r>
                      <a:endParaRPr lang="en-IN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marR="37465" algn="ctr">
                        <a:lnSpc>
                          <a:spcPts val="125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Borrow(B</a:t>
                      </a:r>
                      <a:r>
                        <a:rPr lang="en-US" sz="800" dirty="0">
                          <a:solidFill>
                            <a:srgbClr val="002060"/>
                          </a:solidFill>
                          <a:effectLst/>
                        </a:rPr>
                        <a:t>out</a:t>
                      </a: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  <a:endParaRPr lang="en-IN" sz="11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8840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129475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97765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52965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55729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02871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3697"/>
                  </a:ext>
                </a:extLst>
              </a:tr>
              <a:tr h="189865"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46655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365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80430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06E5168A-B6AA-4FFB-BA76-B614A061F0C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5078"/>
            <a:ext cx="9144000" cy="63839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Binary Subtractor</a:t>
            </a:r>
          </a:p>
        </p:txBody>
      </p:sp>
      <p:pic>
        <p:nvPicPr>
          <p:cNvPr id="11" name="image13.png">
            <a:extLst>
              <a:ext uri="{FF2B5EF4-FFF2-40B4-BE49-F238E27FC236}">
                <a16:creationId xmlns:a16="http://schemas.microsoft.com/office/drawing/2014/main" id="{EA4C800A-BE4C-436F-867B-A454C47778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668" y="4855170"/>
            <a:ext cx="5209540" cy="172819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4F1F4-8A2D-4604-9767-70E9B8BB684E}"/>
              </a:ext>
            </a:extLst>
          </p:cNvPr>
          <p:cNvGrpSpPr>
            <a:grpSpLocks/>
          </p:cNvGrpSpPr>
          <p:nvPr/>
        </p:nvGrpSpPr>
        <p:grpSpPr bwMode="auto">
          <a:xfrm>
            <a:off x="2771800" y="913036"/>
            <a:ext cx="3077210" cy="1254760"/>
            <a:chOff x="4055" y="192"/>
            <a:chExt cx="4846" cy="1976"/>
          </a:xfrm>
        </p:grpSpPr>
        <p:sp>
          <p:nvSpPr>
            <p:cNvPr id="13" name="Text Box 10">
              <a:extLst>
                <a:ext uri="{FF2B5EF4-FFF2-40B4-BE49-F238E27FC236}">
                  <a16:creationId xmlns:a16="http://schemas.microsoft.com/office/drawing/2014/main" id="{F88F8CDD-EBE1-4510-8757-5424FFF407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5" y="192"/>
              <a:ext cx="4846" cy="1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Aft>
                  <a:spcPts val="0"/>
                </a:spcAft>
              </a:pPr>
              <a:r>
                <a:rPr lang="en-US" sz="13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>
                <a:spcBef>
                  <a:spcPts val="55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IN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335F7D-E496-452C-8151-FEF025C7B5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5" y="668"/>
              <a:ext cx="4846" cy="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CBA32E2-E592-4D8D-94FB-8028E5B4D853}"/>
              </a:ext>
            </a:extLst>
          </p:cNvPr>
          <p:cNvSpPr txBox="1"/>
          <p:nvPr/>
        </p:nvSpPr>
        <p:spPr>
          <a:xfrm>
            <a:off x="-1095012" y="1030191"/>
            <a:ext cx="55752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83615" marR="1237615" algn="ctr">
              <a:spcBef>
                <a:spcPts val="245"/>
              </a:spcBef>
              <a:spcAft>
                <a:spcPts val="0"/>
              </a:spcAft>
            </a:pPr>
            <a:r>
              <a:rPr lang="en-US" sz="1800" b="1" u="sng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Block schematic of full-subtractor</a:t>
            </a:r>
            <a:endParaRPr lang="en-IN" sz="240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858DE1-2069-492F-B69D-6D420116E1F1}"/>
              </a:ext>
            </a:extLst>
          </p:cNvPr>
          <p:cNvSpPr txBox="1"/>
          <p:nvPr/>
        </p:nvSpPr>
        <p:spPr>
          <a:xfrm>
            <a:off x="0" y="2148213"/>
            <a:ext cx="24663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Truth table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28E8F-FF19-476C-BABD-5575EE30714A}"/>
              </a:ext>
            </a:extLst>
          </p:cNvPr>
          <p:cNvSpPr txBox="1"/>
          <p:nvPr/>
        </p:nvSpPr>
        <p:spPr>
          <a:xfrm>
            <a:off x="-4539" y="4481512"/>
            <a:ext cx="24663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 </a:t>
            </a:r>
          </a:p>
        </p:txBody>
      </p:sp>
    </p:spTree>
    <p:extLst>
      <p:ext uri="{BB962C8B-B14F-4D97-AF65-F5344CB8AC3E}">
        <p14:creationId xmlns:p14="http://schemas.microsoft.com/office/powerpoint/2010/main" val="364534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6C94-D8D2-421D-9A2D-4366560C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839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8DD3E-9C5F-41DE-9BA6-8AFBFF47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image14.png">
            <a:extLst>
              <a:ext uri="{FF2B5EF4-FFF2-40B4-BE49-F238E27FC236}">
                <a16:creationId xmlns:a16="http://schemas.microsoft.com/office/drawing/2014/main" id="{3A03EB68-FDDD-402D-A0EC-811B7F7A3D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580" y="1844824"/>
            <a:ext cx="7308812" cy="3312368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57E1294F-730B-4A71-9A41-293C3217EC5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5078"/>
            <a:ext cx="9144000" cy="63839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Binary Subtractor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392E6-9A1F-4164-BB42-254E19124407}"/>
              </a:ext>
            </a:extLst>
          </p:cNvPr>
          <p:cNvSpPr txBox="1"/>
          <p:nvPr/>
        </p:nvSpPr>
        <p:spPr>
          <a:xfrm>
            <a:off x="1835696" y="1021829"/>
            <a:ext cx="246634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8737E1-A628-4B06-892A-9B9E1D17D1EB}"/>
              </a:ext>
            </a:extLst>
          </p:cNvPr>
          <p:cNvSpPr/>
          <p:nvPr/>
        </p:nvSpPr>
        <p:spPr>
          <a:xfrm>
            <a:off x="457200" y="1450639"/>
            <a:ext cx="8229600" cy="46755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593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D6A3-AEAE-4DA9-9771-275C6E5F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974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0D990-0DB5-452A-9105-E501676E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37891"/>
            <a:ext cx="8229600" cy="2275085"/>
          </a:xfrm>
        </p:spPr>
        <p:txBody>
          <a:bodyPr>
            <a:normAutofit fontScale="62500" lnSpcReduction="2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1’s Complement of a Binary Number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simple algorithm to convert a binary number into 1’s complement. To get 1’s complement of a binary number, simply invert the given number.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2’s Complement of a Binary Number</a:t>
            </a:r>
          </a:p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simple algorithm to convert a binary number into 2’s complement. To get 2’s complement of a binary number, simply invert the given number and add 1 to the least significant bit (LSB) of given result.</a:t>
            </a:r>
          </a:p>
          <a:p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406720-5797-4EDE-B2AA-FB1591C5D5A6}"/>
              </a:ext>
            </a:extLst>
          </p:cNvPr>
          <p:cNvSpPr txBox="1">
            <a:spLocks noChangeArrowheads="1"/>
          </p:cNvSpPr>
          <p:nvPr/>
        </p:nvSpPr>
        <p:spPr>
          <a:xfrm>
            <a:off x="608" y="250416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>
                <a:solidFill>
                  <a:srgbClr val="FFFF00"/>
                </a:solidFill>
              </a:rPr>
              <a:t>Binary Subtractor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B2973-97F9-45CA-8D89-A0F4EABB1171}"/>
              </a:ext>
            </a:extLst>
          </p:cNvPr>
          <p:cNvSpPr txBox="1"/>
          <p:nvPr/>
        </p:nvSpPr>
        <p:spPr>
          <a:xfrm>
            <a:off x="36461" y="2867907"/>
            <a:ext cx="1102049" cy="34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Example </a:t>
            </a:r>
          </a:p>
        </p:txBody>
      </p:sp>
      <p:pic>
        <p:nvPicPr>
          <p:cNvPr id="622599" name="Picture 7" descr="Subtraction of two numbers using 2's Complement - GeeksforGeeks">
            <a:extLst>
              <a:ext uri="{FF2B5EF4-FFF2-40B4-BE49-F238E27FC236}">
                <a16:creationId xmlns:a16="http://schemas.microsoft.com/office/drawing/2014/main" id="{94A491D3-7913-4AE5-B3B1-E995633B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71344"/>
            <a:ext cx="7056784" cy="387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D2C7EBF-BE47-402C-886F-907F361334EE}"/>
              </a:ext>
            </a:extLst>
          </p:cNvPr>
          <p:cNvSpPr/>
          <p:nvPr/>
        </p:nvSpPr>
        <p:spPr>
          <a:xfrm>
            <a:off x="1492275" y="2867907"/>
            <a:ext cx="6840760" cy="38700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41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Subtractor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1025525"/>
          </a:xfrm>
        </p:spPr>
        <p:txBody>
          <a:bodyPr>
            <a:normAutofit lnSpcReduction="10000"/>
          </a:bodyPr>
          <a:lstStyle/>
          <a:p>
            <a:r>
              <a:rPr lang="en-US"/>
              <a:t>Use 2’s complement with binary adder</a:t>
            </a:r>
          </a:p>
          <a:p>
            <a:pPr lvl="1"/>
            <a:r>
              <a:rPr lang="en-US" i="1"/>
              <a:t>x</a:t>
            </a:r>
            <a:r>
              <a:rPr lang="en-US"/>
              <a:t> – </a:t>
            </a:r>
            <a:r>
              <a:rPr lang="en-US" i="1"/>
              <a:t>y</a:t>
            </a:r>
            <a:r>
              <a:rPr lang="en-US"/>
              <a:t> = </a:t>
            </a:r>
            <a:r>
              <a:rPr lang="en-US" i="1"/>
              <a:t>x</a:t>
            </a:r>
            <a:r>
              <a:rPr lang="en-US"/>
              <a:t> + (-</a:t>
            </a:r>
            <a:r>
              <a:rPr lang="en-US" i="1"/>
              <a:t>y</a:t>
            </a:r>
            <a:r>
              <a:rPr lang="en-US"/>
              <a:t>) = </a:t>
            </a:r>
            <a:r>
              <a:rPr lang="en-US" i="1"/>
              <a:t>x</a:t>
            </a:r>
            <a:r>
              <a:rPr lang="en-US"/>
              <a:t> + </a:t>
            </a:r>
            <a:r>
              <a:rPr lang="en-US" i="1"/>
              <a:t>y’ </a:t>
            </a:r>
            <a:r>
              <a:rPr lang="en-US"/>
              <a:t>+ 1</a:t>
            </a:r>
          </a:p>
        </p:txBody>
      </p:sp>
      <p:graphicFrame>
        <p:nvGraphicFramePr>
          <p:cNvPr id="5028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11766"/>
              </p:ext>
            </p:extLst>
          </p:nvPr>
        </p:nvGraphicFramePr>
        <p:xfrm>
          <a:off x="5292080" y="1736812"/>
          <a:ext cx="3708412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22" name="Visio" r:id="rId4" imgW="2498628" imgH="1693956" progId="">
                  <p:embed/>
                </p:oleObj>
              </mc:Choice>
              <mc:Fallback>
                <p:oleObj name="Visio" r:id="rId4" imgW="2498628" imgH="169395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1736812"/>
                        <a:ext cx="3708412" cy="424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015691"/>
            <a:ext cx="5148572" cy="36907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8544B-3633-448A-8BE1-5B37D5E53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004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DC9DB-3B3E-4C46-BF65-F19BC8B4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70841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image22.png">
            <a:extLst>
              <a:ext uri="{FF2B5EF4-FFF2-40B4-BE49-F238E27FC236}">
                <a16:creationId xmlns:a16="http://schemas.microsoft.com/office/drawing/2014/main" id="{05CE35A2-322A-42F7-B438-5A497424F95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610" y="1668511"/>
            <a:ext cx="7020780" cy="327119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883133F-5080-451D-8BA2-2F4827C18C7F}"/>
              </a:ext>
            </a:extLst>
          </p:cNvPr>
          <p:cNvSpPr txBox="1">
            <a:spLocks noChangeArrowheads="1"/>
          </p:cNvSpPr>
          <p:nvPr/>
        </p:nvSpPr>
        <p:spPr>
          <a:xfrm>
            <a:off x="608" y="250416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Binary Subtractor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7CC6B4-CA48-40B7-AC5B-A1234D7CADF5}"/>
              </a:ext>
            </a:extLst>
          </p:cNvPr>
          <p:cNvSpPr/>
          <p:nvPr/>
        </p:nvSpPr>
        <p:spPr>
          <a:xfrm>
            <a:off x="457200" y="1088740"/>
            <a:ext cx="8229600" cy="4500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31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Adder/Subtractor</a:t>
            </a:r>
          </a:p>
        </p:txBody>
      </p:sp>
      <p:sp>
        <p:nvSpPr>
          <p:cNvPr id="503813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157321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i="1"/>
              <a:t>M</a:t>
            </a:r>
            <a:r>
              <a:rPr lang="en-US"/>
              <a:t>: Control Signal (Mode)</a:t>
            </a:r>
          </a:p>
          <a:p>
            <a:pPr lvl="1"/>
            <a:r>
              <a:rPr lang="en-US" i="1"/>
              <a:t>M=</a:t>
            </a:r>
            <a:r>
              <a:rPr lang="en-US"/>
              <a:t>0 </a:t>
            </a:r>
            <a:r>
              <a:rPr lang="en-US">
                <a:sym typeface="Wingdings" pitchFamily="2" charset="2"/>
              </a:rPr>
              <a:t> </a:t>
            </a:r>
            <a:r>
              <a:rPr lang="en-US" i="1">
                <a:sym typeface="Wingdings" pitchFamily="2" charset="2"/>
              </a:rPr>
              <a:t>F = x + y</a:t>
            </a:r>
          </a:p>
          <a:p>
            <a:pPr lvl="1"/>
            <a:r>
              <a:rPr lang="en-US" i="1">
                <a:sym typeface="Wingdings" pitchFamily="2" charset="2"/>
              </a:rPr>
              <a:t>M=</a:t>
            </a:r>
            <a:r>
              <a:rPr lang="en-US">
                <a:sym typeface="Wingdings" pitchFamily="2" charset="2"/>
              </a:rPr>
              <a:t>1  </a:t>
            </a:r>
            <a:r>
              <a:rPr lang="en-US" i="1">
                <a:sym typeface="Wingdings" pitchFamily="2" charset="2"/>
              </a:rPr>
              <a:t>F = x – y</a:t>
            </a:r>
            <a:endParaRPr lang="en-US"/>
          </a:p>
        </p:txBody>
      </p:sp>
      <p:graphicFrame>
        <p:nvGraphicFramePr>
          <p:cNvPr id="503812" name="Object 4"/>
          <p:cNvGraphicFramePr>
            <a:graphicFrameLocks noChangeAspect="1"/>
          </p:cNvGraphicFramePr>
          <p:nvPr/>
        </p:nvGraphicFramePr>
        <p:xfrm>
          <a:off x="3132138" y="1628775"/>
          <a:ext cx="5837237" cy="430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45" name="Visio" r:id="rId4" imgW="2404750" imgH="1774911" progId="">
                  <p:embed/>
                </p:oleObj>
              </mc:Choice>
              <mc:Fallback>
                <p:oleObj name="Visio" r:id="rId4" imgW="2404750" imgH="1774911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5837237" cy="430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38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38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942628"/>
            <a:ext cx="7920879" cy="4972744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>
                <a:solidFill>
                  <a:srgbClr val="FFFF00"/>
                </a:solidFill>
              </a:rPr>
              <a:t>Binary Subtractor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58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3" y="1286762"/>
            <a:ext cx="7200800" cy="428447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52636"/>
            <a:ext cx="9144000" cy="9001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Carry look ahead Adder</a:t>
            </a:r>
          </a:p>
        </p:txBody>
      </p:sp>
      <p:pic>
        <p:nvPicPr>
          <p:cNvPr id="619522" name="Picture 2" descr="Full Adder | Definition | Circuit Diagram | Truth Table | Gate ...">
            <a:extLst>
              <a:ext uri="{FF2B5EF4-FFF2-40B4-BE49-F238E27FC236}">
                <a16:creationId xmlns:a16="http://schemas.microsoft.com/office/drawing/2014/main" id="{DE35C93D-39AB-46C5-8564-1FD3DEF7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69" y="2251694"/>
            <a:ext cx="2483768" cy="4173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10985A-A1DE-46CB-9EB0-E2A7688F3A66}"/>
              </a:ext>
            </a:extLst>
          </p:cNvPr>
          <p:cNvSpPr txBox="1"/>
          <p:nvPr/>
        </p:nvSpPr>
        <p:spPr>
          <a:xfrm>
            <a:off x="7056276" y="2096852"/>
            <a:ext cx="184587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Full adder equation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6B4CFF-7553-40C1-9681-3EDAE3DF4D2B}"/>
              </a:ext>
            </a:extLst>
          </p:cNvPr>
          <p:cNvSpPr/>
          <p:nvPr/>
        </p:nvSpPr>
        <p:spPr>
          <a:xfrm>
            <a:off x="7254298" y="2096852"/>
            <a:ext cx="1494166" cy="57606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BF8E42-1A29-40FA-8C3A-AC69A3C78A97}"/>
              </a:ext>
            </a:extLst>
          </p:cNvPr>
          <p:cNvSpPr txBox="1"/>
          <p:nvPr/>
        </p:nvSpPr>
        <p:spPr>
          <a:xfrm>
            <a:off x="5140243" y="6047505"/>
            <a:ext cx="226825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AB+ (A XOR B)C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02B0D-1C2C-4549-BBD1-E944CC8EEEB2}"/>
              </a:ext>
            </a:extLst>
          </p:cNvPr>
          <p:cNvSpPr/>
          <p:nvPr/>
        </p:nvSpPr>
        <p:spPr>
          <a:xfrm>
            <a:off x="5256076" y="6032114"/>
            <a:ext cx="1800200" cy="34921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B172E44D-A366-4524-B4B4-52B82660DE9F}"/>
              </a:ext>
            </a:extLst>
          </p:cNvPr>
          <p:cNvSpPr/>
          <p:nvPr/>
        </p:nvSpPr>
        <p:spPr>
          <a:xfrm>
            <a:off x="5976156" y="5816090"/>
            <a:ext cx="1432339" cy="349214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70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979" y="1128681"/>
            <a:ext cx="8386821" cy="5549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Binary adder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Binary adder as subtractor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Carry look ahead adder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Decimal adder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Magnitude Comparator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52636"/>
            <a:ext cx="9144000" cy="72008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Carry look ahead Adder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947391"/>
            <a:ext cx="7560840" cy="496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02333-F6A1-4CB1-AFDE-3B3B43B99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500" y="2204864"/>
            <a:ext cx="1733792" cy="15908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56F373-9DCE-4476-992F-0852E095BFDA}"/>
              </a:ext>
            </a:extLst>
          </p:cNvPr>
          <p:cNvCxnSpPr>
            <a:cxnSpLocks/>
          </p:cNvCxnSpPr>
          <p:nvPr/>
        </p:nvCxnSpPr>
        <p:spPr>
          <a:xfrm flipH="1">
            <a:off x="6732240" y="2600908"/>
            <a:ext cx="900100" cy="975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897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80628"/>
            <a:ext cx="3915321" cy="58326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956" y="728700"/>
            <a:ext cx="4725059" cy="5436604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17429"/>
            <a:ext cx="9144000" cy="45924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Carry look ahead Adder</a:t>
            </a:r>
          </a:p>
        </p:txBody>
      </p:sp>
    </p:spTree>
    <p:extLst>
      <p:ext uri="{BB962C8B-B14F-4D97-AF65-F5344CB8AC3E}">
        <p14:creationId xmlns:p14="http://schemas.microsoft.com/office/powerpoint/2010/main" val="261564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Decimal Adder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47674" y="1128680"/>
            <a:ext cx="8296326" cy="305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decimal adder requires a minimum of 9 inputs and 5 outputs 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en-US" dirty="0"/>
              <a:t>1 digit requires 4-bit 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en-US" dirty="0"/>
              <a:t>Input: 2 digits + 1-bit carry</a:t>
            </a:r>
          </a:p>
          <a:p>
            <a:pPr marL="342900" indent="-342900" algn="just">
              <a:buClrTx/>
              <a:buFont typeface="Wingdings" pitchFamily="2" charset="2"/>
              <a:buChar char="Ø"/>
            </a:pPr>
            <a:r>
              <a:rPr lang="en-US" dirty="0"/>
              <a:t>Output: 1 digit + 1-bit carry</a:t>
            </a:r>
          </a:p>
          <a:p>
            <a:pPr algn="just"/>
            <a:r>
              <a:rPr lang="en-US" dirty="0"/>
              <a:t> BCD adder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/>
              <a:t> Perform the addition of two decimal digits in BCD, together with an input              </a:t>
            </a:r>
          </a:p>
          <a:p>
            <a:pPr algn="just">
              <a:buClrTx/>
            </a:pPr>
            <a:r>
              <a:rPr lang="en-US" dirty="0"/>
              <a:t>   carry from a previous stage. </a:t>
            </a:r>
          </a:p>
          <a:p>
            <a:pPr algn="just">
              <a:buClrTx/>
              <a:buFont typeface="Wingdings" pitchFamily="2" charset="2"/>
              <a:buChar char="Ø"/>
            </a:pPr>
            <a:r>
              <a:rPr lang="en-US" dirty="0"/>
              <a:t>The output sum cannot be greater than 19 (9+9+1)</a:t>
            </a:r>
          </a:p>
        </p:txBody>
      </p:sp>
    </p:spTree>
    <p:extLst>
      <p:ext uri="{BB962C8B-B14F-4D97-AF65-F5344CB8AC3E}">
        <p14:creationId xmlns:p14="http://schemas.microsoft.com/office/powerpoint/2010/main" val="1842933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BCD Adder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1119188"/>
          </a:xfrm>
        </p:spPr>
        <p:txBody>
          <a:bodyPr>
            <a:normAutofit lnSpcReduction="10000"/>
          </a:bodyPr>
          <a:lstStyle/>
          <a:p>
            <a:r>
              <a:rPr lang="en-US"/>
              <a:t>4-bits plus 4-bits</a:t>
            </a:r>
          </a:p>
          <a:p>
            <a:r>
              <a:rPr lang="en-US"/>
              <a:t>Operands and Result: 0 to 9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6192838" y="1268413"/>
            <a:ext cx="2159000" cy="1098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 i="1"/>
              <a:t>+  x</a:t>
            </a:r>
            <a:r>
              <a:rPr lang="en-US" sz="2000" b="1" i="1" baseline="-25000"/>
              <a:t>3</a:t>
            </a:r>
            <a:r>
              <a:rPr lang="en-US" sz="2000" b="1" i="1"/>
              <a:t>  x</a:t>
            </a:r>
            <a:r>
              <a:rPr lang="en-US" sz="2000" b="1" i="1" baseline="-25000"/>
              <a:t>2</a:t>
            </a:r>
            <a:r>
              <a:rPr lang="en-US" sz="2000" b="1" i="1"/>
              <a:t>  x</a:t>
            </a:r>
            <a:r>
              <a:rPr lang="en-US" sz="2000" b="1" i="1" baseline="-25000"/>
              <a:t>1</a:t>
            </a:r>
            <a:r>
              <a:rPr lang="en-US" sz="2000" b="1" i="1"/>
              <a:t>  x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/>
              <a:t>+  y</a:t>
            </a:r>
            <a:r>
              <a:rPr lang="en-US" sz="2000" b="1" i="1" baseline="-25000"/>
              <a:t>3</a:t>
            </a:r>
            <a:r>
              <a:rPr lang="en-US" sz="2000" b="1" i="1"/>
              <a:t>  y</a:t>
            </a:r>
            <a:r>
              <a:rPr lang="en-US" sz="2000" b="1" i="1" baseline="-25000"/>
              <a:t>2</a:t>
            </a:r>
            <a:r>
              <a:rPr lang="en-US" sz="2000" b="1" i="1"/>
              <a:t>  y</a:t>
            </a:r>
            <a:r>
              <a:rPr lang="en-US" sz="2000" b="1" i="1" baseline="-25000"/>
              <a:t>1</a:t>
            </a:r>
            <a:r>
              <a:rPr lang="en-US" sz="2000" b="1" i="1"/>
              <a:t>  y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cs typeface="Times New Roman" pitchFamily="18" charset="0"/>
              </a:rPr>
              <a:t>────────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solidFill>
                  <a:schemeClr val="accent1"/>
                </a:solidFill>
              </a:rPr>
              <a:t>Cy</a:t>
            </a:r>
            <a:r>
              <a:rPr lang="en-US" sz="2000" b="1" i="1"/>
              <a:t>   S</a:t>
            </a:r>
            <a:r>
              <a:rPr lang="en-US" sz="2000" b="1" i="1" baseline="-25000"/>
              <a:t>3</a:t>
            </a:r>
            <a:r>
              <a:rPr lang="en-US" sz="2000" b="1" i="1"/>
              <a:t>  S</a:t>
            </a:r>
            <a:r>
              <a:rPr lang="en-US" sz="2000" b="1" i="1" baseline="-25000"/>
              <a:t>2</a:t>
            </a:r>
            <a:r>
              <a:rPr lang="en-US" sz="2000" b="1" i="1"/>
              <a:t>  S</a:t>
            </a:r>
            <a:r>
              <a:rPr lang="en-US" sz="2000" b="1" i="1" baseline="-25000"/>
              <a:t>1</a:t>
            </a:r>
            <a:r>
              <a:rPr lang="en-US" sz="2000" b="1" i="1"/>
              <a:t>  S</a:t>
            </a:r>
            <a:r>
              <a:rPr lang="en-US" sz="2000" b="1" i="1" baseline="-25000"/>
              <a:t>0</a:t>
            </a:r>
          </a:p>
        </p:txBody>
      </p:sp>
      <p:graphicFrame>
        <p:nvGraphicFramePr>
          <p:cNvPr id="499719" name="Group 1031"/>
          <p:cNvGraphicFramePr>
            <a:graphicFrameLocks noGrp="1"/>
          </p:cNvGraphicFramePr>
          <p:nvPr/>
        </p:nvGraphicFramePr>
        <p:xfrm>
          <a:off x="971550" y="2349500"/>
          <a:ext cx="4860925" cy="395318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98652" name="Group 988"/>
          <p:cNvGraphicFramePr>
            <a:graphicFrameLocks noGrp="1"/>
          </p:cNvGraphicFramePr>
          <p:nvPr/>
        </p:nvGraphicFramePr>
        <p:xfrm>
          <a:off x="971550" y="297656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56" name="Group 992"/>
          <p:cNvGraphicFramePr>
            <a:graphicFrameLocks noGrp="1"/>
          </p:cNvGraphicFramePr>
          <p:nvPr/>
        </p:nvGraphicFramePr>
        <p:xfrm>
          <a:off x="971550" y="3233738"/>
          <a:ext cx="4860925" cy="295275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60" name="Group 996"/>
          <p:cNvGraphicFramePr>
            <a:graphicFrameLocks noGrp="1"/>
          </p:cNvGraphicFramePr>
          <p:nvPr/>
        </p:nvGraphicFramePr>
        <p:xfrm>
          <a:off x="971550" y="37719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64" name="Group 1000"/>
          <p:cNvGraphicFramePr>
            <a:graphicFrameLocks noGrp="1"/>
          </p:cNvGraphicFramePr>
          <p:nvPr/>
        </p:nvGraphicFramePr>
        <p:xfrm>
          <a:off x="971550" y="406876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68" name="Group 1004"/>
          <p:cNvGraphicFramePr>
            <a:graphicFrameLocks noGrp="1"/>
          </p:cNvGraphicFramePr>
          <p:nvPr/>
        </p:nvGraphicFramePr>
        <p:xfrm>
          <a:off x="971550" y="43497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72" name="Group 1008"/>
          <p:cNvGraphicFramePr>
            <a:graphicFrameLocks noGrp="1"/>
          </p:cNvGraphicFramePr>
          <p:nvPr/>
        </p:nvGraphicFramePr>
        <p:xfrm>
          <a:off x="971550" y="4891088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76" name="Group 1012"/>
          <p:cNvGraphicFramePr>
            <a:graphicFrameLocks noGrp="1"/>
          </p:cNvGraphicFramePr>
          <p:nvPr/>
        </p:nvGraphicFramePr>
        <p:xfrm>
          <a:off x="971550" y="51625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80" name="Group 1016"/>
          <p:cNvGraphicFramePr>
            <a:graphicFrameLocks noGrp="1"/>
          </p:cNvGraphicFramePr>
          <p:nvPr/>
        </p:nvGraphicFramePr>
        <p:xfrm>
          <a:off x="971550" y="544671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8684" name="Group 1020"/>
          <p:cNvGraphicFramePr>
            <a:graphicFrameLocks noGrp="1"/>
          </p:cNvGraphicFramePr>
          <p:nvPr/>
        </p:nvGraphicFramePr>
        <p:xfrm>
          <a:off x="971550" y="59753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1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8685" name="Oval 1021"/>
          <p:cNvSpPr>
            <a:spLocks noChangeArrowheads="1"/>
          </p:cNvSpPr>
          <p:nvPr/>
        </p:nvSpPr>
        <p:spPr bwMode="auto">
          <a:xfrm>
            <a:off x="4751388" y="5191125"/>
            <a:ext cx="1081087" cy="2698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8686" name="Line 1022"/>
          <p:cNvSpPr>
            <a:spLocks noChangeShapeType="1"/>
          </p:cNvSpPr>
          <p:nvPr/>
        </p:nvSpPr>
        <p:spPr bwMode="auto">
          <a:xfrm>
            <a:off x="5832475" y="5337175"/>
            <a:ext cx="7191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8687" name="Text Box 1023"/>
          <p:cNvSpPr txBox="1">
            <a:spLocks noChangeArrowheads="1"/>
          </p:cNvSpPr>
          <p:nvPr/>
        </p:nvSpPr>
        <p:spPr bwMode="auto">
          <a:xfrm>
            <a:off x="6594475" y="5157788"/>
            <a:ext cx="1938338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Invalid Code</a:t>
            </a:r>
          </a:p>
        </p:txBody>
      </p:sp>
      <p:sp>
        <p:nvSpPr>
          <p:cNvPr id="499712" name="Oval 1024"/>
          <p:cNvSpPr>
            <a:spLocks noChangeArrowheads="1"/>
          </p:cNvSpPr>
          <p:nvPr/>
        </p:nvSpPr>
        <p:spPr bwMode="auto">
          <a:xfrm>
            <a:off x="4392613" y="5949950"/>
            <a:ext cx="1439862" cy="3587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713" name="Line 1025"/>
          <p:cNvSpPr>
            <a:spLocks noChangeShapeType="1"/>
          </p:cNvSpPr>
          <p:nvPr/>
        </p:nvSpPr>
        <p:spPr bwMode="auto">
          <a:xfrm>
            <a:off x="5832475" y="6129338"/>
            <a:ext cx="5397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9714" name="Text Box 1026"/>
          <p:cNvSpPr txBox="1">
            <a:spLocks noChangeArrowheads="1"/>
          </p:cNvSpPr>
          <p:nvPr/>
        </p:nvSpPr>
        <p:spPr bwMode="auto">
          <a:xfrm>
            <a:off x="6372225" y="5965825"/>
            <a:ext cx="252095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Wrong BCD Value</a:t>
            </a:r>
          </a:p>
        </p:txBody>
      </p:sp>
      <p:sp>
        <p:nvSpPr>
          <p:cNvPr id="499715" name="AutoShape 1027"/>
          <p:cNvSpPr>
            <a:spLocks noChangeArrowheads="1"/>
          </p:cNvSpPr>
          <p:nvPr/>
        </p:nvSpPr>
        <p:spPr bwMode="auto">
          <a:xfrm>
            <a:off x="4211638" y="6438900"/>
            <a:ext cx="1271587" cy="268288"/>
          </a:xfrm>
          <a:prstGeom prst="wedgeRoundRectCallout">
            <a:avLst>
              <a:gd name="adj1" fmla="val -21537"/>
              <a:gd name="adj2" fmla="val -119231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b="1">
                <a:latin typeface="Times New Roman" pitchFamily="18" charset="0"/>
                <a:cs typeface="Times New Roman" pitchFamily="18" charset="0"/>
              </a:rPr>
              <a:t>0001    1000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9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9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9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9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9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9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9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9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8" grpId="0"/>
      <p:bldP spid="498685" grpId="0" animBg="1"/>
      <p:bldP spid="498686" grpId="0" animBg="1"/>
      <p:bldP spid="498687" grpId="0"/>
      <p:bldP spid="499712" grpId="0" animBg="1"/>
      <p:bldP spid="499713" grpId="0" animBg="1"/>
      <p:bldP spid="499714" grpId="0"/>
      <p:bldP spid="4997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BCD Adder</a:t>
            </a:r>
          </a:p>
        </p:txBody>
      </p:sp>
      <p:graphicFrame>
        <p:nvGraphicFramePr>
          <p:cNvPr id="499219" name="Group 531"/>
          <p:cNvGraphicFramePr>
            <a:graphicFrameLocks noGrp="1"/>
          </p:cNvGraphicFramePr>
          <p:nvPr/>
        </p:nvGraphicFramePr>
        <p:xfrm>
          <a:off x="431800" y="1268413"/>
          <a:ext cx="8086725" cy="3728087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9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79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kumimoji="0" lang="en-US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 BCD 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16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17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18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14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15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16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17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18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24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99206" name="Arc 518"/>
          <p:cNvSpPr>
            <a:spLocks/>
          </p:cNvSpPr>
          <p:nvPr/>
        </p:nvSpPr>
        <p:spPr bwMode="auto">
          <a:xfrm rot="16200000" flipH="1">
            <a:off x="4256882" y="4387056"/>
            <a:ext cx="900112" cy="171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207" name="Arc 519"/>
          <p:cNvSpPr>
            <a:spLocks/>
          </p:cNvSpPr>
          <p:nvPr/>
        </p:nvSpPr>
        <p:spPr bwMode="auto">
          <a:xfrm rot="10800000" flipH="1">
            <a:off x="6283325" y="4792663"/>
            <a:ext cx="1889125" cy="900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208" name="AutoShape 520"/>
          <p:cNvSpPr>
            <a:spLocks noChangeArrowheads="1"/>
          </p:cNvSpPr>
          <p:nvPr/>
        </p:nvSpPr>
        <p:spPr bwMode="auto">
          <a:xfrm>
            <a:off x="5562600" y="5513388"/>
            <a:ext cx="720725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+ 6</a:t>
            </a:r>
          </a:p>
        </p:txBody>
      </p:sp>
      <p:sp>
        <p:nvSpPr>
          <p:cNvPr id="499220" name="Text Box 532"/>
          <p:cNvSpPr txBox="1">
            <a:spLocks noChangeArrowheads="1"/>
          </p:cNvSpPr>
          <p:nvPr/>
        </p:nvSpPr>
        <p:spPr bwMode="auto">
          <a:xfrm>
            <a:off x="8532813" y="2255838"/>
            <a:ext cx="360362" cy="24717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206" grpId="0" animBg="1"/>
      <p:bldP spid="499207" grpId="0" animBg="1"/>
      <p:bldP spid="499208" grpId="0" animBg="1"/>
      <p:bldP spid="4992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BCD Adder</a:t>
            </a:r>
          </a:p>
        </p:txBody>
      </p:sp>
      <p:sp>
        <p:nvSpPr>
          <p:cNvPr id="5007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1573213"/>
          </a:xfrm>
        </p:spPr>
        <p:txBody>
          <a:bodyPr>
            <a:normAutofit lnSpcReduction="10000"/>
          </a:bodyPr>
          <a:lstStyle/>
          <a:p>
            <a:r>
              <a:rPr lang="en-US"/>
              <a:t>Correct Binary Adder’s Output (+6)</a:t>
            </a:r>
          </a:p>
          <a:p>
            <a:pPr lvl="1"/>
            <a:r>
              <a:rPr lang="en-US"/>
              <a:t>If the result is between ‘A’ and ‘F’</a:t>
            </a:r>
          </a:p>
          <a:p>
            <a:pPr lvl="1"/>
            <a:r>
              <a:rPr lang="en-US"/>
              <a:t>If Cy = 1</a:t>
            </a:r>
          </a:p>
        </p:txBody>
      </p:sp>
      <p:graphicFrame>
        <p:nvGraphicFramePr>
          <p:cNvPr id="500819" name="Group 83"/>
          <p:cNvGraphicFramePr>
            <a:graphicFrameLocks noGrp="1"/>
          </p:cNvGraphicFramePr>
          <p:nvPr/>
        </p:nvGraphicFramePr>
        <p:xfrm>
          <a:off x="971550" y="2960688"/>
          <a:ext cx="1979613" cy="3381377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00904" name="Group 168"/>
          <p:cNvGraphicFramePr>
            <a:graphicFrameLocks noGrp="1"/>
          </p:cNvGraphicFramePr>
          <p:nvPr/>
        </p:nvGraphicFramePr>
        <p:xfrm>
          <a:off x="4572000" y="3068638"/>
          <a:ext cx="2336800" cy="1811973"/>
        </p:xfrm>
        <a:graphic>
          <a:graphicData uri="http://schemas.openxmlformats.org/drawingml/2006/table">
            <a:tbl>
              <a:tblPr/>
              <a:tblGrid>
                <a:gridCol w="12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00905" name="AutoShape 169"/>
          <p:cNvSpPr>
            <a:spLocks noChangeArrowheads="1"/>
          </p:cNvSpPr>
          <p:nvPr/>
        </p:nvSpPr>
        <p:spPr bwMode="auto">
          <a:xfrm>
            <a:off x="5021263" y="4049713"/>
            <a:ext cx="1441450" cy="217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0906" name="AutoShape 170"/>
          <p:cNvSpPr>
            <a:spLocks noChangeArrowheads="1"/>
          </p:cNvSpPr>
          <p:nvPr/>
        </p:nvSpPr>
        <p:spPr bwMode="auto">
          <a:xfrm>
            <a:off x="5824538" y="4048125"/>
            <a:ext cx="693737" cy="479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0907" name="Text Box 171"/>
          <p:cNvSpPr txBox="1">
            <a:spLocks noChangeArrowheads="1"/>
          </p:cNvSpPr>
          <p:nvPr/>
        </p:nvSpPr>
        <p:spPr bwMode="auto">
          <a:xfrm>
            <a:off x="4932363" y="5229225"/>
            <a:ext cx="1979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Err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0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905" grpId="0" animBg="1"/>
      <p:bldP spid="500906" grpId="0" animBg="1"/>
      <p:bldP spid="5009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BCD Adder</a:t>
            </a:r>
          </a:p>
        </p:txBody>
      </p:sp>
      <p:graphicFrame>
        <p:nvGraphicFramePr>
          <p:cNvPr id="501796" name="Object 36"/>
          <p:cNvGraphicFramePr>
            <a:graphicFrameLocks noChangeAspect="1"/>
          </p:cNvGraphicFramePr>
          <p:nvPr/>
        </p:nvGraphicFramePr>
        <p:xfrm>
          <a:off x="1820863" y="1069975"/>
          <a:ext cx="5014912" cy="543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61" name="Visio" r:id="rId4" imgW="2863169" imgH="3106765" progId="">
                  <p:embed/>
                </p:oleObj>
              </mc:Choice>
              <mc:Fallback>
                <p:oleObj name="Visio" r:id="rId4" imgW="2863169" imgH="3106765" progId="">
                  <p:embed/>
                  <p:pic>
                    <p:nvPicPr>
                      <p:cNvPr id="50179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863" y="1069975"/>
                        <a:ext cx="5014912" cy="543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8" name="Text Box 38"/>
          <p:cNvSpPr txBox="1">
            <a:spLocks noChangeArrowheads="1"/>
          </p:cNvSpPr>
          <p:nvPr/>
        </p:nvSpPr>
        <p:spPr bwMode="auto">
          <a:xfrm>
            <a:off x="2152650" y="2838450"/>
            <a:ext cx="5397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Err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147762"/>
            <a:ext cx="6674879" cy="4562475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88913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>
                <a:solidFill>
                  <a:srgbClr val="FFFF00"/>
                </a:solidFill>
              </a:rPr>
              <a:t>BCD Adder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22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Overflow</a:t>
            </a:r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3043238"/>
          </a:xfrm>
        </p:spPr>
        <p:txBody>
          <a:bodyPr/>
          <a:lstStyle/>
          <a:p>
            <a:r>
              <a:rPr lang="en-US"/>
              <a:t>Unsigned Binary Numbers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2’s Complement Numbers</a:t>
            </a:r>
          </a:p>
        </p:txBody>
      </p:sp>
      <p:grpSp>
        <p:nvGrpSpPr>
          <p:cNvPr id="544812" name="Group 44"/>
          <p:cNvGrpSpPr>
            <a:grpSpLocks noChangeAspect="1"/>
          </p:cNvGrpSpPr>
          <p:nvPr/>
        </p:nvGrpSpPr>
        <p:grpSpPr bwMode="auto">
          <a:xfrm>
            <a:off x="3671888" y="1449388"/>
            <a:ext cx="5221287" cy="2212975"/>
            <a:chOff x="725" y="1026"/>
            <a:chExt cx="4649" cy="1969"/>
          </a:xfrm>
        </p:grpSpPr>
        <p:sp>
          <p:nvSpPr>
            <p:cNvPr id="544813" name="AutoShape 45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14" name="Text Box 46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15" name="Line 47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6" name="Line 48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7" name="Line 49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8" name="Line 50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9" name="Line 51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0" name="Line 52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1" name="Line 53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2" name="Line 54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3" name="AutoShape 55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24" name="Line 56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5" name="Line 57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6" name="Line 58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7" name="Line 59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8" name="Line 60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9" name="Line 61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0" name="Line 62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1" name="Line 63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2" name="AutoShape 64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33" name="Line 65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4" name="Line 66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5" name="Line 67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6" name="Line 68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7" name="Line 69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8" name="Line 70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9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0" name="Line 72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1" name="AutoShape 73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42" name="Line 74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3" name="Line 75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4" name="Line 76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5" name="Line 77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6" name="Line 78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7" name="Line 79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8" name="Text Box 80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49" name="Text Box 81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50" name="Text Box 82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4851" name="Line 83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52" name="Text Box 84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544854" name="Rectangle 86"/>
          <p:cNvSpPr>
            <a:spLocks noChangeArrowheads="1"/>
          </p:cNvSpPr>
          <p:nvPr/>
        </p:nvSpPr>
        <p:spPr bwMode="auto">
          <a:xfrm>
            <a:off x="2592388" y="3044825"/>
            <a:ext cx="9271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Carry</a:t>
            </a:r>
          </a:p>
        </p:txBody>
      </p:sp>
      <p:grpSp>
        <p:nvGrpSpPr>
          <p:cNvPr id="544855" name="Group 87"/>
          <p:cNvGrpSpPr>
            <a:grpSpLocks noChangeAspect="1"/>
          </p:cNvGrpSpPr>
          <p:nvPr/>
        </p:nvGrpSpPr>
        <p:grpSpPr bwMode="auto">
          <a:xfrm>
            <a:off x="3671888" y="4095750"/>
            <a:ext cx="5221287" cy="2212975"/>
            <a:chOff x="725" y="1026"/>
            <a:chExt cx="4649" cy="1969"/>
          </a:xfrm>
        </p:grpSpPr>
        <p:sp>
          <p:nvSpPr>
            <p:cNvPr id="544856" name="AutoShape 88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57" name="Text Box 89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58" name="Line 90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59" name="Line 91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0" name="Line 92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1" name="Line 93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2" name="Line 94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3" name="Line 95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4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5" name="Line 97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6" name="AutoShape 98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67" name="Line 99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8" name="Line 100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9" name="Line 101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0" name="Line 102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1" name="Line 103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2" name="Line 104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3" name="Line 105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4" name="Line 106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5" name="AutoShape 107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76" name="Line 108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7" name="Line 109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8" name="Line 110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9" name="Line 111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0" name="Line 112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1" name="Line 113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2" name="Line 114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3" name="Line 115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4" name="AutoShape 116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85" name="Line 117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6" name="Line 118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7" name="Line 119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8" name="Line 120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9" name="Line 121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0" name="Line 122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1" name="Text Box 123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92" name="Text Box 124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93" name="Text Box 125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4894" name="Line 126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5" name="Text Box 127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44896" name="Object 128"/>
          <p:cNvGraphicFramePr>
            <a:graphicFrameLocks noChangeAspect="1"/>
          </p:cNvGraphicFramePr>
          <p:nvPr/>
        </p:nvGraphicFramePr>
        <p:xfrm>
          <a:off x="2970213" y="5807075"/>
          <a:ext cx="720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585" name="Visio" r:id="rId4" imgW="475732" imgH="259933" progId="">
                  <p:embed/>
                </p:oleObj>
              </mc:Choice>
              <mc:Fallback>
                <p:oleObj name="Visio" r:id="rId4" imgW="475732" imgH="259933" progId="">
                  <p:embed/>
                  <p:pic>
                    <p:nvPicPr>
                      <p:cNvPr id="544896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5807075"/>
                        <a:ext cx="720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897" name="Rectangle 129"/>
          <p:cNvSpPr>
            <a:spLocks noChangeArrowheads="1"/>
          </p:cNvSpPr>
          <p:nvPr/>
        </p:nvSpPr>
        <p:spPr bwMode="auto">
          <a:xfrm>
            <a:off x="1511300" y="5768975"/>
            <a:ext cx="1420813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Overflow</a:t>
            </a:r>
          </a:p>
        </p:txBody>
      </p:sp>
      <p:sp>
        <p:nvSpPr>
          <p:cNvPr id="544898" name="Line 130"/>
          <p:cNvSpPr>
            <a:spLocks noChangeShapeType="1"/>
          </p:cNvSpPr>
          <p:nvPr/>
        </p:nvSpPr>
        <p:spPr bwMode="auto">
          <a:xfrm flipV="1">
            <a:off x="3671888" y="6078538"/>
            <a:ext cx="0" cy="4111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899" name="Line 131"/>
          <p:cNvSpPr>
            <a:spLocks noChangeShapeType="1"/>
          </p:cNvSpPr>
          <p:nvPr/>
        </p:nvSpPr>
        <p:spPr bwMode="auto">
          <a:xfrm flipV="1">
            <a:off x="4945063" y="5899150"/>
            <a:ext cx="0" cy="59055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900" name="Line 132"/>
          <p:cNvSpPr>
            <a:spLocks noChangeShapeType="1"/>
          </p:cNvSpPr>
          <p:nvPr/>
        </p:nvSpPr>
        <p:spPr bwMode="auto">
          <a:xfrm flipV="1">
            <a:off x="3665538" y="6489700"/>
            <a:ext cx="12827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4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44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4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4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97" grpId="0"/>
      <p:bldP spid="544898" grpId="0" animBg="1"/>
      <p:bldP spid="544899" grpId="0" animBg="1"/>
      <p:bldP spid="5449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789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28" y="781006"/>
            <a:ext cx="8229600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endParaRPr lang="en-US" sz="1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A comparator used to compare two bits is called a single bit comparator.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It consists of two inputs each for two single bit numbers and three outputs to generate less than, equal to and greater than between two binary numbers.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84" y="2358040"/>
            <a:ext cx="2695238" cy="2123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19" y="2081512"/>
            <a:ext cx="3866667" cy="15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23027" y="2002404"/>
            <a:ext cx="290535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Truth table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88913"/>
            <a:ext cx="9144000" cy="56470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Magnitude Comparator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92" y="4654268"/>
            <a:ext cx="2900008" cy="11481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85012" y="4252004"/>
            <a:ext cx="35283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Equation from truth table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886" y="3708179"/>
            <a:ext cx="35283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 design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7457" y="773652"/>
            <a:ext cx="35283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1- Bit magnitude comparator </a:t>
            </a:r>
          </a:p>
        </p:txBody>
      </p:sp>
      <p:pic>
        <p:nvPicPr>
          <p:cNvPr id="620546" name="Picture 2">
            <a:extLst>
              <a:ext uri="{FF2B5EF4-FFF2-40B4-BE49-F238E27FC236}">
                <a16:creationId xmlns:a16="http://schemas.microsoft.com/office/drawing/2014/main" id="{24D484AA-C790-4E64-AD8C-89DED781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8" y="4451148"/>
            <a:ext cx="49530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23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Binary adder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8" y="1322387"/>
            <a:ext cx="8363272" cy="3906589"/>
          </a:xfrm>
        </p:spPr>
      </p:pic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444208" y="649470"/>
            <a:ext cx="1774825" cy="720725"/>
            <a:chOff x="3560" y="799"/>
            <a:chExt cx="1118" cy="45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8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HA</a:t>
              </a: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-9287" y="37618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9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3528" y="836712"/>
            <a:ext cx="8208912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A comparator used to compare two binary numbers each of two bits is called a 2-bit Magnitude comparator. It consists of four inputs and three outputs to generate less than, equal to and greater than between two binary numbers.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8427" y="625803"/>
            <a:ext cx="3341499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2- Bit magnitude comparator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2" y="1935190"/>
            <a:ext cx="6696744" cy="4552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6501" y="1757129"/>
            <a:ext cx="290535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Truth table 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188913"/>
            <a:ext cx="9144000" cy="38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5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 dirty="0">
                <a:solidFill>
                  <a:srgbClr val="FFFF00"/>
                </a:solidFill>
              </a:rPr>
              <a:t>Magnitude Comparator</a:t>
            </a:r>
          </a:p>
        </p:txBody>
      </p:sp>
    </p:spTree>
    <p:extLst>
      <p:ext uri="{BB962C8B-B14F-4D97-AF65-F5344CB8AC3E}">
        <p14:creationId xmlns:p14="http://schemas.microsoft.com/office/powerpoint/2010/main" val="365248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2" y="548680"/>
            <a:ext cx="3580952" cy="287619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512" y="548680"/>
            <a:ext cx="3580952" cy="28761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49693"/>
            <a:ext cx="3580952" cy="2876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584" y="4038885"/>
            <a:ext cx="4282848" cy="2090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79712" y="110465"/>
            <a:ext cx="352839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 map for 2- Bit magnitude comparator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77584" y="3458468"/>
            <a:ext cx="352839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Design equations </a:t>
            </a:r>
          </a:p>
        </p:txBody>
      </p:sp>
    </p:spTree>
    <p:extLst>
      <p:ext uri="{BB962C8B-B14F-4D97-AF65-F5344CB8AC3E}">
        <p14:creationId xmlns:p14="http://schemas.microsoft.com/office/powerpoint/2010/main" val="3815621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72716"/>
            <a:ext cx="7164288" cy="5220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75756" y="116632"/>
            <a:ext cx="363066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 design of 2 –bit magnitude comparator </a:t>
            </a:r>
          </a:p>
        </p:txBody>
      </p:sp>
    </p:spTree>
    <p:extLst>
      <p:ext uri="{BB962C8B-B14F-4D97-AF65-F5344CB8AC3E}">
        <p14:creationId xmlns:p14="http://schemas.microsoft.com/office/powerpoint/2010/main" val="121487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524" y="274638"/>
            <a:ext cx="8399276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Half adder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88" y="1417638"/>
            <a:ext cx="3886742" cy="3811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2" y="5134269"/>
            <a:ext cx="4534533" cy="905355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712" y="19395"/>
            <a:ext cx="9144000" cy="47974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00000"/>
              </a:lnSpc>
              <a:spcAft>
                <a:spcPts val="0"/>
              </a:spcAft>
              <a:buClrTx/>
              <a:buFontTx/>
            </a:pPr>
            <a:r>
              <a:rPr lang="en-US">
                <a:solidFill>
                  <a:srgbClr val="FFFF00"/>
                </a:solidFill>
              </a:rPr>
              <a:t>Binary Adder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B1B4E-284D-4037-8E30-D9F38D3CAAC2}"/>
              </a:ext>
            </a:extLst>
          </p:cNvPr>
          <p:cNvSpPr txBox="1"/>
          <p:nvPr/>
        </p:nvSpPr>
        <p:spPr>
          <a:xfrm>
            <a:off x="89502" y="2484871"/>
            <a:ext cx="39604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AA70C8-41FA-4B1B-B11D-CFDB8F52D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24" y="1547553"/>
            <a:ext cx="4054994" cy="235475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D44A6E-56C3-43A6-92B5-75ACFDB2B2FC}"/>
              </a:ext>
            </a:extLst>
          </p:cNvPr>
          <p:cNvSpPr txBox="1"/>
          <p:nvPr/>
        </p:nvSpPr>
        <p:spPr>
          <a:xfrm>
            <a:off x="287524" y="2744924"/>
            <a:ext cx="19802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AC0F35-4DCF-4777-884D-5295324529AF}"/>
              </a:ext>
            </a:extLst>
          </p:cNvPr>
          <p:cNvSpPr txBox="1"/>
          <p:nvPr/>
        </p:nvSpPr>
        <p:spPr>
          <a:xfrm>
            <a:off x="683568" y="2484871"/>
            <a:ext cx="39604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E7ABA7-E7F1-4541-9B65-68DD387E9E03}"/>
              </a:ext>
            </a:extLst>
          </p:cNvPr>
          <p:cNvSpPr txBox="1"/>
          <p:nvPr/>
        </p:nvSpPr>
        <p:spPr>
          <a:xfrm>
            <a:off x="2431095" y="2655687"/>
            <a:ext cx="198022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2CD79-CDA1-4C8D-8C50-6753FCAD910B}"/>
              </a:ext>
            </a:extLst>
          </p:cNvPr>
          <p:cNvSpPr txBox="1"/>
          <p:nvPr/>
        </p:nvSpPr>
        <p:spPr>
          <a:xfrm>
            <a:off x="2567060" y="2362579"/>
            <a:ext cx="39604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1533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Adder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1573213"/>
          </a:xfrm>
        </p:spPr>
        <p:txBody>
          <a:bodyPr>
            <a:normAutofit lnSpcReduction="10000"/>
          </a:bodyPr>
          <a:lstStyle/>
          <a:p>
            <a:r>
              <a:rPr lang="en-US"/>
              <a:t>Full Adder</a:t>
            </a:r>
          </a:p>
          <a:p>
            <a:pPr lvl="1"/>
            <a:r>
              <a:rPr lang="en-US"/>
              <a:t>Adds </a:t>
            </a:r>
            <a:r>
              <a:rPr lang="en-US">
                <a:solidFill>
                  <a:srgbClr val="996633"/>
                </a:solidFill>
              </a:rPr>
              <a:t>1-bit</a:t>
            </a:r>
            <a:r>
              <a:rPr lang="en-US"/>
              <a:t> plus </a:t>
            </a:r>
            <a:r>
              <a:rPr lang="en-US">
                <a:solidFill>
                  <a:srgbClr val="996633"/>
                </a:solidFill>
              </a:rPr>
              <a:t>1-bit </a:t>
            </a:r>
            <a:r>
              <a:rPr lang="en-US"/>
              <a:t>plus </a:t>
            </a:r>
            <a:r>
              <a:rPr lang="en-US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/>
              <a:t>Produces </a:t>
            </a:r>
            <a:r>
              <a:rPr lang="en-US">
                <a:solidFill>
                  <a:schemeClr val="accent1"/>
                </a:solidFill>
              </a:rPr>
              <a:t>Sum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Carry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732588" y="2168525"/>
            <a:ext cx="900112" cy="1643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pSp>
        <p:nvGrpSpPr>
          <p:cNvPr id="492593" name="Group 49"/>
          <p:cNvGrpSpPr>
            <a:grpSpLocks/>
          </p:cNvGrpSpPr>
          <p:nvPr/>
        </p:nvGrpSpPr>
        <p:grpSpPr bwMode="auto"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49254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255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56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92592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448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44988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2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2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81" grpId="0"/>
      <p:bldP spid="492742" grpId="0" animBg="1"/>
      <p:bldP spid="492743" grpId="0" animBg="1"/>
      <p:bldP spid="492744" grpId="0" animBg="1"/>
      <p:bldP spid="492745" grpId="0"/>
      <p:bldP spid="4927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Adder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Full Adder</a:t>
            </a: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1163638" y="1628775"/>
            <a:ext cx="2508250" cy="432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>
            <a:off x="792163" y="2708275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92163" y="37893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671888" y="29051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>
            <a:off x="3671888" y="50498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522288" y="2465388"/>
            <a:ext cx="269875" cy="2555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032250" y="2733675"/>
            <a:ext cx="269875" cy="2433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5" y="4086225"/>
          <a:ext cx="2814638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1" name="Visio" r:id="rId4" imgW="1637386" imgH="1121176" progId="">
                  <p:embed/>
                </p:oleObj>
              </mc:Choice>
              <mc:Fallback>
                <p:oleObj name="Visio" r:id="rId4" imgW="1637386" imgH="1121176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086225"/>
                        <a:ext cx="2814638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331913" y="1628775"/>
          <a:ext cx="2354262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2" name="Visio" r:id="rId6" imgW="1389644" imgH="1514003" progId="">
                  <p:embed/>
                </p:oleObj>
              </mc:Choice>
              <mc:Fallback>
                <p:oleObj name="Visio" r:id="rId6" imgW="1389644" imgH="1514003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2354262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83" name="Line 15"/>
          <p:cNvSpPr>
            <a:spLocks noChangeShapeType="1"/>
          </p:cNvSpPr>
          <p:nvPr/>
        </p:nvSpPr>
        <p:spPr bwMode="auto">
          <a:xfrm>
            <a:off x="792163" y="48688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5535613" y="2349500"/>
            <a:ext cx="2520950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8" y="2427288"/>
          <a:ext cx="2301875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3" name="Visio" r:id="rId8" imgW="1216518" imgH="434035" progId="">
                  <p:embed/>
                </p:oleObj>
              </mc:Choice>
              <mc:Fallback>
                <p:oleObj name="Visio" r:id="rId8" imgW="1216518" imgH="43403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2427288"/>
                        <a:ext cx="2301875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8" y="32496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8" y="38798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5" y="3082925"/>
            <a:ext cx="2698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8" y="45100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29940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3" y="3227388"/>
          <a:ext cx="2816225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784" name="Visio" r:id="rId10" imgW="1637386" imgH="1121176" progId="">
                  <p:embed/>
                </p:oleObj>
              </mc:Choice>
              <mc:Fallback>
                <p:oleObj name="Visio" r:id="rId10" imgW="1637386" imgH="1121176" progId="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227388"/>
                        <a:ext cx="2816225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1878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5" y="2862263"/>
            <a:ext cx="2698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211638" y="1268413"/>
            <a:ext cx="39608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4211638" y="1628775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9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4" grpId="0" animBg="1"/>
      <p:bldP spid="493591" grpId="0" animBg="1"/>
      <p:bldP spid="493592" grpId="0" animBg="1"/>
      <p:bldP spid="493593" grpId="0"/>
      <p:bldP spid="493594" grpId="0" animBg="1"/>
      <p:bldP spid="493595" grpId="0" animBg="1"/>
      <p:bldP spid="493597" grpId="0" animBg="1"/>
      <p:bldP spid="4935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A08574-1482-44CB-8D74-A0D00ED0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57915"/>
            <a:ext cx="7164795" cy="3810532"/>
          </a:xfr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DDB5D63-A224-440C-B5B1-78D1E2BF8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14915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Adder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C2204-2412-4C0A-9FB6-6FEA2B7A6540}"/>
              </a:ext>
            </a:extLst>
          </p:cNvPr>
          <p:cNvSpPr txBox="1"/>
          <p:nvPr/>
        </p:nvSpPr>
        <p:spPr>
          <a:xfrm>
            <a:off x="575556" y="1340768"/>
            <a:ext cx="734481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Full adder design from two half adder </a:t>
            </a:r>
          </a:p>
        </p:txBody>
      </p:sp>
    </p:spTree>
    <p:extLst>
      <p:ext uri="{BB962C8B-B14F-4D97-AF65-F5344CB8AC3E}">
        <p14:creationId xmlns:p14="http://schemas.microsoft.com/office/powerpoint/2010/main" val="77174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Adder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089025"/>
            <a:ext cx="8280400" cy="4778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Full Adder</a:t>
            </a:r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2771775" y="1628775"/>
            <a:ext cx="1081088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2411413" y="1989138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2411413" y="2349500"/>
            <a:ext cx="3587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1" name="Text Box 19"/>
          <p:cNvSpPr txBox="1">
            <a:spLocks noChangeArrowheads="1"/>
          </p:cNvSpPr>
          <p:nvPr/>
        </p:nvSpPr>
        <p:spPr bwMode="auto">
          <a:xfrm>
            <a:off x="2051050" y="1828800"/>
            <a:ext cx="269875" cy="1168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2411413" y="288925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4" name="Line 22"/>
          <p:cNvSpPr>
            <a:spLocks noChangeShapeType="1"/>
          </p:cNvSpPr>
          <p:nvPr/>
        </p:nvSpPr>
        <p:spPr bwMode="auto">
          <a:xfrm>
            <a:off x="3840163" y="1989138"/>
            <a:ext cx="9112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5" name="Line 23"/>
          <p:cNvSpPr>
            <a:spLocks noChangeShapeType="1"/>
          </p:cNvSpPr>
          <p:nvPr/>
        </p:nvSpPr>
        <p:spPr bwMode="auto">
          <a:xfrm>
            <a:off x="5832475" y="1989138"/>
            <a:ext cx="1439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6911975" y="2797175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6159500" y="2566988"/>
          <a:ext cx="836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39" name="Visio" r:id="rId4" imgW="475732" imgH="259933" progId="">
                  <p:embed/>
                </p:oleObj>
              </mc:Choice>
              <mc:Fallback>
                <p:oleObj name="Visio" r:id="rId4" imgW="475732" imgH="259933" progId="">
                  <p:embed/>
                  <p:pic>
                    <p:nvPicPr>
                      <p:cNvPr id="49461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2566988"/>
                        <a:ext cx="8366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3840163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4751388" y="1628775"/>
            <a:ext cx="1081087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r>
              <a:rPr lang="en-US" sz="2400" b="1"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494620" name="Line 28"/>
          <p:cNvSpPr>
            <a:spLocks noChangeShapeType="1"/>
          </p:cNvSpPr>
          <p:nvPr/>
        </p:nvSpPr>
        <p:spPr bwMode="auto">
          <a:xfrm>
            <a:off x="2771775" y="2889250"/>
            <a:ext cx="1260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1" name="Line 29"/>
          <p:cNvSpPr>
            <a:spLocks noChangeShapeType="1"/>
          </p:cNvSpPr>
          <p:nvPr/>
        </p:nvSpPr>
        <p:spPr bwMode="auto">
          <a:xfrm flipH="1">
            <a:off x="4032250" y="2349500"/>
            <a:ext cx="360363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4386263" y="234950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5832475" y="234950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6192838" y="2349500"/>
            <a:ext cx="0" cy="3492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5" name="Line 33"/>
          <p:cNvSpPr>
            <a:spLocks noChangeShapeType="1"/>
          </p:cNvSpPr>
          <p:nvPr/>
        </p:nvSpPr>
        <p:spPr bwMode="auto">
          <a:xfrm>
            <a:off x="4211638" y="2349500"/>
            <a:ext cx="360362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4572000" y="2889250"/>
            <a:ext cx="162083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7310438" y="1909763"/>
            <a:ext cx="269875" cy="1008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5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02" y="3295821"/>
            <a:ext cx="7455410" cy="3391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1188" y="3176972"/>
            <a:ext cx="7813240" cy="3510222"/>
          </a:xfrm>
          <a:prstGeom prst="rect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9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9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9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612" grpId="0" animBg="1"/>
      <p:bldP spid="494615" grpId="0" animBg="1"/>
      <p:bldP spid="494616" grpId="0" animBg="1"/>
      <p:bldP spid="494619" grpId="0" animBg="1"/>
      <p:bldP spid="494620" grpId="0" animBg="1"/>
      <p:bldP spid="494621" grpId="0" animBg="1"/>
      <p:bldP spid="494622" grpId="0" animBg="1"/>
      <p:bldP spid="494623" grpId="0" animBg="1"/>
      <p:bldP spid="494624" grpId="0" animBg="1"/>
      <p:bldP spid="494625" grpId="0" animBg="1"/>
      <p:bldP spid="494626" grpId="0" animBg="1"/>
      <p:bldP spid="4946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9144000" cy="479747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Binary Adder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660232" y="701204"/>
            <a:ext cx="2268252" cy="13849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 i="1" dirty="0"/>
              <a:t>c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c</a:t>
            </a:r>
            <a:r>
              <a:rPr lang="en-US" sz="2000" b="1" i="1" baseline="-25000" dirty="0"/>
              <a:t>2 </a:t>
            </a:r>
            <a:r>
              <a:rPr lang="en-US" sz="2000" b="1" i="1" dirty="0"/>
              <a:t> c</a:t>
            </a:r>
            <a:r>
              <a:rPr lang="en-US" sz="2000" b="1" i="1" baseline="-25000" dirty="0"/>
              <a:t>1 </a:t>
            </a:r>
            <a:r>
              <a:rPr lang="en-US" sz="2000" b="1" i="1" dirty="0"/>
              <a:t>    </a:t>
            </a:r>
            <a:r>
              <a:rPr lang="en-US" sz="2000" b="1" i="1" dirty="0">
                <a:solidFill>
                  <a:schemeClr val="bg1"/>
                </a:solidFill>
              </a:rPr>
              <a:t>.</a:t>
            </a:r>
            <a:endParaRPr lang="en-US" sz="2000" b="1" i="1" baseline="-25000" dirty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2000" b="1" i="1" dirty="0"/>
              <a:t>+  x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0</a:t>
            </a:r>
            <a:endParaRPr lang="en-US" sz="2000" b="1" i="1" dirty="0"/>
          </a:p>
          <a:p>
            <a:pPr algn="r">
              <a:spcBef>
                <a:spcPct val="0"/>
              </a:spcBef>
            </a:pPr>
            <a:r>
              <a:rPr lang="en-US" sz="2000" b="1" i="1" dirty="0"/>
              <a:t>+  y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0</a:t>
            </a:r>
            <a:endParaRPr lang="en-US" sz="2000" b="1" i="1" dirty="0"/>
          </a:p>
          <a:p>
            <a:pPr algn="r">
              <a:spcBef>
                <a:spcPct val="0"/>
              </a:spcBef>
            </a:pPr>
            <a:r>
              <a:rPr lang="en-US" sz="2000" b="1" i="1" dirty="0">
                <a:cs typeface="Times New Roman" pitchFamily="18" charset="0"/>
              </a:rPr>
              <a:t>────────</a:t>
            </a:r>
            <a:endParaRPr lang="en-US" sz="2000" b="1" i="1" dirty="0"/>
          </a:p>
          <a:p>
            <a:pPr algn="r">
              <a:spcBef>
                <a:spcPct val="0"/>
              </a:spcBef>
            </a:pPr>
            <a:r>
              <a:rPr lang="en-US" sz="2000" b="1" i="1" dirty="0">
                <a:solidFill>
                  <a:schemeClr val="accent1"/>
                </a:solidFill>
              </a:rPr>
              <a:t>Cy</a:t>
            </a:r>
            <a:r>
              <a:rPr lang="en-US" sz="2000" b="1" i="1" dirty="0"/>
              <a:t>   S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S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S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S</a:t>
            </a:r>
            <a:r>
              <a:rPr lang="en-US" sz="2000" b="1" i="1" baseline="-25000" dirty="0"/>
              <a:t>0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3" y="947391"/>
            <a:ext cx="5031123" cy="49632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42625" y="701204"/>
            <a:ext cx="5031123" cy="5500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8B10D62-1282-4391-A5CA-E09E031F8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19" y="2814552"/>
            <a:ext cx="3349255" cy="30960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Default Design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bg1"/>
          </a:buClr>
          <a:buSzTx/>
          <a:buFont typeface="Arial" charset="0"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35956</TotalTime>
  <Words>1564</Words>
  <Application>Microsoft Office PowerPoint</Application>
  <PresentationFormat>On-screen Show (4:3)</PresentationFormat>
  <Paragraphs>552</Paragraphs>
  <Slides>32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Default Design</vt:lpstr>
      <vt:lpstr>Office Theme</vt:lpstr>
      <vt:lpstr>Visio</vt:lpstr>
      <vt:lpstr>Unit - 3</vt:lpstr>
      <vt:lpstr>Contents</vt:lpstr>
      <vt:lpstr>Binary adder</vt:lpstr>
      <vt:lpstr>Half adder</vt:lpstr>
      <vt:lpstr>Binary Adder</vt:lpstr>
      <vt:lpstr>Binary Adder</vt:lpstr>
      <vt:lpstr>Binary Adder</vt:lpstr>
      <vt:lpstr>Binary Adder</vt:lpstr>
      <vt:lpstr>Binary Adder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Subtractor</vt:lpstr>
      <vt:lpstr>PowerPoint Presentation</vt:lpstr>
      <vt:lpstr>Binary Adder/Subtractor</vt:lpstr>
      <vt:lpstr>PowerPoint Presentation</vt:lpstr>
      <vt:lpstr>PowerPoint Presentation</vt:lpstr>
      <vt:lpstr>PowerPoint Presentation</vt:lpstr>
      <vt:lpstr>PowerPoint Presentation</vt:lpstr>
      <vt:lpstr>Decimal Adder</vt:lpstr>
      <vt:lpstr>BCD Adder</vt:lpstr>
      <vt:lpstr>BCD Adder</vt:lpstr>
      <vt:lpstr>BCD Adder</vt:lpstr>
      <vt:lpstr>BCD Adder</vt:lpstr>
      <vt:lpstr>PowerPoint Presentation</vt:lpstr>
      <vt:lpstr>Overflow</vt:lpstr>
      <vt:lpstr>PowerPoint Presentation</vt:lpstr>
      <vt:lpstr>PowerPoint Presentation</vt:lpstr>
      <vt:lpstr>PowerPoint Presentation</vt:lpstr>
      <vt:lpstr>PowerPoint Presentation</vt:lpstr>
    </vt:vector>
  </TitlesOfParts>
  <Company>Princess Sumaya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Combinational Logic</dc:title>
  <dc:subject>Digital Logic Design</dc:subject>
  <dc:creator>Dr. Bassam Kahhaleh</dc:creator>
  <cp:lastModifiedBy>919884429825</cp:lastModifiedBy>
  <cp:revision>126</cp:revision>
  <dcterms:created xsi:type="dcterms:W3CDTF">2003-02-07T19:59:33Z</dcterms:created>
  <dcterms:modified xsi:type="dcterms:W3CDTF">2020-07-25T09:54:56Z</dcterms:modified>
</cp:coreProperties>
</file>