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87"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7" r:id="rId17"/>
    <p:sldId id="389" r:id="rId18"/>
    <p:sldId id="388" r:id="rId19"/>
    <p:sldId id="391" r:id="rId20"/>
    <p:sldId id="390" r:id="rId21"/>
    <p:sldId id="270" r:id="rId22"/>
    <p:sldId id="3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02BA1-6107-4AAC-BF9E-753C4CAFFA14}" type="datetimeFigureOut">
              <a:rPr lang="en-US" smtClean="0"/>
              <a:t>12/13/2021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664718-E314-44E1-83AD-85F29D360705}" type="slidenum">
              <a:rPr lang="en-US" smtClean="0"/>
              <a:t>‹#›</a:t>
            </a:fld>
            <a:endParaRPr lang="en-US"/>
          </a:p>
        </p:txBody>
      </p:sp>
    </p:spTree>
    <p:extLst>
      <p:ext uri="{BB962C8B-B14F-4D97-AF65-F5344CB8AC3E}">
        <p14:creationId xmlns:p14="http://schemas.microsoft.com/office/powerpoint/2010/main" val="3686614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510CBB6F-5BCD-4A17-A200-72C7D22F0B27}" type="slidenum">
              <a:rPr lang="en-US" sz="1200"/>
              <a:pPr algn="r" eaLnBrk="1" hangingPunct="1"/>
              <a:t>4</a:t>
            </a:fld>
            <a:endParaRPr lang="en-US" sz="1200"/>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0AE9E430-4649-4A9A-B076-66AA42B02CD3}" type="slidenum">
              <a:rPr lang="en-US" sz="1200"/>
              <a:pPr algn="r" eaLnBrk="1" hangingPunct="1"/>
              <a:t>13</a:t>
            </a:fld>
            <a:endParaRPr lang="en-US" sz="1200"/>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E81EEC00-8DF7-48D1-B97E-380D21EA552F}" type="slidenum">
              <a:rPr lang="en-US" sz="1200"/>
              <a:pPr algn="r" eaLnBrk="1" hangingPunct="1"/>
              <a:t>14</a:t>
            </a:fld>
            <a:endParaRPr lang="en-US" sz="1200"/>
          </a:p>
        </p:txBody>
      </p:sp>
      <p:sp>
        <p:nvSpPr>
          <p:cNvPr id="63491" name="Rectangle 2"/>
          <p:cNvSpPr>
            <a:spLocks noGrp="1" noRot="1" noChangeAspect="1" noChangeArrowheads="1" noTextEdit="1"/>
          </p:cNvSpPr>
          <p:nvPr>
            <p:ph type="sldImg"/>
          </p:nvPr>
        </p:nvSpPr>
        <p:spPr bwMode="auto">
          <a:xfrm>
            <a:off x="390525" y="690563"/>
            <a:ext cx="6078538" cy="34194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xfrm>
            <a:off x="912906" y="4344607"/>
            <a:ext cx="5032190" cy="41150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F4D767D4-3C5B-46FD-B8CE-2B4CDF8F00CE}" type="slidenum">
              <a:rPr lang="en-US" sz="1200"/>
              <a:pPr algn="r" eaLnBrk="1" hangingPunct="1"/>
              <a:t>15</a:t>
            </a:fld>
            <a:endParaRPr lang="en-US" sz="1200"/>
          </a:p>
        </p:txBody>
      </p:sp>
      <p:sp>
        <p:nvSpPr>
          <p:cNvPr id="64515" name="Rectangle 2"/>
          <p:cNvSpPr>
            <a:spLocks noGrp="1" noRot="1" noChangeAspect="1" noChangeArrowheads="1" noTextEdit="1"/>
          </p:cNvSpPr>
          <p:nvPr>
            <p:ph type="sldImg"/>
          </p:nvPr>
        </p:nvSpPr>
        <p:spPr bwMode="auto">
          <a:xfrm>
            <a:off x="390525" y="690563"/>
            <a:ext cx="6078538" cy="34194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xfrm>
            <a:off x="912906" y="4344607"/>
            <a:ext cx="5032190" cy="41150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D7FFAF5D-232C-48D8-952B-CCF8BA6D22BA}" type="slidenum">
              <a:rPr lang="en-US" sz="1200"/>
              <a:pPr algn="r" eaLnBrk="1" hangingPunct="1"/>
              <a:t>16</a:t>
            </a:fld>
            <a:endParaRPr lang="en-US" sz="1200"/>
          </a:p>
        </p:txBody>
      </p:sp>
      <p:sp>
        <p:nvSpPr>
          <p:cNvPr id="55299" name="Rectangle 2"/>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C51D78E-C1F1-4466-9700-59BC39FDD47F}" type="slidenum">
              <a:rPr lang="en-US" sz="1200"/>
              <a:pPr algn="r" eaLnBrk="1" hangingPunct="1"/>
              <a:t>5</a:t>
            </a:fld>
            <a:endParaRPr lang="en-US" sz="1200"/>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4F5F500-14B8-4D9B-BCE3-B7607C841580}" type="slidenum">
              <a:rPr lang="en-US" sz="1200"/>
              <a:pPr algn="r" eaLnBrk="1" hangingPunct="1"/>
              <a:t>6</a:t>
            </a:fld>
            <a:endParaRPr lang="en-US" sz="120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88A7878-2518-4565-9FF9-9E9FB18D353D}" type="slidenum">
              <a:rPr lang="en-US" sz="1200"/>
              <a:pPr algn="r" eaLnBrk="1" hangingPunct="1"/>
              <a:t>7</a:t>
            </a:fld>
            <a:endParaRPr lang="en-US" sz="1200"/>
          </a:p>
        </p:txBody>
      </p:sp>
      <p:sp>
        <p:nvSpPr>
          <p:cNvPr id="47107" name="Rectangle 2"/>
          <p:cNvSpPr>
            <a:spLocks noGrp="1" noRot="1" noChangeAspect="1" noChangeArrowheads="1" noTextEdit="1"/>
          </p:cNvSpPr>
          <p:nvPr>
            <p:ph type="sldImg"/>
          </p:nvPr>
        </p:nvSpPr>
        <p:spPr bwMode="auto">
          <a:xfrm>
            <a:off x="390525" y="690563"/>
            <a:ext cx="6078538" cy="34194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xfrm>
            <a:off x="912906" y="4344607"/>
            <a:ext cx="5032190" cy="41150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2D60FB2F-E27B-4D68-A403-F91BBD2F5065}" type="slidenum">
              <a:rPr lang="en-US" sz="1200"/>
              <a:pPr algn="r" eaLnBrk="1" hangingPunct="1"/>
              <a:t>8</a:t>
            </a:fld>
            <a:endParaRPr lang="en-US" sz="1200"/>
          </a:p>
        </p:txBody>
      </p:sp>
      <p:sp>
        <p:nvSpPr>
          <p:cNvPr id="48131" name="Rectangle 2"/>
          <p:cNvSpPr>
            <a:spLocks noGrp="1" noRot="1" noChangeAspect="1" noChangeArrowheads="1" noTextEdit="1"/>
          </p:cNvSpPr>
          <p:nvPr>
            <p:ph type="sldImg"/>
          </p:nvPr>
        </p:nvSpPr>
        <p:spPr bwMode="auto">
          <a:xfrm>
            <a:off x="390525" y="690563"/>
            <a:ext cx="6078538" cy="34194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912906" y="4344607"/>
            <a:ext cx="5032190" cy="41150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288B339C-4885-40A8-9548-BFBBF798B7BD}" type="slidenum">
              <a:rPr lang="en-US" sz="1200"/>
              <a:pPr algn="r" eaLnBrk="1" hangingPunct="1"/>
              <a:t>9</a:t>
            </a:fld>
            <a:endParaRPr lang="en-US" sz="1200"/>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66B43541-ADE0-473A-B2D9-1178D74FCEAE}" type="slidenum">
              <a:rPr lang="en-US" sz="1200"/>
              <a:pPr algn="r" eaLnBrk="1" hangingPunct="1"/>
              <a:t>10</a:t>
            </a:fld>
            <a:endParaRPr lang="en-US" sz="120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31CAD461-2549-4FD0-AA50-97C29500DA76}" type="slidenum">
              <a:rPr lang="en-US" sz="1200"/>
              <a:pPr algn="r" eaLnBrk="1" hangingPunct="1"/>
              <a:t>11</a:t>
            </a:fld>
            <a:endParaRPr lang="en-US" sz="1200"/>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A0863C01-83DD-4865-8AA3-85EA2A18509E}" type="slidenum">
              <a:rPr lang="en-US" sz="1200"/>
              <a:pPr algn="r" eaLnBrk="1" hangingPunct="1"/>
              <a:t>12</a:t>
            </a:fld>
            <a:endParaRPr lang="en-US" sz="120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6A46-124B-4C00-A084-E7A8DDA99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6BD51-DE77-4572-81B6-13F685997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997AA4-3C35-4E30-B987-F21D95705A83}"/>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F9107F7F-A8A3-49A7-82D5-A178BEF76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BA201-EA37-41C9-8498-1F765633068B}"/>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66970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ECBD-3648-4245-88D8-7B3E2C9EA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5E850-9C17-4206-8AF4-749255BEC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94456-40C8-4A5F-A39C-1DED8BF94B7E}"/>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390E3834-3119-4BC6-953D-1D29F31CB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FBDD0-CA63-4801-A708-DFD89062365F}"/>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279508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E26FC-C85F-4ADA-9465-BF989E75A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A9F5E-A56F-4FD8-8BFD-CBF11D8E9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7CBE5-013D-4BDC-BF70-CBF13ACDFB56}"/>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5B060368-9569-4BCB-9C1D-8FCDA8964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27113-C386-46A0-9E4B-5B463258DBCF}"/>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78112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E0E7-3A28-4637-9377-5BBF00218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E76EA-9780-4859-AAF8-876660A94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4EDB8-646F-4C9E-B6A9-DDDED21262B1}"/>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E96712E7-2B36-435C-A13A-C5F7A6BB6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2157-4FD2-4E7F-B2C0-D90BCBDBFE82}"/>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01318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CC-BC21-4F6B-A3D4-0E52C2A32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DA192-00F6-441D-A74C-775312A55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C6F6A-6AE8-42B7-9AA8-A703C288F36A}"/>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D97BE775-676A-404E-B562-6C25C51C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568E3-1129-412C-85CD-7711011F5CD1}"/>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55220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7BE4-8EF1-4DC8-95E9-37F25E132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5CDD8-F43E-49C5-A8BA-EE4295D4E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35E8B-768D-4AE0-A5B2-F7DA2B224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03DE6-32C7-4ED9-8B38-B54C7F3A8075}"/>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6" name="Footer Placeholder 5">
            <a:extLst>
              <a:ext uri="{FF2B5EF4-FFF2-40B4-BE49-F238E27FC236}">
                <a16:creationId xmlns:a16="http://schemas.microsoft.com/office/drawing/2014/main" id="{4BD5D968-5721-4AE2-9183-34C8B7D3F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E7F20-5747-42A7-935F-57B996A8B8D5}"/>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89711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4DAE-C39B-43B4-AC0D-8C041A933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98450-2198-48B0-8FD1-53A656593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01AB4-757A-4165-A9CD-FA031C333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66BC5-ED47-4B85-AF7F-ADF661AD0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9DCF56-FEF0-4392-A426-02AEDA6985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4F22E-958E-4B94-AF45-A652CD3D6D6A}"/>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8" name="Footer Placeholder 7">
            <a:extLst>
              <a:ext uri="{FF2B5EF4-FFF2-40B4-BE49-F238E27FC236}">
                <a16:creationId xmlns:a16="http://schemas.microsoft.com/office/drawing/2014/main" id="{1856406F-E86B-4641-9300-CE31AB87B6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2FD7C-6EF5-4948-8BFC-ED4FAC2CD17C}"/>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65065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B8D7-7E7F-48B6-9738-DF8D209B4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D46DD1-523C-4A00-B93A-150ABC46DAA7}"/>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4" name="Footer Placeholder 3">
            <a:extLst>
              <a:ext uri="{FF2B5EF4-FFF2-40B4-BE49-F238E27FC236}">
                <a16:creationId xmlns:a16="http://schemas.microsoft.com/office/drawing/2014/main" id="{0A0A8584-3E2C-4E91-9A7B-79C1A5AD9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39E799-58AF-47A6-8A0C-2BF9DDD5CE38}"/>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99282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90E4C-7D69-4DBA-944C-689BF72C2259}"/>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3" name="Footer Placeholder 2">
            <a:extLst>
              <a:ext uri="{FF2B5EF4-FFF2-40B4-BE49-F238E27FC236}">
                <a16:creationId xmlns:a16="http://schemas.microsoft.com/office/drawing/2014/main" id="{53704714-A678-4ED7-AE71-DDFF95F9F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44AF1-6729-46C2-BBBF-D44340F3B293}"/>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264065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9F24-ED4F-439E-88D4-BC48DFDBF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92C42F-747F-4560-826C-551B427F1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B3262-33E3-45C8-AA90-91C3B58D8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B2D10-F083-4315-8872-FF144B4C5191}"/>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6" name="Footer Placeholder 5">
            <a:extLst>
              <a:ext uri="{FF2B5EF4-FFF2-40B4-BE49-F238E27FC236}">
                <a16:creationId xmlns:a16="http://schemas.microsoft.com/office/drawing/2014/main" id="{06F5C7DF-E8D6-4B33-B6FA-A87E56328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1E20C-3F3C-4303-8B7D-BCB24908A567}"/>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5566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B6FB-EBF2-4A3F-BE29-4B2E52D53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3F1D67-AA7D-437E-A3C5-2FF65804E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F2CFE-03A3-4AF9-82BC-B0F8A045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5891A-21A3-496B-AA5B-9692B1342EA5}"/>
              </a:ext>
            </a:extLst>
          </p:cNvPr>
          <p:cNvSpPr>
            <a:spLocks noGrp="1"/>
          </p:cNvSpPr>
          <p:nvPr>
            <p:ph type="dt" sz="half" idx="10"/>
          </p:nvPr>
        </p:nvSpPr>
        <p:spPr/>
        <p:txBody>
          <a:bodyPr/>
          <a:lstStyle/>
          <a:p>
            <a:fld id="{18B44E84-F093-45A2-8B16-D4AF98670E0F}" type="datetimeFigureOut">
              <a:rPr lang="en-US" smtClean="0"/>
              <a:t>12/13/2021</a:t>
            </a:fld>
            <a:endParaRPr lang="en-US"/>
          </a:p>
        </p:txBody>
      </p:sp>
      <p:sp>
        <p:nvSpPr>
          <p:cNvPr id="6" name="Footer Placeholder 5">
            <a:extLst>
              <a:ext uri="{FF2B5EF4-FFF2-40B4-BE49-F238E27FC236}">
                <a16:creationId xmlns:a16="http://schemas.microsoft.com/office/drawing/2014/main" id="{FA1CA489-AE1E-47D7-A5A5-272FCF21C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9368C-C161-403A-948A-1147E67B86DD}"/>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425965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934AC-2C5C-48A1-95E8-4DAF0DF4A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4D520-6222-4556-97BD-8FF0D55A4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4BA7E-9ACE-4F1D-BBE3-AB3A32376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4E84-F093-45A2-8B16-D4AF98670E0F}" type="datetimeFigureOut">
              <a:rPr lang="en-US" smtClean="0"/>
              <a:t>12/13/2021</a:t>
            </a:fld>
            <a:endParaRPr lang="en-US"/>
          </a:p>
        </p:txBody>
      </p:sp>
      <p:sp>
        <p:nvSpPr>
          <p:cNvPr id="5" name="Footer Placeholder 4">
            <a:extLst>
              <a:ext uri="{FF2B5EF4-FFF2-40B4-BE49-F238E27FC236}">
                <a16:creationId xmlns:a16="http://schemas.microsoft.com/office/drawing/2014/main" id="{1FE1073E-A4D2-43F4-B94F-FD08CB8B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E3664-36FE-4D1F-A725-73A4D9E6A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B60FC-6471-47CE-9B3C-06B1B73531E5}" type="slidenum">
              <a:rPr lang="en-US" smtClean="0"/>
              <a:t>‹#›</a:t>
            </a:fld>
            <a:endParaRPr lang="en-US"/>
          </a:p>
        </p:txBody>
      </p:sp>
    </p:spTree>
    <p:extLst>
      <p:ext uri="{BB962C8B-B14F-4D97-AF65-F5344CB8AC3E}">
        <p14:creationId xmlns:p14="http://schemas.microsoft.com/office/powerpoint/2010/main" val="39259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012B-F4A4-47AE-A49B-F687EA076FC1}"/>
              </a:ext>
            </a:extLst>
          </p:cNvPr>
          <p:cNvSpPr>
            <a:spLocks noGrp="1"/>
          </p:cNvSpPr>
          <p:nvPr>
            <p:ph type="ctrTitle"/>
          </p:nvPr>
        </p:nvSpPr>
        <p:spPr/>
        <p:txBody>
          <a:bodyPr/>
          <a:lstStyle/>
          <a:p>
            <a:r>
              <a:rPr lang="en-US"/>
              <a:t>SHIFT REGISTERS</a:t>
            </a:r>
          </a:p>
        </p:txBody>
      </p:sp>
      <p:sp>
        <p:nvSpPr>
          <p:cNvPr id="3" name="Subtitle 2">
            <a:extLst>
              <a:ext uri="{FF2B5EF4-FFF2-40B4-BE49-F238E27FC236}">
                <a16:creationId xmlns:a16="http://schemas.microsoft.com/office/drawing/2014/main" id="{2D87C481-8FEF-4955-A985-181FC86BBA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93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355" name="Group 219"/>
          <p:cNvGraphicFramePr>
            <a:graphicFrameLocks noGrp="1"/>
          </p:cNvGraphicFramePr>
          <p:nvPr>
            <p:ph sz="half" idx="4294967295"/>
          </p:nvPr>
        </p:nvGraphicFramePr>
        <p:xfrm>
          <a:off x="8246533" y="2767014"/>
          <a:ext cx="3945467" cy="2497139"/>
        </p:xfrm>
        <a:graphic>
          <a:graphicData uri="http://schemas.openxmlformats.org/drawingml/2006/table">
            <a:tbl>
              <a:tblPr/>
              <a:tblGrid>
                <a:gridCol w="836083">
                  <a:extLst>
                    <a:ext uri="{9D8B030D-6E8A-4147-A177-3AD203B41FA5}">
                      <a16:colId xmlns:a16="http://schemas.microsoft.com/office/drawing/2014/main" val="20000"/>
                    </a:ext>
                  </a:extLst>
                </a:gridCol>
                <a:gridCol w="793751">
                  <a:extLst>
                    <a:ext uri="{9D8B030D-6E8A-4147-A177-3AD203B41FA5}">
                      <a16:colId xmlns:a16="http://schemas.microsoft.com/office/drawing/2014/main" val="20001"/>
                    </a:ext>
                  </a:extLst>
                </a:gridCol>
                <a:gridCol w="577849">
                  <a:extLst>
                    <a:ext uri="{9D8B030D-6E8A-4147-A177-3AD203B41FA5}">
                      <a16:colId xmlns:a16="http://schemas.microsoft.com/office/drawing/2014/main" val="20002"/>
                    </a:ext>
                  </a:extLst>
                </a:gridCol>
                <a:gridCol w="582084">
                  <a:extLst>
                    <a:ext uri="{9D8B030D-6E8A-4147-A177-3AD203B41FA5}">
                      <a16:colId xmlns:a16="http://schemas.microsoft.com/office/drawing/2014/main" val="20003"/>
                    </a:ext>
                  </a:extLst>
                </a:gridCol>
                <a:gridCol w="577849">
                  <a:extLst>
                    <a:ext uri="{9D8B030D-6E8A-4147-A177-3AD203B41FA5}">
                      <a16:colId xmlns:a16="http://schemas.microsoft.com/office/drawing/2014/main" val="20004"/>
                    </a:ext>
                  </a:extLst>
                </a:gridCol>
                <a:gridCol w="577851">
                  <a:extLst>
                    <a:ext uri="{9D8B030D-6E8A-4147-A177-3AD203B41FA5}">
                      <a16:colId xmlns:a16="http://schemas.microsoft.com/office/drawing/2014/main" val="20005"/>
                    </a:ext>
                  </a:extLst>
                </a:gridCol>
              </a:tblGrid>
              <a:tr h="409575">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CLK</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Din</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0</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1</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2</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3</a:t>
                      </a: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400" b="0" i="0" u="none" strike="noStrike" cap="none" normalizeH="0" baseline="0">
                          <a:ln>
                            <a:noFill/>
                          </a:ln>
                          <a:solidFill>
                            <a:schemeClr val="tx1"/>
                          </a:solidFill>
                          <a:effectLst/>
                          <a:latin typeface="Gill Sans MT" pitchFamily="34" charset="0"/>
                          <a:cs typeface="Arial" charset="0"/>
                        </a:rPr>
                        <a:t>Initial</a:t>
                      </a:r>
                      <a:endParaRPr kumimoji="0" lang="en-US" sz="1400" b="0" i="0" u="none" strike="noStrike" cap="none" normalizeH="0" baseline="0">
                        <a:ln>
                          <a:noFill/>
                        </a:ln>
                        <a:solidFill>
                          <a:schemeClr val="tx1"/>
                        </a:solidFill>
                        <a:effectLst/>
                        <a:latin typeface="Gill Sans MT" pitchFamily="34" charset="0"/>
                        <a:cs typeface="Arial" charset="0"/>
                        <a:sym typeface="Symbol" pitchFamily="18" charset="2"/>
                      </a:endParaRP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sym typeface="Symbol" pitchFamily="18" charset="2"/>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T1</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T2</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T3</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675">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T4</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1191" name="Rectangle 2"/>
          <p:cNvSpPr>
            <a:spLocks noGrp="1" noChangeArrowheads="1"/>
          </p:cNvSpPr>
          <p:nvPr>
            <p:ph type="title" idx="4294967295"/>
          </p:nvPr>
        </p:nvSpPr>
        <p:spPr bwMode="auto">
          <a:xfrm>
            <a:off x="1341968" y="1"/>
            <a:ext cx="10850033" cy="8032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defRPr/>
            </a:pPr>
            <a:r>
              <a:rPr lang="en-US" sz="3900" u="sng" dirty="0">
                <a:effectLst>
                  <a:outerShdw blurRad="38100" dist="38100" dir="2700000" algn="tl">
                    <a:srgbClr val="000000"/>
                  </a:outerShdw>
                </a:effectLst>
              </a:rPr>
              <a:t>Example 1: 4-bit Shift SIPO Register</a:t>
            </a:r>
          </a:p>
        </p:txBody>
      </p:sp>
      <p:sp>
        <p:nvSpPr>
          <p:cNvPr id="24579" name="Rectangle 3"/>
          <p:cNvSpPr>
            <a:spLocks noGrp="1" noChangeArrowheads="1"/>
          </p:cNvSpPr>
          <p:nvPr>
            <p:ph type="body" sz="half" idx="4294967295"/>
          </p:nvPr>
        </p:nvSpPr>
        <p:spPr bwMode="auto">
          <a:xfrm>
            <a:off x="0" y="5618163"/>
            <a:ext cx="7528984" cy="652462"/>
          </a:xfrm>
          <a:prstGeom prst="rect">
            <a:avLst/>
          </a:prstGeom>
          <a:solidFill>
            <a:srgbClr val="FFFF99"/>
          </a:solidFill>
          <a:ln>
            <a:solidFill>
              <a:srgbClr val="000000"/>
            </a:solidFill>
            <a:miter lim="800000"/>
            <a:headEnd/>
            <a:tailEnd/>
          </a:ln>
        </p:spPr>
        <p:txBody>
          <a:bodyPr>
            <a:normAutofit/>
          </a:bodyPr>
          <a:lstStyle/>
          <a:p>
            <a:pPr eaLnBrk="1" hangingPunct="1">
              <a:buFont typeface="Wingdings 2" pitchFamily="18" charset="2"/>
              <a:buNone/>
            </a:pPr>
            <a:r>
              <a:rPr lang="en-US" sz="2000"/>
              <a:t>	Show the contents of the register for the data input and clock given. Initial register value is 0.</a:t>
            </a:r>
          </a:p>
        </p:txBody>
      </p:sp>
      <p:sp>
        <p:nvSpPr>
          <p:cNvPr id="17463" name="Rectangle 4"/>
          <p:cNvSpPr>
            <a:spLocks noChangeArrowheads="1"/>
          </p:cNvSpPr>
          <p:nvPr/>
        </p:nvSpPr>
        <p:spPr bwMode="auto">
          <a:xfrm>
            <a:off x="4891618" y="947739"/>
            <a:ext cx="819149" cy="846137"/>
          </a:xfrm>
          <a:prstGeom prst="rect">
            <a:avLst/>
          </a:prstGeom>
          <a:solidFill>
            <a:schemeClr val="accent1"/>
          </a:solidFill>
          <a:ln w="9525">
            <a:solidFill>
              <a:schemeClr val="tx1"/>
            </a:solidFill>
            <a:miter lim="800000"/>
            <a:headEnd/>
            <a:tailEnd/>
          </a:ln>
        </p:spPr>
        <p:txBody>
          <a:bodyPr wrap="none" anchor="ctr"/>
          <a:lstStyle/>
          <a:p>
            <a:pPr algn="ctr"/>
            <a:r>
              <a:rPr lang="en-US" sz="1400"/>
              <a:t>FF0</a:t>
            </a:r>
          </a:p>
        </p:txBody>
      </p:sp>
      <p:sp>
        <p:nvSpPr>
          <p:cNvPr id="17464" name="Line 5"/>
          <p:cNvSpPr>
            <a:spLocks noChangeShapeType="1"/>
          </p:cNvSpPr>
          <p:nvPr/>
        </p:nvSpPr>
        <p:spPr bwMode="auto">
          <a:xfrm>
            <a:off x="5710767" y="1101725"/>
            <a:ext cx="819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5" name="Rectangle 6"/>
          <p:cNvSpPr>
            <a:spLocks noChangeArrowheads="1"/>
          </p:cNvSpPr>
          <p:nvPr/>
        </p:nvSpPr>
        <p:spPr bwMode="auto">
          <a:xfrm>
            <a:off x="6529918" y="947738"/>
            <a:ext cx="819149" cy="806450"/>
          </a:xfrm>
          <a:prstGeom prst="rect">
            <a:avLst/>
          </a:prstGeom>
          <a:solidFill>
            <a:schemeClr val="accent1"/>
          </a:solidFill>
          <a:ln w="9525">
            <a:solidFill>
              <a:schemeClr val="tx1"/>
            </a:solidFill>
            <a:miter lim="800000"/>
            <a:headEnd/>
            <a:tailEnd/>
          </a:ln>
        </p:spPr>
        <p:txBody>
          <a:bodyPr wrap="none" anchor="ctr"/>
          <a:lstStyle/>
          <a:p>
            <a:pPr algn="ctr"/>
            <a:r>
              <a:rPr lang="en-US" sz="1400"/>
              <a:t>FF1</a:t>
            </a:r>
          </a:p>
        </p:txBody>
      </p:sp>
      <p:sp>
        <p:nvSpPr>
          <p:cNvPr id="17466" name="Text Box 7"/>
          <p:cNvSpPr txBox="1">
            <a:spLocks noChangeArrowheads="1"/>
          </p:cNvSpPr>
          <p:nvPr/>
        </p:nvSpPr>
        <p:spPr bwMode="auto">
          <a:xfrm>
            <a:off x="5249334" y="947738"/>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0</a:t>
            </a:r>
          </a:p>
        </p:txBody>
      </p:sp>
      <p:sp>
        <p:nvSpPr>
          <p:cNvPr id="17467" name="Text Box 8"/>
          <p:cNvSpPr txBox="1">
            <a:spLocks noChangeArrowheads="1"/>
          </p:cNvSpPr>
          <p:nvPr/>
        </p:nvSpPr>
        <p:spPr bwMode="auto">
          <a:xfrm>
            <a:off x="6889751" y="947738"/>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r>
              <a:rPr lang="en-US" sz="1400" baseline="-25000"/>
              <a:t>1</a:t>
            </a:r>
          </a:p>
        </p:txBody>
      </p:sp>
      <p:sp>
        <p:nvSpPr>
          <p:cNvPr id="17468" name="Line 9"/>
          <p:cNvSpPr>
            <a:spLocks noChangeShapeType="1"/>
          </p:cNvSpPr>
          <p:nvPr/>
        </p:nvSpPr>
        <p:spPr bwMode="auto">
          <a:xfrm>
            <a:off x="4891618" y="1255713"/>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69" name="Line 10"/>
          <p:cNvSpPr>
            <a:spLocks noChangeShapeType="1"/>
          </p:cNvSpPr>
          <p:nvPr/>
        </p:nvSpPr>
        <p:spPr bwMode="auto">
          <a:xfrm flipH="1">
            <a:off x="4891618" y="1370014"/>
            <a:ext cx="154516"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0" name="AutoShape 11"/>
          <p:cNvSpPr>
            <a:spLocks noChangeArrowheads="1"/>
          </p:cNvSpPr>
          <p:nvPr/>
        </p:nvSpPr>
        <p:spPr bwMode="auto">
          <a:xfrm>
            <a:off x="4783667" y="1338263"/>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7471" name="Text Box 12"/>
          <p:cNvSpPr txBox="1">
            <a:spLocks noChangeArrowheads="1"/>
          </p:cNvSpPr>
          <p:nvPr/>
        </p:nvSpPr>
        <p:spPr bwMode="auto">
          <a:xfrm>
            <a:off x="4790018" y="947738"/>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0</a:t>
            </a:r>
          </a:p>
        </p:txBody>
      </p:sp>
      <p:sp>
        <p:nvSpPr>
          <p:cNvPr id="17472" name="Text Box 13"/>
          <p:cNvSpPr txBox="1">
            <a:spLocks noChangeArrowheads="1"/>
          </p:cNvSpPr>
          <p:nvPr/>
        </p:nvSpPr>
        <p:spPr bwMode="auto">
          <a:xfrm>
            <a:off x="6428318" y="947738"/>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1</a:t>
            </a:r>
          </a:p>
        </p:txBody>
      </p:sp>
      <p:sp>
        <p:nvSpPr>
          <p:cNvPr id="17473" name="Line 14"/>
          <p:cNvSpPr>
            <a:spLocks noChangeShapeType="1"/>
          </p:cNvSpPr>
          <p:nvPr/>
        </p:nvSpPr>
        <p:spPr bwMode="auto">
          <a:xfrm>
            <a:off x="6529918" y="1255713"/>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4" name="Line 15"/>
          <p:cNvSpPr>
            <a:spLocks noChangeShapeType="1"/>
          </p:cNvSpPr>
          <p:nvPr/>
        </p:nvSpPr>
        <p:spPr bwMode="auto">
          <a:xfrm flipH="1">
            <a:off x="6529918" y="1370014"/>
            <a:ext cx="154516"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5" name="AutoShape 16"/>
          <p:cNvSpPr>
            <a:spLocks noChangeArrowheads="1"/>
          </p:cNvSpPr>
          <p:nvPr/>
        </p:nvSpPr>
        <p:spPr bwMode="auto">
          <a:xfrm>
            <a:off x="6421967" y="1338263"/>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7476" name="Line 17"/>
          <p:cNvSpPr>
            <a:spLocks noChangeShapeType="1"/>
          </p:cNvSpPr>
          <p:nvPr/>
        </p:nvSpPr>
        <p:spPr bwMode="auto">
          <a:xfrm>
            <a:off x="6223000" y="1370013"/>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7" name="Line 18"/>
          <p:cNvSpPr>
            <a:spLocks noChangeShapeType="1"/>
          </p:cNvSpPr>
          <p:nvPr/>
        </p:nvSpPr>
        <p:spPr bwMode="auto">
          <a:xfrm>
            <a:off x="4584700" y="1370013"/>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78" name="Line 19"/>
          <p:cNvSpPr>
            <a:spLocks noChangeShapeType="1"/>
          </p:cNvSpPr>
          <p:nvPr/>
        </p:nvSpPr>
        <p:spPr bwMode="auto">
          <a:xfrm>
            <a:off x="5916084" y="1101726"/>
            <a:ext cx="0" cy="1114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79" name="Oval 20"/>
          <p:cNvSpPr>
            <a:spLocks noChangeArrowheads="1"/>
          </p:cNvSpPr>
          <p:nvPr/>
        </p:nvSpPr>
        <p:spPr bwMode="auto">
          <a:xfrm>
            <a:off x="5865284" y="106362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480" name="Line 21"/>
          <p:cNvSpPr>
            <a:spLocks noChangeShapeType="1"/>
          </p:cNvSpPr>
          <p:nvPr/>
        </p:nvSpPr>
        <p:spPr bwMode="auto">
          <a:xfrm>
            <a:off x="6223000" y="1370013"/>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1" name="Line 22"/>
          <p:cNvSpPr>
            <a:spLocks noChangeShapeType="1"/>
          </p:cNvSpPr>
          <p:nvPr/>
        </p:nvSpPr>
        <p:spPr bwMode="auto">
          <a:xfrm>
            <a:off x="4021667" y="2062163"/>
            <a:ext cx="54779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2" name="Oval 23"/>
          <p:cNvSpPr>
            <a:spLocks noChangeArrowheads="1"/>
          </p:cNvSpPr>
          <p:nvPr/>
        </p:nvSpPr>
        <p:spPr bwMode="auto">
          <a:xfrm>
            <a:off x="6172200" y="2024063"/>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483" name="Line 24"/>
          <p:cNvSpPr>
            <a:spLocks noChangeShapeType="1"/>
          </p:cNvSpPr>
          <p:nvPr/>
        </p:nvSpPr>
        <p:spPr bwMode="auto">
          <a:xfrm>
            <a:off x="4584700" y="1370013"/>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4" name="Oval 25"/>
          <p:cNvSpPr>
            <a:spLocks noChangeArrowheads="1"/>
          </p:cNvSpPr>
          <p:nvPr/>
        </p:nvSpPr>
        <p:spPr bwMode="auto">
          <a:xfrm>
            <a:off x="4533900" y="2024063"/>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485" name="Line 26"/>
          <p:cNvSpPr>
            <a:spLocks noChangeShapeType="1"/>
          </p:cNvSpPr>
          <p:nvPr/>
        </p:nvSpPr>
        <p:spPr bwMode="auto">
          <a:xfrm>
            <a:off x="7349067" y="1101725"/>
            <a:ext cx="819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6" name="Rectangle 27"/>
          <p:cNvSpPr>
            <a:spLocks noChangeArrowheads="1"/>
          </p:cNvSpPr>
          <p:nvPr/>
        </p:nvSpPr>
        <p:spPr bwMode="auto">
          <a:xfrm>
            <a:off x="8168218" y="947739"/>
            <a:ext cx="819149" cy="846137"/>
          </a:xfrm>
          <a:prstGeom prst="rect">
            <a:avLst/>
          </a:prstGeom>
          <a:solidFill>
            <a:schemeClr val="accent1"/>
          </a:solidFill>
          <a:ln w="9525">
            <a:solidFill>
              <a:schemeClr val="tx1"/>
            </a:solidFill>
            <a:miter lim="800000"/>
            <a:headEnd/>
            <a:tailEnd/>
          </a:ln>
        </p:spPr>
        <p:txBody>
          <a:bodyPr wrap="none" anchor="ctr"/>
          <a:lstStyle/>
          <a:p>
            <a:pPr algn="ctr"/>
            <a:r>
              <a:rPr lang="en-US" sz="1400"/>
              <a:t>FF2</a:t>
            </a:r>
          </a:p>
        </p:txBody>
      </p:sp>
      <p:sp>
        <p:nvSpPr>
          <p:cNvPr id="17487" name="Line 28"/>
          <p:cNvSpPr>
            <a:spLocks noChangeShapeType="1"/>
          </p:cNvSpPr>
          <p:nvPr/>
        </p:nvSpPr>
        <p:spPr bwMode="auto">
          <a:xfrm>
            <a:off x="8987367" y="1101725"/>
            <a:ext cx="819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88" name="Rectangle 29"/>
          <p:cNvSpPr>
            <a:spLocks noChangeArrowheads="1"/>
          </p:cNvSpPr>
          <p:nvPr/>
        </p:nvSpPr>
        <p:spPr bwMode="auto">
          <a:xfrm>
            <a:off x="9806518" y="947738"/>
            <a:ext cx="819149" cy="806450"/>
          </a:xfrm>
          <a:prstGeom prst="rect">
            <a:avLst/>
          </a:prstGeom>
          <a:solidFill>
            <a:schemeClr val="accent1"/>
          </a:solidFill>
          <a:ln w="9525">
            <a:solidFill>
              <a:schemeClr val="tx1"/>
            </a:solidFill>
            <a:miter lim="800000"/>
            <a:headEnd/>
            <a:tailEnd/>
          </a:ln>
        </p:spPr>
        <p:txBody>
          <a:bodyPr wrap="none" anchor="ctr"/>
          <a:lstStyle/>
          <a:p>
            <a:pPr algn="ctr"/>
            <a:r>
              <a:rPr lang="en-US" sz="1400"/>
              <a:t>FF3</a:t>
            </a:r>
          </a:p>
        </p:txBody>
      </p:sp>
      <p:sp>
        <p:nvSpPr>
          <p:cNvPr id="17489" name="Text Box 30"/>
          <p:cNvSpPr txBox="1">
            <a:spLocks noChangeArrowheads="1"/>
          </p:cNvSpPr>
          <p:nvPr/>
        </p:nvSpPr>
        <p:spPr bwMode="auto">
          <a:xfrm>
            <a:off x="8525934" y="947738"/>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2</a:t>
            </a:r>
          </a:p>
        </p:txBody>
      </p:sp>
      <p:sp>
        <p:nvSpPr>
          <p:cNvPr id="17490" name="Text Box 31"/>
          <p:cNvSpPr txBox="1">
            <a:spLocks noChangeArrowheads="1"/>
          </p:cNvSpPr>
          <p:nvPr/>
        </p:nvSpPr>
        <p:spPr bwMode="auto">
          <a:xfrm>
            <a:off x="10166351" y="947738"/>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r>
              <a:rPr lang="en-US" sz="1400" baseline="-25000"/>
              <a:t>3</a:t>
            </a:r>
          </a:p>
        </p:txBody>
      </p:sp>
      <p:sp>
        <p:nvSpPr>
          <p:cNvPr id="17491" name="Line 32"/>
          <p:cNvSpPr>
            <a:spLocks noChangeShapeType="1"/>
          </p:cNvSpPr>
          <p:nvPr/>
        </p:nvSpPr>
        <p:spPr bwMode="auto">
          <a:xfrm>
            <a:off x="8168218" y="1255713"/>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2" name="Line 33"/>
          <p:cNvSpPr>
            <a:spLocks noChangeShapeType="1"/>
          </p:cNvSpPr>
          <p:nvPr/>
        </p:nvSpPr>
        <p:spPr bwMode="auto">
          <a:xfrm flipH="1">
            <a:off x="8168218" y="1370014"/>
            <a:ext cx="154516"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3" name="AutoShape 34"/>
          <p:cNvSpPr>
            <a:spLocks noChangeArrowheads="1"/>
          </p:cNvSpPr>
          <p:nvPr/>
        </p:nvSpPr>
        <p:spPr bwMode="auto">
          <a:xfrm>
            <a:off x="8060267" y="1338263"/>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7494" name="Text Box 35"/>
          <p:cNvSpPr txBox="1">
            <a:spLocks noChangeArrowheads="1"/>
          </p:cNvSpPr>
          <p:nvPr/>
        </p:nvSpPr>
        <p:spPr bwMode="auto">
          <a:xfrm>
            <a:off x="8066618" y="947738"/>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2</a:t>
            </a:r>
          </a:p>
        </p:txBody>
      </p:sp>
      <p:sp>
        <p:nvSpPr>
          <p:cNvPr id="17495" name="Text Box 36"/>
          <p:cNvSpPr txBox="1">
            <a:spLocks noChangeArrowheads="1"/>
          </p:cNvSpPr>
          <p:nvPr/>
        </p:nvSpPr>
        <p:spPr bwMode="auto">
          <a:xfrm>
            <a:off x="9704918" y="947738"/>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3</a:t>
            </a:r>
          </a:p>
        </p:txBody>
      </p:sp>
      <p:sp>
        <p:nvSpPr>
          <p:cNvPr id="17496" name="Line 37"/>
          <p:cNvSpPr>
            <a:spLocks noChangeShapeType="1"/>
          </p:cNvSpPr>
          <p:nvPr/>
        </p:nvSpPr>
        <p:spPr bwMode="auto">
          <a:xfrm>
            <a:off x="9806518" y="1255713"/>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7" name="Line 38"/>
          <p:cNvSpPr>
            <a:spLocks noChangeShapeType="1"/>
          </p:cNvSpPr>
          <p:nvPr/>
        </p:nvSpPr>
        <p:spPr bwMode="auto">
          <a:xfrm flipH="1">
            <a:off x="9806518" y="1370014"/>
            <a:ext cx="154516" cy="115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98" name="AutoShape 39"/>
          <p:cNvSpPr>
            <a:spLocks noChangeArrowheads="1"/>
          </p:cNvSpPr>
          <p:nvPr/>
        </p:nvSpPr>
        <p:spPr bwMode="auto">
          <a:xfrm>
            <a:off x="9698567" y="1338263"/>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17499" name="Line 40"/>
          <p:cNvSpPr>
            <a:spLocks noChangeShapeType="1"/>
          </p:cNvSpPr>
          <p:nvPr/>
        </p:nvSpPr>
        <p:spPr bwMode="auto">
          <a:xfrm>
            <a:off x="9499600" y="1370013"/>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0" name="Line 41"/>
          <p:cNvSpPr>
            <a:spLocks noChangeShapeType="1"/>
          </p:cNvSpPr>
          <p:nvPr/>
        </p:nvSpPr>
        <p:spPr bwMode="auto">
          <a:xfrm>
            <a:off x="7861300" y="1370013"/>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1" name="Line 42"/>
          <p:cNvSpPr>
            <a:spLocks noChangeShapeType="1"/>
          </p:cNvSpPr>
          <p:nvPr/>
        </p:nvSpPr>
        <p:spPr bwMode="auto">
          <a:xfrm>
            <a:off x="9192684" y="1101726"/>
            <a:ext cx="0" cy="1114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02" name="Oval 43"/>
          <p:cNvSpPr>
            <a:spLocks noChangeArrowheads="1"/>
          </p:cNvSpPr>
          <p:nvPr/>
        </p:nvSpPr>
        <p:spPr bwMode="auto">
          <a:xfrm>
            <a:off x="9141884" y="106362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503" name="Line 44"/>
          <p:cNvSpPr>
            <a:spLocks noChangeShapeType="1"/>
          </p:cNvSpPr>
          <p:nvPr/>
        </p:nvSpPr>
        <p:spPr bwMode="auto">
          <a:xfrm>
            <a:off x="9499600" y="1370013"/>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4" name="Line 47"/>
          <p:cNvSpPr>
            <a:spLocks noChangeShapeType="1"/>
          </p:cNvSpPr>
          <p:nvPr/>
        </p:nvSpPr>
        <p:spPr bwMode="auto">
          <a:xfrm>
            <a:off x="7861300" y="1370013"/>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5" name="Oval 48"/>
          <p:cNvSpPr>
            <a:spLocks noChangeArrowheads="1"/>
          </p:cNvSpPr>
          <p:nvPr/>
        </p:nvSpPr>
        <p:spPr bwMode="auto">
          <a:xfrm>
            <a:off x="7810500" y="2024063"/>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506" name="Line 49"/>
          <p:cNvSpPr>
            <a:spLocks noChangeShapeType="1"/>
          </p:cNvSpPr>
          <p:nvPr/>
        </p:nvSpPr>
        <p:spPr bwMode="auto">
          <a:xfrm>
            <a:off x="10625667" y="1101725"/>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07" name="Line 50"/>
          <p:cNvSpPr>
            <a:spLocks noChangeShapeType="1"/>
          </p:cNvSpPr>
          <p:nvPr/>
        </p:nvSpPr>
        <p:spPr bwMode="auto">
          <a:xfrm>
            <a:off x="7554384" y="1101726"/>
            <a:ext cx="0" cy="1114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08" name="Oval 51"/>
          <p:cNvSpPr>
            <a:spLocks noChangeArrowheads="1"/>
          </p:cNvSpPr>
          <p:nvPr/>
        </p:nvSpPr>
        <p:spPr bwMode="auto">
          <a:xfrm>
            <a:off x="7503584" y="106362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7509" name="Line 52"/>
          <p:cNvSpPr>
            <a:spLocks noChangeShapeType="1"/>
          </p:cNvSpPr>
          <p:nvPr/>
        </p:nvSpPr>
        <p:spPr bwMode="auto">
          <a:xfrm>
            <a:off x="10830985" y="1101726"/>
            <a:ext cx="2116"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10" name="Text Box 54"/>
          <p:cNvSpPr txBox="1">
            <a:spLocks noChangeArrowheads="1"/>
          </p:cNvSpPr>
          <p:nvPr/>
        </p:nvSpPr>
        <p:spPr bwMode="auto">
          <a:xfrm>
            <a:off x="5369985" y="2036763"/>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0</a:t>
            </a:r>
          </a:p>
        </p:txBody>
      </p:sp>
      <p:sp>
        <p:nvSpPr>
          <p:cNvPr id="17511" name="Text Box 55"/>
          <p:cNvSpPr txBox="1">
            <a:spLocks noChangeArrowheads="1"/>
          </p:cNvSpPr>
          <p:nvPr/>
        </p:nvSpPr>
        <p:spPr bwMode="auto">
          <a:xfrm>
            <a:off x="7112001" y="2036763"/>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1</a:t>
            </a:r>
          </a:p>
        </p:txBody>
      </p:sp>
      <p:sp>
        <p:nvSpPr>
          <p:cNvPr id="17512" name="Text Box 56"/>
          <p:cNvSpPr txBox="1">
            <a:spLocks noChangeArrowheads="1"/>
          </p:cNvSpPr>
          <p:nvPr/>
        </p:nvSpPr>
        <p:spPr bwMode="auto">
          <a:xfrm>
            <a:off x="8699501" y="2036763"/>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2</a:t>
            </a:r>
          </a:p>
        </p:txBody>
      </p:sp>
      <p:sp>
        <p:nvSpPr>
          <p:cNvPr id="17513" name="Text Box 57"/>
          <p:cNvSpPr txBox="1">
            <a:spLocks noChangeArrowheads="1"/>
          </p:cNvSpPr>
          <p:nvPr/>
        </p:nvSpPr>
        <p:spPr bwMode="auto">
          <a:xfrm>
            <a:off x="10337801" y="2036763"/>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3</a:t>
            </a:r>
          </a:p>
        </p:txBody>
      </p:sp>
      <p:sp>
        <p:nvSpPr>
          <p:cNvPr id="17514" name="Text Box 58"/>
          <p:cNvSpPr txBox="1">
            <a:spLocks noChangeArrowheads="1"/>
          </p:cNvSpPr>
          <p:nvPr/>
        </p:nvSpPr>
        <p:spPr bwMode="auto">
          <a:xfrm>
            <a:off x="3149601" y="1870075"/>
            <a:ext cx="8699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CLK</a:t>
            </a:r>
          </a:p>
        </p:txBody>
      </p:sp>
      <p:sp>
        <p:nvSpPr>
          <p:cNvPr id="17515" name="Line 59"/>
          <p:cNvSpPr>
            <a:spLocks noChangeShapeType="1"/>
          </p:cNvSpPr>
          <p:nvPr/>
        </p:nvSpPr>
        <p:spPr bwMode="auto">
          <a:xfrm>
            <a:off x="2150534" y="3148013"/>
            <a:ext cx="3069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6" name="Line 60"/>
          <p:cNvSpPr>
            <a:spLocks noChangeShapeType="1"/>
          </p:cNvSpPr>
          <p:nvPr/>
        </p:nvSpPr>
        <p:spPr bwMode="auto">
          <a:xfrm flipV="1">
            <a:off x="2457451"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7" name="Line 61"/>
          <p:cNvSpPr>
            <a:spLocks noChangeShapeType="1"/>
          </p:cNvSpPr>
          <p:nvPr/>
        </p:nvSpPr>
        <p:spPr bwMode="auto">
          <a:xfrm>
            <a:off x="2457452" y="2879725"/>
            <a:ext cx="6138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8" name="Line 62"/>
          <p:cNvSpPr>
            <a:spLocks noChangeShapeType="1"/>
          </p:cNvSpPr>
          <p:nvPr/>
        </p:nvSpPr>
        <p:spPr bwMode="auto">
          <a:xfrm>
            <a:off x="3071284"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19" name="Line 63"/>
          <p:cNvSpPr>
            <a:spLocks noChangeShapeType="1"/>
          </p:cNvSpPr>
          <p:nvPr/>
        </p:nvSpPr>
        <p:spPr bwMode="auto">
          <a:xfrm>
            <a:off x="3071284" y="3148013"/>
            <a:ext cx="6159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0" name="Line 64"/>
          <p:cNvSpPr>
            <a:spLocks noChangeShapeType="1"/>
          </p:cNvSpPr>
          <p:nvPr/>
        </p:nvSpPr>
        <p:spPr bwMode="auto">
          <a:xfrm flipV="1">
            <a:off x="3687233"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1" name="Line 65"/>
          <p:cNvSpPr>
            <a:spLocks noChangeShapeType="1"/>
          </p:cNvSpPr>
          <p:nvPr/>
        </p:nvSpPr>
        <p:spPr bwMode="auto">
          <a:xfrm>
            <a:off x="3687234" y="2879725"/>
            <a:ext cx="6138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2" name="Line 66"/>
          <p:cNvSpPr>
            <a:spLocks noChangeShapeType="1"/>
          </p:cNvSpPr>
          <p:nvPr/>
        </p:nvSpPr>
        <p:spPr bwMode="auto">
          <a:xfrm flipV="1">
            <a:off x="4914900"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3" name="Line 67"/>
          <p:cNvSpPr>
            <a:spLocks noChangeShapeType="1"/>
          </p:cNvSpPr>
          <p:nvPr/>
        </p:nvSpPr>
        <p:spPr bwMode="auto">
          <a:xfrm>
            <a:off x="4914901" y="2879725"/>
            <a:ext cx="6138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4" name="Line 68"/>
          <p:cNvSpPr>
            <a:spLocks noChangeShapeType="1"/>
          </p:cNvSpPr>
          <p:nvPr/>
        </p:nvSpPr>
        <p:spPr bwMode="auto">
          <a:xfrm>
            <a:off x="5528733"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5" name="Line 69"/>
          <p:cNvSpPr>
            <a:spLocks noChangeShapeType="1"/>
          </p:cNvSpPr>
          <p:nvPr/>
        </p:nvSpPr>
        <p:spPr bwMode="auto">
          <a:xfrm>
            <a:off x="5528734" y="3148013"/>
            <a:ext cx="6159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6" name="Line 70"/>
          <p:cNvSpPr>
            <a:spLocks noChangeShapeType="1"/>
          </p:cNvSpPr>
          <p:nvPr/>
        </p:nvSpPr>
        <p:spPr bwMode="auto">
          <a:xfrm flipV="1">
            <a:off x="6144684"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7" name="Line 71"/>
          <p:cNvSpPr>
            <a:spLocks noChangeShapeType="1"/>
          </p:cNvSpPr>
          <p:nvPr/>
        </p:nvSpPr>
        <p:spPr bwMode="auto">
          <a:xfrm>
            <a:off x="6144685" y="2879725"/>
            <a:ext cx="6138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8" name="Line 72"/>
          <p:cNvSpPr>
            <a:spLocks noChangeShapeType="1"/>
          </p:cNvSpPr>
          <p:nvPr/>
        </p:nvSpPr>
        <p:spPr bwMode="auto">
          <a:xfrm>
            <a:off x="4301067"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29" name="Line 73"/>
          <p:cNvSpPr>
            <a:spLocks noChangeShapeType="1"/>
          </p:cNvSpPr>
          <p:nvPr/>
        </p:nvSpPr>
        <p:spPr bwMode="auto">
          <a:xfrm>
            <a:off x="4301067" y="3148013"/>
            <a:ext cx="6159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0" name="Line 74"/>
          <p:cNvSpPr>
            <a:spLocks noChangeShapeType="1"/>
          </p:cNvSpPr>
          <p:nvPr/>
        </p:nvSpPr>
        <p:spPr bwMode="auto">
          <a:xfrm>
            <a:off x="6758517"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1" name="Line 75"/>
          <p:cNvSpPr>
            <a:spLocks noChangeShapeType="1"/>
          </p:cNvSpPr>
          <p:nvPr/>
        </p:nvSpPr>
        <p:spPr bwMode="auto">
          <a:xfrm>
            <a:off x="6758518" y="3148013"/>
            <a:ext cx="6138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2" name="Line 76"/>
          <p:cNvSpPr>
            <a:spLocks noChangeShapeType="1"/>
          </p:cNvSpPr>
          <p:nvPr/>
        </p:nvSpPr>
        <p:spPr bwMode="auto">
          <a:xfrm>
            <a:off x="2148418" y="3570288"/>
            <a:ext cx="3069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3" name="Line 77"/>
          <p:cNvSpPr>
            <a:spLocks noChangeShapeType="1"/>
          </p:cNvSpPr>
          <p:nvPr/>
        </p:nvSpPr>
        <p:spPr bwMode="auto">
          <a:xfrm flipV="1">
            <a:off x="2455333" y="3302000"/>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4" name="Line 78"/>
          <p:cNvSpPr>
            <a:spLocks noChangeShapeType="1"/>
          </p:cNvSpPr>
          <p:nvPr/>
        </p:nvSpPr>
        <p:spPr bwMode="auto">
          <a:xfrm>
            <a:off x="2455333" y="3302000"/>
            <a:ext cx="122766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5" name="Line 81"/>
          <p:cNvSpPr>
            <a:spLocks noChangeShapeType="1"/>
          </p:cNvSpPr>
          <p:nvPr/>
        </p:nvSpPr>
        <p:spPr bwMode="auto">
          <a:xfrm flipV="1">
            <a:off x="3685117" y="3302000"/>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6" name="Line 83"/>
          <p:cNvSpPr>
            <a:spLocks noChangeShapeType="1"/>
          </p:cNvSpPr>
          <p:nvPr/>
        </p:nvSpPr>
        <p:spPr bwMode="auto">
          <a:xfrm flipV="1">
            <a:off x="4912784" y="3302000"/>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0" name="Line 84"/>
          <p:cNvSpPr>
            <a:spLocks noChangeShapeType="1"/>
          </p:cNvSpPr>
          <p:nvPr/>
        </p:nvSpPr>
        <p:spPr bwMode="auto">
          <a:xfrm>
            <a:off x="4912785" y="3302000"/>
            <a:ext cx="122978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66" name="Line 90"/>
          <p:cNvSpPr>
            <a:spLocks noChangeShapeType="1"/>
          </p:cNvSpPr>
          <p:nvPr/>
        </p:nvSpPr>
        <p:spPr bwMode="auto">
          <a:xfrm flipV="1">
            <a:off x="3687234" y="3571875"/>
            <a:ext cx="1231900" cy="1588"/>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39" name="Line 93"/>
          <p:cNvSpPr>
            <a:spLocks noChangeShapeType="1"/>
          </p:cNvSpPr>
          <p:nvPr/>
        </p:nvSpPr>
        <p:spPr bwMode="auto">
          <a:xfrm>
            <a:off x="6142567" y="3302001"/>
            <a:ext cx="0"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0" name="Line 94"/>
          <p:cNvSpPr>
            <a:spLocks noChangeShapeType="1"/>
          </p:cNvSpPr>
          <p:nvPr/>
        </p:nvSpPr>
        <p:spPr bwMode="auto">
          <a:xfrm>
            <a:off x="7372351" y="2879725"/>
            <a:ext cx="410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1" name="Line 95"/>
          <p:cNvSpPr>
            <a:spLocks noChangeShapeType="1"/>
          </p:cNvSpPr>
          <p:nvPr/>
        </p:nvSpPr>
        <p:spPr bwMode="auto">
          <a:xfrm flipV="1">
            <a:off x="7372351" y="2879725"/>
            <a:ext cx="0" cy="268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72" name="Line 96"/>
          <p:cNvSpPr>
            <a:spLocks noChangeShapeType="1"/>
          </p:cNvSpPr>
          <p:nvPr/>
        </p:nvSpPr>
        <p:spPr bwMode="auto">
          <a:xfrm>
            <a:off x="6142567" y="3571875"/>
            <a:ext cx="1638300"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43" name="Line 98"/>
          <p:cNvSpPr>
            <a:spLocks noChangeShapeType="1"/>
          </p:cNvSpPr>
          <p:nvPr/>
        </p:nvSpPr>
        <p:spPr bwMode="auto">
          <a:xfrm>
            <a:off x="2150533" y="3994150"/>
            <a:ext cx="56324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44" name="Line 99"/>
          <p:cNvSpPr>
            <a:spLocks noChangeShapeType="1"/>
          </p:cNvSpPr>
          <p:nvPr/>
        </p:nvSpPr>
        <p:spPr bwMode="auto">
          <a:xfrm>
            <a:off x="2150533" y="4494213"/>
            <a:ext cx="56324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45" name="Line 100"/>
          <p:cNvSpPr>
            <a:spLocks noChangeShapeType="1"/>
          </p:cNvSpPr>
          <p:nvPr/>
        </p:nvSpPr>
        <p:spPr bwMode="auto">
          <a:xfrm>
            <a:off x="2150533" y="4954588"/>
            <a:ext cx="5581651"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46" name="Line 101"/>
          <p:cNvSpPr>
            <a:spLocks noChangeShapeType="1"/>
          </p:cNvSpPr>
          <p:nvPr/>
        </p:nvSpPr>
        <p:spPr bwMode="auto">
          <a:xfrm>
            <a:off x="2150534" y="5454650"/>
            <a:ext cx="552873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47" name="Text Box 103"/>
          <p:cNvSpPr txBox="1">
            <a:spLocks noChangeArrowheads="1"/>
          </p:cNvSpPr>
          <p:nvPr/>
        </p:nvSpPr>
        <p:spPr bwMode="auto">
          <a:xfrm>
            <a:off x="1354667" y="3276600"/>
            <a:ext cx="7344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Din</a:t>
            </a:r>
          </a:p>
        </p:txBody>
      </p:sp>
      <p:sp>
        <p:nvSpPr>
          <p:cNvPr id="17548" name="Text Box 104"/>
          <p:cNvSpPr txBox="1">
            <a:spLocks noChangeArrowheads="1"/>
          </p:cNvSpPr>
          <p:nvPr/>
        </p:nvSpPr>
        <p:spPr bwMode="auto">
          <a:xfrm>
            <a:off x="1665818" y="1023938"/>
            <a:ext cx="27643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Input (Din)</a:t>
            </a:r>
          </a:p>
        </p:txBody>
      </p:sp>
      <p:sp>
        <p:nvSpPr>
          <p:cNvPr id="17549" name="Line 105"/>
          <p:cNvSpPr>
            <a:spLocks noChangeShapeType="1"/>
          </p:cNvSpPr>
          <p:nvPr/>
        </p:nvSpPr>
        <p:spPr bwMode="auto">
          <a:xfrm>
            <a:off x="4430185" y="1101725"/>
            <a:ext cx="4614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0" name="Text Box 106"/>
          <p:cNvSpPr txBox="1">
            <a:spLocks noChangeArrowheads="1"/>
          </p:cNvSpPr>
          <p:nvPr/>
        </p:nvSpPr>
        <p:spPr bwMode="auto">
          <a:xfrm>
            <a:off x="1047751" y="2830513"/>
            <a:ext cx="1115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CLK</a:t>
            </a:r>
          </a:p>
        </p:txBody>
      </p:sp>
      <p:sp>
        <p:nvSpPr>
          <p:cNvPr id="17551" name="Text Box 108"/>
          <p:cNvSpPr txBox="1">
            <a:spLocks noChangeArrowheads="1"/>
          </p:cNvSpPr>
          <p:nvPr/>
        </p:nvSpPr>
        <p:spPr bwMode="auto">
          <a:xfrm>
            <a:off x="1278467" y="3725863"/>
            <a:ext cx="6667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Q</a:t>
            </a:r>
            <a:r>
              <a:rPr lang="en-US" sz="1600" baseline="-25000"/>
              <a:t>0</a:t>
            </a:r>
          </a:p>
        </p:txBody>
      </p:sp>
      <p:sp>
        <p:nvSpPr>
          <p:cNvPr id="17552" name="Text Box 109"/>
          <p:cNvSpPr txBox="1">
            <a:spLocks noChangeArrowheads="1"/>
          </p:cNvSpPr>
          <p:nvPr/>
        </p:nvSpPr>
        <p:spPr bwMode="auto">
          <a:xfrm>
            <a:off x="1278467" y="4148138"/>
            <a:ext cx="6667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Q</a:t>
            </a:r>
            <a:r>
              <a:rPr lang="en-US" sz="1600" baseline="-25000"/>
              <a:t>1</a:t>
            </a:r>
          </a:p>
        </p:txBody>
      </p:sp>
      <p:sp>
        <p:nvSpPr>
          <p:cNvPr id="17553" name="Text Box 110"/>
          <p:cNvSpPr txBox="1">
            <a:spLocks noChangeArrowheads="1"/>
          </p:cNvSpPr>
          <p:nvPr/>
        </p:nvSpPr>
        <p:spPr bwMode="auto">
          <a:xfrm>
            <a:off x="1278467" y="4648200"/>
            <a:ext cx="6667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Q</a:t>
            </a:r>
            <a:r>
              <a:rPr lang="en-US" sz="1600" baseline="-25000"/>
              <a:t>2</a:t>
            </a:r>
          </a:p>
        </p:txBody>
      </p:sp>
      <p:sp>
        <p:nvSpPr>
          <p:cNvPr id="17554" name="Text Box 111"/>
          <p:cNvSpPr txBox="1">
            <a:spLocks noChangeArrowheads="1"/>
          </p:cNvSpPr>
          <p:nvPr/>
        </p:nvSpPr>
        <p:spPr bwMode="auto">
          <a:xfrm>
            <a:off x="1278467" y="5108575"/>
            <a:ext cx="6667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Q</a:t>
            </a:r>
            <a:r>
              <a:rPr lang="en-US" sz="1600" baseline="-25000"/>
              <a:t>3</a:t>
            </a:r>
          </a:p>
        </p:txBody>
      </p:sp>
      <p:sp>
        <p:nvSpPr>
          <p:cNvPr id="24688" name="Line 112"/>
          <p:cNvSpPr>
            <a:spLocks noChangeShapeType="1"/>
          </p:cNvSpPr>
          <p:nvPr/>
        </p:nvSpPr>
        <p:spPr bwMode="auto">
          <a:xfrm>
            <a:off x="2150534" y="3994150"/>
            <a:ext cx="920751" cy="0"/>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56" name="Line 113"/>
          <p:cNvSpPr>
            <a:spLocks noChangeShapeType="1"/>
          </p:cNvSpPr>
          <p:nvPr/>
        </p:nvSpPr>
        <p:spPr bwMode="auto">
          <a:xfrm>
            <a:off x="3058584" y="3124200"/>
            <a:ext cx="0" cy="24574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57" name="Line 114"/>
          <p:cNvSpPr>
            <a:spLocks noChangeShapeType="1"/>
          </p:cNvSpPr>
          <p:nvPr/>
        </p:nvSpPr>
        <p:spPr bwMode="auto">
          <a:xfrm>
            <a:off x="4288367" y="3136900"/>
            <a:ext cx="0" cy="24574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58" name="Line 115"/>
          <p:cNvSpPr>
            <a:spLocks noChangeShapeType="1"/>
          </p:cNvSpPr>
          <p:nvPr/>
        </p:nvSpPr>
        <p:spPr bwMode="auto">
          <a:xfrm>
            <a:off x="5516034" y="3162300"/>
            <a:ext cx="2117" cy="2419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559" name="Line 116"/>
          <p:cNvSpPr>
            <a:spLocks noChangeShapeType="1"/>
          </p:cNvSpPr>
          <p:nvPr/>
        </p:nvSpPr>
        <p:spPr bwMode="auto">
          <a:xfrm>
            <a:off x="6764867" y="3122613"/>
            <a:ext cx="0" cy="24574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693" name="Line 117"/>
          <p:cNvSpPr>
            <a:spLocks noChangeShapeType="1"/>
          </p:cNvSpPr>
          <p:nvPr/>
        </p:nvSpPr>
        <p:spPr bwMode="auto">
          <a:xfrm>
            <a:off x="2150534" y="4492625"/>
            <a:ext cx="920751"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4" name="Line 118"/>
          <p:cNvSpPr>
            <a:spLocks noChangeShapeType="1"/>
          </p:cNvSpPr>
          <p:nvPr/>
        </p:nvSpPr>
        <p:spPr bwMode="auto">
          <a:xfrm>
            <a:off x="2150534" y="4953000"/>
            <a:ext cx="920751"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95" name="Line 119"/>
          <p:cNvSpPr>
            <a:spLocks noChangeShapeType="1"/>
          </p:cNvSpPr>
          <p:nvPr/>
        </p:nvSpPr>
        <p:spPr bwMode="auto">
          <a:xfrm>
            <a:off x="2148418" y="5453063"/>
            <a:ext cx="92074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0" name="Line 124"/>
          <p:cNvSpPr>
            <a:spLocks noChangeShapeType="1"/>
          </p:cNvSpPr>
          <p:nvPr/>
        </p:nvSpPr>
        <p:spPr bwMode="auto">
          <a:xfrm flipV="1">
            <a:off x="3069167" y="3763964"/>
            <a:ext cx="0" cy="230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1" name="Line 125"/>
          <p:cNvSpPr>
            <a:spLocks noChangeShapeType="1"/>
          </p:cNvSpPr>
          <p:nvPr/>
        </p:nvSpPr>
        <p:spPr bwMode="auto">
          <a:xfrm>
            <a:off x="3073400" y="3763963"/>
            <a:ext cx="122978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2" name="Line 126"/>
          <p:cNvSpPr>
            <a:spLocks noChangeShapeType="1"/>
          </p:cNvSpPr>
          <p:nvPr/>
        </p:nvSpPr>
        <p:spPr bwMode="auto">
          <a:xfrm>
            <a:off x="3073400" y="4492625"/>
            <a:ext cx="1229784" cy="0"/>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3" name="Line 127"/>
          <p:cNvSpPr>
            <a:spLocks noChangeShapeType="1"/>
          </p:cNvSpPr>
          <p:nvPr/>
        </p:nvSpPr>
        <p:spPr bwMode="auto">
          <a:xfrm>
            <a:off x="3073400" y="4953000"/>
            <a:ext cx="1225551" cy="1588"/>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4" name="Line 128"/>
          <p:cNvSpPr>
            <a:spLocks noChangeShapeType="1"/>
          </p:cNvSpPr>
          <p:nvPr/>
        </p:nvSpPr>
        <p:spPr bwMode="auto">
          <a:xfrm>
            <a:off x="3069167" y="5453063"/>
            <a:ext cx="122978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5" name="Line 129"/>
          <p:cNvSpPr>
            <a:spLocks noChangeShapeType="1"/>
          </p:cNvSpPr>
          <p:nvPr/>
        </p:nvSpPr>
        <p:spPr bwMode="auto">
          <a:xfrm>
            <a:off x="4301067" y="3763964"/>
            <a:ext cx="0" cy="230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6" name="Line 130"/>
          <p:cNvSpPr>
            <a:spLocks noChangeShapeType="1"/>
          </p:cNvSpPr>
          <p:nvPr/>
        </p:nvSpPr>
        <p:spPr bwMode="auto">
          <a:xfrm flipV="1">
            <a:off x="4301067" y="4300539"/>
            <a:ext cx="0" cy="192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7" name="Line 131"/>
          <p:cNvSpPr>
            <a:spLocks noChangeShapeType="1"/>
          </p:cNvSpPr>
          <p:nvPr/>
        </p:nvSpPr>
        <p:spPr bwMode="auto">
          <a:xfrm>
            <a:off x="4301067" y="3994150"/>
            <a:ext cx="1227667"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8" name="Line 132"/>
          <p:cNvSpPr>
            <a:spLocks noChangeShapeType="1"/>
          </p:cNvSpPr>
          <p:nvPr/>
        </p:nvSpPr>
        <p:spPr bwMode="auto">
          <a:xfrm>
            <a:off x="4301067" y="4300538"/>
            <a:ext cx="122766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09" name="Line 133"/>
          <p:cNvSpPr>
            <a:spLocks noChangeShapeType="1"/>
          </p:cNvSpPr>
          <p:nvPr/>
        </p:nvSpPr>
        <p:spPr bwMode="auto">
          <a:xfrm>
            <a:off x="4301067" y="4953000"/>
            <a:ext cx="1227667" cy="0"/>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0" name="Line 134"/>
          <p:cNvSpPr>
            <a:spLocks noChangeShapeType="1"/>
          </p:cNvSpPr>
          <p:nvPr/>
        </p:nvSpPr>
        <p:spPr bwMode="auto">
          <a:xfrm>
            <a:off x="4298951" y="5453063"/>
            <a:ext cx="1227667"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1" name="Line 135"/>
          <p:cNvSpPr>
            <a:spLocks noChangeShapeType="1"/>
          </p:cNvSpPr>
          <p:nvPr/>
        </p:nvSpPr>
        <p:spPr bwMode="auto">
          <a:xfrm flipV="1">
            <a:off x="5526617" y="3763964"/>
            <a:ext cx="0" cy="230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2" name="Line 136"/>
          <p:cNvSpPr>
            <a:spLocks noChangeShapeType="1"/>
          </p:cNvSpPr>
          <p:nvPr/>
        </p:nvSpPr>
        <p:spPr bwMode="auto">
          <a:xfrm>
            <a:off x="5526618" y="3763963"/>
            <a:ext cx="122978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3" name="Line 137"/>
          <p:cNvSpPr>
            <a:spLocks noChangeShapeType="1"/>
          </p:cNvSpPr>
          <p:nvPr/>
        </p:nvSpPr>
        <p:spPr bwMode="auto">
          <a:xfrm>
            <a:off x="6760633" y="3994150"/>
            <a:ext cx="1024467"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4" name="Line 138"/>
          <p:cNvSpPr>
            <a:spLocks noChangeShapeType="1"/>
          </p:cNvSpPr>
          <p:nvPr/>
        </p:nvSpPr>
        <p:spPr bwMode="auto">
          <a:xfrm>
            <a:off x="5526617" y="4300539"/>
            <a:ext cx="0" cy="192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5" name="Line 139"/>
          <p:cNvSpPr>
            <a:spLocks noChangeShapeType="1"/>
          </p:cNvSpPr>
          <p:nvPr/>
        </p:nvSpPr>
        <p:spPr bwMode="auto">
          <a:xfrm>
            <a:off x="5530851" y="4492625"/>
            <a:ext cx="1229783"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6" name="Line 140"/>
          <p:cNvSpPr>
            <a:spLocks noChangeShapeType="1"/>
          </p:cNvSpPr>
          <p:nvPr/>
        </p:nvSpPr>
        <p:spPr bwMode="auto">
          <a:xfrm flipV="1">
            <a:off x="6760633" y="4300539"/>
            <a:ext cx="0" cy="192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7" name="Line 141"/>
          <p:cNvSpPr>
            <a:spLocks noChangeShapeType="1"/>
          </p:cNvSpPr>
          <p:nvPr/>
        </p:nvSpPr>
        <p:spPr bwMode="auto">
          <a:xfrm>
            <a:off x="6756400" y="4300538"/>
            <a:ext cx="102446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8" name="Line 142"/>
          <p:cNvSpPr>
            <a:spLocks noChangeShapeType="1"/>
          </p:cNvSpPr>
          <p:nvPr/>
        </p:nvSpPr>
        <p:spPr bwMode="auto">
          <a:xfrm>
            <a:off x="5526618" y="4762500"/>
            <a:ext cx="122978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19" name="Line 143"/>
          <p:cNvSpPr>
            <a:spLocks noChangeShapeType="1"/>
          </p:cNvSpPr>
          <p:nvPr/>
        </p:nvSpPr>
        <p:spPr bwMode="auto">
          <a:xfrm>
            <a:off x="6756400" y="4954588"/>
            <a:ext cx="973667" cy="0"/>
          </a:xfrm>
          <a:prstGeom prst="line">
            <a:avLst/>
          </a:prstGeom>
          <a:noFill/>
          <a:ln w="38100">
            <a:solidFill>
              <a:srgbClr val="99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20" name="Line 144"/>
          <p:cNvSpPr>
            <a:spLocks noChangeShapeType="1"/>
          </p:cNvSpPr>
          <p:nvPr/>
        </p:nvSpPr>
        <p:spPr bwMode="auto">
          <a:xfrm flipV="1">
            <a:off x="5526617" y="4762500"/>
            <a:ext cx="0" cy="192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21" name="Line 145"/>
          <p:cNvSpPr>
            <a:spLocks noChangeShapeType="1"/>
          </p:cNvSpPr>
          <p:nvPr/>
        </p:nvSpPr>
        <p:spPr bwMode="auto">
          <a:xfrm>
            <a:off x="6756400" y="4762500"/>
            <a:ext cx="0" cy="192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22" name="Line 146"/>
          <p:cNvSpPr>
            <a:spLocks noChangeShapeType="1"/>
          </p:cNvSpPr>
          <p:nvPr/>
        </p:nvSpPr>
        <p:spPr bwMode="auto">
          <a:xfrm>
            <a:off x="5526618" y="5453063"/>
            <a:ext cx="1229783" cy="0"/>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23" name="Line 147"/>
          <p:cNvSpPr>
            <a:spLocks noChangeShapeType="1"/>
          </p:cNvSpPr>
          <p:nvPr/>
        </p:nvSpPr>
        <p:spPr bwMode="auto">
          <a:xfrm flipV="1">
            <a:off x="6760633" y="5260975"/>
            <a:ext cx="0" cy="1920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724" name="Line 148"/>
          <p:cNvSpPr>
            <a:spLocks noChangeShapeType="1"/>
          </p:cNvSpPr>
          <p:nvPr/>
        </p:nvSpPr>
        <p:spPr bwMode="auto">
          <a:xfrm>
            <a:off x="6756400" y="5260975"/>
            <a:ext cx="92286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88" name="Text Box 230"/>
          <p:cNvSpPr txBox="1">
            <a:spLocks noChangeArrowheads="1"/>
          </p:cNvSpPr>
          <p:nvPr/>
        </p:nvSpPr>
        <p:spPr bwMode="auto">
          <a:xfrm>
            <a:off x="2817285" y="2573338"/>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T1</a:t>
            </a:r>
          </a:p>
        </p:txBody>
      </p:sp>
      <p:sp>
        <p:nvSpPr>
          <p:cNvPr id="17589" name="Text Box 231"/>
          <p:cNvSpPr txBox="1">
            <a:spLocks noChangeArrowheads="1"/>
          </p:cNvSpPr>
          <p:nvPr/>
        </p:nvSpPr>
        <p:spPr bwMode="auto">
          <a:xfrm>
            <a:off x="4044952" y="2573338"/>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T2</a:t>
            </a:r>
          </a:p>
        </p:txBody>
      </p:sp>
      <p:sp>
        <p:nvSpPr>
          <p:cNvPr id="17590" name="Text Box 232"/>
          <p:cNvSpPr txBox="1">
            <a:spLocks noChangeArrowheads="1"/>
          </p:cNvSpPr>
          <p:nvPr/>
        </p:nvSpPr>
        <p:spPr bwMode="auto">
          <a:xfrm>
            <a:off x="5325534" y="2573338"/>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T3</a:t>
            </a:r>
          </a:p>
        </p:txBody>
      </p:sp>
      <p:sp>
        <p:nvSpPr>
          <p:cNvPr id="17591" name="Text Box 233"/>
          <p:cNvSpPr txBox="1">
            <a:spLocks noChangeArrowheads="1"/>
          </p:cNvSpPr>
          <p:nvPr/>
        </p:nvSpPr>
        <p:spPr bwMode="auto">
          <a:xfrm>
            <a:off x="6555318" y="2573338"/>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T4</a:t>
            </a:r>
          </a:p>
        </p:txBody>
      </p:sp>
      <p:sp>
        <p:nvSpPr>
          <p:cNvPr id="24810" name="Rectangle 234"/>
          <p:cNvSpPr>
            <a:spLocks noChangeArrowheads="1"/>
          </p:cNvSpPr>
          <p:nvPr/>
        </p:nvSpPr>
        <p:spPr bwMode="auto">
          <a:xfrm>
            <a:off x="9702800" y="3227389"/>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13" name="Rectangle 237"/>
          <p:cNvSpPr>
            <a:spLocks noChangeArrowheads="1"/>
          </p:cNvSpPr>
          <p:nvPr/>
        </p:nvSpPr>
        <p:spPr bwMode="auto">
          <a:xfrm>
            <a:off x="10265833" y="3227389"/>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33CC33"/>
                </a:solidFill>
              </a:rPr>
              <a:t>0</a:t>
            </a:r>
          </a:p>
        </p:txBody>
      </p:sp>
      <p:sp>
        <p:nvSpPr>
          <p:cNvPr id="24814" name="Rectangle 238"/>
          <p:cNvSpPr>
            <a:spLocks noChangeArrowheads="1"/>
          </p:cNvSpPr>
          <p:nvPr/>
        </p:nvSpPr>
        <p:spPr bwMode="auto">
          <a:xfrm>
            <a:off x="10830985" y="322738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FF3300"/>
                </a:solidFill>
              </a:rPr>
              <a:t>0</a:t>
            </a:r>
          </a:p>
        </p:txBody>
      </p:sp>
      <p:sp>
        <p:nvSpPr>
          <p:cNvPr id="24815" name="Rectangle 239"/>
          <p:cNvSpPr>
            <a:spLocks noChangeArrowheads="1"/>
          </p:cNvSpPr>
          <p:nvPr/>
        </p:nvSpPr>
        <p:spPr bwMode="auto">
          <a:xfrm>
            <a:off x="11394018" y="322738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t>0</a:t>
            </a:r>
          </a:p>
        </p:txBody>
      </p:sp>
      <p:sp>
        <p:nvSpPr>
          <p:cNvPr id="24816" name="Rectangle 240"/>
          <p:cNvSpPr>
            <a:spLocks noChangeArrowheads="1"/>
          </p:cNvSpPr>
          <p:nvPr/>
        </p:nvSpPr>
        <p:spPr bwMode="auto">
          <a:xfrm>
            <a:off x="8877300" y="3649664"/>
            <a:ext cx="78951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17" name="Rectangle 241"/>
          <p:cNvSpPr>
            <a:spLocks noChangeArrowheads="1"/>
          </p:cNvSpPr>
          <p:nvPr/>
        </p:nvSpPr>
        <p:spPr bwMode="auto">
          <a:xfrm>
            <a:off x="8877300" y="4033839"/>
            <a:ext cx="78951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18" name="Rectangle 242"/>
          <p:cNvSpPr>
            <a:spLocks noChangeArrowheads="1"/>
          </p:cNvSpPr>
          <p:nvPr/>
        </p:nvSpPr>
        <p:spPr bwMode="auto">
          <a:xfrm>
            <a:off x="8877300" y="4456114"/>
            <a:ext cx="78951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19" name="Rectangle 243"/>
          <p:cNvSpPr>
            <a:spLocks noChangeArrowheads="1"/>
          </p:cNvSpPr>
          <p:nvPr/>
        </p:nvSpPr>
        <p:spPr bwMode="auto">
          <a:xfrm>
            <a:off x="8877300" y="4878389"/>
            <a:ext cx="78951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21" name="Rectangle 245"/>
          <p:cNvSpPr>
            <a:spLocks noChangeArrowheads="1"/>
          </p:cNvSpPr>
          <p:nvPr/>
        </p:nvSpPr>
        <p:spPr bwMode="auto">
          <a:xfrm>
            <a:off x="9702800" y="3649664"/>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22" name="Rectangle 246"/>
          <p:cNvSpPr>
            <a:spLocks noChangeArrowheads="1"/>
          </p:cNvSpPr>
          <p:nvPr/>
        </p:nvSpPr>
        <p:spPr bwMode="auto">
          <a:xfrm>
            <a:off x="10265833" y="3649664"/>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FF33CC"/>
                </a:solidFill>
              </a:rPr>
              <a:t>0</a:t>
            </a:r>
          </a:p>
        </p:txBody>
      </p:sp>
      <p:sp>
        <p:nvSpPr>
          <p:cNvPr id="24823" name="Rectangle 247"/>
          <p:cNvSpPr>
            <a:spLocks noChangeArrowheads="1"/>
          </p:cNvSpPr>
          <p:nvPr/>
        </p:nvSpPr>
        <p:spPr bwMode="auto">
          <a:xfrm>
            <a:off x="10830985" y="3649664"/>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33CC33"/>
                </a:solidFill>
              </a:rPr>
              <a:t>0</a:t>
            </a:r>
          </a:p>
        </p:txBody>
      </p:sp>
      <p:sp>
        <p:nvSpPr>
          <p:cNvPr id="24824" name="Rectangle 248"/>
          <p:cNvSpPr>
            <a:spLocks noChangeArrowheads="1"/>
          </p:cNvSpPr>
          <p:nvPr/>
        </p:nvSpPr>
        <p:spPr bwMode="auto">
          <a:xfrm>
            <a:off x="11394018" y="3649664"/>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FF3300"/>
                </a:solidFill>
              </a:rPr>
              <a:t>0</a:t>
            </a:r>
          </a:p>
        </p:txBody>
      </p:sp>
      <p:sp>
        <p:nvSpPr>
          <p:cNvPr id="24825" name="Rectangle 249"/>
          <p:cNvSpPr>
            <a:spLocks noChangeArrowheads="1"/>
          </p:cNvSpPr>
          <p:nvPr/>
        </p:nvSpPr>
        <p:spPr bwMode="auto">
          <a:xfrm>
            <a:off x="9702800" y="4033839"/>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26" name="Rectangle 250"/>
          <p:cNvSpPr>
            <a:spLocks noChangeArrowheads="1"/>
          </p:cNvSpPr>
          <p:nvPr/>
        </p:nvSpPr>
        <p:spPr bwMode="auto">
          <a:xfrm>
            <a:off x="10265833" y="4033839"/>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27" name="Rectangle 251"/>
          <p:cNvSpPr>
            <a:spLocks noChangeArrowheads="1"/>
          </p:cNvSpPr>
          <p:nvPr/>
        </p:nvSpPr>
        <p:spPr bwMode="auto">
          <a:xfrm>
            <a:off x="10830985" y="403383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FF33CC"/>
                </a:solidFill>
              </a:rPr>
              <a:t>0</a:t>
            </a:r>
          </a:p>
        </p:txBody>
      </p:sp>
      <p:sp>
        <p:nvSpPr>
          <p:cNvPr id="24828" name="Rectangle 252"/>
          <p:cNvSpPr>
            <a:spLocks noChangeArrowheads="1"/>
          </p:cNvSpPr>
          <p:nvPr/>
        </p:nvSpPr>
        <p:spPr bwMode="auto">
          <a:xfrm>
            <a:off x="11394018" y="403383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33CC33"/>
                </a:solidFill>
              </a:rPr>
              <a:t>0</a:t>
            </a:r>
          </a:p>
        </p:txBody>
      </p:sp>
      <p:sp>
        <p:nvSpPr>
          <p:cNvPr id="24829" name="Rectangle 253"/>
          <p:cNvSpPr>
            <a:spLocks noChangeArrowheads="1"/>
          </p:cNvSpPr>
          <p:nvPr/>
        </p:nvSpPr>
        <p:spPr bwMode="auto">
          <a:xfrm>
            <a:off x="9702800" y="4456114"/>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30" name="Rectangle 254"/>
          <p:cNvSpPr>
            <a:spLocks noChangeArrowheads="1"/>
          </p:cNvSpPr>
          <p:nvPr/>
        </p:nvSpPr>
        <p:spPr bwMode="auto">
          <a:xfrm>
            <a:off x="10265833" y="4456114"/>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31" name="Rectangle 255"/>
          <p:cNvSpPr>
            <a:spLocks noChangeArrowheads="1"/>
          </p:cNvSpPr>
          <p:nvPr/>
        </p:nvSpPr>
        <p:spPr bwMode="auto">
          <a:xfrm>
            <a:off x="10830985" y="4456114"/>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32" name="Rectangle 256"/>
          <p:cNvSpPr>
            <a:spLocks noChangeArrowheads="1"/>
          </p:cNvSpPr>
          <p:nvPr/>
        </p:nvSpPr>
        <p:spPr bwMode="auto">
          <a:xfrm>
            <a:off x="11394018" y="4456114"/>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FF33CC"/>
                </a:solidFill>
              </a:rPr>
              <a:t>0</a:t>
            </a:r>
          </a:p>
        </p:txBody>
      </p:sp>
      <p:sp>
        <p:nvSpPr>
          <p:cNvPr id="24833" name="Rectangle 257"/>
          <p:cNvSpPr>
            <a:spLocks noChangeArrowheads="1"/>
          </p:cNvSpPr>
          <p:nvPr/>
        </p:nvSpPr>
        <p:spPr bwMode="auto">
          <a:xfrm>
            <a:off x="9704918" y="487838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34" name="Rectangle 258"/>
          <p:cNvSpPr>
            <a:spLocks noChangeArrowheads="1"/>
          </p:cNvSpPr>
          <p:nvPr/>
        </p:nvSpPr>
        <p:spPr bwMode="auto">
          <a:xfrm>
            <a:off x="10265833" y="4878389"/>
            <a:ext cx="577851"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35" name="Rectangle 259"/>
          <p:cNvSpPr>
            <a:spLocks noChangeArrowheads="1"/>
          </p:cNvSpPr>
          <p:nvPr/>
        </p:nvSpPr>
        <p:spPr bwMode="auto">
          <a:xfrm>
            <a:off x="10830985" y="487838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9900FF"/>
                </a:solidFill>
              </a:rPr>
              <a:t>0</a:t>
            </a:r>
          </a:p>
        </p:txBody>
      </p:sp>
      <p:sp>
        <p:nvSpPr>
          <p:cNvPr id="24836" name="Rectangle 260"/>
          <p:cNvSpPr>
            <a:spLocks noChangeArrowheads="1"/>
          </p:cNvSpPr>
          <p:nvPr/>
        </p:nvSpPr>
        <p:spPr bwMode="auto">
          <a:xfrm>
            <a:off x="11394018" y="4878389"/>
            <a:ext cx="577849"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1</a:t>
            </a:r>
          </a:p>
        </p:txBody>
      </p:sp>
      <p:sp>
        <p:nvSpPr>
          <p:cNvPr id="24838" name="Line 262"/>
          <p:cNvSpPr>
            <a:spLocks noChangeShapeType="1"/>
          </p:cNvSpPr>
          <p:nvPr/>
        </p:nvSpPr>
        <p:spPr bwMode="auto">
          <a:xfrm>
            <a:off x="6760633" y="3763964"/>
            <a:ext cx="0" cy="2301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839" name="Line 263"/>
          <p:cNvSpPr>
            <a:spLocks noChangeShapeType="1"/>
          </p:cNvSpPr>
          <p:nvPr/>
        </p:nvSpPr>
        <p:spPr bwMode="auto">
          <a:xfrm>
            <a:off x="3073400" y="2879725"/>
            <a:ext cx="0" cy="268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840" name="Line 264"/>
          <p:cNvSpPr>
            <a:spLocks noChangeShapeType="1"/>
          </p:cNvSpPr>
          <p:nvPr/>
        </p:nvSpPr>
        <p:spPr bwMode="auto">
          <a:xfrm>
            <a:off x="4301067" y="2879725"/>
            <a:ext cx="0" cy="268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841" name="Line 265"/>
          <p:cNvSpPr>
            <a:spLocks noChangeShapeType="1"/>
          </p:cNvSpPr>
          <p:nvPr/>
        </p:nvSpPr>
        <p:spPr bwMode="auto">
          <a:xfrm>
            <a:off x="5530851" y="2879725"/>
            <a:ext cx="0" cy="2301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842" name="Line 266"/>
          <p:cNvSpPr>
            <a:spLocks noChangeShapeType="1"/>
          </p:cNvSpPr>
          <p:nvPr/>
        </p:nvSpPr>
        <p:spPr bwMode="auto">
          <a:xfrm>
            <a:off x="6760633" y="2879725"/>
            <a:ext cx="0" cy="268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850" name="Rectangle 274"/>
          <p:cNvSpPr>
            <a:spLocks noChangeArrowheads="1"/>
          </p:cNvSpPr>
          <p:nvPr/>
        </p:nvSpPr>
        <p:spPr bwMode="auto">
          <a:xfrm>
            <a:off x="8928100" y="3227389"/>
            <a:ext cx="78951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a:solidFill>
                  <a:srgbClr val="0000FF"/>
                </a:solidFill>
              </a:rPr>
              <a:t>x</a:t>
            </a:r>
          </a:p>
        </p:txBody>
      </p:sp>
      <p:sp>
        <p:nvSpPr>
          <p:cNvPr id="17622"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DC67D9EF-FB88-4A0B-A015-6B325435540D}" type="slidenum">
              <a:rPr lang="en-SG" sz="1200">
                <a:solidFill>
                  <a:srgbClr val="9A9A9A"/>
                </a:solidFill>
                <a:latin typeface="Gill Sans MT" pitchFamily="34" charset="0"/>
              </a:rPr>
              <a:pPr algn="ctr" eaLnBrk="1" hangingPunct="1"/>
              <a:t>10</a:t>
            </a:fld>
            <a:endParaRPr lang="en-SG" sz="1200">
              <a:solidFill>
                <a:srgbClr val="9A9A9A"/>
              </a:solidFill>
              <a:latin typeface="Gill Sans MT" pitchFamily="34" charset="0"/>
            </a:endParaRPr>
          </a:p>
        </p:txBody>
      </p:sp>
      <p:sp>
        <p:nvSpPr>
          <p:cNvPr id="17623" name="Text Box 221"/>
          <p:cNvSpPr txBox="1">
            <a:spLocks noChangeArrowheads="1"/>
          </p:cNvSpPr>
          <p:nvPr/>
        </p:nvSpPr>
        <p:spPr bwMode="auto">
          <a:xfrm>
            <a:off x="2525184" y="1217613"/>
            <a:ext cx="142874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SERIAL</a:t>
            </a:r>
          </a:p>
        </p:txBody>
      </p:sp>
      <p:sp>
        <p:nvSpPr>
          <p:cNvPr id="17624" name="Text Box 222"/>
          <p:cNvSpPr txBox="1">
            <a:spLocks noChangeArrowheads="1"/>
          </p:cNvSpPr>
          <p:nvPr/>
        </p:nvSpPr>
        <p:spPr bwMode="auto">
          <a:xfrm>
            <a:off x="5996517" y="2297113"/>
            <a:ext cx="352848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PARALLEL OUTPUTS</a:t>
            </a:r>
          </a:p>
        </p:txBody>
      </p:sp>
    </p:spTree>
    <p:extLst>
      <p:ext uri="{BB962C8B-B14F-4D97-AF65-F5344CB8AC3E}">
        <p14:creationId xmlns:p14="http://schemas.microsoft.com/office/powerpoint/2010/main" val="2688219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bg/>
                                          </p:spTgt>
                                        </p:tgtEl>
                                        <p:attrNameLst>
                                          <p:attrName>style.visibility</p:attrName>
                                        </p:attrNameLst>
                                      </p:cBhvr>
                                      <p:to>
                                        <p:strVal val="visible"/>
                                      </p:to>
                                    </p:set>
                                    <p:animEffect transition="in" filter="wipe(left)">
                                      <p:cBhvr>
                                        <p:cTn id="7" dur="500"/>
                                        <p:tgtEl>
                                          <p:spTgt spid="24579">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wipe(left)">
                                      <p:cBhvr>
                                        <p:cTn id="12" dur="500"/>
                                        <p:tgtEl>
                                          <p:spTgt spid="245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8"/>
                                        </p:tgtEl>
                                        <p:attrNameLst>
                                          <p:attrName>style.visibility</p:attrName>
                                        </p:attrNameLst>
                                      </p:cBhvr>
                                      <p:to>
                                        <p:strVal val="visible"/>
                                      </p:to>
                                    </p:set>
                                    <p:animEffect transition="in" filter="wipe(left)">
                                      <p:cBhvr>
                                        <p:cTn id="17" dur="500"/>
                                        <p:tgtEl>
                                          <p:spTgt spid="2468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4693"/>
                                        </p:tgtEl>
                                        <p:attrNameLst>
                                          <p:attrName>style.visibility</p:attrName>
                                        </p:attrNameLst>
                                      </p:cBhvr>
                                      <p:to>
                                        <p:strVal val="visible"/>
                                      </p:to>
                                    </p:set>
                                    <p:animEffect transition="in" filter="wipe(left)">
                                      <p:cBhvr>
                                        <p:cTn id="20" dur="500"/>
                                        <p:tgtEl>
                                          <p:spTgt spid="2469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4694"/>
                                        </p:tgtEl>
                                        <p:attrNameLst>
                                          <p:attrName>style.visibility</p:attrName>
                                        </p:attrNameLst>
                                      </p:cBhvr>
                                      <p:to>
                                        <p:strVal val="visible"/>
                                      </p:to>
                                    </p:set>
                                    <p:animEffect transition="in" filter="wipe(left)">
                                      <p:cBhvr>
                                        <p:cTn id="23" dur="500"/>
                                        <p:tgtEl>
                                          <p:spTgt spid="2469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695"/>
                                        </p:tgtEl>
                                        <p:attrNameLst>
                                          <p:attrName>style.visibility</p:attrName>
                                        </p:attrNameLst>
                                      </p:cBhvr>
                                      <p:to>
                                        <p:strVal val="visible"/>
                                      </p:to>
                                    </p:set>
                                    <p:animEffect transition="in" filter="wipe(left)">
                                      <p:cBhvr>
                                        <p:cTn id="26" dur="500"/>
                                        <p:tgtEl>
                                          <p:spTgt spid="2469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850"/>
                                        </p:tgtEl>
                                        <p:attrNameLst>
                                          <p:attrName>style.visibility</p:attrName>
                                        </p:attrNameLst>
                                      </p:cBhvr>
                                      <p:to>
                                        <p:strVal val="visible"/>
                                      </p:to>
                                    </p:set>
                                    <p:animEffect transition="in" filter="wipe(left)">
                                      <p:cBhvr>
                                        <p:cTn id="31" dur="500"/>
                                        <p:tgtEl>
                                          <p:spTgt spid="24850"/>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4810"/>
                                        </p:tgtEl>
                                        <p:attrNameLst>
                                          <p:attrName>style.visibility</p:attrName>
                                        </p:attrNameLst>
                                      </p:cBhvr>
                                      <p:to>
                                        <p:strVal val="visible"/>
                                      </p:to>
                                    </p:set>
                                    <p:animEffect transition="in" filter="wipe(left)">
                                      <p:cBhvr>
                                        <p:cTn id="35" dur="500"/>
                                        <p:tgtEl>
                                          <p:spTgt spid="2481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4813"/>
                                        </p:tgtEl>
                                        <p:attrNameLst>
                                          <p:attrName>style.visibility</p:attrName>
                                        </p:attrNameLst>
                                      </p:cBhvr>
                                      <p:to>
                                        <p:strVal val="visible"/>
                                      </p:to>
                                    </p:set>
                                    <p:animEffect transition="in" filter="wipe(left)">
                                      <p:cBhvr>
                                        <p:cTn id="38" dur="500"/>
                                        <p:tgtEl>
                                          <p:spTgt spid="248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814"/>
                                        </p:tgtEl>
                                        <p:attrNameLst>
                                          <p:attrName>style.visibility</p:attrName>
                                        </p:attrNameLst>
                                      </p:cBhvr>
                                      <p:to>
                                        <p:strVal val="visible"/>
                                      </p:to>
                                    </p:set>
                                    <p:animEffect transition="in" filter="wipe(left)">
                                      <p:cBhvr>
                                        <p:cTn id="41" dur="500"/>
                                        <p:tgtEl>
                                          <p:spTgt spid="2481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4815"/>
                                        </p:tgtEl>
                                        <p:attrNameLst>
                                          <p:attrName>style.visibility</p:attrName>
                                        </p:attrNameLst>
                                      </p:cBhvr>
                                      <p:to>
                                        <p:strVal val="visible"/>
                                      </p:to>
                                    </p:set>
                                    <p:animEffect transition="in" filter="wipe(left)">
                                      <p:cBhvr>
                                        <p:cTn id="44" dur="500"/>
                                        <p:tgtEl>
                                          <p:spTgt spid="248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839"/>
                                        </p:tgtEl>
                                        <p:attrNameLst>
                                          <p:attrName>style.visibility</p:attrName>
                                        </p:attrNameLst>
                                      </p:cBhvr>
                                      <p:to>
                                        <p:strVal val="visible"/>
                                      </p:to>
                                    </p:set>
                                    <p:animEffect transition="in" filter="wipe(up)">
                                      <p:cBhvr>
                                        <p:cTn id="49" dur="500"/>
                                        <p:tgtEl>
                                          <p:spTgt spid="24839"/>
                                        </p:tgtEl>
                                      </p:cBhvr>
                                    </p:animEffect>
                                  </p:childTnLst>
                                </p:cTn>
                              </p:par>
                            </p:childTnLst>
                          </p:cTn>
                        </p:par>
                        <p:par>
                          <p:cTn id="50" fill="hold" nodeType="afterGroup">
                            <p:stCondLst>
                              <p:cond delay="500"/>
                            </p:stCondLst>
                            <p:childTnLst>
                              <p:par>
                                <p:cTn id="51" presetID="8" presetClass="emph" presetSubtype="0" fill="hold" grpId="0" nodeType="afterEffect">
                                  <p:stCondLst>
                                    <p:cond delay="0"/>
                                  </p:stCondLst>
                                  <p:childTnLst>
                                    <p:animRot by="21600000">
                                      <p:cBhvr>
                                        <p:cTn id="52" dur="1000" fill="hold"/>
                                        <p:tgtEl>
                                          <p:spTgt spid="24654"/>
                                        </p:tgtEl>
                                        <p:attrNameLst>
                                          <p:attrName>r</p:attrName>
                                        </p:attrNameLst>
                                      </p:cBhvr>
                                    </p:animRot>
                                  </p:childTnLst>
                                </p:cTn>
                              </p:par>
                            </p:childTnLst>
                          </p:cTn>
                        </p:par>
                        <p:par>
                          <p:cTn id="53" fill="hold" nodeType="afterGroup">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4816"/>
                                        </p:tgtEl>
                                        <p:attrNameLst>
                                          <p:attrName>style.visibility</p:attrName>
                                        </p:attrNameLst>
                                      </p:cBhvr>
                                      <p:to>
                                        <p:strVal val="visible"/>
                                      </p:to>
                                    </p:set>
                                    <p:animEffect transition="in" filter="wipe(left)">
                                      <p:cBhvr>
                                        <p:cTn id="56" dur="500"/>
                                        <p:tgtEl>
                                          <p:spTgt spid="248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4700"/>
                                        </p:tgtEl>
                                        <p:attrNameLst>
                                          <p:attrName>style.visibility</p:attrName>
                                        </p:attrNameLst>
                                      </p:cBhvr>
                                      <p:to>
                                        <p:strVal val="visible"/>
                                      </p:to>
                                    </p:set>
                                    <p:animEffect transition="in" filter="wipe(down)">
                                      <p:cBhvr>
                                        <p:cTn id="61" dur="500"/>
                                        <p:tgtEl>
                                          <p:spTgt spid="24700"/>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24701"/>
                                        </p:tgtEl>
                                        <p:attrNameLst>
                                          <p:attrName>style.visibility</p:attrName>
                                        </p:attrNameLst>
                                      </p:cBhvr>
                                      <p:to>
                                        <p:strVal val="visible"/>
                                      </p:to>
                                    </p:set>
                                    <p:animEffect transition="in" filter="wipe(left)">
                                      <p:cBhvr>
                                        <p:cTn id="65" dur="500"/>
                                        <p:tgtEl>
                                          <p:spTgt spid="2470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8" presetClass="emph" presetSubtype="0" fill="hold" grpId="1" nodeType="clickEffect">
                                  <p:stCondLst>
                                    <p:cond delay="0"/>
                                  </p:stCondLst>
                                  <p:childTnLst>
                                    <p:animRot by="21600000">
                                      <p:cBhvr>
                                        <p:cTn id="69" dur="1000" fill="hold"/>
                                        <p:tgtEl>
                                          <p:spTgt spid="24688"/>
                                        </p:tgtEl>
                                        <p:attrNameLst>
                                          <p:attrName>r</p:attrName>
                                        </p:attrNameLst>
                                      </p:cBhvr>
                                    </p:animRo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24702"/>
                                        </p:tgtEl>
                                        <p:attrNameLst>
                                          <p:attrName>style.visibility</p:attrName>
                                        </p:attrNameLst>
                                      </p:cBhvr>
                                      <p:to>
                                        <p:strVal val="visible"/>
                                      </p:to>
                                    </p:set>
                                    <p:animEffect transition="in" filter="wipe(left)">
                                      <p:cBhvr>
                                        <p:cTn id="73" dur="500"/>
                                        <p:tgtEl>
                                          <p:spTgt spid="2470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8" presetClass="emph" presetSubtype="0" fill="hold" grpId="1" nodeType="clickEffect">
                                  <p:stCondLst>
                                    <p:cond delay="0"/>
                                  </p:stCondLst>
                                  <p:childTnLst>
                                    <p:animRot by="21600000">
                                      <p:cBhvr>
                                        <p:cTn id="77" dur="1000" fill="hold"/>
                                        <p:tgtEl>
                                          <p:spTgt spid="24693"/>
                                        </p:tgtEl>
                                        <p:attrNameLst>
                                          <p:attrName>r</p:attrName>
                                        </p:attrNameLst>
                                      </p:cBhvr>
                                    </p:animRot>
                                  </p:childTnLst>
                                </p:cTn>
                              </p:par>
                            </p:childTnLst>
                          </p:cTn>
                        </p:par>
                        <p:par>
                          <p:cTn id="78" fill="hold" nodeType="afterGroup">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24703"/>
                                        </p:tgtEl>
                                        <p:attrNameLst>
                                          <p:attrName>style.visibility</p:attrName>
                                        </p:attrNameLst>
                                      </p:cBhvr>
                                      <p:to>
                                        <p:strVal val="visible"/>
                                      </p:to>
                                    </p:set>
                                    <p:animEffect transition="in" filter="wipe(left)">
                                      <p:cBhvr>
                                        <p:cTn id="81" dur="500"/>
                                        <p:tgtEl>
                                          <p:spTgt spid="247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8" presetClass="emph" presetSubtype="0" fill="hold" grpId="1" nodeType="clickEffect">
                                  <p:stCondLst>
                                    <p:cond delay="0"/>
                                  </p:stCondLst>
                                  <p:childTnLst>
                                    <p:animRot by="21600000">
                                      <p:cBhvr>
                                        <p:cTn id="85" dur="1000" fill="hold"/>
                                        <p:tgtEl>
                                          <p:spTgt spid="24694"/>
                                        </p:tgtEl>
                                        <p:attrNameLst>
                                          <p:attrName>r</p:attrName>
                                        </p:attrNameLst>
                                      </p:cBhvr>
                                    </p:animRo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24704"/>
                                        </p:tgtEl>
                                        <p:attrNameLst>
                                          <p:attrName>style.visibility</p:attrName>
                                        </p:attrNameLst>
                                      </p:cBhvr>
                                      <p:to>
                                        <p:strVal val="visible"/>
                                      </p:to>
                                    </p:set>
                                    <p:animEffect transition="in" filter="wipe(left)">
                                      <p:cBhvr>
                                        <p:cTn id="89" dur="500"/>
                                        <p:tgtEl>
                                          <p:spTgt spid="2470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4821"/>
                                        </p:tgtEl>
                                        <p:attrNameLst>
                                          <p:attrName>style.visibility</p:attrName>
                                        </p:attrNameLst>
                                      </p:cBhvr>
                                      <p:to>
                                        <p:strVal val="visible"/>
                                      </p:to>
                                    </p:set>
                                    <p:animEffect transition="in" filter="wipe(left)">
                                      <p:cBhvr>
                                        <p:cTn id="94" dur="500"/>
                                        <p:tgtEl>
                                          <p:spTgt spid="24821"/>
                                        </p:tgtEl>
                                      </p:cBhvr>
                                    </p:animEffect>
                                  </p:childTnLst>
                                </p:cTn>
                              </p:par>
                            </p:childTnLst>
                          </p:cTn>
                        </p:par>
                        <p:par>
                          <p:cTn id="95" fill="hold" nodeType="afterGroup">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24822"/>
                                        </p:tgtEl>
                                        <p:attrNameLst>
                                          <p:attrName>style.visibility</p:attrName>
                                        </p:attrNameLst>
                                      </p:cBhvr>
                                      <p:to>
                                        <p:strVal val="visible"/>
                                      </p:to>
                                    </p:set>
                                    <p:animEffect transition="in" filter="wipe(left)">
                                      <p:cBhvr>
                                        <p:cTn id="98" dur="500"/>
                                        <p:tgtEl>
                                          <p:spTgt spid="24822"/>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24823"/>
                                        </p:tgtEl>
                                        <p:attrNameLst>
                                          <p:attrName>style.visibility</p:attrName>
                                        </p:attrNameLst>
                                      </p:cBhvr>
                                      <p:to>
                                        <p:strVal val="visible"/>
                                      </p:to>
                                    </p:set>
                                    <p:animEffect transition="in" filter="wipe(left)">
                                      <p:cBhvr>
                                        <p:cTn id="102" dur="500"/>
                                        <p:tgtEl>
                                          <p:spTgt spid="24823"/>
                                        </p:tgtEl>
                                      </p:cBhvr>
                                    </p:animEffect>
                                  </p:childTnLst>
                                </p:cTn>
                              </p:par>
                            </p:childTnLst>
                          </p:cTn>
                        </p:par>
                        <p:par>
                          <p:cTn id="103" fill="hold" nodeType="afterGroup">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24824"/>
                                        </p:tgtEl>
                                        <p:attrNameLst>
                                          <p:attrName>style.visibility</p:attrName>
                                        </p:attrNameLst>
                                      </p:cBhvr>
                                      <p:to>
                                        <p:strVal val="visible"/>
                                      </p:to>
                                    </p:set>
                                    <p:animEffect transition="in" filter="wipe(left)">
                                      <p:cBhvr>
                                        <p:cTn id="106" dur="500"/>
                                        <p:tgtEl>
                                          <p:spTgt spid="2482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4840"/>
                                        </p:tgtEl>
                                        <p:attrNameLst>
                                          <p:attrName>style.visibility</p:attrName>
                                        </p:attrNameLst>
                                      </p:cBhvr>
                                      <p:to>
                                        <p:strVal val="visible"/>
                                      </p:to>
                                    </p:set>
                                    <p:animEffect transition="in" filter="wipe(up)">
                                      <p:cBhvr>
                                        <p:cTn id="111" dur="500"/>
                                        <p:tgtEl>
                                          <p:spTgt spid="24840"/>
                                        </p:tgtEl>
                                      </p:cBhvr>
                                    </p:animEffect>
                                  </p:childTnLst>
                                </p:cTn>
                              </p:par>
                            </p:childTnLst>
                          </p:cTn>
                        </p:par>
                        <p:par>
                          <p:cTn id="112" fill="hold" nodeType="afterGroup">
                            <p:stCondLst>
                              <p:cond delay="500"/>
                            </p:stCondLst>
                            <p:childTnLst>
                              <p:par>
                                <p:cTn id="113" presetID="8" presetClass="emph" presetSubtype="0" fill="hold" grpId="0" nodeType="afterEffect">
                                  <p:stCondLst>
                                    <p:cond delay="0"/>
                                  </p:stCondLst>
                                  <p:childTnLst>
                                    <p:animRot by="21600000">
                                      <p:cBhvr>
                                        <p:cTn id="114" dur="1000" fill="hold"/>
                                        <p:tgtEl>
                                          <p:spTgt spid="24666"/>
                                        </p:tgtEl>
                                        <p:attrNameLst>
                                          <p:attrName>r</p:attrName>
                                        </p:attrNameLst>
                                      </p:cBhvr>
                                    </p:animRot>
                                  </p:childTnLst>
                                </p:cTn>
                              </p:par>
                            </p:childTnLst>
                          </p:cTn>
                        </p:par>
                        <p:par>
                          <p:cTn id="115" fill="hold" nodeType="afterGroup">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24817"/>
                                        </p:tgtEl>
                                        <p:attrNameLst>
                                          <p:attrName>style.visibility</p:attrName>
                                        </p:attrNameLst>
                                      </p:cBhvr>
                                      <p:to>
                                        <p:strVal val="visible"/>
                                      </p:to>
                                    </p:set>
                                    <p:animEffect transition="in" filter="wipe(left)">
                                      <p:cBhvr>
                                        <p:cTn id="118" dur="500"/>
                                        <p:tgtEl>
                                          <p:spTgt spid="2481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24705"/>
                                        </p:tgtEl>
                                        <p:attrNameLst>
                                          <p:attrName>style.visibility</p:attrName>
                                        </p:attrNameLst>
                                      </p:cBhvr>
                                      <p:to>
                                        <p:strVal val="visible"/>
                                      </p:to>
                                    </p:set>
                                    <p:animEffect transition="in" filter="wipe(up)">
                                      <p:cBhvr>
                                        <p:cTn id="123" dur="500"/>
                                        <p:tgtEl>
                                          <p:spTgt spid="24705"/>
                                        </p:tgtEl>
                                      </p:cBhvr>
                                    </p:animEffect>
                                  </p:childTnLst>
                                </p:cTn>
                              </p:par>
                            </p:childTnLst>
                          </p:cTn>
                        </p:par>
                        <p:par>
                          <p:cTn id="124" fill="hold" nodeType="afterGroup">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24707"/>
                                        </p:tgtEl>
                                        <p:attrNameLst>
                                          <p:attrName>style.visibility</p:attrName>
                                        </p:attrNameLst>
                                      </p:cBhvr>
                                      <p:to>
                                        <p:strVal val="visible"/>
                                      </p:to>
                                    </p:set>
                                    <p:animEffect transition="in" filter="wipe(left)">
                                      <p:cBhvr>
                                        <p:cTn id="127" dur="500"/>
                                        <p:tgtEl>
                                          <p:spTgt spid="2470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8" presetClass="emph" presetSubtype="0" fill="hold" grpId="1" nodeType="clickEffect">
                                  <p:stCondLst>
                                    <p:cond delay="0"/>
                                  </p:stCondLst>
                                  <p:childTnLst>
                                    <p:animRot by="21600000">
                                      <p:cBhvr>
                                        <p:cTn id="131" dur="1000" fill="hold"/>
                                        <p:tgtEl>
                                          <p:spTgt spid="24701"/>
                                        </p:tgtEl>
                                        <p:attrNameLst>
                                          <p:attrName>r</p:attrName>
                                        </p:attrNameLst>
                                      </p:cBhvr>
                                    </p:animRot>
                                  </p:childTnLst>
                                </p:cTn>
                              </p:par>
                            </p:childTnLst>
                          </p:cTn>
                        </p:par>
                        <p:par>
                          <p:cTn id="132" fill="hold" nodeType="afterGroup">
                            <p:stCondLst>
                              <p:cond delay="1000"/>
                            </p:stCondLst>
                            <p:childTnLst>
                              <p:par>
                                <p:cTn id="133" presetID="22" presetClass="entr" presetSubtype="4" fill="hold" grpId="0" nodeType="afterEffect">
                                  <p:stCondLst>
                                    <p:cond delay="0"/>
                                  </p:stCondLst>
                                  <p:childTnLst>
                                    <p:set>
                                      <p:cBhvr>
                                        <p:cTn id="134" dur="1" fill="hold">
                                          <p:stCondLst>
                                            <p:cond delay="0"/>
                                          </p:stCondLst>
                                        </p:cTn>
                                        <p:tgtEl>
                                          <p:spTgt spid="24706"/>
                                        </p:tgtEl>
                                        <p:attrNameLst>
                                          <p:attrName>style.visibility</p:attrName>
                                        </p:attrNameLst>
                                      </p:cBhvr>
                                      <p:to>
                                        <p:strVal val="visible"/>
                                      </p:to>
                                    </p:set>
                                    <p:animEffect transition="in" filter="wipe(down)">
                                      <p:cBhvr>
                                        <p:cTn id="135" dur="500"/>
                                        <p:tgtEl>
                                          <p:spTgt spid="24706"/>
                                        </p:tgtEl>
                                      </p:cBhvr>
                                    </p:animEffect>
                                  </p:childTnLst>
                                </p:cTn>
                              </p:par>
                            </p:childTnLst>
                          </p:cTn>
                        </p:par>
                        <p:par>
                          <p:cTn id="136" fill="hold" nodeType="afterGroup">
                            <p:stCondLst>
                              <p:cond delay="1500"/>
                            </p:stCondLst>
                            <p:childTnLst>
                              <p:par>
                                <p:cTn id="137" presetID="22" presetClass="entr" presetSubtype="8" fill="hold" grpId="0" nodeType="afterEffect">
                                  <p:stCondLst>
                                    <p:cond delay="0"/>
                                  </p:stCondLst>
                                  <p:childTnLst>
                                    <p:set>
                                      <p:cBhvr>
                                        <p:cTn id="138" dur="1" fill="hold">
                                          <p:stCondLst>
                                            <p:cond delay="0"/>
                                          </p:stCondLst>
                                        </p:cTn>
                                        <p:tgtEl>
                                          <p:spTgt spid="24708"/>
                                        </p:tgtEl>
                                        <p:attrNameLst>
                                          <p:attrName>style.visibility</p:attrName>
                                        </p:attrNameLst>
                                      </p:cBhvr>
                                      <p:to>
                                        <p:strVal val="visible"/>
                                      </p:to>
                                    </p:set>
                                    <p:animEffect transition="in" filter="wipe(left)">
                                      <p:cBhvr>
                                        <p:cTn id="139" dur="500"/>
                                        <p:tgtEl>
                                          <p:spTgt spid="24708"/>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8" presetClass="emph" presetSubtype="0" fill="hold" grpId="1" nodeType="clickEffect">
                                  <p:stCondLst>
                                    <p:cond delay="0"/>
                                  </p:stCondLst>
                                  <p:childTnLst>
                                    <p:animRot by="21600000">
                                      <p:cBhvr>
                                        <p:cTn id="143" dur="1000" fill="hold"/>
                                        <p:tgtEl>
                                          <p:spTgt spid="24702"/>
                                        </p:tgtEl>
                                        <p:attrNameLst>
                                          <p:attrName>r</p:attrName>
                                        </p:attrNameLst>
                                      </p:cBhvr>
                                    </p:animRot>
                                  </p:childTnLst>
                                </p:cTn>
                              </p:par>
                            </p:childTnLst>
                          </p:cTn>
                        </p:par>
                        <p:par>
                          <p:cTn id="144" fill="hold" nodeType="afterGroup">
                            <p:stCondLst>
                              <p:cond delay="1000"/>
                            </p:stCondLst>
                            <p:childTnLst>
                              <p:par>
                                <p:cTn id="145" presetID="22" presetClass="entr" presetSubtype="8" fill="hold" grpId="0" nodeType="afterEffect">
                                  <p:stCondLst>
                                    <p:cond delay="0"/>
                                  </p:stCondLst>
                                  <p:childTnLst>
                                    <p:set>
                                      <p:cBhvr>
                                        <p:cTn id="146" dur="1" fill="hold">
                                          <p:stCondLst>
                                            <p:cond delay="0"/>
                                          </p:stCondLst>
                                        </p:cTn>
                                        <p:tgtEl>
                                          <p:spTgt spid="24709"/>
                                        </p:tgtEl>
                                        <p:attrNameLst>
                                          <p:attrName>style.visibility</p:attrName>
                                        </p:attrNameLst>
                                      </p:cBhvr>
                                      <p:to>
                                        <p:strVal val="visible"/>
                                      </p:to>
                                    </p:set>
                                    <p:animEffect transition="in" filter="wipe(left)">
                                      <p:cBhvr>
                                        <p:cTn id="147" dur="500"/>
                                        <p:tgtEl>
                                          <p:spTgt spid="2470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8" presetClass="emph" presetSubtype="0" fill="hold" grpId="1" nodeType="clickEffect">
                                  <p:stCondLst>
                                    <p:cond delay="0"/>
                                  </p:stCondLst>
                                  <p:childTnLst>
                                    <p:animRot by="21600000">
                                      <p:cBhvr>
                                        <p:cTn id="151" dur="1000" fill="hold"/>
                                        <p:tgtEl>
                                          <p:spTgt spid="24703"/>
                                        </p:tgtEl>
                                        <p:attrNameLst>
                                          <p:attrName>r</p:attrName>
                                        </p:attrNameLst>
                                      </p:cBhvr>
                                    </p:animRot>
                                  </p:childTnLst>
                                </p:cTn>
                              </p:par>
                            </p:childTnLst>
                          </p:cTn>
                        </p:par>
                        <p:par>
                          <p:cTn id="152" fill="hold" nodeType="afterGroup">
                            <p:stCondLst>
                              <p:cond delay="1000"/>
                            </p:stCondLst>
                            <p:childTnLst>
                              <p:par>
                                <p:cTn id="153" presetID="22" presetClass="entr" presetSubtype="8" fill="hold" grpId="0" nodeType="afterEffect">
                                  <p:stCondLst>
                                    <p:cond delay="0"/>
                                  </p:stCondLst>
                                  <p:childTnLst>
                                    <p:set>
                                      <p:cBhvr>
                                        <p:cTn id="154" dur="1" fill="hold">
                                          <p:stCondLst>
                                            <p:cond delay="0"/>
                                          </p:stCondLst>
                                        </p:cTn>
                                        <p:tgtEl>
                                          <p:spTgt spid="24710"/>
                                        </p:tgtEl>
                                        <p:attrNameLst>
                                          <p:attrName>style.visibility</p:attrName>
                                        </p:attrNameLst>
                                      </p:cBhvr>
                                      <p:to>
                                        <p:strVal val="visible"/>
                                      </p:to>
                                    </p:set>
                                    <p:animEffect transition="in" filter="wipe(left)">
                                      <p:cBhvr>
                                        <p:cTn id="155" dur="500"/>
                                        <p:tgtEl>
                                          <p:spTgt spid="24710"/>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24825"/>
                                        </p:tgtEl>
                                        <p:attrNameLst>
                                          <p:attrName>style.visibility</p:attrName>
                                        </p:attrNameLst>
                                      </p:cBhvr>
                                      <p:to>
                                        <p:strVal val="visible"/>
                                      </p:to>
                                    </p:set>
                                    <p:animEffect transition="in" filter="wipe(up)">
                                      <p:cBhvr>
                                        <p:cTn id="160" dur="500"/>
                                        <p:tgtEl>
                                          <p:spTgt spid="24825"/>
                                        </p:tgtEl>
                                      </p:cBhvr>
                                    </p:animEffect>
                                  </p:childTnLst>
                                </p:cTn>
                              </p:par>
                            </p:childTnLst>
                          </p:cTn>
                        </p:par>
                        <p:par>
                          <p:cTn id="161" fill="hold" nodeType="afterGroup">
                            <p:stCondLst>
                              <p:cond delay="500"/>
                            </p:stCondLst>
                            <p:childTnLst>
                              <p:par>
                                <p:cTn id="162" presetID="22" presetClass="entr" presetSubtype="1" fill="hold" grpId="0" nodeType="afterEffect">
                                  <p:stCondLst>
                                    <p:cond delay="0"/>
                                  </p:stCondLst>
                                  <p:childTnLst>
                                    <p:set>
                                      <p:cBhvr>
                                        <p:cTn id="163" dur="1" fill="hold">
                                          <p:stCondLst>
                                            <p:cond delay="0"/>
                                          </p:stCondLst>
                                        </p:cTn>
                                        <p:tgtEl>
                                          <p:spTgt spid="24826"/>
                                        </p:tgtEl>
                                        <p:attrNameLst>
                                          <p:attrName>style.visibility</p:attrName>
                                        </p:attrNameLst>
                                      </p:cBhvr>
                                      <p:to>
                                        <p:strVal val="visible"/>
                                      </p:to>
                                    </p:set>
                                    <p:animEffect transition="in" filter="wipe(up)">
                                      <p:cBhvr>
                                        <p:cTn id="164" dur="500"/>
                                        <p:tgtEl>
                                          <p:spTgt spid="24826"/>
                                        </p:tgtEl>
                                      </p:cBhvr>
                                    </p:animEffect>
                                  </p:childTnLst>
                                </p:cTn>
                              </p:par>
                            </p:childTnLst>
                          </p:cTn>
                        </p:par>
                        <p:par>
                          <p:cTn id="165" fill="hold" nodeType="afterGroup">
                            <p:stCondLst>
                              <p:cond delay="1000"/>
                            </p:stCondLst>
                            <p:childTnLst>
                              <p:par>
                                <p:cTn id="166" presetID="22" presetClass="entr" presetSubtype="1" fill="hold" grpId="0" nodeType="afterEffect">
                                  <p:stCondLst>
                                    <p:cond delay="0"/>
                                  </p:stCondLst>
                                  <p:childTnLst>
                                    <p:set>
                                      <p:cBhvr>
                                        <p:cTn id="167" dur="1" fill="hold">
                                          <p:stCondLst>
                                            <p:cond delay="0"/>
                                          </p:stCondLst>
                                        </p:cTn>
                                        <p:tgtEl>
                                          <p:spTgt spid="24827"/>
                                        </p:tgtEl>
                                        <p:attrNameLst>
                                          <p:attrName>style.visibility</p:attrName>
                                        </p:attrNameLst>
                                      </p:cBhvr>
                                      <p:to>
                                        <p:strVal val="visible"/>
                                      </p:to>
                                    </p:set>
                                    <p:animEffect transition="in" filter="wipe(up)">
                                      <p:cBhvr>
                                        <p:cTn id="168" dur="500"/>
                                        <p:tgtEl>
                                          <p:spTgt spid="24827"/>
                                        </p:tgtEl>
                                      </p:cBhvr>
                                    </p:animEffect>
                                  </p:childTnLst>
                                </p:cTn>
                              </p:par>
                            </p:childTnLst>
                          </p:cTn>
                        </p:par>
                        <p:par>
                          <p:cTn id="169" fill="hold" nodeType="afterGroup">
                            <p:stCondLst>
                              <p:cond delay="1500"/>
                            </p:stCondLst>
                            <p:childTnLst>
                              <p:par>
                                <p:cTn id="170" presetID="22" presetClass="entr" presetSubtype="1" fill="hold" grpId="0" nodeType="afterEffect">
                                  <p:stCondLst>
                                    <p:cond delay="0"/>
                                  </p:stCondLst>
                                  <p:childTnLst>
                                    <p:set>
                                      <p:cBhvr>
                                        <p:cTn id="171" dur="1" fill="hold">
                                          <p:stCondLst>
                                            <p:cond delay="0"/>
                                          </p:stCondLst>
                                        </p:cTn>
                                        <p:tgtEl>
                                          <p:spTgt spid="24828"/>
                                        </p:tgtEl>
                                        <p:attrNameLst>
                                          <p:attrName>style.visibility</p:attrName>
                                        </p:attrNameLst>
                                      </p:cBhvr>
                                      <p:to>
                                        <p:strVal val="visible"/>
                                      </p:to>
                                    </p:set>
                                    <p:animEffect transition="in" filter="wipe(up)">
                                      <p:cBhvr>
                                        <p:cTn id="172" dur="500"/>
                                        <p:tgtEl>
                                          <p:spTgt spid="24828"/>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24841"/>
                                        </p:tgtEl>
                                        <p:attrNameLst>
                                          <p:attrName>style.visibility</p:attrName>
                                        </p:attrNameLst>
                                      </p:cBhvr>
                                      <p:to>
                                        <p:strVal val="visible"/>
                                      </p:to>
                                    </p:set>
                                    <p:animEffect transition="in" filter="wipe(up)">
                                      <p:cBhvr>
                                        <p:cTn id="177" dur="500"/>
                                        <p:tgtEl>
                                          <p:spTgt spid="24841"/>
                                        </p:tgtEl>
                                      </p:cBhvr>
                                    </p:animEffect>
                                  </p:childTnLst>
                                </p:cTn>
                              </p:par>
                            </p:childTnLst>
                          </p:cTn>
                        </p:par>
                        <p:par>
                          <p:cTn id="178" fill="hold" nodeType="afterGroup">
                            <p:stCondLst>
                              <p:cond delay="500"/>
                            </p:stCondLst>
                            <p:childTnLst>
                              <p:par>
                                <p:cTn id="179" presetID="8" presetClass="emph" presetSubtype="0" fill="hold" grpId="0" nodeType="afterEffect">
                                  <p:stCondLst>
                                    <p:cond delay="0"/>
                                  </p:stCondLst>
                                  <p:childTnLst>
                                    <p:animRot by="21600000">
                                      <p:cBhvr>
                                        <p:cTn id="180" dur="1000" fill="hold"/>
                                        <p:tgtEl>
                                          <p:spTgt spid="24660"/>
                                        </p:tgtEl>
                                        <p:attrNameLst>
                                          <p:attrName>r</p:attrName>
                                        </p:attrNameLst>
                                      </p:cBhvr>
                                    </p:animRot>
                                  </p:childTnLst>
                                </p:cTn>
                              </p:par>
                            </p:childTnLst>
                          </p:cTn>
                        </p:par>
                        <p:par>
                          <p:cTn id="181" fill="hold" nodeType="afterGroup">
                            <p:stCondLst>
                              <p:cond delay="1500"/>
                            </p:stCondLst>
                            <p:childTnLst>
                              <p:par>
                                <p:cTn id="182" presetID="22" presetClass="entr" presetSubtype="4" fill="hold" grpId="0" nodeType="afterEffect">
                                  <p:stCondLst>
                                    <p:cond delay="0"/>
                                  </p:stCondLst>
                                  <p:childTnLst>
                                    <p:set>
                                      <p:cBhvr>
                                        <p:cTn id="183" dur="1" fill="hold">
                                          <p:stCondLst>
                                            <p:cond delay="0"/>
                                          </p:stCondLst>
                                        </p:cTn>
                                        <p:tgtEl>
                                          <p:spTgt spid="24818"/>
                                        </p:tgtEl>
                                        <p:attrNameLst>
                                          <p:attrName>style.visibility</p:attrName>
                                        </p:attrNameLst>
                                      </p:cBhvr>
                                      <p:to>
                                        <p:strVal val="visible"/>
                                      </p:to>
                                    </p:set>
                                    <p:animEffect transition="in" filter="wipe(down)">
                                      <p:cBhvr>
                                        <p:cTn id="184" dur="500"/>
                                        <p:tgtEl>
                                          <p:spTgt spid="24818"/>
                                        </p:tgtEl>
                                      </p:cBhvr>
                                    </p:animEffect>
                                  </p:childTnLst>
                                </p:cTn>
                              </p:par>
                            </p:childTnLst>
                          </p:cTn>
                        </p:par>
                        <p:par>
                          <p:cTn id="185" fill="hold" nodeType="afterGroup">
                            <p:stCondLst>
                              <p:cond delay="2000"/>
                            </p:stCondLst>
                            <p:childTnLst>
                              <p:par>
                                <p:cTn id="186" presetID="22" presetClass="entr" presetSubtype="4" fill="hold" grpId="0" nodeType="afterEffect">
                                  <p:stCondLst>
                                    <p:cond delay="0"/>
                                  </p:stCondLst>
                                  <p:childTnLst>
                                    <p:set>
                                      <p:cBhvr>
                                        <p:cTn id="187" dur="1" fill="hold">
                                          <p:stCondLst>
                                            <p:cond delay="0"/>
                                          </p:stCondLst>
                                        </p:cTn>
                                        <p:tgtEl>
                                          <p:spTgt spid="24711"/>
                                        </p:tgtEl>
                                        <p:attrNameLst>
                                          <p:attrName>style.visibility</p:attrName>
                                        </p:attrNameLst>
                                      </p:cBhvr>
                                      <p:to>
                                        <p:strVal val="visible"/>
                                      </p:to>
                                    </p:set>
                                    <p:animEffect transition="in" filter="wipe(down)">
                                      <p:cBhvr>
                                        <p:cTn id="188" dur="500"/>
                                        <p:tgtEl>
                                          <p:spTgt spid="24711"/>
                                        </p:tgtEl>
                                      </p:cBhvr>
                                    </p:animEffect>
                                  </p:childTnLst>
                                </p:cTn>
                              </p:par>
                            </p:childTnLst>
                          </p:cTn>
                        </p:par>
                        <p:par>
                          <p:cTn id="189" fill="hold" nodeType="afterGroup">
                            <p:stCondLst>
                              <p:cond delay="2500"/>
                            </p:stCondLst>
                            <p:childTnLst>
                              <p:par>
                                <p:cTn id="190" presetID="22" presetClass="entr" presetSubtype="8" fill="hold" grpId="0" nodeType="afterEffect">
                                  <p:stCondLst>
                                    <p:cond delay="0"/>
                                  </p:stCondLst>
                                  <p:childTnLst>
                                    <p:set>
                                      <p:cBhvr>
                                        <p:cTn id="191" dur="1" fill="hold">
                                          <p:stCondLst>
                                            <p:cond delay="0"/>
                                          </p:stCondLst>
                                        </p:cTn>
                                        <p:tgtEl>
                                          <p:spTgt spid="24712"/>
                                        </p:tgtEl>
                                        <p:attrNameLst>
                                          <p:attrName>style.visibility</p:attrName>
                                        </p:attrNameLst>
                                      </p:cBhvr>
                                      <p:to>
                                        <p:strVal val="visible"/>
                                      </p:to>
                                    </p:set>
                                    <p:animEffect transition="in" filter="wipe(left)">
                                      <p:cBhvr>
                                        <p:cTn id="192" dur="500"/>
                                        <p:tgtEl>
                                          <p:spTgt spid="24712"/>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8" presetClass="emph" presetSubtype="0" fill="hold" grpId="1" nodeType="clickEffect">
                                  <p:stCondLst>
                                    <p:cond delay="0"/>
                                  </p:stCondLst>
                                  <p:childTnLst>
                                    <p:animRot by="21600000">
                                      <p:cBhvr>
                                        <p:cTn id="196" dur="1000" fill="hold"/>
                                        <p:tgtEl>
                                          <p:spTgt spid="24707"/>
                                        </p:tgtEl>
                                        <p:attrNameLst>
                                          <p:attrName>r</p:attrName>
                                        </p:attrNameLst>
                                      </p:cBhvr>
                                    </p:animRot>
                                  </p:childTnLst>
                                </p:cTn>
                              </p:par>
                            </p:childTnLst>
                          </p:cTn>
                        </p:par>
                        <p:par>
                          <p:cTn id="197" fill="hold" nodeType="afterGroup">
                            <p:stCondLst>
                              <p:cond delay="1000"/>
                            </p:stCondLst>
                            <p:childTnLst>
                              <p:par>
                                <p:cTn id="198" presetID="22" presetClass="entr" presetSubtype="1" fill="hold" grpId="0" nodeType="afterEffect">
                                  <p:stCondLst>
                                    <p:cond delay="0"/>
                                  </p:stCondLst>
                                  <p:childTnLst>
                                    <p:set>
                                      <p:cBhvr>
                                        <p:cTn id="199" dur="1" fill="hold">
                                          <p:stCondLst>
                                            <p:cond delay="0"/>
                                          </p:stCondLst>
                                        </p:cTn>
                                        <p:tgtEl>
                                          <p:spTgt spid="24714"/>
                                        </p:tgtEl>
                                        <p:attrNameLst>
                                          <p:attrName>style.visibility</p:attrName>
                                        </p:attrNameLst>
                                      </p:cBhvr>
                                      <p:to>
                                        <p:strVal val="visible"/>
                                      </p:to>
                                    </p:set>
                                    <p:animEffect transition="in" filter="wipe(up)">
                                      <p:cBhvr>
                                        <p:cTn id="200" dur="500"/>
                                        <p:tgtEl>
                                          <p:spTgt spid="24714"/>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24715"/>
                                        </p:tgtEl>
                                        <p:attrNameLst>
                                          <p:attrName>style.visibility</p:attrName>
                                        </p:attrNameLst>
                                      </p:cBhvr>
                                      <p:to>
                                        <p:strVal val="visible"/>
                                      </p:to>
                                    </p:set>
                                    <p:animEffect transition="in" filter="wipe(left)">
                                      <p:cBhvr>
                                        <p:cTn id="204" dur="500"/>
                                        <p:tgtEl>
                                          <p:spTgt spid="24715"/>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8" presetClass="emph" presetSubtype="0" fill="hold" grpId="1" nodeType="clickEffect">
                                  <p:stCondLst>
                                    <p:cond delay="0"/>
                                  </p:stCondLst>
                                  <p:childTnLst>
                                    <p:animRot by="21600000">
                                      <p:cBhvr>
                                        <p:cTn id="208" dur="1000" fill="hold"/>
                                        <p:tgtEl>
                                          <p:spTgt spid="24708"/>
                                        </p:tgtEl>
                                        <p:attrNameLst>
                                          <p:attrName>r</p:attrName>
                                        </p:attrNameLst>
                                      </p:cBhvr>
                                    </p:animRot>
                                  </p:childTnLst>
                                </p:cTn>
                              </p:par>
                            </p:childTnLst>
                          </p:cTn>
                        </p:par>
                        <p:par>
                          <p:cTn id="209" fill="hold" nodeType="afterGroup">
                            <p:stCondLst>
                              <p:cond delay="1000"/>
                            </p:stCondLst>
                            <p:childTnLst>
                              <p:par>
                                <p:cTn id="210" presetID="22" presetClass="entr" presetSubtype="4" fill="hold" grpId="0" nodeType="afterEffect">
                                  <p:stCondLst>
                                    <p:cond delay="0"/>
                                  </p:stCondLst>
                                  <p:childTnLst>
                                    <p:set>
                                      <p:cBhvr>
                                        <p:cTn id="211" dur="1" fill="hold">
                                          <p:stCondLst>
                                            <p:cond delay="0"/>
                                          </p:stCondLst>
                                        </p:cTn>
                                        <p:tgtEl>
                                          <p:spTgt spid="24720"/>
                                        </p:tgtEl>
                                        <p:attrNameLst>
                                          <p:attrName>style.visibility</p:attrName>
                                        </p:attrNameLst>
                                      </p:cBhvr>
                                      <p:to>
                                        <p:strVal val="visible"/>
                                      </p:to>
                                    </p:set>
                                    <p:animEffect transition="in" filter="wipe(down)">
                                      <p:cBhvr>
                                        <p:cTn id="212" dur="500"/>
                                        <p:tgtEl>
                                          <p:spTgt spid="24720"/>
                                        </p:tgtEl>
                                      </p:cBhvr>
                                    </p:animEffect>
                                  </p:childTnLst>
                                </p:cTn>
                              </p:par>
                            </p:childTnLst>
                          </p:cTn>
                        </p:par>
                        <p:par>
                          <p:cTn id="213" fill="hold" nodeType="afterGroup">
                            <p:stCondLst>
                              <p:cond delay="1500"/>
                            </p:stCondLst>
                            <p:childTnLst>
                              <p:par>
                                <p:cTn id="214" presetID="22" presetClass="entr" presetSubtype="8" fill="hold" grpId="0" nodeType="afterEffect">
                                  <p:stCondLst>
                                    <p:cond delay="0"/>
                                  </p:stCondLst>
                                  <p:childTnLst>
                                    <p:set>
                                      <p:cBhvr>
                                        <p:cTn id="215" dur="1" fill="hold">
                                          <p:stCondLst>
                                            <p:cond delay="0"/>
                                          </p:stCondLst>
                                        </p:cTn>
                                        <p:tgtEl>
                                          <p:spTgt spid="24718"/>
                                        </p:tgtEl>
                                        <p:attrNameLst>
                                          <p:attrName>style.visibility</p:attrName>
                                        </p:attrNameLst>
                                      </p:cBhvr>
                                      <p:to>
                                        <p:strVal val="visible"/>
                                      </p:to>
                                    </p:set>
                                    <p:animEffect transition="in" filter="wipe(left)">
                                      <p:cBhvr>
                                        <p:cTn id="216" dur="500"/>
                                        <p:tgtEl>
                                          <p:spTgt spid="24718"/>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8" presetClass="emph" presetSubtype="0" fill="hold" grpId="1" nodeType="clickEffect">
                                  <p:stCondLst>
                                    <p:cond delay="0"/>
                                  </p:stCondLst>
                                  <p:childTnLst>
                                    <p:animRot by="21600000">
                                      <p:cBhvr>
                                        <p:cTn id="220" dur="1000" fill="hold"/>
                                        <p:tgtEl>
                                          <p:spTgt spid="24709"/>
                                        </p:tgtEl>
                                        <p:attrNameLst>
                                          <p:attrName>r</p:attrName>
                                        </p:attrNameLst>
                                      </p:cBhvr>
                                    </p:animRot>
                                  </p:childTnLst>
                                </p:cTn>
                              </p:par>
                            </p:childTnLst>
                          </p:cTn>
                        </p:par>
                        <p:par>
                          <p:cTn id="221" fill="hold" nodeType="afterGroup">
                            <p:stCondLst>
                              <p:cond delay="1000"/>
                            </p:stCondLst>
                            <p:childTnLst>
                              <p:par>
                                <p:cTn id="222" presetID="22" presetClass="entr" presetSubtype="8" fill="hold" grpId="0" nodeType="afterEffect">
                                  <p:stCondLst>
                                    <p:cond delay="0"/>
                                  </p:stCondLst>
                                  <p:childTnLst>
                                    <p:set>
                                      <p:cBhvr>
                                        <p:cTn id="223" dur="1" fill="hold">
                                          <p:stCondLst>
                                            <p:cond delay="0"/>
                                          </p:stCondLst>
                                        </p:cTn>
                                        <p:tgtEl>
                                          <p:spTgt spid="24722"/>
                                        </p:tgtEl>
                                        <p:attrNameLst>
                                          <p:attrName>style.visibility</p:attrName>
                                        </p:attrNameLst>
                                      </p:cBhvr>
                                      <p:to>
                                        <p:strVal val="visible"/>
                                      </p:to>
                                    </p:set>
                                    <p:animEffect transition="in" filter="wipe(left)">
                                      <p:cBhvr>
                                        <p:cTn id="224" dur="500"/>
                                        <p:tgtEl>
                                          <p:spTgt spid="24722"/>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2" presetClass="entr" presetSubtype="1" fill="hold" grpId="0" nodeType="clickEffect">
                                  <p:stCondLst>
                                    <p:cond delay="0"/>
                                  </p:stCondLst>
                                  <p:childTnLst>
                                    <p:set>
                                      <p:cBhvr>
                                        <p:cTn id="228" dur="1" fill="hold">
                                          <p:stCondLst>
                                            <p:cond delay="0"/>
                                          </p:stCondLst>
                                        </p:cTn>
                                        <p:tgtEl>
                                          <p:spTgt spid="24829"/>
                                        </p:tgtEl>
                                        <p:attrNameLst>
                                          <p:attrName>style.visibility</p:attrName>
                                        </p:attrNameLst>
                                      </p:cBhvr>
                                      <p:to>
                                        <p:strVal val="visible"/>
                                      </p:to>
                                    </p:set>
                                    <p:animEffect transition="in" filter="wipe(up)">
                                      <p:cBhvr>
                                        <p:cTn id="229" dur="500"/>
                                        <p:tgtEl>
                                          <p:spTgt spid="24829"/>
                                        </p:tgtEl>
                                      </p:cBhvr>
                                    </p:animEffect>
                                  </p:childTnLst>
                                </p:cTn>
                              </p:par>
                            </p:childTnLst>
                          </p:cTn>
                        </p:par>
                        <p:par>
                          <p:cTn id="230" fill="hold" nodeType="afterGroup">
                            <p:stCondLst>
                              <p:cond delay="500"/>
                            </p:stCondLst>
                            <p:childTnLst>
                              <p:par>
                                <p:cTn id="231" presetID="22" presetClass="entr" presetSubtype="1" fill="hold" grpId="0" nodeType="afterEffect">
                                  <p:stCondLst>
                                    <p:cond delay="0"/>
                                  </p:stCondLst>
                                  <p:childTnLst>
                                    <p:set>
                                      <p:cBhvr>
                                        <p:cTn id="232" dur="1" fill="hold">
                                          <p:stCondLst>
                                            <p:cond delay="0"/>
                                          </p:stCondLst>
                                        </p:cTn>
                                        <p:tgtEl>
                                          <p:spTgt spid="24830"/>
                                        </p:tgtEl>
                                        <p:attrNameLst>
                                          <p:attrName>style.visibility</p:attrName>
                                        </p:attrNameLst>
                                      </p:cBhvr>
                                      <p:to>
                                        <p:strVal val="visible"/>
                                      </p:to>
                                    </p:set>
                                    <p:animEffect transition="in" filter="wipe(up)">
                                      <p:cBhvr>
                                        <p:cTn id="233" dur="500"/>
                                        <p:tgtEl>
                                          <p:spTgt spid="24830"/>
                                        </p:tgtEl>
                                      </p:cBhvr>
                                    </p:animEffect>
                                  </p:childTnLst>
                                </p:cTn>
                              </p:par>
                            </p:childTnLst>
                          </p:cTn>
                        </p:par>
                        <p:par>
                          <p:cTn id="234" fill="hold" nodeType="afterGroup">
                            <p:stCondLst>
                              <p:cond delay="1000"/>
                            </p:stCondLst>
                            <p:childTnLst>
                              <p:par>
                                <p:cTn id="235" presetID="22" presetClass="entr" presetSubtype="1" fill="hold" grpId="0" nodeType="afterEffect">
                                  <p:stCondLst>
                                    <p:cond delay="0"/>
                                  </p:stCondLst>
                                  <p:childTnLst>
                                    <p:set>
                                      <p:cBhvr>
                                        <p:cTn id="236" dur="1" fill="hold">
                                          <p:stCondLst>
                                            <p:cond delay="0"/>
                                          </p:stCondLst>
                                        </p:cTn>
                                        <p:tgtEl>
                                          <p:spTgt spid="24831"/>
                                        </p:tgtEl>
                                        <p:attrNameLst>
                                          <p:attrName>style.visibility</p:attrName>
                                        </p:attrNameLst>
                                      </p:cBhvr>
                                      <p:to>
                                        <p:strVal val="visible"/>
                                      </p:to>
                                    </p:set>
                                    <p:animEffect transition="in" filter="wipe(up)">
                                      <p:cBhvr>
                                        <p:cTn id="237" dur="500"/>
                                        <p:tgtEl>
                                          <p:spTgt spid="24831"/>
                                        </p:tgtEl>
                                      </p:cBhvr>
                                    </p:animEffect>
                                  </p:childTnLst>
                                </p:cTn>
                              </p:par>
                            </p:childTnLst>
                          </p:cTn>
                        </p:par>
                        <p:par>
                          <p:cTn id="238" fill="hold" nodeType="afterGroup">
                            <p:stCondLst>
                              <p:cond delay="1500"/>
                            </p:stCondLst>
                            <p:childTnLst>
                              <p:par>
                                <p:cTn id="239" presetID="22" presetClass="entr" presetSubtype="1" fill="hold" grpId="0" nodeType="afterEffect">
                                  <p:stCondLst>
                                    <p:cond delay="0"/>
                                  </p:stCondLst>
                                  <p:childTnLst>
                                    <p:set>
                                      <p:cBhvr>
                                        <p:cTn id="240" dur="1" fill="hold">
                                          <p:stCondLst>
                                            <p:cond delay="0"/>
                                          </p:stCondLst>
                                        </p:cTn>
                                        <p:tgtEl>
                                          <p:spTgt spid="24832"/>
                                        </p:tgtEl>
                                        <p:attrNameLst>
                                          <p:attrName>style.visibility</p:attrName>
                                        </p:attrNameLst>
                                      </p:cBhvr>
                                      <p:to>
                                        <p:strVal val="visible"/>
                                      </p:to>
                                    </p:set>
                                    <p:animEffect transition="in" filter="wipe(up)">
                                      <p:cBhvr>
                                        <p:cTn id="241" dur="500"/>
                                        <p:tgtEl>
                                          <p:spTgt spid="24832"/>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1" fill="hold" grpId="0" nodeType="clickEffect">
                                  <p:stCondLst>
                                    <p:cond delay="0"/>
                                  </p:stCondLst>
                                  <p:childTnLst>
                                    <p:set>
                                      <p:cBhvr>
                                        <p:cTn id="245" dur="1" fill="hold">
                                          <p:stCondLst>
                                            <p:cond delay="0"/>
                                          </p:stCondLst>
                                        </p:cTn>
                                        <p:tgtEl>
                                          <p:spTgt spid="24842"/>
                                        </p:tgtEl>
                                        <p:attrNameLst>
                                          <p:attrName>style.visibility</p:attrName>
                                        </p:attrNameLst>
                                      </p:cBhvr>
                                      <p:to>
                                        <p:strVal val="visible"/>
                                      </p:to>
                                    </p:set>
                                    <p:animEffect transition="in" filter="wipe(up)">
                                      <p:cBhvr>
                                        <p:cTn id="246" dur="500"/>
                                        <p:tgtEl>
                                          <p:spTgt spid="24842"/>
                                        </p:tgtEl>
                                      </p:cBhvr>
                                    </p:animEffect>
                                  </p:childTnLst>
                                </p:cTn>
                              </p:par>
                            </p:childTnLst>
                          </p:cTn>
                        </p:par>
                        <p:par>
                          <p:cTn id="247" fill="hold" nodeType="afterGroup">
                            <p:stCondLst>
                              <p:cond delay="500"/>
                            </p:stCondLst>
                            <p:childTnLst>
                              <p:par>
                                <p:cTn id="248" presetID="8" presetClass="emph" presetSubtype="0" fill="hold" grpId="0" nodeType="afterEffect">
                                  <p:stCondLst>
                                    <p:cond delay="0"/>
                                  </p:stCondLst>
                                  <p:childTnLst>
                                    <p:animRot by="21600000">
                                      <p:cBhvr>
                                        <p:cTn id="249" dur="1000" fill="hold"/>
                                        <p:tgtEl>
                                          <p:spTgt spid="24672"/>
                                        </p:tgtEl>
                                        <p:attrNameLst>
                                          <p:attrName>r</p:attrName>
                                        </p:attrNameLst>
                                      </p:cBhvr>
                                    </p:animRot>
                                  </p:childTnLst>
                                </p:cTn>
                              </p:par>
                            </p:childTnLst>
                          </p:cTn>
                        </p:par>
                        <p:par>
                          <p:cTn id="250" fill="hold" nodeType="afterGroup">
                            <p:stCondLst>
                              <p:cond delay="1500"/>
                            </p:stCondLst>
                            <p:childTnLst>
                              <p:par>
                                <p:cTn id="251" presetID="22" presetClass="entr" presetSubtype="8" fill="hold" grpId="0" nodeType="afterEffect">
                                  <p:stCondLst>
                                    <p:cond delay="0"/>
                                  </p:stCondLst>
                                  <p:childTnLst>
                                    <p:set>
                                      <p:cBhvr>
                                        <p:cTn id="252" dur="1" fill="hold">
                                          <p:stCondLst>
                                            <p:cond delay="0"/>
                                          </p:stCondLst>
                                        </p:cTn>
                                        <p:tgtEl>
                                          <p:spTgt spid="24819"/>
                                        </p:tgtEl>
                                        <p:attrNameLst>
                                          <p:attrName>style.visibility</p:attrName>
                                        </p:attrNameLst>
                                      </p:cBhvr>
                                      <p:to>
                                        <p:strVal val="visible"/>
                                      </p:to>
                                    </p:set>
                                    <p:animEffect transition="in" filter="wipe(left)">
                                      <p:cBhvr>
                                        <p:cTn id="253" dur="500"/>
                                        <p:tgtEl>
                                          <p:spTgt spid="24819"/>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1" fill="hold" grpId="0" nodeType="clickEffect">
                                  <p:stCondLst>
                                    <p:cond delay="0"/>
                                  </p:stCondLst>
                                  <p:childTnLst>
                                    <p:set>
                                      <p:cBhvr>
                                        <p:cTn id="257" dur="1" fill="hold">
                                          <p:stCondLst>
                                            <p:cond delay="0"/>
                                          </p:stCondLst>
                                        </p:cTn>
                                        <p:tgtEl>
                                          <p:spTgt spid="24838"/>
                                        </p:tgtEl>
                                        <p:attrNameLst>
                                          <p:attrName>style.visibility</p:attrName>
                                        </p:attrNameLst>
                                      </p:cBhvr>
                                      <p:to>
                                        <p:strVal val="visible"/>
                                      </p:to>
                                    </p:set>
                                    <p:animEffect transition="in" filter="wipe(up)">
                                      <p:cBhvr>
                                        <p:cTn id="258" dur="500"/>
                                        <p:tgtEl>
                                          <p:spTgt spid="24838"/>
                                        </p:tgtEl>
                                      </p:cBhvr>
                                    </p:animEffect>
                                  </p:childTnLst>
                                </p:cTn>
                              </p:par>
                            </p:childTnLst>
                          </p:cTn>
                        </p:par>
                        <p:par>
                          <p:cTn id="259" fill="hold" nodeType="afterGroup">
                            <p:stCondLst>
                              <p:cond delay="500"/>
                            </p:stCondLst>
                            <p:childTnLst>
                              <p:par>
                                <p:cTn id="260" presetID="22" presetClass="entr" presetSubtype="8" fill="hold" grpId="0" nodeType="afterEffect">
                                  <p:stCondLst>
                                    <p:cond delay="0"/>
                                  </p:stCondLst>
                                  <p:childTnLst>
                                    <p:set>
                                      <p:cBhvr>
                                        <p:cTn id="261" dur="1" fill="hold">
                                          <p:stCondLst>
                                            <p:cond delay="0"/>
                                          </p:stCondLst>
                                        </p:cTn>
                                        <p:tgtEl>
                                          <p:spTgt spid="24713"/>
                                        </p:tgtEl>
                                        <p:attrNameLst>
                                          <p:attrName>style.visibility</p:attrName>
                                        </p:attrNameLst>
                                      </p:cBhvr>
                                      <p:to>
                                        <p:strVal val="visible"/>
                                      </p:to>
                                    </p:set>
                                    <p:animEffect transition="in" filter="wipe(left)">
                                      <p:cBhvr>
                                        <p:cTn id="262" dur="500"/>
                                        <p:tgtEl>
                                          <p:spTgt spid="24713"/>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8" presetClass="emph" presetSubtype="0" fill="hold" grpId="1" nodeType="clickEffect">
                                  <p:stCondLst>
                                    <p:cond delay="0"/>
                                  </p:stCondLst>
                                  <p:childTnLst>
                                    <p:animRot by="21600000">
                                      <p:cBhvr>
                                        <p:cTn id="266" dur="1000" fill="hold"/>
                                        <p:tgtEl>
                                          <p:spTgt spid="24712"/>
                                        </p:tgtEl>
                                        <p:attrNameLst>
                                          <p:attrName>r</p:attrName>
                                        </p:attrNameLst>
                                      </p:cBhvr>
                                    </p:animRot>
                                  </p:childTnLst>
                                </p:cTn>
                              </p:par>
                            </p:childTnLst>
                          </p:cTn>
                        </p:par>
                        <p:par>
                          <p:cTn id="267" fill="hold" nodeType="afterGroup">
                            <p:stCondLst>
                              <p:cond delay="1000"/>
                            </p:stCondLst>
                            <p:childTnLst>
                              <p:par>
                                <p:cTn id="268" presetID="22" presetClass="entr" presetSubtype="4" fill="hold" grpId="0" nodeType="afterEffect">
                                  <p:stCondLst>
                                    <p:cond delay="0"/>
                                  </p:stCondLst>
                                  <p:childTnLst>
                                    <p:set>
                                      <p:cBhvr>
                                        <p:cTn id="269" dur="1" fill="hold">
                                          <p:stCondLst>
                                            <p:cond delay="0"/>
                                          </p:stCondLst>
                                        </p:cTn>
                                        <p:tgtEl>
                                          <p:spTgt spid="24716"/>
                                        </p:tgtEl>
                                        <p:attrNameLst>
                                          <p:attrName>style.visibility</p:attrName>
                                        </p:attrNameLst>
                                      </p:cBhvr>
                                      <p:to>
                                        <p:strVal val="visible"/>
                                      </p:to>
                                    </p:set>
                                    <p:animEffect transition="in" filter="wipe(down)">
                                      <p:cBhvr>
                                        <p:cTn id="270" dur="500"/>
                                        <p:tgtEl>
                                          <p:spTgt spid="24716"/>
                                        </p:tgtEl>
                                      </p:cBhvr>
                                    </p:animEffect>
                                  </p:childTnLst>
                                </p:cTn>
                              </p:par>
                            </p:childTnLst>
                          </p:cTn>
                        </p:par>
                        <p:par>
                          <p:cTn id="271" fill="hold" nodeType="afterGroup">
                            <p:stCondLst>
                              <p:cond delay="1500"/>
                            </p:stCondLst>
                            <p:childTnLst>
                              <p:par>
                                <p:cTn id="272" presetID="22" presetClass="entr" presetSubtype="8" fill="hold" grpId="0" nodeType="afterEffect">
                                  <p:stCondLst>
                                    <p:cond delay="0"/>
                                  </p:stCondLst>
                                  <p:childTnLst>
                                    <p:set>
                                      <p:cBhvr>
                                        <p:cTn id="273" dur="1" fill="hold">
                                          <p:stCondLst>
                                            <p:cond delay="0"/>
                                          </p:stCondLst>
                                        </p:cTn>
                                        <p:tgtEl>
                                          <p:spTgt spid="24717"/>
                                        </p:tgtEl>
                                        <p:attrNameLst>
                                          <p:attrName>style.visibility</p:attrName>
                                        </p:attrNameLst>
                                      </p:cBhvr>
                                      <p:to>
                                        <p:strVal val="visible"/>
                                      </p:to>
                                    </p:set>
                                    <p:animEffect transition="in" filter="wipe(left)">
                                      <p:cBhvr>
                                        <p:cTn id="274" dur="500"/>
                                        <p:tgtEl>
                                          <p:spTgt spid="24717"/>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8" presetClass="emph" presetSubtype="0" fill="hold" grpId="1" nodeType="clickEffect">
                                  <p:stCondLst>
                                    <p:cond delay="0"/>
                                  </p:stCondLst>
                                  <p:childTnLst>
                                    <p:animRot by="21600000">
                                      <p:cBhvr>
                                        <p:cTn id="278" dur="1000" fill="hold"/>
                                        <p:tgtEl>
                                          <p:spTgt spid="24715"/>
                                        </p:tgtEl>
                                        <p:attrNameLst>
                                          <p:attrName>r</p:attrName>
                                        </p:attrNameLst>
                                      </p:cBhvr>
                                    </p:animRot>
                                  </p:childTnLst>
                                </p:cTn>
                              </p:par>
                            </p:childTnLst>
                          </p:cTn>
                        </p:par>
                        <p:par>
                          <p:cTn id="279" fill="hold" nodeType="afterGroup">
                            <p:stCondLst>
                              <p:cond delay="1000"/>
                            </p:stCondLst>
                            <p:childTnLst>
                              <p:par>
                                <p:cTn id="280" presetID="22" presetClass="entr" presetSubtype="1" fill="hold" grpId="0" nodeType="afterEffect">
                                  <p:stCondLst>
                                    <p:cond delay="0"/>
                                  </p:stCondLst>
                                  <p:childTnLst>
                                    <p:set>
                                      <p:cBhvr>
                                        <p:cTn id="281" dur="1" fill="hold">
                                          <p:stCondLst>
                                            <p:cond delay="0"/>
                                          </p:stCondLst>
                                        </p:cTn>
                                        <p:tgtEl>
                                          <p:spTgt spid="24721"/>
                                        </p:tgtEl>
                                        <p:attrNameLst>
                                          <p:attrName>style.visibility</p:attrName>
                                        </p:attrNameLst>
                                      </p:cBhvr>
                                      <p:to>
                                        <p:strVal val="visible"/>
                                      </p:to>
                                    </p:set>
                                    <p:animEffect transition="in" filter="wipe(up)">
                                      <p:cBhvr>
                                        <p:cTn id="282" dur="500"/>
                                        <p:tgtEl>
                                          <p:spTgt spid="24721"/>
                                        </p:tgtEl>
                                      </p:cBhvr>
                                    </p:animEffect>
                                  </p:childTnLst>
                                </p:cTn>
                              </p:par>
                            </p:childTnLst>
                          </p:cTn>
                        </p:par>
                        <p:par>
                          <p:cTn id="283" fill="hold" nodeType="afterGroup">
                            <p:stCondLst>
                              <p:cond delay="1500"/>
                            </p:stCondLst>
                            <p:childTnLst>
                              <p:par>
                                <p:cTn id="284" presetID="22" presetClass="entr" presetSubtype="8" fill="hold" grpId="0" nodeType="afterEffect">
                                  <p:stCondLst>
                                    <p:cond delay="0"/>
                                  </p:stCondLst>
                                  <p:childTnLst>
                                    <p:set>
                                      <p:cBhvr>
                                        <p:cTn id="285" dur="1" fill="hold">
                                          <p:stCondLst>
                                            <p:cond delay="0"/>
                                          </p:stCondLst>
                                        </p:cTn>
                                        <p:tgtEl>
                                          <p:spTgt spid="24719"/>
                                        </p:tgtEl>
                                        <p:attrNameLst>
                                          <p:attrName>style.visibility</p:attrName>
                                        </p:attrNameLst>
                                      </p:cBhvr>
                                      <p:to>
                                        <p:strVal val="visible"/>
                                      </p:to>
                                    </p:set>
                                    <p:animEffect transition="in" filter="wipe(left)">
                                      <p:cBhvr>
                                        <p:cTn id="286" dur="500"/>
                                        <p:tgtEl>
                                          <p:spTgt spid="24719"/>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8" presetClass="emph" presetSubtype="0" fill="hold" grpId="1" nodeType="clickEffect">
                                  <p:stCondLst>
                                    <p:cond delay="0"/>
                                  </p:stCondLst>
                                  <p:childTnLst>
                                    <p:animRot by="21600000">
                                      <p:cBhvr>
                                        <p:cTn id="290" dur="1000" fill="hold"/>
                                        <p:tgtEl>
                                          <p:spTgt spid="24718"/>
                                        </p:tgtEl>
                                        <p:attrNameLst>
                                          <p:attrName>r</p:attrName>
                                        </p:attrNameLst>
                                      </p:cBhvr>
                                    </p:animRot>
                                  </p:childTnLst>
                                </p:cTn>
                              </p:par>
                            </p:childTnLst>
                          </p:cTn>
                        </p:par>
                        <p:par>
                          <p:cTn id="291" fill="hold" nodeType="afterGroup">
                            <p:stCondLst>
                              <p:cond delay="1000"/>
                            </p:stCondLst>
                            <p:childTnLst>
                              <p:par>
                                <p:cTn id="292" presetID="22" presetClass="entr" presetSubtype="4" fill="hold" grpId="0" nodeType="afterEffect">
                                  <p:stCondLst>
                                    <p:cond delay="0"/>
                                  </p:stCondLst>
                                  <p:childTnLst>
                                    <p:set>
                                      <p:cBhvr>
                                        <p:cTn id="293" dur="1" fill="hold">
                                          <p:stCondLst>
                                            <p:cond delay="0"/>
                                          </p:stCondLst>
                                        </p:cTn>
                                        <p:tgtEl>
                                          <p:spTgt spid="24723"/>
                                        </p:tgtEl>
                                        <p:attrNameLst>
                                          <p:attrName>style.visibility</p:attrName>
                                        </p:attrNameLst>
                                      </p:cBhvr>
                                      <p:to>
                                        <p:strVal val="visible"/>
                                      </p:to>
                                    </p:set>
                                    <p:animEffect transition="in" filter="wipe(down)">
                                      <p:cBhvr>
                                        <p:cTn id="294" dur="500"/>
                                        <p:tgtEl>
                                          <p:spTgt spid="24723"/>
                                        </p:tgtEl>
                                      </p:cBhvr>
                                    </p:animEffect>
                                  </p:childTnLst>
                                </p:cTn>
                              </p:par>
                            </p:childTnLst>
                          </p:cTn>
                        </p:par>
                        <p:par>
                          <p:cTn id="295" fill="hold" nodeType="afterGroup">
                            <p:stCondLst>
                              <p:cond delay="1500"/>
                            </p:stCondLst>
                            <p:childTnLst>
                              <p:par>
                                <p:cTn id="296" presetID="22" presetClass="entr" presetSubtype="8" fill="hold" grpId="0" nodeType="afterEffect">
                                  <p:stCondLst>
                                    <p:cond delay="0"/>
                                  </p:stCondLst>
                                  <p:childTnLst>
                                    <p:set>
                                      <p:cBhvr>
                                        <p:cTn id="297" dur="1" fill="hold">
                                          <p:stCondLst>
                                            <p:cond delay="0"/>
                                          </p:stCondLst>
                                        </p:cTn>
                                        <p:tgtEl>
                                          <p:spTgt spid="24724"/>
                                        </p:tgtEl>
                                        <p:attrNameLst>
                                          <p:attrName>style.visibility</p:attrName>
                                        </p:attrNameLst>
                                      </p:cBhvr>
                                      <p:to>
                                        <p:strVal val="visible"/>
                                      </p:to>
                                    </p:set>
                                    <p:animEffect transition="in" filter="wipe(left)">
                                      <p:cBhvr>
                                        <p:cTn id="298" dur="500"/>
                                        <p:tgtEl>
                                          <p:spTgt spid="24724"/>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24833"/>
                                        </p:tgtEl>
                                        <p:attrNameLst>
                                          <p:attrName>style.visibility</p:attrName>
                                        </p:attrNameLst>
                                      </p:cBhvr>
                                      <p:to>
                                        <p:strVal val="visible"/>
                                      </p:to>
                                    </p:set>
                                    <p:animEffect transition="in" filter="wipe(left)">
                                      <p:cBhvr>
                                        <p:cTn id="303" dur="500"/>
                                        <p:tgtEl>
                                          <p:spTgt spid="24833"/>
                                        </p:tgtEl>
                                      </p:cBhvr>
                                    </p:animEffect>
                                  </p:childTnLst>
                                </p:cTn>
                              </p:par>
                            </p:childTnLst>
                          </p:cTn>
                        </p:par>
                        <p:par>
                          <p:cTn id="304" fill="hold" nodeType="afterGroup">
                            <p:stCondLst>
                              <p:cond delay="500"/>
                            </p:stCondLst>
                            <p:childTnLst>
                              <p:par>
                                <p:cTn id="305" presetID="22" presetClass="entr" presetSubtype="8" fill="hold" grpId="0" nodeType="afterEffect">
                                  <p:stCondLst>
                                    <p:cond delay="0"/>
                                  </p:stCondLst>
                                  <p:childTnLst>
                                    <p:set>
                                      <p:cBhvr>
                                        <p:cTn id="306" dur="1" fill="hold">
                                          <p:stCondLst>
                                            <p:cond delay="0"/>
                                          </p:stCondLst>
                                        </p:cTn>
                                        <p:tgtEl>
                                          <p:spTgt spid="24834"/>
                                        </p:tgtEl>
                                        <p:attrNameLst>
                                          <p:attrName>style.visibility</p:attrName>
                                        </p:attrNameLst>
                                      </p:cBhvr>
                                      <p:to>
                                        <p:strVal val="visible"/>
                                      </p:to>
                                    </p:set>
                                    <p:animEffect transition="in" filter="wipe(left)">
                                      <p:cBhvr>
                                        <p:cTn id="307" dur="500"/>
                                        <p:tgtEl>
                                          <p:spTgt spid="24834"/>
                                        </p:tgtEl>
                                      </p:cBhvr>
                                    </p:animEffect>
                                  </p:childTnLst>
                                </p:cTn>
                              </p:par>
                            </p:childTnLst>
                          </p:cTn>
                        </p:par>
                        <p:par>
                          <p:cTn id="308" fill="hold" nodeType="afterGroup">
                            <p:stCondLst>
                              <p:cond delay="1000"/>
                            </p:stCondLst>
                            <p:childTnLst>
                              <p:par>
                                <p:cTn id="309" presetID="22" presetClass="entr" presetSubtype="8" fill="hold" grpId="0" nodeType="afterEffect">
                                  <p:stCondLst>
                                    <p:cond delay="0"/>
                                  </p:stCondLst>
                                  <p:childTnLst>
                                    <p:set>
                                      <p:cBhvr>
                                        <p:cTn id="310" dur="1" fill="hold">
                                          <p:stCondLst>
                                            <p:cond delay="0"/>
                                          </p:stCondLst>
                                        </p:cTn>
                                        <p:tgtEl>
                                          <p:spTgt spid="24835"/>
                                        </p:tgtEl>
                                        <p:attrNameLst>
                                          <p:attrName>style.visibility</p:attrName>
                                        </p:attrNameLst>
                                      </p:cBhvr>
                                      <p:to>
                                        <p:strVal val="visible"/>
                                      </p:to>
                                    </p:set>
                                    <p:animEffect transition="in" filter="wipe(left)">
                                      <p:cBhvr>
                                        <p:cTn id="311" dur="500"/>
                                        <p:tgtEl>
                                          <p:spTgt spid="24835"/>
                                        </p:tgtEl>
                                      </p:cBhvr>
                                    </p:animEffect>
                                  </p:childTnLst>
                                </p:cTn>
                              </p:par>
                            </p:childTnLst>
                          </p:cTn>
                        </p:par>
                        <p:par>
                          <p:cTn id="312" fill="hold" nodeType="afterGroup">
                            <p:stCondLst>
                              <p:cond delay="1500"/>
                            </p:stCondLst>
                            <p:childTnLst>
                              <p:par>
                                <p:cTn id="313" presetID="22" presetClass="entr" presetSubtype="8" fill="hold" grpId="0" nodeType="afterEffect">
                                  <p:stCondLst>
                                    <p:cond delay="0"/>
                                  </p:stCondLst>
                                  <p:childTnLst>
                                    <p:set>
                                      <p:cBhvr>
                                        <p:cTn id="314" dur="1" fill="hold">
                                          <p:stCondLst>
                                            <p:cond delay="0"/>
                                          </p:stCondLst>
                                        </p:cTn>
                                        <p:tgtEl>
                                          <p:spTgt spid="24836"/>
                                        </p:tgtEl>
                                        <p:attrNameLst>
                                          <p:attrName>style.visibility</p:attrName>
                                        </p:attrNameLst>
                                      </p:cBhvr>
                                      <p:to>
                                        <p:strVal val="visible"/>
                                      </p:to>
                                    </p:set>
                                    <p:animEffect transition="in" filter="wipe(left)">
                                      <p:cBhvr>
                                        <p:cTn id="315" dur="500"/>
                                        <p:tgtEl>
                                          <p:spTgt spid="24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nimBg="1"/>
      <p:bldP spid="24654" grpId="0" animBg="1"/>
      <p:bldP spid="24660" grpId="0" animBg="1"/>
      <p:bldP spid="24666" grpId="0" animBg="1"/>
      <p:bldP spid="24672" grpId="0" animBg="1"/>
      <p:bldP spid="24688" grpId="0" animBg="1"/>
      <p:bldP spid="24688" grpId="1" animBg="1"/>
      <p:bldP spid="24693" grpId="0" animBg="1"/>
      <p:bldP spid="24693" grpId="1" animBg="1"/>
      <p:bldP spid="24694" grpId="0" animBg="1"/>
      <p:bldP spid="24694" grpId="1" animBg="1"/>
      <p:bldP spid="24695" grpId="0" animBg="1"/>
      <p:bldP spid="24700" grpId="0" animBg="1"/>
      <p:bldP spid="24701" grpId="0" animBg="1"/>
      <p:bldP spid="24701" grpId="1" animBg="1"/>
      <p:bldP spid="24702" grpId="0" animBg="1"/>
      <p:bldP spid="24702" grpId="1" animBg="1"/>
      <p:bldP spid="24703" grpId="0" animBg="1"/>
      <p:bldP spid="24703" grpId="1" animBg="1"/>
      <p:bldP spid="24704" grpId="0" animBg="1"/>
      <p:bldP spid="24705" grpId="0" animBg="1"/>
      <p:bldP spid="24706" grpId="0" animBg="1"/>
      <p:bldP spid="24707" grpId="0" animBg="1"/>
      <p:bldP spid="24707" grpId="1" animBg="1"/>
      <p:bldP spid="24708" grpId="0" animBg="1"/>
      <p:bldP spid="24708" grpId="1" animBg="1"/>
      <p:bldP spid="24709" grpId="0" animBg="1"/>
      <p:bldP spid="24709" grpId="1" animBg="1"/>
      <p:bldP spid="24710" grpId="0" animBg="1"/>
      <p:bldP spid="24711" grpId="0" animBg="1"/>
      <p:bldP spid="24712" grpId="0" animBg="1"/>
      <p:bldP spid="24712" grpId="1" animBg="1"/>
      <p:bldP spid="24713" grpId="0" animBg="1"/>
      <p:bldP spid="24714" grpId="0" animBg="1"/>
      <p:bldP spid="24715" grpId="0" animBg="1"/>
      <p:bldP spid="24715" grpId="1" animBg="1"/>
      <p:bldP spid="24716" grpId="0" animBg="1"/>
      <p:bldP spid="24717" grpId="0" animBg="1"/>
      <p:bldP spid="24718" grpId="0" animBg="1"/>
      <p:bldP spid="24718" grpId="1" animBg="1"/>
      <p:bldP spid="24719" grpId="0" animBg="1"/>
      <p:bldP spid="24720" grpId="0" animBg="1"/>
      <p:bldP spid="24721" grpId="0" animBg="1"/>
      <p:bldP spid="24722" grpId="0" animBg="1"/>
      <p:bldP spid="24723" grpId="0" animBg="1"/>
      <p:bldP spid="24724" grpId="0" animBg="1"/>
      <p:bldP spid="24810" grpId="0"/>
      <p:bldP spid="24813" grpId="0"/>
      <p:bldP spid="24814" grpId="0"/>
      <p:bldP spid="24815" grpId="0"/>
      <p:bldP spid="24816" grpId="0"/>
      <p:bldP spid="24817" grpId="0"/>
      <p:bldP spid="24818" grpId="0"/>
      <p:bldP spid="24819" grpId="0"/>
      <p:bldP spid="24821" grpId="0"/>
      <p:bldP spid="24822" grpId="0"/>
      <p:bldP spid="24823" grpId="0"/>
      <p:bldP spid="24824" grpId="0"/>
      <p:bldP spid="24825" grpId="0"/>
      <p:bldP spid="24826" grpId="0"/>
      <p:bldP spid="24827" grpId="0"/>
      <p:bldP spid="24828" grpId="0"/>
      <p:bldP spid="24829" grpId="0"/>
      <p:bldP spid="24830" grpId="0"/>
      <p:bldP spid="24831" grpId="0"/>
      <p:bldP spid="24832" grpId="0"/>
      <p:bldP spid="24833" grpId="0"/>
      <p:bldP spid="24834" grpId="0"/>
      <p:bldP spid="24835" grpId="0"/>
      <p:bldP spid="24836" grpId="0"/>
      <p:bldP spid="24838" grpId="0" animBg="1"/>
      <p:bldP spid="24839" grpId="0" animBg="1"/>
      <p:bldP spid="24840" grpId="0" animBg="1"/>
      <p:bldP spid="24841" grpId="0" animBg="1"/>
      <p:bldP spid="24842" grpId="0" animBg="1"/>
      <p:bldP spid="248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idx="4294967295"/>
          </p:nvPr>
        </p:nvSpPr>
        <p:spPr bwMode="auto">
          <a:xfrm>
            <a:off x="1219200" y="259307"/>
            <a:ext cx="10972800" cy="10239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defRPr/>
            </a:pPr>
            <a:r>
              <a:rPr lang="en-US" sz="3900" u="sng" dirty="0">
                <a:effectLst>
                  <a:outerShdw blurRad="38100" dist="38100" dir="2700000" algn="tl">
                    <a:srgbClr val="000000"/>
                  </a:outerShdw>
                </a:effectLst>
              </a:rPr>
              <a:t>SISO Register Basic Operation</a:t>
            </a:r>
          </a:p>
        </p:txBody>
      </p:sp>
      <p:sp>
        <p:nvSpPr>
          <p:cNvPr id="25603" name="Rectangle 3"/>
          <p:cNvSpPr>
            <a:spLocks noGrp="1" noChangeArrowheads="1"/>
          </p:cNvSpPr>
          <p:nvPr>
            <p:ph type="body" idx="4294967295"/>
          </p:nvPr>
        </p:nvSpPr>
        <p:spPr bwMode="auto">
          <a:xfrm>
            <a:off x="1106447" y="1306513"/>
            <a:ext cx="10812599" cy="4481512"/>
          </a:xfrm>
          <a:prstGeom prst="rect">
            <a:avLst/>
          </a:prstGeom>
          <a:solidFill>
            <a:srgbClr val="FFFFFF"/>
          </a:solidFill>
          <a:ln>
            <a:noFill/>
            <a:miter lim="800000"/>
            <a:headEnd/>
            <a:tailEnd/>
          </a:ln>
        </p:spPr>
        <p:txBody>
          <a:bodyPr/>
          <a:lstStyle/>
          <a:p>
            <a:pPr eaLnBrk="1" hangingPunct="1"/>
            <a:r>
              <a:rPr lang="en-US" sz="2400" dirty="0"/>
              <a:t>Data is shifted into the register on bit by bit basis.</a:t>
            </a:r>
          </a:p>
          <a:p>
            <a:pPr eaLnBrk="1" hangingPunct="1"/>
            <a:r>
              <a:rPr lang="en-US" sz="2400" dirty="0"/>
              <a:t>After the data is stored completely, it can be shifted out serially upon further application of the clock pulses</a:t>
            </a:r>
          </a:p>
          <a:p>
            <a:pPr eaLnBrk="1" hangingPunct="1"/>
            <a:endParaRPr lang="en-US" sz="2400" dirty="0"/>
          </a:p>
          <a:p>
            <a:pPr eaLnBrk="1" hangingPunct="1"/>
            <a:r>
              <a:rPr lang="en-US" sz="2400" u="sng" dirty="0"/>
              <a:t>Application of the SISO Register</a:t>
            </a:r>
          </a:p>
          <a:p>
            <a:pPr lvl="1" eaLnBrk="1" hangingPunct="1">
              <a:buFont typeface="Verdana" pitchFamily="34" charset="0"/>
              <a:buNone/>
            </a:pPr>
            <a:r>
              <a:rPr lang="en-US" sz="2400" dirty="0"/>
              <a:t>	- The SISO shift register can be used to provide a time delay from input to output.</a:t>
            </a:r>
          </a:p>
          <a:p>
            <a:pPr lvl="1" eaLnBrk="1" hangingPunct="1">
              <a:buFont typeface="Verdana" pitchFamily="34" charset="0"/>
              <a:buNone/>
            </a:pPr>
            <a:r>
              <a:rPr lang="en-US" sz="2400" dirty="0"/>
              <a:t>	- This delay is a function of the number of FFs 	in the register and clock period.</a:t>
            </a:r>
          </a:p>
        </p:txBody>
      </p:sp>
      <p:sp>
        <p:nvSpPr>
          <p:cNvPr id="18436"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D0FE7662-02C1-4E81-B2BC-4C49361FB458}" type="slidenum">
              <a:rPr lang="en-SG" sz="1200">
                <a:solidFill>
                  <a:srgbClr val="9A9A9A"/>
                </a:solidFill>
                <a:latin typeface="Gill Sans MT" pitchFamily="34" charset="0"/>
              </a:rPr>
              <a:pPr algn="ctr" eaLnBrk="1" hangingPunct="1"/>
              <a:t>11</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2799703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animEffect transition="in" filter="wipe(left)">
                                      <p:cBhvr>
                                        <p:cTn id="7" dur="500"/>
                                        <p:tgtEl>
                                          <p:spTgt spid="2560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Effect transition="in" filter="wipe(left)">
                                      <p:cBhvr>
                                        <p:cTn id="12" dur="500"/>
                                        <p:tgtEl>
                                          <p:spTgt spid="256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3">
                                            <p:txEl>
                                              <p:pRg st="1" end="1"/>
                                            </p:txEl>
                                          </p:spTgt>
                                        </p:tgtEl>
                                        <p:attrNameLst>
                                          <p:attrName>style.visibility</p:attrName>
                                        </p:attrNameLst>
                                      </p:cBhvr>
                                      <p:to>
                                        <p:strVal val="visible"/>
                                      </p:to>
                                    </p:set>
                                    <p:animEffect transition="in" filter="wipe(left)">
                                      <p:cBhvr>
                                        <p:cTn id="17" dur="500"/>
                                        <p:tgtEl>
                                          <p:spTgt spid="256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wipe(left)">
                                      <p:cBhvr>
                                        <p:cTn id="22" dur="500"/>
                                        <p:tgtEl>
                                          <p:spTgt spid="2560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603">
                                            <p:txEl>
                                              <p:pRg st="4" end="4"/>
                                            </p:txEl>
                                          </p:spTgt>
                                        </p:tgtEl>
                                        <p:attrNameLst>
                                          <p:attrName>style.visibility</p:attrName>
                                        </p:attrNameLst>
                                      </p:cBhvr>
                                      <p:to>
                                        <p:strVal val="visible"/>
                                      </p:to>
                                    </p:set>
                                    <p:animEffect transition="in" filter="wipe(left)">
                                      <p:cBhvr>
                                        <p:cTn id="25" dur="500"/>
                                        <p:tgtEl>
                                          <p:spTgt spid="2560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603">
                                            <p:txEl>
                                              <p:pRg st="5" end="5"/>
                                            </p:txEl>
                                          </p:spTgt>
                                        </p:tgtEl>
                                        <p:attrNameLst>
                                          <p:attrName>style.visibility</p:attrName>
                                        </p:attrNameLst>
                                      </p:cBhvr>
                                      <p:to>
                                        <p:strVal val="visible"/>
                                      </p:to>
                                    </p:set>
                                    <p:animEffect transition="in" filter="wipe(left)">
                                      <p:cBhvr>
                                        <p:cTn id="28"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idx="4294967295"/>
          </p:nvPr>
        </p:nvSpPr>
        <p:spPr bwMode="auto">
          <a:xfrm>
            <a:off x="2021418" y="30164"/>
            <a:ext cx="10170583" cy="10239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normAutofit/>
          </a:bodyPr>
          <a:lstStyle/>
          <a:p>
            <a:pPr algn="ctr" eaLnBrk="1" hangingPunct="1">
              <a:defRPr/>
            </a:pPr>
            <a:r>
              <a:rPr lang="en-US" sz="3900" u="sng">
                <a:effectLst>
                  <a:outerShdw blurRad="38100" dist="38100" dir="2700000" algn="tl">
                    <a:srgbClr val="000000"/>
                  </a:outerShdw>
                </a:effectLst>
              </a:rPr>
              <a:t>4-bit SISO shift register using D-FFs</a:t>
            </a:r>
          </a:p>
        </p:txBody>
      </p:sp>
      <p:pic>
        <p:nvPicPr>
          <p:cNvPr id="109573" name="Picture 5" descr="4-Bit_Shift_Register_(SISO)"/>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84401" y="2973388"/>
            <a:ext cx="9175751"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Text Box 6"/>
          <p:cNvSpPr txBox="1">
            <a:spLocks noChangeArrowheads="1"/>
          </p:cNvSpPr>
          <p:nvPr/>
        </p:nvSpPr>
        <p:spPr bwMode="auto">
          <a:xfrm>
            <a:off x="1545168" y="5051426"/>
            <a:ext cx="102404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Data Advance (clock) connected to PGT → Data is shifted when clock signal changes from 0 to 1</a:t>
            </a:r>
          </a:p>
        </p:txBody>
      </p:sp>
      <p:sp>
        <p:nvSpPr>
          <p:cNvPr id="19461" name="Rectangle 7"/>
          <p:cNvSpPr>
            <a:spLocks noChangeArrowheads="1"/>
          </p:cNvSpPr>
          <p:nvPr/>
        </p:nvSpPr>
        <p:spPr bwMode="auto">
          <a:xfrm>
            <a:off x="3784601" y="1289050"/>
            <a:ext cx="819151" cy="846138"/>
          </a:xfrm>
          <a:prstGeom prst="rect">
            <a:avLst/>
          </a:prstGeom>
          <a:solidFill>
            <a:schemeClr val="accent1"/>
          </a:solidFill>
          <a:ln w="9525">
            <a:solidFill>
              <a:schemeClr val="tx1"/>
            </a:solidFill>
            <a:miter lim="800000"/>
            <a:headEnd/>
            <a:tailEnd/>
          </a:ln>
        </p:spPr>
        <p:txBody>
          <a:bodyPr wrap="none" anchor="ctr"/>
          <a:lstStyle/>
          <a:p>
            <a:pPr algn="ctr"/>
            <a:endParaRPr lang="en-US" sz="1400"/>
          </a:p>
          <a:p>
            <a:pPr algn="ctr"/>
            <a:endParaRPr lang="en-US" sz="1400"/>
          </a:p>
          <a:p>
            <a:pPr algn="ctr"/>
            <a:r>
              <a:rPr lang="en-US" sz="1400"/>
              <a:t>FF0</a:t>
            </a:r>
          </a:p>
        </p:txBody>
      </p:sp>
      <p:sp>
        <p:nvSpPr>
          <p:cNvPr id="19462" name="Line 8"/>
          <p:cNvSpPr>
            <a:spLocks noChangeShapeType="1"/>
          </p:cNvSpPr>
          <p:nvPr/>
        </p:nvSpPr>
        <p:spPr bwMode="auto">
          <a:xfrm>
            <a:off x="4603751" y="1443038"/>
            <a:ext cx="819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Rectangle 9"/>
          <p:cNvSpPr>
            <a:spLocks noChangeArrowheads="1"/>
          </p:cNvSpPr>
          <p:nvPr/>
        </p:nvSpPr>
        <p:spPr bwMode="auto">
          <a:xfrm>
            <a:off x="5422901" y="1289050"/>
            <a:ext cx="819151" cy="806450"/>
          </a:xfrm>
          <a:prstGeom prst="rect">
            <a:avLst/>
          </a:prstGeom>
          <a:solidFill>
            <a:schemeClr val="accent1"/>
          </a:solidFill>
          <a:ln w="9525">
            <a:solidFill>
              <a:schemeClr val="tx1"/>
            </a:solidFill>
            <a:miter lim="800000"/>
            <a:headEnd/>
            <a:tailEnd/>
          </a:ln>
        </p:spPr>
        <p:txBody>
          <a:bodyPr wrap="none" anchor="ctr"/>
          <a:lstStyle/>
          <a:p>
            <a:pPr algn="ctr"/>
            <a:endParaRPr lang="en-US" sz="1400"/>
          </a:p>
          <a:p>
            <a:pPr algn="ctr"/>
            <a:endParaRPr lang="en-US" sz="1400"/>
          </a:p>
          <a:p>
            <a:pPr algn="ctr"/>
            <a:r>
              <a:rPr lang="en-US" sz="1400"/>
              <a:t>FF1</a:t>
            </a:r>
          </a:p>
        </p:txBody>
      </p:sp>
      <p:sp>
        <p:nvSpPr>
          <p:cNvPr id="19464" name="Text Box 10"/>
          <p:cNvSpPr txBox="1">
            <a:spLocks noChangeArrowheads="1"/>
          </p:cNvSpPr>
          <p:nvPr/>
        </p:nvSpPr>
        <p:spPr bwMode="auto">
          <a:xfrm>
            <a:off x="4142318" y="1289050"/>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0</a:t>
            </a:r>
          </a:p>
        </p:txBody>
      </p:sp>
      <p:sp>
        <p:nvSpPr>
          <p:cNvPr id="19465" name="Text Box 11"/>
          <p:cNvSpPr txBox="1">
            <a:spLocks noChangeArrowheads="1"/>
          </p:cNvSpPr>
          <p:nvPr/>
        </p:nvSpPr>
        <p:spPr bwMode="auto">
          <a:xfrm>
            <a:off x="5782734" y="1289050"/>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r>
              <a:rPr lang="en-US" sz="1400" baseline="-25000"/>
              <a:t>1</a:t>
            </a:r>
          </a:p>
        </p:txBody>
      </p:sp>
      <p:sp>
        <p:nvSpPr>
          <p:cNvPr id="19466" name="Line 12"/>
          <p:cNvSpPr>
            <a:spLocks noChangeShapeType="1"/>
          </p:cNvSpPr>
          <p:nvPr/>
        </p:nvSpPr>
        <p:spPr bwMode="auto">
          <a:xfrm>
            <a:off x="3784600" y="1597025"/>
            <a:ext cx="154517"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3"/>
          <p:cNvSpPr>
            <a:spLocks noChangeShapeType="1"/>
          </p:cNvSpPr>
          <p:nvPr/>
        </p:nvSpPr>
        <p:spPr bwMode="auto">
          <a:xfrm flipH="1">
            <a:off x="3784600" y="1711325"/>
            <a:ext cx="154517"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Text Box 15"/>
          <p:cNvSpPr txBox="1">
            <a:spLocks noChangeArrowheads="1"/>
          </p:cNvSpPr>
          <p:nvPr/>
        </p:nvSpPr>
        <p:spPr bwMode="auto">
          <a:xfrm>
            <a:off x="3683001" y="1289050"/>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0</a:t>
            </a:r>
          </a:p>
        </p:txBody>
      </p:sp>
      <p:sp>
        <p:nvSpPr>
          <p:cNvPr id="19469" name="Text Box 16"/>
          <p:cNvSpPr txBox="1">
            <a:spLocks noChangeArrowheads="1"/>
          </p:cNvSpPr>
          <p:nvPr/>
        </p:nvSpPr>
        <p:spPr bwMode="auto">
          <a:xfrm>
            <a:off x="5321301" y="1289050"/>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1</a:t>
            </a:r>
          </a:p>
        </p:txBody>
      </p:sp>
      <p:sp>
        <p:nvSpPr>
          <p:cNvPr id="19470" name="Line 17"/>
          <p:cNvSpPr>
            <a:spLocks noChangeShapeType="1"/>
          </p:cNvSpPr>
          <p:nvPr/>
        </p:nvSpPr>
        <p:spPr bwMode="auto">
          <a:xfrm>
            <a:off x="5422900" y="1597025"/>
            <a:ext cx="154517"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18"/>
          <p:cNvSpPr>
            <a:spLocks noChangeShapeType="1"/>
          </p:cNvSpPr>
          <p:nvPr/>
        </p:nvSpPr>
        <p:spPr bwMode="auto">
          <a:xfrm flipH="1">
            <a:off x="5422900" y="1711325"/>
            <a:ext cx="154517"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20"/>
          <p:cNvSpPr>
            <a:spLocks noChangeShapeType="1"/>
          </p:cNvSpPr>
          <p:nvPr/>
        </p:nvSpPr>
        <p:spPr bwMode="auto">
          <a:xfrm>
            <a:off x="5115985" y="1711325"/>
            <a:ext cx="281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1"/>
          <p:cNvSpPr>
            <a:spLocks noChangeShapeType="1"/>
          </p:cNvSpPr>
          <p:nvPr/>
        </p:nvSpPr>
        <p:spPr bwMode="auto">
          <a:xfrm>
            <a:off x="3477685" y="1711325"/>
            <a:ext cx="3069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24"/>
          <p:cNvSpPr>
            <a:spLocks noChangeShapeType="1"/>
          </p:cNvSpPr>
          <p:nvPr/>
        </p:nvSpPr>
        <p:spPr bwMode="auto">
          <a:xfrm>
            <a:off x="5115984" y="1711325"/>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25"/>
          <p:cNvSpPr>
            <a:spLocks noChangeShapeType="1"/>
          </p:cNvSpPr>
          <p:nvPr/>
        </p:nvSpPr>
        <p:spPr bwMode="auto">
          <a:xfrm>
            <a:off x="2914651" y="2403475"/>
            <a:ext cx="54779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Oval 26"/>
          <p:cNvSpPr>
            <a:spLocks noChangeArrowheads="1"/>
          </p:cNvSpPr>
          <p:nvPr/>
        </p:nvSpPr>
        <p:spPr bwMode="auto">
          <a:xfrm>
            <a:off x="5065184" y="236537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9477" name="Line 27"/>
          <p:cNvSpPr>
            <a:spLocks noChangeShapeType="1"/>
          </p:cNvSpPr>
          <p:nvPr/>
        </p:nvSpPr>
        <p:spPr bwMode="auto">
          <a:xfrm>
            <a:off x="3477684" y="1711325"/>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Oval 28"/>
          <p:cNvSpPr>
            <a:spLocks noChangeArrowheads="1"/>
          </p:cNvSpPr>
          <p:nvPr/>
        </p:nvSpPr>
        <p:spPr bwMode="auto">
          <a:xfrm>
            <a:off x="3426884" y="236537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9479" name="Line 29"/>
          <p:cNvSpPr>
            <a:spLocks noChangeShapeType="1"/>
          </p:cNvSpPr>
          <p:nvPr/>
        </p:nvSpPr>
        <p:spPr bwMode="auto">
          <a:xfrm>
            <a:off x="6242051" y="1443038"/>
            <a:ext cx="819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Rectangle 30"/>
          <p:cNvSpPr>
            <a:spLocks noChangeArrowheads="1"/>
          </p:cNvSpPr>
          <p:nvPr/>
        </p:nvSpPr>
        <p:spPr bwMode="auto">
          <a:xfrm>
            <a:off x="7061201" y="1289050"/>
            <a:ext cx="819151" cy="846138"/>
          </a:xfrm>
          <a:prstGeom prst="rect">
            <a:avLst/>
          </a:prstGeom>
          <a:solidFill>
            <a:schemeClr val="accent1"/>
          </a:solidFill>
          <a:ln w="9525">
            <a:solidFill>
              <a:schemeClr val="tx1"/>
            </a:solidFill>
            <a:miter lim="800000"/>
            <a:headEnd/>
            <a:tailEnd/>
          </a:ln>
        </p:spPr>
        <p:txBody>
          <a:bodyPr wrap="none" anchor="ctr"/>
          <a:lstStyle/>
          <a:p>
            <a:pPr algn="ctr"/>
            <a:endParaRPr lang="en-US" sz="1400"/>
          </a:p>
          <a:p>
            <a:pPr algn="ctr"/>
            <a:endParaRPr lang="en-US" sz="1400"/>
          </a:p>
          <a:p>
            <a:pPr algn="ctr"/>
            <a:r>
              <a:rPr lang="en-US" sz="1400"/>
              <a:t>FF2</a:t>
            </a:r>
          </a:p>
        </p:txBody>
      </p:sp>
      <p:sp>
        <p:nvSpPr>
          <p:cNvPr id="19481" name="Line 31"/>
          <p:cNvSpPr>
            <a:spLocks noChangeShapeType="1"/>
          </p:cNvSpPr>
          <p:nvPr/>
        </p:nvSpPr>
        <p:spPr bwMode="auto">
          <a:xfrm>
            <a:off x="7880351" y="1443038"/>
            <a:ext cx="819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Rectangle 32"/>
          <p:cNvSpPr>
            <a:spLocks noChangeArrowheads="1"/>
          </p:cNvSpPr>
          <p:nvPr/>
        </p:nvSpPr>
        <p:spPr bwMode="auto">
          <a:xfrm>
            <a:off x="8699501" y="1289050"/>
            <a:ext cx="819151" cy="806450"/>
          </a:xfrm>
          <a:prstGeom prst="rect">
            <a:avLst/>
          </a:prstGeom>
          <a:solidFill>
            <a:schemeClr val="accent1"/>
          </a:solidFill>
          <a:ln w="9525">
            <a:solidFill>
              <a:schemeClr val="tx1"/>
            </a:solidFill>
            <a:miter lim="800000"/>
            <a:headEnd/>
            <a:tailEnd/>
          </a:ln>
        </p:spPr>
        <p:txBody>
          <a:bodyPr wrap="none" anchor="ctr"/>
          <a:lstStyle/>
          <a:p>
            <a:pPr algn="ctr"/>
            <a:endParaRPr lang="en-US" sz="1400"/>
          </a:p>
          <a:p>
            <a:pPr algn="ctr"/>
            <a:endParaRPr lang="en-US" sz="1400"/>
          </a:p>
          <a:p>
            <a:pPr algn="ctr"/>
            <a:r>
              <a:rPr lang="en-US" sz="1400"/>
              <a:t>FF3</a:t>
            </a:r>
          </a:p>
        </p:txBody>
      </p:sp>
      <p:sp>
        <p:nvSpPr>
          <p:cNvPr id="19483" name="Text Box 33"/>
          <p:cNvSpPr txBox="1">
            <a:spLocks noChangeArrowheads="1"/>
          </p:cNvSpPr>
          <p:nvPr/>
        </p:nvSpPr>
        <p:spPr bwMode="auto">
          <a:xfrm>
            <a:off x="7418918" y="1289050"/>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2</a:t>
            </a:r>
          </a:p>
        </p:txBody>
      </p:sp>
      <p:sp>
        <p:nvSpPr>
          <p:cNvPr id="19484" name="Text Box 34"/>
          <p:cNvSpPr txBox="1">
            <a:spLocks noChangeArrowheads="1"/>
          </p:cNvSpPr>
          <p:nvPr/>
        </p:nvSpPr>
        <p:spPr bwMode="auto">
          <a:xfrm>
            <a:off x="9059334" y="1289050"/>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r>
              <a:rPr lang="en-US" sz="1400" baseline="-25000"/>
              <a:t>3</a:t>
            </a:r>
          </a:p>
        </p:txBody>
      </p:sp>
      <p:sp>
        <p:nvSpPr>
          <p:cNvPr id="19485" name="Line 35"/>
          <p:cNvSpPr>
            <a:spLocks noChangeShapeType="1"/>
          </p:cNvSpPr>
          <p:nvPr/>
        </p:nvSpPr>
        <p:spPr bwMode="auto">
          <a:xfrm>
            <a:off x="7061200" y="1597025"/>
            <a:ext cx="154517"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Line 36"/>
          <p:cNvSpPr>
            <a:spLocks noChangeShapeType="1"/>
          </p:cNvSpPr>
          <p:nvPr/>
        </p:nvSpPr>
        <p:spPr bwMode="auto">
          <a:xfrm flipH="1">
            <a:off x="7061200" y="1711325"/>
            <a:ext cx="154517"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7" name="Text Box 38"/>
          <p:cNvSpPr txBox="1">
            <a:spLocks noChangeArrowheads="1"/>
          </p:cNvSpPr>
          <p:nvPr/>
        </p:nvSpPr>
        <p:spPr bwMode="auto">
          <a:xfrm>
            <a:off x="6959601" y="1289050"/>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2</a:t>
            </a:r>
          </a:p>
        </p:txBody>
      </p:sp>
      <p:sp>
        <p:nvSpPr>
          <p:cNvPr id="19488" name="Text Box 39"/>
          <p:cNvSpPr txBox="1">
            <a:spLocks noChangeArrowheads="1"/>
          </p:cNvSpPr>
          <p:nvPr/>
        </p:nvSpPr>
        <p:spPr bwMode="auto">
          <a:xfrm>
            <a:off x="8597901" y="1289050"/>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3</a:t>
            </a:r>
          </a:p>
        </p:txBody>
      </p:sp>
      <p:sp>
        <p:nvSpPr>
          <p:cNvPr id="19489" name="Line 40"/>
          <p:cNvSpPr>
            <a:spLocks noChangeShapeType="1"/>
          </p:cNvSpPr>
          <p:nvPr/>
        </p:nvSpPr>
        <p:spPr bwMode="auto">
          <a:xfrm>
            <a:off x="8699500" y="1597025"/>
            <a:ext cx="154517"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Line 41"/>
          <p:cNvSpPr>
            <a:spLocks noChangeShapeType="1"/>
          </p:cNvSpPr>
          <p:nvPr/>
        </p:nvSpPr>
        <p:spPr bwMode="auto">
          <a:xfrm flipH="1">
            <a:off x="8699500" y="1711325"/>
            <a:ext cx="154517"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1" name="Line 43"/>
          <p:cNvSpPr>
            <a:spLocks noChangeShapeType="1"/>
          </p:cNvSpPr>
          <p:nvPr/>
        </p:nvSpPr>
        <p:spPr bwMode="auto">
          <a:xfrm>
            <a:off x="8392585" y="1711325"/>
            <a:ext cx="3069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2" name="Line 44"/>
          <p:cNvSpPr>
            <a:spLocks noChangeShapeType="1"/>
          </p:cNvSpPr>
          <p:nvPr/>
        </p:nvSpPr>
        <p:spPr bwMode="auto">
          <a:xfrm>
            <a:off x="6754285" y="1711325"/>
            <a:ext cx="2815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Line 47"/>
          <p:cNvSpPr>
            <a:spLocks noChangeShapeType="1"/>
          </p:cNvSpPr>
          <p:nvPr/>
        </p:nvSpPr>
        <p:spPr bwMode="auto">
          <a:xfrm>
            <a:off x="8392584" y="1711325"/>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48"/>
          <p:cNvSpPr>
            <a:spLocks noChangeShapeType="1"/>
          </p:cNvSpPr>
          <p:nvPr/>
        </p:nvSpPr>
        <p:spPr bwMode="auto">
          <a:xfrm>
            <a:off x="6754284" y="1711325"/>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Oval 49"/>
          <p:cNvSpPr>
            <a:spLocks noChangeArrowheads="1"/>
          </p:cNvSpPr>
          <p:nvPr/>
        </p:nvSpPr>
        <p:spPr bwMode="auto">
          <a:xfrm>
            <a:off x="6703484" y="2365375"/>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9496" name="Line 53"/>
          <p:cNvSpPr>
            <a:spLocks noChangeShapeType="1"/>
          </p:cNvSpPr>
          <p:nvPr/>
        </p:nvSpPr>
        <p:spPr bwMode="auto">
          <a:xfrm>
            <a:off x="9531352" y="1428750"/>
            <a:ext cx="4614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7" name="Text Box 57"/>
          <p:cNvSpPr txBox="1">
            <a:spLocks noChangeArrowheads="1"/>
          </p:cNvSpPr>
          <p:nvPr/>
        </p:nvSpPr>
        <p:spPr bwMode="auto">
          <a:xfrm>
            <a:off x="9948334" y="1289050"/>
            <a:ext cx="179281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Data Output</a:t>
            </a:r>
          </a:p>
        </p:txBody>
      </p:sp>
      <p:sp>
        <p:nvSpPr>
          <p:cNvPr id="19498" name="Text Box 58"/>
          <p:cNvSpPr txBox="1">
            <a:spLocks noChangeArrowheads="1"/>
          </p:cNvSpPr>
          <p:nvPr/>
        </p:nvSpPr>
        <p:spPr bwMode="auto">
          <a:xfrm>
            <a:off x="2042584" y="2211388"/>
            <a:ext cx="8699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CLK</a:t>
            </a:r>
          </a:p>
        </p:txBody>
      </p:sp>
      <p:sp>
        <p:nvSpPr>
          <p:cNvPr id="19499" name="Text Box 59"/>
          <p:cNvSpPr txBox="1">
            <a:spLocks noChangeArrowheads="1"/>
          </p:cNvSpPr>
          <p:nvPr/>
        </p:nvSpPr>
        <p:spPr bwMode="auto">
          <a:xfrm>
            <a:off x="1481667" y="1289050"/>
            <a:ext cx="1841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Input</a:t>
            </a:r>
          </a:p>
        </p:txBody>
      </p:sp>
      <p:sp>
        <p:nvSpPr>
          <p:cNvPr id="19500" name="Line 60"/>
          <p:cNvSpPr>
            <a:spLocks noChangeShapeType="1"/>
          </p:cNvSpPr>
          <p:nvPr/>
        </p:nvSpPr>
        <p:spPr bwMode="auto">
          <a:xfrm>
            <a:off x="3323168" y="1443038"/>
            <a:ext cx="4614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1"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DFD0B58D-661A-4278-A0B4-3CB72FE614CD}" type="slidenum">
              <a:rPr lang="en-SG" sz="1200">
                <a:solidFill>
                  <a:srgbClr val="9A9A9A"/>
                </a:solidFill>
                <a:latin typeface="Gill Sans MT" pitchFamily="34" charset="0"/>
              </a:rPr>
              <a:pPr algn="ctr" eaLnBrk="1" hangingPunct="1"/>
              <a:t>12</a:t>
            </a:fld>
            <a:endParaRPr lang="en-SG" sz="1200">
              <a:solidFill>
                <a:srgbClr val="9A9A9A"/>
              </a:solidFill>
              <a:latin typeface="Gill Sans MT" pitchFamily="34" charset="0"/>
            </a:endParaRPr>
          </a:p>
        </p:txBody>
      </p:sp>
      <p:sp>
        <p:nvSpPr>
          <p:cNvPr id="19502" name="Text Box 55"/>
          <p:cNvSpPr txBox="1">
            <a:spLocks noChangeArrowheads="1"/>
          </p:cNvSpPr>
          <p:nvPr/>
        </p:nvSpPr>
        <p:spPr bwMode="auto">
          <a:xfrm>
            <a:off x="1932518" y="1522413"/>
            <a:ext cx="142874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SERIAL</a:t>
            </a:r>
          </a:p>
        </p:txBody>
      </p:sp>
      <p:sp>
        <p:nvSpPr>
          <p:cNvPr id="19503" name="Text Box 56"/>
          <p:cNvSpPr txBox="1">
            <a:spLocks noChangeArrowheads="1"/>
          </p:cNvSpPr>
          <p:nvPr/>
        </p:nvSpPr>
        <p:spPr bwMode="auto">
          <a:xfrm>
            <a:off x="10162118" y="1522413"/>
            <a:ext cx="142874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SERIAL</a:t>
            </a:r>
          </a:p>
        </p:txBody>
      </p:sp>
    </p:spTree>
    <p:extLst>
      <p:ext uri="{BB962C8B-B14F-4D97-AF65-F5344CB8AC3E}">
        <p14:creationId xmlns:p14="http://schemas.microsoft.com/office/powerpoint/2010/main" val="2992455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wipe(left)">
                                      <p:cBhvr>
                                        <p:cTn id="7" dur="500"/>
                                        <p:tgtEl>
                                          <p:spTgt spid="10957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9574"/>
                                        </p:tgtEl>
                                        <p:attrNameLst>
                                          <p:attrName>style.visibility</p:attrName>
                                        </p:attrNameLst>
                                      </p:cBhvr>
                                      <p:to>
                                        <p:strVal val="visible"/>
                                      </p:to>
                                    </p:set>
                                    <p:animEffect transition="in" filter="wipe(left)">
                                      <p:cBhvr>
                                        <p:cTn id="11"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32"/>
          <p:cNvSpPr>
            <a:spLocks noChangeShapeType="1"/>
          </p:cNvSpPr>
          <p:nvPr/>
        </p:nvSpPr>
        <p:spPr bwMode="auto">
          <a:xfrm>
            <a:off x="2633134" y="3238500"/>
            <a:ext cx="30691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3" name="Line 233"/>
          <p:cNvSpPr>
            <a:spLocks noChangeShapeType="1"/>
          </p:cNvSpPr>
          <p:nvPr/>
        </p:nvSpPr>
        <p:spPr bwMode="auto">
          <a:xfrm flipV="1">
            <a:off x="2940051"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Line 234"/>
          <p:cNvSpPr>
            <a:spLocks noChangeShapeType="1"/>
          </p:cNvSpPr>
          <p:nvPr/>
        </p:nvSpPr>
        <p:spPr bwMode="auto">
          <a:xfrm flipV="1">
            <a:off x="2940051" y="2968625"/>
            <a:ext cx="412749"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Line 235"/>
          <p:cNvSpPr>
            <a:spLocks noChangeShapeType="1"/>
          </p:cNvSpPr>
          <p:nvPr/>
        </p:nvSpPr>
        <p:spPr bwMode="auto">
          <a:xfrm>
            <a:off x="3344333"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236"/>
          <p:cNvSpPr>
            <a:spLocks noChangeShapeType="1"/>
          </p:cNvSpPr>
          <p:nvPr/>
        </p:nvSpPr>
        <p:spPr bwMode="auto">
          <a:xfrm>
            <a:off x="3352800" y="3238500"/>
            <a:ext cx="40851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237"/>
          <p:cNvSpPr>
            <a:spLocks noChangeShapeType="1"/>
          </p:cNvSpPr>
          <p:nvPr/>
        </p:nvSpPr>
        <p:spPr bwMode="auto">
          <a:xfrm flipV="1">
            <a:off x="3750733"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238"/>
          <p:cNvSpPr>
            <a:spLocks noChangeShapeType="1"/>
          </p:cNvSpPr>
          <p:nvPr/>
        </p:nvSpPr>
        <p:spPr bwMode="auto">
          <a:xfrm flipV="1">
            <a:off x="3750734" y="2970214"/>
            <a:ext cx="412751"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239"/>
          <p:cNvSpPr>
            <a:spLocks noChangeShapeType="1"/>
          </p:cNvSpPr>
          <p:nvPr/>
        </p:nvSpPr>
        <p:spPr bwMode="auto">
          <a:xfrm>
            <a:off x="4155017"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240"/>
          <p:cNvSpPr>
            <a:spLocks noChangeShapeType="1"/>
          </p:cNvSpPr>
          <p:nvPr/>
        </p:nvSpPr>
        <p:spPr bwMode="auto">
          <a:xfrm>
            <a:off x="4169834" y="3233738"/>
            <a:ext cx="40851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241"/>
          <p:cNvSpPr>
            <a:spLocks noChangeShapeType="1"/>
          </p:cNvSpPr>
          <p:nvPr/>
        </p:nvSpPr>
        <p:spPr bwMode="auto">
          <a:xfrm flipV="1">
            <a:off x="4580467"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242"/>
          <p:cNvSpPr>
            <a:spLocks noChangeShapeType="1"/>
          </p:cNvSpPr>
          <p:nvPr/>
        </p:nvSpPr>
        <p:spPr bwMode="auto">
          <a:xfrm flipV="1">
            <a:off x="4580467" y="2968625"/>
            <a:ext cx="412751"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243"/>
          <p:cNvSpPr>
            <a:spLocks noChangeShapeType="1"/>
          </p:cNvSpPr>
          <p:nvPr/>
        </p:nvSpPr>
        <p:spPr bwMode="auto">
          <a:xfrm>
            <a:off x="4993217" y="2968625"/>
            <a:ext cx="0" cy="268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244"/>
          <p:cNvSpPr>
            <a:spLocks noChangeShapeType="1"/>
          </p:cNvSpPr>
          <p:nvPr/>
        </p:nvSpPr>
        <p:spPr bwMode="auto">
          <a:xfrm>
            <a:off x="4988985" y="3233738"/>
            <a:ext cx="4085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245"/>
          <p:cNvSpPr>
            <a:spLocks noChangeShapeType="1"/>
          </p:cNvSpPr>
          <p:nvPr/>
        </p:nvSpPr>
        <p:spPr bwMode="auto">
          <a:xfrm flipV="1">
            <a:off x="5399617"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Line 246"/>
          <p:cNvSpPr>
            <a:spLocks noChangeShapeType="1"/>
          </p:cNvSpPr>
          <p:nvPr/>
        </p:nvSpPr>
        <p:spPr bwMode="auto">
          <a:xfrm flipV="1">
            <a:off x="5399618" y="2968625"/>
            <a:ext cx="412749"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7" name="Line 247"/>
          <p:cNvSpPr>
            <a:spLocks noChangeShapeType="1"/>
          </p:cNvSpPr>
          <p:nvPr/>
        </p:nvSpPr>
        <p:spPr bwMode="auto">
          <a:xfrm>
            <a:off x="5812367" y="2968625"/>
            <a:ext cx="0" cy="268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8" name="Line 248"/>
          <p:cNvSpPr>
            <a:spLocks noChangeShapeType="1"/>
          </p:cNvSpPr>
          <p:nvPr/>
        </p:nvSpPr>
        <p:spPr bwMode="auto">
          <a:xfrm>
            <a:off x="5812367" y="3236913"/>
            <a:ext cx="40851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49"/>
          <p:cNvSpPr>
            <a:spLocks noChangeShapeType="1"/>
          </p:cNvSpPr>
          <p:nvPr/>
        </p:nvSpPr>
        <p:spPr bwMode="auto">
          <a:xfrm flipV="1">
            <a:off x="6220884"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50"/>
          <p:cNvSpPr>
            <a:spLocks noChangeShapeType="1"/>
          </p:cNvSpPr>
          <p:nvPr/>
        </p:nvSpPr>
        <p:spPr bwMode="auto">
          <a:xfrm flipV="1">
            <a:off x="6220884" y="2968625"/>
            <a:ext cx="412749"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51"/>
          <p:cNvSpPr>
            <a:spLocks noChangeShapeType="1"/>
          </p:cNvSpPr>
          <p:nvPr/>
        </p:nvSpPr>
        <p:spPr bwMode="auto">
          <a:xfrm>
            <a:off x="6633633" y="2968625"/>
            <a:ext cx="0" cy="268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252"/>
          <p:cNvSpPr>
            <a:spLocks noChangeShapeType="1"/>
          </p:cNvSpPr>
          <p:nvPr/>
        </p:nvSpPr>
        <p:spPr bwMode="auto">
          <a:xfrm>
            <a:off x="6633634" y="3236913"/>
            <a:ext cx="408517"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3" name="Line 253"/>
          <p:cNvSpPr>
            <a:spLocks noChangeShapeType="1"/>
          </p:cNvSpPr>
          <p:nvPr/>
        </p:nvSpPr>
        <p:spPr bwMode="auto">
          <a:xfrm flipV="1">
            <a:off x="7040033" y="2970214"/>
            <a:ext cx="0" cy="2682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254"/>
          <p:cNvSpPr>
            <a:spLocks noChangeShapeType="1"/>
          </p:cNvSpPr>
          <p:nvPr/>
        </p:nvSpPr>
        <p:spPr bwMode="auto">
          <a:xfrm flipV="1">
            <a:off x="7040034" y="2968625"/>
            <a:ext cx="412751"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255"/>
          <p:cNvSpPr>
            <a:spLocks noChangeShapeType="1"/>
          </p:cNvSpPr>
          <p:nvPr/>
        </p:nvSpPr>
        <p:spPr bwMode="auto">
          <a:xfrm>
            <a:off x="7452784" y="2968625"/>
            <a:ext cx="0" cy="268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256"/>
          <p:cNvSpPr>
            <a:spLocks noChangeShapeType="1"/>
          </p:cNvSpPr>
          <p:nvPr/>
        </p:nvSpPr>
        <p:spPr bwMode="auto">
          <a:xfrm>
            <a:off x="7452785" y="3236913"/>
            <a:ext cx="40851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7309" name="Rectangle 2"/>
          <p:cNvSpPr>
            <a:spLocks noGrp="1" noChangeArrowheads="1"/>
          </p:cNvSpPr>
          <p:nvPr>
            <p:ph type="title" idx="4294967295"/>
          </p:nvPr>
        </p:nvSpPr>
        <p:spPr bwMode="auto">
          <a:xfrm>
            <a:off x="1570567" y="202406"/>
            <a:ext cx="9999133" cy="7381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defRPr/>
            </a:pPr>
            <a:r>
              <a:rPr lang="en-US" sz="3900" u="sng">
                <a:effectLst>
                  <a:outerShdw blurRad="38100" dist="38100" dir="2700000" algn="tl">
                    <a:srgbClr val="000000"/>
                  </a:outerShdw>
                </a:effectLst>
              </a:rPr>
              <a:t>Example 2: 3-bit shift SISO register</a:t>
            </a:r>
          </a:p>
        </p:txBody>
      </p:sp>
      <p:sp>
        <p:nvSpPr>
          <p:cNvPr id="77827" name="Rectangle 3"/>
          <p:cNvSpPr>
            <a:spLocks noGrp="1" noChangeArrowheads="1"/>
          </p:cNvSpPr>
          <p:nvPr>
            <p:ph type="body" sz="half" idx="4294967295"/>
          </p:nvPr>
        </p:nvSpPr>
        <p:spPr bwMode="auto">
          <a:xfrm>
            <a:off x="1970618" y="5641976"/>
            <a:ext cx="10221383" cy="614363"/>
          </a:xfrm>
          <a:prstGeom prst="rect">
            <a:avLst/>
          </a:prstGeom>
          <a:solidFill>
            <a:srgbClr val="FFFFFF"/>
          </a:solidFill>
          <a:ln>
            <a:solidFill>
              <a:srgbClr val="000000"/>
            </a:solidFill>
            <a:miter lim="800000"/>
            <a:headEnd/>
            <a:tailEnd/>
          </a:ln>
        </p:spPr>
        <p:txBody>
          <a:bodyPr>
            <a:normAutofit lnSpcReduction="10000"/>
          </a:bodyPr>
          <a:lstStyle/>
          <a:p>
            <a:pPr eaLnBrk="1" hangingPunct="1">
              <a:lnSpc>
                <a:spcPct val="90000"/>
              </a:lnSpc>
            </a:pPr>
            <a:r>
              <a:rPr lang="en-US" sz="2000"/>
              <a:t>Show the state of the output Q of the 3-bit SISO register for the data input and clock given. </a:t>
            </a:r>
            <a:r>
              <a:rPr lang="en-US" sz="2000">
                <a:solidFill>
                  <a:srgbClr val="FF3300"/>
                </a:solidFill>
              </a:rPr>
              <a:t>Initial register value is 0</a:t>
            </a:r>
            <a:r>
              <a:rPr lang="en-US" sz="2000"/>
              <a:t>.</a:t>
            </a:r>
          </a:p>
        </p:txBody>
      </p:sp>
      <p:graphicFrame>
        <p:nvGraphicFramePr>
          <p:cNvPr id="78084" name="Group 260"/>
          <p:cNvGraphicFramePr>
            <a:graphicFrameLocks noGrp="1"/>
          </p:cNvGraphicFramePr>
          <p:nvPr>
            <p:ph sz="half" idx="4294967295"/>
          </p:nvPr>
        </p:nvGraphicFramePr>
        <p:xfrm>
          <a:off x="8403168" y="2133600"/>
          <a:ext cx="3788834" cy="3440114"/>
        </p:xfrm>
        <a:graphic>
          <a:graphicData uri="http://schemas.openxmlformats.org/drawingml/2006/table">
            <a:tbl>
              <a:tblPr/>
              <a:tblGrid>
                <a:gridCol w="848784">
                  <a:extLst>
                    <a:ext uri="{9D8B030D-6E8A-4147-A177-3AD203B41FA5}">
                      <a16:colId xmlns:a16="http://schemas.microsoft.com/office/drawing/2014/main" val="20000"/>
                    </a:ext>
                  </a:extLst>
                </a:gridCol>
                <a:gridCol w="986367">
                  <a:extLst>
                    <a:ext uri="{9D8B030D-6E8A-4147-A177-3AD203B41FA5}">
                      <a16:colId xmlns:a16="http://schemas.microsoft.com/office/drawing/2014/main" val="20001"/>
                    </a:ext>
                  </a:extLst>
                </a:gridCol>
                <a:gridCol w="649816">
                  <a:extLst>
                    <a:ext uri="{9D8B030D-6E8A-4147-A177-3AD203B41FA5}">
                      <a16:colId xmlns:a16="http://schemas.microsoft.com/office/drawing/2014/main" val="20002"/>
                    </a:ext>
                  </a:extLst>
                </a:gridCol>
                <a:gridCol w="654051">
                  <a:extLst>
                    <a:ext uri="{9D8B030D-6E8A-4147-A177-3AD203B41FA5}">
                      <a16:colId xmlns:a16="http://schemas.microsoft.com/office/drawing/2014/main" val="20003"/>
                    </a:ext>
                  </a:extLst>
                </a:gridCol>
                <a:gridCol w="649816">
                  <a:extLst>
                    <a:ext uri="{9D8B030D-6E8A-4147-A177-3AD203B41FA5}">
                      <a16:colId xmlns:a16="http://schemas.microsoft.com/office/drawing/2014/main" val="20004"/>
                    </a:ext>
                  </a:extLst>
                </a:gridCol>
              </a:tblGrid>
              <a:tr h="4445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CLK</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Din</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0</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1</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Q</a:t>
                      </a:r>
                      <a:r>
                        <a:rPr kumimoji="0" lang="en-US" sz="1600" b="0" i="0" u="none" strike="noStrike" cap="none" normalizeH="0" baseline="-25000">
                          <a:ln>
                            <a:noFill/>
                          </a:ln>
                          <a:solidFill>
                            <a:schemeClr val="tx1"/>
                          </a:solidFill>
                          <a:effectLst/>
                          <a:latin typeface="Gill Sans MT" pitchFamily="34" charset="0"/>
                          <a:cs typeface="Arial" charset="0"/>
                        </a:rPr>
                        <a:t>2</a:t>
                      </a: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Initial</a:t>
                      </a:r>
                      <a:endParaRPr kumimoji="0" lang="en-US" sz="1600" b="0" i="0" u="none" strike="noStrike" cap="none" normalizeH="0" baseline="0">
                        <a:ln>
                          <a:noFill/>
                        </a:ln>
                        <a:solidFill>
                          <a:schemeClr val="tx1"/>
                        </a:solidFill>
                        <a:effectLst/>
                        <a:latin typeface="Gill Sans MT" pitchFamily="34" charset="0"/>
                        <a:cs typeface="Arial" charset="0"/>
                        <a:sym typeface="Symbol" pitchFamily="18" charset="2"/>
                      </a:endParaRP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sym typeface="Symbol" pitchFamily="18" charset="2"/>
                        </a:rPr>
                        <a:t>x</a:t>
                      </a: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T1</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T2</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T3</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T4</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T5</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00">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r>
                        <a:rPr kumimoji="0" lang="en-US" sz="1600" b="0" i="0" u="none" strike="noStrike" cap="none" normalizeH="0" baseline="0">
                          <a:ln>
                            <a:noFill/>
                          </a:ln>
                          <a:solidFill>
                            <a:schemeClr val="tx1"/>
                          </a:solidFill>
                          <a:effectLst/>
                          <a:latin typeface="Gill Sans MT" pitchFamily="34" charset="0"/>
                          <a:cs typeface="Arial" charset="0"/>
                        </a:rPr>
                        <a:t>T6</a:t>
                      </a:r>
                    </a:p>
                  </a:txBody>
                  <a:tcPr marL="121920" marR="1219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80000"/>
                        <a:buFont typeface="Wingdings 2" pitchFamily="18" charset="2"/>
                        <a:buNone/>
                        <a:tabLst/>
                      </a:pPr>
                      <a:endParaRPr kumimoji="0" lang="en-US" sz="1600" b="0" i="0" u="none" strike="noStrike" cap="none" normalizeH="0" baseline="0">
                        <a:ln>
                          <a:noFill/>
                        </a:ln>
                        <a:solidFill>
                          <a:schemeClr val="tx1"/>
                        </a:solidFill>
                        <a:effectLst/>
                        <a:latin typeface="Gill Sans MT" pitchFamily="34" charset="0"/>
                        <a:cs typeface="Arial" charset="0"/>
                      </a:endParaRPr>
                    </a:p>
                  </a:txBody>
                  <a:tcPr marL="121920" marR="1219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09" name="Rectangle 4"/>
          <p:cNvSpPr>
            <a:spLocks noChangeArrowheads="1"/>
          </p:cNvSpPr>
          <p:nvPr/>
        </p:nvSpPr>
        <p:spPr bwMode="auto">
          <a:xfrm>
            <a:off x="5149851" y="987425"/>
            <a:ext cx="819149" cy="846138"/>
          </a:xfrm>
          <a:prstGeom prst="rect">
            <a:avLst/>
          </a:prstGeom>
          <a:solidFill>
            <a:schemeClr val="accent1"/>
          </a:solidFill>
          <a:ln w="9525">
            <a:solidFill>
              <a:schemeClr val="tx1"/>
            </a:solidFill>
            <a:miter lim="800000"/>
            <a:headEnd/>
            <a:tailEnd/>
          </a:ln>
        </p:spPr>
        <p:txBody>
          <a:bodyPr wrap="none" anchor="ctr"/>
          <a:lstStyle/>
          <a:p>
            <a:pPr algn="ctr"/>
            <a:r>
              <a:rPr lang="en-US" sz="1400"/>
              <a:t>FF0</a:t>
            </a:r>
          </a:p>
        </p:txBody>
      </p:sp>
      <p:sp>
        <p:nvSpPr>
          <p:cNvPr id="20510" name="Line 5"/>
          <p:cNvSpPr>
            <a:spLocks noChangeShapeType="1"/>
          </p:cNvSpPr>
          <p:nvPr/>
        </p:nvSpPr>
        <p:spPr bwMode="auto">
          <a:xfrm>
            <a:off x="5992284" y="1141413"/>
            <a:ext cx="81914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1" name="Rectangle 6"/>
          <p:cNvSpPr>
            <a:spLocks noChangeArrowheads="1"/>
          </p:cNvSpPr>
          <p:nvPr/>
        </p:nvSpPr>
        <p:spPr bwMode="auto">
          <a:xfrm>
            <a:off x="6788151" y="987425"/>
            <a:ext cx="819149" cy="806450"/>
          </a:xfrm>
          <a:prstGeom prst="rect">
            <a:avLst/>
          </a:prstGeom>
          <a:solidFill>
            <a:schemeClr val="accent1"/>
          </a:solidFill>
          <a:ln w="9525">
            <a:solidFill>
              <a:schemeClr val="tx1"/>
            </a:solidFill>
            <a:miter lim="800000"/>
            <a:headEnd/>
            <a:tailEnd/>
          </a:ln>
        </p:spPr>
        <p:txBody>
          <a:bodyPr wrap="none" anchor="ctr"/>
          <a:lstStyle/>
          <a:p>
            <a:pPr algn="ctr"/>
            <a:r>
              <a:rPr lang="en-US" sz="1400"/>
              <a:t>FF1</a:t>
            </a:r>
          </a:p>
        </p:txBody>
      </p:sp>
      <p:sp>
        <p:nvSpPr>
          <p:cNvPr id="20512" name="Text Box 7"/>
          <p:cNvSpPr txBox="1">
            <a:spLocks noChangeArrowheads="1"/>
          </p:cNvSpPr>
          <p:nvPr/>
        </p:nvSpPr>
        <p:spPr bwMode="auto">
          <a:xfrm>
            <a:off x="5507567" y="987425"/>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0</a:t>
            </a:r>
          </a:p>
        </p:txBody>
      </p:sp>
      <p:sp>
        <p:nvSpPr>
          <p:cNvPr id="20513" name="Text Box 8"/>
          <p:cNvSpPr txBox="1">
            <a:spLocks noChangeArrowheads="1"/>
          </p:cNvSpPr>
          <p:nvPr/>
        </p:nvSpPr>
        <p:spPr bwMode="auto">
          <a:xfrm>
            <a:off x="7147985" y="987425"/>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r>
              <a:rPr lang="en-US" sz="1400" baseline="-25000"/>
              <a:t>1</a:t>
            </a:r>
          </a:p>
        </p:txBody>
      </p:sp>
      <p:sp>
        <p:nvSpPr>
          <p:cNvPr id="20514" name="Line 9"/>
          <p:cNvSpPr>
            <a:spLocks noChangeShapeType="1"/>
          </p:cNvSpPr>
          <p:nvPr/>
        </p:nvSpPr>
        <p:spPr bwMode="auto">
          <a:xfrm>
            <a:off x="5149851" y="1295400"/>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0"/>
          <p:cNvSpPr>
            <a:spLocks noChangeShapeType="1"/>
          </p:cNvSpPr>
          <p:nvPr/>
        </p:nvSpPr>
        <p:spPr bwMode="auto">
          <a:xfrm flipH="1">
            <a:off x="5149851" y="1409700"/>
            <a:ext cx="154516"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AutoShape 11"/>
          <p:cNvSpPr>
            <a:spLocks noChangeArrowheads="1"/>
          </p:cNvSpPr>
          <p:nvPr/>
        </p:nvSpPr>
        <p:spPr bwMode="auto">
          <a:xfrm>
            <a:off x="5041900" y="1377950"/>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0517" name="Text Box 12"/>
          <p:cNvSpPr txBox="1">
            <a:spLocks noChangeArrowheads="1"/>
          </p:cNvSpPr>
          <p:nvPr/>
        </p:nvSpPr>
        <p:spPr bwMode="auto">
          <a:xfrm>
            <a:off x="5048252" y="987425"/>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0</a:t>
            </a:r>
          </a:p>
        </p:txBody>
      </p:sp>
      <p:sp>
        <p:nvSpPr>
          <p:cNvPr id="20518" name="Text Box 13"/>
          <p:cNvSpPr txBox="1">
            <a:spLocks noChangeArrowheads="1"/>
          </p:cNvSpPr>
          <p:nvPr/>
        </p:nvSpPr>
        <p:spPr bwMode="auto">
          <a:xfrm>
            <a:off x="6686552" y="987425"/>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1</a:t>
            </a:r>
          </a:p>
        </p:txBody>
      </p:sp>
      <p:sp>
        <p:nvSpPr>
          <p:cNvPr id="20519" name="Line 14"/>
          <p:cNvSpPr>
            <a:spLocks noChangeShapeType="1"/>
          </p:cNvSpPr>
          <p:nvPr/>
        </p:nvSpPr>
        <p:spPr bwMode="auto">
          <a:xfrm>
            <a:off x="6788151" y="1295400"/>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0" name="Line 15"/>
          <p:cNvSpPr>
            <a:spLocks noChangeShapeType="1"/>
          </p:cNvSpPr>
          <p:nvPr/>
        </p:nvSpPr>
        <p:spPr bwMode="auto">
          <a:xfrm flipH="1">
            <a:off x="6788151" y="1409700"/>
            <a:ext cx="154516"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1" name="AutoShape 16"/>
          <p:cNvSpPr>
            <a:spLocks noChangeArrowheads="1"/>
          </p:cNvSpPr>
          <p:nvPr/>
        </p:nvSpPr>
        <p:spPr bwMode="auto">
          <a:xfrm>
            <a:off x="6680200" y="1377950"/>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0522" name="Line 17"/>
          <p:cNvSpPr>
            <a:spLocks noChangeShapeType="1"/>
          </p:cNvSpPr>
          <p:nvPr/>
        </p:nvSpPr>
        <p:spPr bwMode="auto">
          <a:xfrm>
            <a:off x="6481234" y="1409700"/>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3" name="Line 18"/>
          <p:cNvSpPr>
            <a:spLocks noChangeShapeType="1"/>
          </p:cNvSpPr>
          <p:nvPr/>
        </p:nvSpPr>
        <p:spPr bwMode="auto">
          <a:xfrm>
            <a:off x="4842934" y="1409700"/>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4" name="Line 19"/>
          <p:cNvSpPr>
            <a:spLocks noChangeShapeType="1"/>
          </p:cNvSpPr>
          <p:nvPr/>
        </p:nvSpPr>
        <p:spPr bwMode="auto">
          <a:xfrm>
            <a:off x="6481233" y="1409700"/>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5" name="Line 20"/>
          <p:cNvSpPr>
            <a:spLocks noChangeShapeType="1"/>
          </p:cNvSpPr>
          <p:nvPr/>
        </p:nvSpPr>
        <p:spPr bwMode="auto">
          <a:xfrm>
            <a:off x="4279901" y="2101850"/>
            <a:ext cx="3839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6" name="Oval 21"/>
          <p:cNvSpPr>
            <a:spLocks noChangeArrowheads="1"/>
          </p:cNvSpPr>
          <p:nvPr/>
        </p:nvSpPr>
        <p:spPr bwMode="auto">
          <a:xfrm>
            <a:off x="6430433" y="2063750"/>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0527" name="Line 22"/>
          <p:cNvSpPr>
            <a:spLocks noChangeShapeType="1"/>
          </p:cNvSpPr>
          <p:nvPr/>
        </p:nvSpPr>
        <p:spPr bwMode="auto">
          <a:xfrm>
            <a:off x="4842933" y="1409700"/>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28" name="Oval 23"/>
          <p:cNvSpPr>
            <a:spLocks noChangeArrowheads="1"/>
          </p:cNvSpPr>
          <p:nvPr/>
        </p:nvSpPr>
        <p:spPr bwMode="auto">
          <a:xfrm>
            <a:off x="4792133" y="2063750"/>
            <a:ext cx="1016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20529" name="Line 24"/>
          <p:cNvSpPr>
            <a:spLocks noChangeShapeType="1"/>
          </p:cNvSpPr>
          <p:nvPr/>
        </p:nvSpPr>
        <p:spPr bwMode="auto">
          <a:xfrm>
            <a:off x="7607301" y="1141413"/>
            <a:ext cx="8191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0" name="Rectangle 25"/>
          <p:cNvSpPr>
            <a:spLocks noChangeArrowheads="1"/>
          </p:cNvSpPr>
          <p:nvPr/>
        </p:nvSpPr>
        <p:spPr bwMode="auto">
          <a:xfrm>
            <a:off x="8426451" y="987425"/>
            <a:ext cx="819149" cy="846138"/>
          </a:xfrm>
          <a:prstGeom prst="rect">
            <a:avLst/>
          </a:prstGeom>
          <a:solidFill>
            <a:schemeClr val="accent1"/>
          </a:solidFill>
          <a:ln w="9525">
            <a:solidFill>
              <a:schemeClr val="tx1"/>
            </a:solidFill>
            <a:miter lim="800000"/>
            <a:headEnd/>
            <a:tailEnd/>
          </a:ln>
        </p:spPr>
        <p:txBody>
          <a:bodyPr wrap="none" anchor="ctr"/>
          <a:lstStyle/>
          <a:p>
            <a:pPr algn="ctr"/>
            <a:r>
              <a:rPr lang="en-US" sz="1400"/>
              <a:t>FF2</a:t>
            </a:r>
          </a:p>
        </p:txBody>
      </p:sp>
      <p:sp>
        <p:nvSpPr>
          <p:cNvPr id="20531" name="Text Box 26"/>
          <p:cNvSpPr txBox="1">
            <a:spLocks noChangeArrowheads="1"/>
          </p:cNvSpPr>
          <p:nvPr/>
        </p:nvSpPr>
        <p:spPr bwMode="auto">
          <a:xfrm>
            <a:off x="8784167" y="987425"/>
            <a:ext cx="6053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Q</a:t>
            </a:r>
            <a:r>
              <a:rPr lang="en-US" sz="1400" baseline="-25000"/>
              <a:t>2</a:t>
            </a:r>
          </a:p>
        </p:txBody>
      </p:sp>
      <p:sp>
        <p:nvSpPr>
          <p:cNvPr id="20532" name="Line 27"/>
          <p:cNvSpPr>
            <a:spLocks noChangeShapeType="1"/>
          </p:cNvSpPr>
          <p:nvPr/>
        </p:nvSpPr>
        <p:spPr bwMode="auto">
          <a:xfrm>
            <a:off x="8426451" y="1295400"/>
            <a:ext cx="154516"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3" name="Line 28"/>
          <p:cNvSpPr>
            <a:spLocks noChangeShapeType="1"/>
          </p:cNvSpPr>
          <p:nvPr/>
        </p:nvSpPr>
        <p:spPr bwMode="auto">
          <a:xfrm flipH="1">
            <a:off x="8426451" y="1409700"/>
            <a:ext cx="154516" cy="115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4" name="AutoShape 29"/>
          <p:cNvSpPr>
            <a:spLocks noChangeArrowheads="1"/>
          </p:cNvSpPr>
          <p:nvPr/>
        </p:nvSpPr>
        <p:spPr bwMode="auto">
          <a:xfrm>
            <a:off x="8318500" y="1377950"/>
            <a:ext cx="101600" cy="76200"/>
          </a:xfrm>
          <a:prstGeom prst="flowChartConnector">
            <a:avLst/>
          </a:prstGeom>
          <a:solidFill>
            <a:schemeClr val="accent1"/>
          </a:solidFill>
          <a:ln w="9525">
            <a:solidFill>
              <a:schemeClr val="tx1"/>
            </a:solidFill>
            <a:round/>
            <a:headEnd/>
            <a:tailEnd/>
          </a:ln>
        </p:spPr>
        <p:txBody>
          <a:bodyPr wrap="none" anchor="ctr"/>
          <a:lstStyle/>
          <a:p>
            <a:endParaRPr lang="en-US"/>
          </a:p>
        </p:txBody>
      </p:sp>
      <p:sp>
        <p:nvSpPr>
          <p:cNvPr id="20535" name="Text Box 30"/>
          <p:cNvSpPr txBox="1">
            <a:spLocks noChangeArrowheads="1"/>
          </p:cNvSpPr>
          <p:nvPr/>
        </p:nvSpPr>
        <p:spPr bwMode="auto">
          <a:xfrm>
            <a:off x="8324852" y="987425"/>
            <a:ext cx="6138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t>D</a:t>
            </a:r>
            <a:r>
              <a:rPr lang="en-US" sz="1400" baseline="-25000"/>
              <a:t>0</a:t>
            </a:r>
          </a:p>
        </p:txBody>
      </p:sp>
      <p:sp>
        <p:nvSpPr>
          <p:cNvPr id="20536" name="Line 31"/>
          <p:cNvSpPr>
            <a:spLocks noChangeShapeType="1"/>
          </p:cNvSpPr>
          <p:nvPr/>
        </p:nvSpPr>
        <p:spPr bwMode="auto">
          <a:xfrm>
            <a:off x="8119534" y="1409700"/>
            <a:ext cx="2053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7" name="Line 32"/>
          <p:cNvSpPr>
            <a:spLocks noChangeShapeType="1"/>
          </p:cNvSpPr>
          <p:nvPr/>
        </p:nvSpPr>
        <p:spPr bwMode="auto">
          <a:xfrm>
            <a:off x="8119533" y="1409700"/>
            <a:ext cx="0" cy="692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8" name="Line 33"/>
          <p:cNvSpPr>
            <a:spLocks noChangeShapeType="1"/>
          </p:cNvSpPr>
          <p:nvPr/>
        </p:nvSpPr>
        <p:spPr bwMode="auto">
          <a:xfrm>
            <a:off x="9245601" y="1141413"/>
            <a:ext cx="512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9" name="Text Box 34"/>
          <p:cNvSpPr txBox="1">
            <a:spLocks noChangeArrowheads="1"/>
          </p:cNvSpPr>
          <p:nvPr/>
        </p:nvSpPr>
        <p:spPr bwMode="auto">
          <a:xfrm>
            <a:off x="9656234" y="1001713"/>
            <a:ext cx="19007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Data output</a:t>
            </a:r>
          </a:p>
        </p:txBody>
      </p:sp>
      <p:sp>
        <p:nvSpPr>
          <p:cNvPr id="20540" name="Text Box 35"/>
          <p:cNvSpPr txBox="1">
            <a:spLocks noChangeArrowheads="1"/>
          </p:cNvSpPr>
          <p:nvPr/>
        </p:nvSpPr>
        <p:spPr bwMode="auto">
          <a:xfrm>
            <a:off x="3416301" y="1884363"/>
            <a:ext cx="8699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CLK</a:t>
            </a:r>
          </a:p>
        </p:txBody>
      </p:sp>
      <p:sp>
        <p:nvSpPr>
          <p:cNvPr id="77860" name="Line 36"/>
          <p:cNvSpPr>
            <a:spLocks noChangeShapeType="1"/>
          </p:cNvSpPr>
          <p:nvPr/>
        </p:nvSpPr>
        <p:spPr bwMode="auto">
          <a:xfrm>
            <a:off x="2637367" y="3236913"/>
            <a:ext cx="3069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1" name="Line 37"/>
          <p:cNvSpPr>
            <a:spLocks noChangeShapeType="1"/>
          </p:cNvSpPr>
          <p:nvPr/>
        </p:nvSpPr>
        <p:spPr bwMode="auto">
          <a:xfrm flipV="1">
            <a:off x="2944284"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2" name="Line 38"/>
          <p:cNvSpPr>
            <a:spLocks noChangeShapeType="1"/>
          </p:cNvSpPr>
          <p:nvPr/>
        </p:nvSpPr>
        <p:spPr bwMode="auto">
          <a:xfrm flipV="1">
            <a:off x="2944284" y="2967039"/>
            <a:ext cx="412749" cy="15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3" name="Line 39"/>
          <p:cNvSpPr>
            <a:spLocks noChangeShapeType="1"/>
          </p:cNvSpPr>
          <p:nvPr/>
        </p:nvSpPr>
        <p:spPr bwMode="auto">
          <a:xfrm>
            <a:off x="3348567" y="2968625"/>
            <a:ext cx="0" cy="268288"/>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64" name="Line 40"/>
          <p:cNvSpPr>
            <a:spLocks noChangeShapeType="1"/>
          </p:cNvSpPr>
          <p:nvPr/>
        </p:nvSpPr>
        <p:spPr bwMode="auto">
          <a:xfrm>
            <a:off x="3357034" y="3236913"/>
            <a:ext cx="4085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6" name="Line 41"/>
          <p:cNvSpPr>
            <a:spLocks noChangeShapeType="1"/>
          </p:cNvSpPr>
          <p:nvPr/>
        </p:nvSpPr>
        <p:spPr bwMode="auto">
          <a:xfrm>
            <a:off x="2639485" y="3775075"/>
            <a:ext cx="3069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7" name="Line 42"/>
          <p:cNvSpPr>
            <a:spLocks noChangeShapeType="1"/>
          </p:cNvSpPr>
          <p:nvPr/>
        </p:nvSpPr>
        <p:spPr bwMode="auto">
          <a:xfrm flipV="1">
            <a:off x="2946400" y="3505200"/>
            <a:ext cx="0" cy="268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8" name="Line 43"/>
          <p:cNvSpPr>
            <a:spLocks noChangeShapeType="1"/>
          </p:cNvSpPr>
          <p:nvPr/>
        </p:nvSpPr>
        <p:spPr bwMode="auto">
          <a:xfrm flipV="1">
            <a:off x="2946401" y="3505200"/>
            <a:ext cx="8699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9" name="Line 44"/>
          <p:cNvSpPr>
            <a:spLocks noChangeShapeType="1"/>
          </p:cNvSpPr>
          <p:nvPr/>
        </p:nvSpPr>
        <p:spPr bwMode="auto">
          <a:xfrm flipV="1">
            <a:off x="3816351" y="3505200"/>
            <a:ext cx="0" cy="268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0" name="Line 45"/>
          <p:cNvSpPr>
            <a:spLocks noChangeShapeType="1"/>
          </p:cNvSpPr>
          <p:nvPr/>
        </p:nvSpPr>
        <p:spPr bwMode="auto">
          <a:xfrm flipV="1">
            <a:off x="4432300" y="3505200"/>
            <a:ext cx="0" cy="268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1" name="Line 46"/>
          <p:cNvSpPr>
            <a:spLocks noChangeShapeType="1"/>
          </p:cNvSpPr>
          <p:nvPr/>
        </p:nvSpPr>
        <p:spPr bwMode="auto">
          <a:xfrm flipV="1">
            <a:off x="4432301" y="3505200"/>
            <a:ext cx="8699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2" name="Line 47"/>
          <p:cNvSpPr>
            <a:spLocks noChangeShapeType="1"/>
          </p:cNvSpPr>
          <p:nvPr/>
        </p:nvSpPr>
        <p:spPr bwMode="auto">
          <a:xfrm flipV="1">
            <a:off x="3816351" y="3775075"/>
            <a:ext cx="6159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3" name="Line 48"/>
          <p:cNvSpPr>
            <a:spLocks noChangeShapeType="1"/>
          </p:cNvSpPr>
          <p:nvPr/>
        </p:nvSpPr>
        <p:spPr bwMode="auto">
          <a:xfrm>
            <a:off x="5302251" y="3505200"/>
            <a:ext cx="0" cy="269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4" name="Line 49"/>
          <p:cNvSpPr>
            <a:spLocks noChangeShapeType="1"/>
          </p:cNvSpPr>
          <p:nvPr/>
        </p:nvSpPr>
        <p:spPr bwMode="auto">
          <a:xfrm flipV="1">
            <a:off x="5302251" y="3775075"/>
            <a:ext cx="261196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5" name="Line 50"/>
          <p:cNvSpPr>
            <a:spLocks noChangeShapeType="1"/>
          </p:cNvSpPr>
          <p:nvPr/>
        </p:nvSpPr>
        <p:spPr bwMode="auto">
          <a:xfrm flipV="1">
            <a:off x="2639484" y="5348289"/>
            <a:ext cx="532553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56" name="Text Box 51"/>
          <p:cNvSpPr txBox="1">
            <a:spLocks noChangeArrowheads="1"/>
          </p:cNvSpPr>
          <p:nvPr/>
        </p:nvSpPr>
        <p:spPr bwMode="auto">
          <a:xfrm>
            <a:off x="1746251" y="3430588"/>
            <a:ext cx="72601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Din</a:t>
            </a:r>
          </a:p>
        </p:txBody>
      </p:sp>
      <p:sp>
        <p:nvSpPr>
          <p:cNvPr id="20557" name="Text Box 52"/>
          <p:cNvSpPr txBox="1">
            <a:spLocks noChangeArrowheads="1"/>
          </p:cNvSpPr>
          <p:nvPr/>
        </p:nvSpPr>
        <p:spPr bwMode="auto">
          <a:xfrm>
            <a:off x="2461684" y="987425"/>
            <a:ext cx="22267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Input (Din)</a:t>
            </a:r>
          </a:p>
        </p:txBody>
      </p:sp>
      <p:sp>
        <p:nvSpPr>
          <p:cNvPr id="20558" name="Line 53"/>
          <p:cNvSpPr>
            <a:spLocks noChangeShapeType="1"/>
          </p:cNvSpPr>
          <p:nvPr/>
        </p:nvSpPr>
        <p:spPr bwMode="auto">
          <a:xfrm>
            <a:off x="4675718" y="1141413"/>
            <a:ext cx="4614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9" name="Text Box 54"/>
          <p:cNvSpPr txBox="1">
            <a:spLocks noChangeArrowheads="1"/>
          </p:cNvSpPr>
          <p:nvPr/>
        </p:nvSpPr>
        <p:spPr bwMode="auto">
          <a:xfrm>
            <a:off x="1409701" y="2851150"/>
            <a:ext cx="9186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CLK</a:t>
            </a:r>
          </a:p>
        </p:txBody>
      </p:sp>
      <p:sp>
        <p:nvSpPr>
          <p:cNvPr id="20560" name="Text Box 55"/>
          <p:cNvSpPr txBox="1">
            <a:spLocks noChangeArrowheads="1"/>
          </p:cNvSpPr>
          <p:nvPr/>
        </p:nvSpPr>
        <p:spPr bwMode="auto">
          <a:xfrm>
            <a:off x="1020233" y="4987926"/>
            <a:ext cx="1676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Out (Q</a:t>
            </a:r>
            <a:r>
              <a:rPr lang="en-US" sz="1600" baseline="-25000"/>
              <a:t>2</a:t>
            </a:r>
            <a:r>
              <a:rPr lang="en-US" sz="1600"/>
              <a:t>)</a:t>
            </a:r>
            <a:endParaRPr lang="en-US" sz="1600" baseline="-25000"/>
          </a:p>
        </p:txBody>
      </p:sp>
      <p:sp>
        <p:nvSpPr>
          <p:cNvPr id="77880" name="Line 56"/>
          <p:cNvSpPr>
            <a:spLocks noChangeShapeType="1"/>
          </p:cNvSpPr>
          <p:nvPr/>
        </p:nvSpPr>
        <p:spPr bwMode="auto">
          <a:xfrm flipH="1">
            <a:off x="3357033" y="3275013"/>
            <a:ext cx="0" cy="1574800"/>
          </a:xfrm>
          <a:prstGeom prst="line">
            <a:avLst/>
          </a:prstGeom>
          <a:noFill/>
          <a:ln w="1905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7881" name="Line 57"/>
          <p:cNvSpPr>
            <a:spLocks noChangeShapeType="1"/>
          </p:cNvSpPr>
          <p:nvPr/>
        </p:nvSpPr>
        <p:spPr bwMode="auto">
          <a:xfrm flipV="1">
            <a:off x="3754967"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2" name="Line 58"/>
          <p:cNvSpPr>
            <a:spLocks noChangeShapeType="1"/>
          </p:cNvSpPr>
          <p:nvPr/>
        </p:nvSpPr>
        <p:spPr bwMode="auto">
          <a:xfrm flipV="1">
            <a:off x="3754967" y="2968625"/>
            <a:ext cx="412751" cy="15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3" name="Line 59"/>
          <p:cNvSpPr>
            <a:spLocks noChangeShapeType="1"/>
          </p:cNvSpPr>
          <p:nvPr/>
        </p:nvSpPr>
        <p:spPr bwMode="auto">
          <a:xfrm>
            <a:off x="4159251" y="2968625"/>
            <a:ext cx="0" cy="268288"/>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84" name="Line 60"/>
          <p:cNvSpPr>
            <a:spLocks noChangeShapeType="1"/>
          </p:cNvSpPr>
          <p:nvPr/>
        </p:nvSpPr>
        <p:spPr bwMode="auto">
          <a:xfrm>
            <a:off x="4174067" y="3232150"/>
            <a:ext cx="4085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5" name="Line 61"/>
          <p:cNvSpPr>
            <a:spLocks noChangeShapeType="1"/>
          </p:cNvSpPr>
          <p:nvPr/>
        </p:nvSpPr>
        <p:spPr bwMode="auto">
          <a:xfrm flipV="1">
            <a:off x="4584700"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6" name="Line 62"/>
          <p:cNvSpPr>
            <a:spLocks noChangeShapeType="1"/>
          </p:cNvSpPr>
          <p:nvPr/>
        </p:nvSpPr>
        <p:spPr bwMode="auto">
          <a:xfrm flipV="1">
            <a:off x="4584701" y="2967039"/>
            <a:ext cx="412751" cy="15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7" name="Line 63"/>
          <p:cNvSpPr>
            <a:spLocks noChangeShapeType="1"/>
          </p:cNvSpPr>
          <p:nvPr/>
        </p:nvSpPr>
        <p:spPr bwMode="auto">
          <a:xfrm>
            <a:off x="4997451" y="2967039"/>
            <a:ext cx="0" cy="268287"/>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88" name="Line 64"/>
          <p:cNvSpPr>
            <a:spLocks noChangeShapeType="1"/>
          </p:cNvSpPr>
          <p:nvPr/>
        </p:nvSpPr>
        <p:spPr bwMode="auto">
          <a:xfrm>
            <a:off x="4993218" y="3232150"/>
            <a:ext cx="40851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89" name="Line 65"/>
          <p:cNvSpPr>
            <a:spLocks noChangeShapeType="1"/>
          </p:cNvSpPr>
          <p:nvPr/>
        </p:nvSpPr>
        <p:spPr bwMode="auto">
          <a:xfrm flipV="1">
            <a:off x="5403851"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0" name="Line 66"/>
          <p:cNvSpPr>
            <a:spLocks noChangeShapeType="1"/>
          </p:cNvSpPr>
          <p:nvPr/>
        </p:nvSpPr>
        <p:spPr bwMode="auto">
          <a:xfrm flipV="1">
            <a:off x="5403851" y="2967039"/>
            <a:ext cx="412749" cy="15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1" name="Line 67"/>
          <p:cNvSpPr>
            <a:spLocks noChangeShapeType="1"/>
          </p:cNvSpPr>
          <p:nvPr/>
        </p:nvSpPr>
        <p:spPr bwMode="auto">
          <a:xfrm>
            <a:off x="5816600" y="2967039"/>
            <a:ext cx="0" cy="268287"/>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2" name="Line 68"/>
          <p:cNvSpPr>
            <a:spLocks noChangeShapeType="1"/>
          </p:cNvSpPr>
          <p:nvPr/>
        </p:nvSpPr>
        <p:spPr bwMode="auto">
          <a:xfrm>
            <a:off x="5816600" y="3235325"/>
            <a:ext cx="4085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3" name="Line 69"/>
          <p:cNvSpPr>
            <a:spLocks noChangeShapeType="1"/>
          </p:cNvSpPr>
          <p:nvPr/>
        </p:nvSpPr>
        <p:spPr bwMode="auto">
          <a:xfrm flipV="1">
            <a:off x="6225117"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4" name="Line 70"/>
          <p:cNvSpPr>
            <a:spLocks noChangeShapeType="1"/>
          </p:cNvSpPr>
          <p:nvPr/>
        </p:nvSpPr>
        <p:spPr bwMode="auto">
          <a:xfrm flipV="1">
            <a:off x="6225118" y="2967039"/>
            <a:ext cx="412749" cy="15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5" name="Line 71"/>
          <p:cNvSpPr>
            <a:spLocks noChangeShapeType="1"/>
          </p:cNvSpPr>
          <p:nvPr/>
        </p:nvSpPr>
        <p:spPr bwMode="auto">
          <a:xfrm>
            <a:off x="6637867" y="2967039"/>
            <a:ext cx="0" cy="268287"/>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6" name="Line 72"/>
          <p:cNvSpPr>
            <a:spLocks noChangeShapeType="1"/>
          </p:cNvSpPr>
          <p:nvPr/>
        </p:nvSpPr>
        <p:spPr bwMode="auto">
          <a:xfrm>
            <a:off x="6637867" y="3235325"/>
            <a:ext cx="4085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7" name="Line 73"/>
          <p:cNvSpPr>
            <a:spLocks noChangeShapeType="1"/>
          </p:cNvSpPr>
          <p:nvPr/>
        </p:nvSpPr>
        <p:spPr bwMode="auto">
          <a:xfrm flipV="1">
            <a:off x="7044267" y="2968625"/>
            <a:ext cx="0" cy="26828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8" name="Line 74"/>
          <p:cNvSpPr>
            <a:spLocks noChangeShapeType="1"/>
          </p:cNvSpPr>
          <p:nvPr/>
        </p:nvSpPr>
        <p:spPr bwMode="auto">
          <a:xfrm flipV="1">
            <a:off x="7044267" y="2967039"/>
            <a:ext cx="412751" cy="1587"/>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9" name="Line 75"/>
          <p:cNvSpPr>
            <a:spLocks noChangeShapeType="1"/>
          </p:cNvSpPr>
          <p:nvPr/>
        </p:nvSpPr>
        <p:spPr bwMode="auto">
          <a:xfrm>
            <a:off x="7457017" y="2967039"/>
            <a:ext cx="0" cy="268287"/>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900" name="Line 76"/>
          <p:cNvSpPr>
            <a:spLocks noChangeShapeType="1"/>
          </p:cNvSpPr>
          <p:nvPr/>
        </p:nvSpPr>
        <p:spPr bwMode="auto">
          <a:xfrm>
            <a:off x="7457018" y="3235325"/>
            <a:ext cx="40851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2" name="Line 77"/>
          <p:cNvSpPr>
            <a:spLocks noChangeShapeType="1"/>
          </p:cNvSpPr>
          <p:nvPr/>
        </p:nvSpPr>
        <p:spPr bwMode="auto">
          <a:xfrm>
            <a:off x="2639484" y="4273550"/>
            <a:ext cx="537633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3" name="Line 78"/>
          <p:cNvSpPr>
            <a:spLocks noChangeShapeType="1"/>
          </p:cNvSpPr>
          <p:nvPr/>
        </p:nvSpPr>
        <p:spPr bwMode="auto">
          <a:xfrm>
            <a:off x="2639484" y="4849813"/>
            <a:ext cx="537633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584" name="Text Box 79"/>
          <p:cNvSpPr txBox="1">
            <a:spLocks noChangeArrowheads="1"/>
          </p:cNvSpPr>
          <p:nvPr/>
        </p:nvSpPr>
        <p:spPr bwMode="auto">
          <a:xfrm>
            <a:off x="1820334" y="3967163"/>
            <a:ext cx="7683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Q</a:t>
            </a:r>
            <a:r>
              <a:rPr lang="en-US" sz="1600" baseline="-25000"/>
              <a:t>0</a:t>
            </a:r>
          </a:p>
        </p:txBody>
      </p:sp>
      <p:sp>
        <p:nvSpPr>
          <p:cNvPr id="20585" name="Text Box 80"/>
          <p:cNvSpPr txBox="1">
            <a:spLocks noChangeArrowheads="1"/>
          </p:cNvSpPr>
          <p:nvPr/>
        </p:nvSpPr>
        <p:spPr bwMode="auto">
          <a:xfrm>
            <a:off x="1820334" y="4581525"/>
            <a:ext cx="7175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Q</a:t>
            </a:r>
            <a:r>
              <a:rPr lang="en-US" sz="1600" baseline="-25000"/>
              <a:t>1</a:t>
            </a:r>
          </a:p>
        </p:txBody>
      </p:sp>
      <p:sp>
        <p:nvSpPr>
          <p:cNvPr id="20642" name="Text Box 137"/>
          <p:cNvSpPr txBox="1">
            <a:spLocks noChangeArrowheads="1"/>
          </p:cNvSpPr>
          <p:nvPr/>
        </p:nvSpPr>
        <p:spPr bwMode="auto">
          <a:xfrm>
            <a:off x="310091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T1</a:t>
            </a:r>
          </a:p>
        </p:txBody>
      </p:sp>
      <p:sp>
        <p:nvSpPr>
          <p:cNvPr id="20643" name="Text Box 138"/>
          <p:cNvSpPr txBox="1">
            <a:spLocks noChangeArrowheads="1"/>
          </p:cNvSpPr>
          <p:nvPr/>
        </p:nvSpPr>
        <p:spPr bwMode="auto">
          <a:xfrm>
            <a:off x="402166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T2</a:t>
            </a:r>
          </a:p>
        </p:txBody>
      </p:sp>
      <p:sp>
        <p:nvSpPr>
          <p:cNvPr id="20644" name="Text Box 139"/>
          <p:cNvSpPr txBox="1">
            <a:spLocks noChangeArrowheads="1"/>
          </p:cNvSpPr>
          <p:nvPr/>
        </p:nvSpPr>
        <p:spPr bwMode="auto">
          <a:xfrm>
            <a:off x="473921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T3</a:t>
            </a:r>
          </a:p>
        </p:txBody>
      </p:sp>
      <p:sp>
        <p:nvSpPr>
          <p:cNvPr id="20645" name="Text Box 140"/>
          <p:cNvSpPr txBox="1">
            <a:spLocks noChangeArrowheads="1"/>
          </p:cNvSpPr>
          <p:nvPr/>
        </p:nvSpPr>
        <p:spPr bwMode="auto">
          <a:xfrm>
            <a:off x="555836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T4</a:t>
            </a:r>
          </a:p>
        </p:txBody>
      </p:sp>
      <p:sp>
        <p:nvSpPr>
          <p:cNvPr id="20646" name="Text Box 141"/>
          <p:cNvSpPr txBox="1">
            <a:spLocks noChangeArrowheads="1"/>
          </p:cNvSpPr>
          <p:nvPr/>
        </p:nvSpPr>
        <p:spPr bwMode="auto">
          <a:xfrm>
            <a:off x="642831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T5</a:t>
            </a:r>
          </a:p>
        </p:txBody>
      </p:sp>
      <p:sp>
        <p:nvSpPr>
          <p:cNvPr id="20647" name="Text Box 142"/>
          <p:cNvSpPr txBox="1">
            <a:spLocks noChangeArrowheads="1"/>
          </p:cNvSpPr>
          <p:nvPr/>
        </p:nvSpPr>
        <p:spPr bwMode="auto">
          <a:xfrm>
            <a:off x="7247468" y="2593975"/>
            <a:ext cx="5630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T6</a:t>
            </a:r>
          </a:p>
        </p:txBody>
      </p:sp>
      <p:sp>
        <p:nvSpPr>
          <p:cNvPr id="77967" name="Line 143"/>
          <p:cNvSpPr>
            <a:spLocks noChangeShapeType="1"/>
          </p:cNvSpPr>
          <p:nvPr/>
        </p:nvSpPr>
        <p:spPr bwMode="auto">
          <a:xfrm>
            <a:off x="2639484" y="4273550"/>
            <a:ext cx="7175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68" name="Line 144"/>
          <p:cNvSpPr>
            <a:spLocks noChangeShapeType="1"/>
          </p:cNvSpPr>
          <p:nvPr/>
        </p:nvSpPr>
        <p:spPr bwMode="auto">
          <a:xfrm flipV="1">
            <a:off x="3357033" y="4005263"/>
            <a:ext cx="0" cy="266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69" name="Line 145"/>
          <p:cNvSpPr>
            <a:spLocks noChangeShapeType="1"/>
          </p:cNvSpPr>
          <p:nvPr/>
        </p:nvSpPr>
        <p:spPr bwMode="auto">
          <a:xfrm>
            <a:off x="3357034" y="4005263"/>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70" name="Text Box 146"/>
          <p:cNvSpPr txBox="1">
            <a:spLocks noChangeArrowheads="1"/>
          </p:cNvSpPr>
          <p:nvPr/>
        </p:nvSpPr>
        <p:spPr bwMode="auto">
          <a:xfrm>
            <a:off x="10035118" y="2633663"/>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71" name="Text Box 147"/>
          <p:cNvSpPr txBox="1">
            <a:spLocks noChangeArrowheads="1"/>
          </p:cNvSpPr>
          <p:nvPr/>
        </p:nvSpPr>
        <p:spPr bwMode="auto">
          <a:xfrm>
            <a:off x="10699752" y="2633663"/>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72" name="Text Box 148"/>
          <p:cNvSpPr txBox="1">
            <a:spLocks noChangeArrowheads="1"/>
          </p:cNvSpPr>
          <p:nvPr/>
        </p:nvSpPr>
        <p:spPr bwMode="auto">
          <a:xfrm>
            <a:off x="11315701" y="2633663"/>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73" name="Line 149"/>
          <p:cNvSpPr>
            <a:spLocks noChangeShapeType="1"/>
          </p:cNvSpPr>
          <p:nvPr/>
        </p:nvSpPr>
        <p:spPr bwMode="auto">
          <a:xfrm>
            <a:off x="2639484" y="4849813"/>
            <a:ext cx="7175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74" name="Line 150"/>
          <p:cNvSpPr>
            <a:spLocks noChangeShapeType="1"/>
          </p:cNvSpPr>
          <p:nvPr/>
        </p:nvSpPr>
        <p:spPr bwMode="auto">
          <a:xfrm>
            <a:off x="2690284" y="5349875"/>
            <a:ext cx="6667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75" name="Text Box 151"/>
          <p:cNvSpPr txBox="1">
            <a:spLocks noChangeArrowheads="1"/>
          </p:cNvSpPr>
          <p:nvPr/>
        </p:nvSpPr>
        <p:spPr bwMode="auto">
          <a:xfrm>
            <a:off x="9112251" y="3055938"/>
            <a:ext cx="8191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7976" name="Text Box 152"/>
          <p:cNvSpPr txBox="1">
            <a:spLocks noChangeArrowheads="1"/>
          </p:cNvSpPr>
          <p:nvPr/>
        </p:nvSpPr>
        <p:spPr bwMode="auto">
          <a:xfrm>
            <a:off x="9112251" y="3440113"/>
            <a:ext cx="8191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77" name="Text Box 153"/>
          <p:cNvSpPr txBox="1">
            <a:spLocks noChangeArrowheads="1"/>
          </p:cNvSpPr>
          <p:nvPr/>
        </p:nvSpPr>
        <p:spPr bwMode="auto">
          <a:xfrm>
            <a:off x="9112251" y="3862388"/>
            <a:ext cx="8191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7978" name="Text Box 154"/>
          <p:cNvSpPr txBox="1">
            <a:spLocks noChangeArrowheads="1"/>
          </p:cNvSpPr>
          <p:nvPr/>
        </p:nvSpPr>
        <p:spPr bwMode="auto">
          <a:xfrm>
            <a:off x="9112251" y="4284663"/>
            <a:ext cx="8191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79" name="Text Box 155"/>
          <p:cNvSpPr txBox="1">
            <a:spLocks noChangeArrowheads="1"/>
          </p:cNvSpPr>
          <p:nvPr/>
        </p:nvSpPr>
        <p:spPr bwMode="auto">
          <a:xfrm>
            <a:off x="9112251" y="4706938"/>
            <a:ext cx="8191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80" name="Text Box 156"/>
          <p:cNvSpPr txBox="1">
            <a:spLocks noChangeArrowheads="1"/>
          </p:cNvSpPr>
          <p:nvPr/>
        </p:nvSpPr>
        <p:spPr bwMode="auto">
          <a:xfrm>
            <a:off x="9061451" y="5168901"/>
            <a:ext cx="9228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7981" name="Line 157"/>
          <p:cNvSpPr>
            <a:spLocks noChangeShapeType="1"/>
          </p:cNvSpPr>
          <p:nvPr/>
        </p:nvSpPr>
        <p:spPr bwMode="auto">
          <a:xfrm>
            <a:off x="3306234" y="4849813"/>
            <a:ext cx="8699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2" name="Line 158"/>
          <p:cNvSpPr>
            <a:spLocks noChangeShapeType="1"/>
          </p:cNvSpPr>
          <p:nvPr/>
        </p:nvSpPr>
        <p:spPr bwMode="auto">
          <a:xfrm>
            <a:off x="3357034" y="5349875"/>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3" name="Line 159"/>
          <p:cNvSpPr>
            <a:spLocks noChangeShapeType="1"/>
          </p:cNvSpPr>
          <p:nvPr/>
        </p:nvSpPr>
        <p:spPr bwMode="auto">
          <a:xfrm>
            <a:off x="4176184" y="4005264"/>
            <a:ext cx="0" cy="268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4" name="Line 160"/>
          <p:cNvSpPr>
            <a:spLocks noChangeShapeType="1"/>
          </p:cNvSpPr>
          <p:nvPr/>
        </p:nvSpPr>
        <p:spPr bwMode="auto">
          <a:xfrm>
            <a:off x="4176184" y="4273550"/>
            <a:ext cx="8191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5" name="Line 161"/>
          <p:cNvSpPr>
            <a:spLocks noChangeShapeType="1"/>
          </p:cNvSpPr>
          <p:nvPr/>
        </p:nvSpPr>
        <p:spPr bwMode="auto">
          <a:xfrm flipV="1">
            <a:off x="4995333" y="4005264"/>
            <a:ext cx="0" cy="268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6" name="Line 162"/>
          <p:cNvSpPr>
            <a:spLocks noChangeShapeType="1"/>
          </p:cNvSpPr>
          <p:nvPr/>
        </p:nvSpPr>
        <p:spPr bwMode="auto">
          <a:xfrm>
            <a:off x="4995334" y="4005263"/>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7" name="Line 163"/>
          <p:cNvSpPr>
            <a:spLocks noChangeShapeType="1"/>
          </p:cNvSpPr>
          <p:nvPr/>
        </p:nvSpPr>
        <p:spPr bwMode="auto">
          <a:xfrm>
            <a:off x="5814484" y="4005264"/>
            <a:ext cx="0" cy="2682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8" name="Line 164"/>
          <p:cNvSpPr>
            <a:spLocks noChangeShapeType="1"/>
          </p:cNvSpPr>
          <p:nvPr/>
        </p:nvSpPr>
        <p:spPr bwMode="auto">
          <a:xfrm>
            <a:off x="5814484" y="4273550"/>
            <a:ext cx="8699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89" name="Line 165"/>
          <p:cNvSpPr>
            <a:spLocks noChangeShapeType="1"/>
          </p:cNvSpPr>
          <p:nvPr/>
        </p:nvSpPr>
        <p:spPr bwMode="auto">
          <a:xfrm>
            <a:off x="6633634" y="4273550"/>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0" name="Line 166"/>
          <p:cNvSpPr>
            <a:spLocks noChangeShapeType="1"/>
          </p:cNvSpPr>
          <p:nvPr/>
        </p:nvSpPr>
        <p:spPr bwMode="auto">
          <a:xfrm>
            <a:off x="7452785" y="4273550"/>
            <a:ext cx="4614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1" name="Line 167"/>
          <p:cNvSpPr>
            <a:spLocks noChangeShapeType="1"/>
          </p:cNvSpPr>
          <p:nvPr/>
        </p:nvSpPr>
        <p:spPr bwMode="auto">
          <a:xfrm flipV="1">
            <a:off x="4176184" y="4543425"/>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2" name="Line 168"/>
          <p:cNvSpPr>
            <a:spLocks noChangeShapeType="1"/>
          </p:cNvSpPr>
          <p:nvPr/>
        </p:nvSpPr>
        <p:spPr bwMode="auto">
          <a:xfrm>
            <a:off x="4176184" y="4543425"/>
            <a:ext cx="8191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3" name="Line 169"/>
          <p:cNvSpPr>
            <a:spLocks noChangeShapeType="1"/>
          </p:cNvSpPr>
          <p:nvPr/>
        </p:nvSpPr>
        <p:spPr bwMode="auto">
          <a:xfrm>
            <a:off x="4995333" y="4543425"/>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4" name="Line 170"/>
          <p:cNvSpPr>
            <a:spLocks noChangeShapeType="1"/>
          </p:cNvSpPr>
          <p:nvPr/>
        </p:nvSpPr>
        <p:spPr bwMode="auto">
          <a:xfrm>
            <a:off x="4995334" y="4849813"/>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5" name="Line 171"/>
          <p:cNvSpPr>
            <a:spLocks noChangeShapeType="1"/>
          </p:cNvSpPr>
          <p:nvPr/>
        </p:nvSpPr>
        <p:spPr bwMode="auto">
          <a:xfrm flipV="1">
            <a:off x="5814484" y="4543425"/>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6" name="Line 172"/>
          <p:cNvSpPr>
            <a:spLocks noChangeShapeType="1"/>
          </p:cNvSpPr>
          <p:nvPr/>
        </p:nvSpPr>
        <p:spPr bwMode="auto">
          <a:xfrm>
            <a:off x="5814484" y="4543425"/>
            <a:ext cx="8191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7" name="Line 173"/>
          <p:cNvSpPr>
            <a:spLocks noChangeShapeType="1"/>
          </p:cNvSpPr>
          <p:nvPr/>
        </p:nvSpPr>
        <p:spPr bwMode="auto">
          <a:xfrm flipH="1">
            <a:off x="6633633" y="4543425"/>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8" name="Line 174"/>
          <p:cNvSpPr>
            <a:spLocks noChangeShapeType="1"/>
          </p:cNvSpPr>
          <p:nvPr/>
        </p:nvSpPr>
        <p:spPr bwMode="auto">
          <a:xfrm>
            <a:off x="6633634" y="4849813"/>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99" name="Line 175"/>
          <p:cNvSpPr>
            <a:spLocks noChangeShapeType="1"/>
          </p:cNvSpPr>
          <p:nvPr/>
        </p:nvSpPr>
        <p:spPr bwMode="auto">
          <a:xfrm>
            <a:off x="7452785" y="4849813"/>
            <a:ext cx="4106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0" name="Line 176"/>
          <p:cNvSpPr>
            <a:spLocks noChangeShapeType="1"/>
          </p:cNvSpPr>
          <p:nvPr/>
        </p:nvSpPr>
        <p:spPr bwMode="auto">
          <a:xfrm>
            <a:off x="4176184" y="5349875"/>
            <a:ext cx="8191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1" name="Line 177"/>
          <p:cNvSpPr>
            <a:spLocks noChangeShapeType="1"/>
          </p:cNvSpPr>
          <p:nvPr/>
        </p:nvSpPr>
        <p:spPr bwMode="auto">
          <a:xfrm flipV="1">
            <a:off x="4995333" y="5041901"/>
            <a:ext cx="0" cy="307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2" name="Line 178"/>
          <p:cNvSpPr>
            <a:spLocks noChangeShapeType="1"/>
          </p:cNvSpPr>
          <p:nvPr/>
        </p:nvSpPr>
        <p:spPr bwMode="auto">
          <a:xfrm>
            <a:off x="4995334" y="5041900"/>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3" name="Line 179"/>
          <p:cNvSpPr>
            <a:spLocks noChangeShapeType="1"/>
          </p:cNvSpPr>
          <p:nvPr/>
        </p:nvSpPr>
        <p:spPr bwMode="auto">
          <a:xfrm flipH="1">
            <a:off x="5814484" y="5041900"/>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4" name="Line 180"/>
          <p:cNvSpPr>
            <a:spLocks noChangeShapeType="1"/>
          </p:cNvSpPr>
          <p:nvPr/>
        </p:nvSpPr>
        <p:spPr bwMode="auto">
          <a:xfrm>
            <a:off x="5814484" y="5348288"/>
            <a:ext cx="8191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5" name="Line 181"/>
          <p:cNvSpPr>
            <a:spLocks noChangeShapeType="1"/>
          </p:cNvSpPr>
          <p:nvPr/>
        </p:nvSpPr>
        <p:spPr bwMode="auto">
          <a:xfrm flipV="1">
            <a:off x="6633633" y="5041900"/>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6" name="Line 182"/>
          <p:cNvSpPr>
            <a:spLocks noChangeShapeType="1"/>
          </p:cNvSpPr>
          <p:nvPr/>
        </p:nvSpPr>
        <p:spPr bwMode="auto">
          <a:xfrm>
            <a:off x="6633634" y="5041900"/>
            <a:ext cx="8191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7" name="Line 183"/>
          <p:cNvSpPr>
            <a:spLocks noChangeShapeType="1"/>
          </p:cNvSpPr>
          <p:nvPr/>
        </p:nvSpPr>
        <p:spPr bwMode="auto">
          <a:xfrm flipH="1">
            <a:off x="7452784" y="5041900"/>
            <a:ext cx="0" cy="3063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8" name="Line 184"/>
          <p:cNvSpPr>
            <a:spLocks noChangeShapeType="1"/>
          </p:cNvSpPr>
          <p:nvPr/>
        </p:nvSpPr>
        <p:spPr bwMode="auto">
          <a:xfrm flipV="1">
            <a:off x="7452785" y="5349875"/>
            <a:ext cx="4106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09" name="Text Box 185"/>
          <p:cNvSpPr txBox="1">
            <a:spLocks noChangeArrowheads="1"/>
          </p:cNvSpPr>
          <p:nvPr/>
        </p:nvSpPr>
        <p:spPr bwMode="auto">
          <a:xfrm>
            <a:off x="10035118" y="3055938"/>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10" name="Text Box 186"/>
          <p:cNvSpPr txBox="1">
            <a:spLocks noChangeArrowheads="1"/>
          </p:cNvSpPr>
          <p:nvPr/>
        </p:nvSpPr>
        <p:spPr bwMode="auto">
          <a:xfrm>
            <a:off x="4252385" y="7572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11" name="Text Box 187"/>
          <p:cNvSpPr txBox="1">
            <a:spLocks noChangeArrowheads="1"/>
          </p:cNvSpPr>
          <p:nvPr/>
        </p:nvSpPr>
        <p:spPr bwMode="auto">
          <a:xfrm>
            <a:off x="5941485" y="7572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2" name="Text Box 188"/>
          <p:cNvSpPr txBox="1">
            <a:spLocks noChangeArrowheads="1"/>
          </p:cNvSpPr>
          <p:nvPr/>
        </p:nvSpPr>
        <p:spPr bwMode="auto">
          <a:xfrm>
            <a:off x="7528985" y="7572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3" name="Text Box 189"/>
          <p:cNvSpPr txBox="1">
            <a:spLocks noChangeArrowheads="1"/>
          </p:cNvSpPr>
          <p:nvPr/>
        </p:nvSpPr>
        <p:spPr bwMode="auto">
          <a:xfrm>
            <a:off x="4252385" y="7572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14" name="Text Box 190"/>
          <p:cNvSpPr txBox="1">
            <a:spLocks noChangeArrowheads="1"/>
          </p:cNvSpPr>
          <p:nvPr/>
        </p:nvSpPr>
        <p:spPr bwMode="auto">
          <a:xfrm>
            <a:off x="10699751" y="3055938"/>
            <a:ext cx="6159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5" name="Text Box 191"/>
          <p:cNvSpPr txBox="1">
            <a:spLocks noChangeArrowheads="1"/>
          </p:cNvSpPr>
          <p:nvPr/>
        </p:nvSpPr>
        <p:spPr bwMode="auto">
          <a:xfrm>
            <a:off x="11315701" y="3055938"/>
            <a:ext cx="615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6" name="Text Box 192"/>
          <p:cNvSpPr txBox="1">
            <a:spLocks noChangeArrowheads="1"/>
          </p:cNvSpPr>
          <p:nvPr/>
        </p:nvSpPr>
        <p:spPr bwMode="auto">
          <a:xfrm>
            <a:off x="4252385" y="757238"/>
            <a:ext cx="4614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7" name="Line 193"/>
          <p:cNvSpPr>
            <a:spLocks noChangeShapeType="1"/>
          </p:cNvSpPr>
          <p:nvPr/>
        </p:nvSpPr>
        <p:spPr bwMode="auto">
          <a:xfrm>
            <a:off x="6134100" y="6203950"/>
            <a:ext cx="322580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018" name="Text Box 194"/>
          <p:cNvSpPr txBox="1">
            <a:spLocks noChangeArrowheads="1"/>
          </p:cNvSpPr>
          <p:nvPr/>
        </p:nvSpPr>
        <p:spPr bwMode="auto">
          <a:xfrm>
            <a:off x="10035118" y="3440113"/>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19" name="Text Box 195"/>
          <p:cNvSpPr txBox="1">
            <a:spLocks noChangeArrowheads="1"/>
          </p:cNvSpPr>
          <p:nvPr/>
        </p:nvSpPr>
        <p:spPr bwMode="auto">
          <a:xfrm>
            <a:off x="10648951" y="3440113"/>
            <a:ext cx="6667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20" name="Text Box 196"/>
          <p:cNvSpPr txBox="1">
            <a:spLocks noChangeArrowheads="1"/>
          </p:cNvSpPr>
          <p:nvPr/>
        </p:nvSpPr>
        <p:spPr bwMode="auto">
          <a:xfrm>
            <a:off x="11315701" y="3440113"/>
            <a:ext cx="615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21" name="Text Box 197"/>
          <p:cNvSpPr txBox="1">
            <a:spLocks noChangeArrowheads="1"/>
          </p:cNvSpPr>
          <p:nvPr/>
        </p:nvSpPr>
        <p:spPr bwMode="auto">
          <a:xfrm>
            <a:off x="4432301" y="3505200"/>
            <a:ext cx="5122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solidFill>
                  <a:srgbClr val="FF3300"/>
                </a:solidFill>
              </a:rPr>
              <a:t>1</a:t>
            </a:r>
          </a:p>
        </p:txBody>
      </p:sp>
      <p:sp>
        <p:nvSpPr>
          <p:cNvPr id="78022" name="Text Box 198"/>
          <p:cNvSpPr txBox="1">
            <a:spLocks noChangeArrowheads="1"/>
          </p:cNvSpPr>
          <p:nvPr/>
        </p:nvSpPr>
        <p:spPr bwMode="auto">
          <a:xfrm>
            <a:off x="4432301" y="3967163"/>
            <a:ext cx="5122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solidFill>
                  <a:srgbClr val="FF3300"/>
                </a:solidFill>
              </a:rPr>
              <a:t>0</a:t>
            </a:r>
          </a:p>
        </p:txBody>
      </p:sp>
      <p:sp>
        <p:nvSpPr>
          <p:cNvPr id="78023" name="Text Box 199"/>
          <p:cNvSpPr txBox="1">
            <a:spLocks noChangeArrowheads="1"/>
          </p:cNvSpPr>
          <p:nvPr/>
        </p:nvSpPr>
        <p:spPr bwMode="auto">
          <a:xfrm>
            <a:off x="4432301" y="4543425"/>
            <a:ext cx="5122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solidFill>
                  <a:srgbClr val="FF3300"/>
                </a:solidFill>
              </a:rPr>
              <a:t>1</a:t>
            </a:r>
          </a:p>
        </p:txBody>
      </p:sp>
      <p:sp>
        <p:nvSpPr>
          <p:cNvPr id="78024" name="Text Box 200"/>
          <p:cNvSpPr txBox="1">
            <a:spLocks noChangeArrowheads="1"/>
          </p:cNvSpPr>
          <p:nvPr/>
        </p:nvSpPr>
        <p:spPr bwMode="auto">
          <a:xfrm>
            <a:off x="10035118" y="3862388"/>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25" name="Text Box 201"/>
          <p:cNvSpPr txBox="1">
            <a:spLocks noChangeArrowheads="1"/>
          </p:cNvSpPr>
          <p:nvPr/>
        </p:nvSpPr>
        <p:spPr bwMode="auto">
          <a:xfrm>
            <a:off x="10648951" y="3862388"/>
            <a:ext cx="6667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26" name="Text Box 202"/>
          <p:cNvSpPr txBox="1">
            <a:spLocks noChangeArrowheads="1"/>
          </p:cNvSpPr>
          <p:nvPr/>
        </p:nvSpPr>
        <p:spPr bwMode="auto">
          <a:xfrm>
            <a:off x="11315701" y="3862388"/>
            <a:ext cx="615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27" name="Text Box 203"/>
          <p:cNvSpPr txBox="1">
            <a:spLocks noChangeArrowheads="1"/>
          </p:cNvSpPr>
          <p:nvPr/>
        </p:nvSpPr>
        <p:spPr bwMode="auto">
          <a:xfrm>
            <a:off x="5302252" y="3467100"/>
            <a:ext cx="4614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400">
                <a:solidFill>
                  <a:srgbClr val="FF3300"/>
                </a:solidFill>
              </a:rPr>
              <a:t>0</a:t>
            </a:r>
          </a:p>
        </p:txBody>
      </p:sp>
      <p:sp>
        <p:nvSpPr>
          <p:cNvPr id="78028" name="Text Box 204"/>
          <p:cNvSpPr txBox="1">
            <a:spLocks noChangeArrowheads="1"/>
          </p:cNvSpPr>
          <p:nvPr/>
        </p:nvSpPr>
        <p:spPr bwMode="auto">
          <a:xfrm>
            <a:off x="10035118" y="4284663"/>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29" name="Text Box 205"/>
          <p:cNvSpPr txBox="1">
            <a:spLocks noChangeArrowheads="1"/>
          </p:cNvSpPr>
          <p:nvPr/>
        </p:nvSpPr>
        <p:spPr bwMode="auto">
          <a:xfrm>
            <a:off x="10648951" y="4284663"/>
            <a:ext cx="6667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30" name="Text Box 206"/>
          <p:cNvSpPr txBox="1">
            <a:spLocks noChangeArrowheads="1"/>
          </p:cNvSpPr>
          <p:nvPr/>
        </p:nvSpPr>
        <p:spPr bwMode="auto">
          <a:xfrm>
            <a:off x="11315701" y="4284663"/>
            <a:ext cx="615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1" name="Text Box 207"/>
          <p:cNvSpPr txBox="1">
            <a:spLocks noChangeArrowheads="1"/>
          </p:cNvSpPr>
          <p:nvPr/>
        </p:nvSpPr>
        <p:spPr bwMode="auto">
          <a:xfrm>
            <a:off x="10035118" y="4706938"/>
            <a:ext cx="61383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2" name="Text Box 208"/>
          <p:cNvSpPr txBox="1">
            <a:spLocks noChangeArrowheads="1"/>
          </p:cNvSpPr>
          <p:nvPr/>
        </p:nvSpPr>
        <p:spPr bwMode="auto">
          <a:xfrm>
            <a:off x="10648951" y="4706938"/>
            <a:ext cx="66674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3" name="Text Box 209"/>
          <p:cNvSpPr txBox="1">
            <a:spLocks noChangeArrowheads="1"/>
          </p:cNvSpPr>
          <p:nvPr/>
        </p:nvSpPr>
        <p:spPr bwMode="auto">
          <a:xfrm>
            <a:off x="11315701" y="4706938"/>
            <a:ext cx="61595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1</a:t>
            </a:r>
          </a:p>
        </p:txBody>
      </p:sp>
      <p:sp>
        <p:nvSpPr>
          <p:cNvPr id="78034" name="Text Box 210"/>
          <p:cNvSpPr txBox="1">
            <a:spLocks noChangeArrowheads="1"/>
          </p:cNvSpPr>
          <p:nvPr/>
        </p:nvSpPr>
        <p:spPr bwMode="auto">
          <a:xfrm>
            <a:off x="10035118" y="5168901"/>
            <a:ext cx="6646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5" name="Text Box 211"/>
          <p:cNvSpPr txBox="1">
            <a:spLocks noChangeArrowheads="1"/>
          </p:cNvSpPr>
          <p:nvPr/>
        </p:nvSpPr>
        <p:spPr bwMode="auto">
          <a:xfrm>
            <a:off x="10699751" y="5168901"/>
            <a:ext cx="61594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6" name="Text Box 212"/>
          <p:cNvSpPr txBox="1">
            <a:spLocks noChangeArrowheads="1"/>
          </p:cNvSpPr>
          <p:nvPr/>
        </p:nvSpPr>
        <p:spPr bwMode="auto">
          <a:xfrm>
            <a:off x="11366501" y="5168901"/>
            <a:ext cx="61595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solidFill>
                  <a:srgbClr val="FF3300"/>
                </a:solidFill>
              </a:rPr>
              <a:t>0</a:t>
            </a:r>
          </a:p>
        </p:txBody>
      </p:sp>
      <p:sp>
        <p:nvSpPr>
          <p:cNvPr id="78037" name="Line 213"/>
          <p:cNvSpPr>
            <a:spLocks noChangeShapeType="1"/>
          </p:cNvSpPr>
          <p:nvPr/>
        </p:nvSpPr>
        <p:spPr bwMode="auto">
          <a:xfrm>
            <a:off x="9728200" y="3248025"/>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38" name="Line 214"/>
          <p:cNvSpPr>
            <a:spLocks noChangeShapeType="1"/>
          </p:cNvSpPr>
          <p:nvPr/>
        </p:nvSpPr>
        <p:spPr bwMode="auto">
          <a:xfrm>
            <a:off x="10443634" y="2863850"/>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39" name="Line 215"/>
          <p:cNvSpPr>
            <a:spLocks noChangeShapeType="1"/>
          </p:cNvSpPr>
          <p:nvPr/>
        </p:nvSpPr>
        <p:spPr bwMode="auto">
          <a:xfrm>
            <a:off x="11110385" y="2863850"/>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0" name="Line 216"/>
          <p:cNvSpPr>
            <a:spLocks noChangeShapeType="1"/>
          </p:cNvSpPr>
          <p:nvPr/>
        </p:nvSpPr>
        <p:spPr bwMode="auto">
          <a:xfrm>
            <a:off x="9728200" y="3632200"/>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1" name="Line 217"/>
          <p:cNvSpPr>
            <a:spLocks noChangeShapeType="1"/>
          </p:cNvSpPr>
          <p:nvPr/>
        </p:nvSpPr>
        <p:spPr bwMode="auto">
          <a:xfrm>
            <a:off x="10443634" y="3248025"/>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2" name="Line 218"/>
          <p:cNvSpPr>
            <a:spLocks noChangeShapeType="1"/>
          </p:cNvSpPr>
          <p:nvPr/>
        </p:nvSpPr>
        <p:spPr bwMode="auto">
          <a:xfrm>
            <a:off x="11110385" y="3248025"/>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3" name="Line 219"/>
          <p:cNvSpPr>
            <a:spLocks noChangeShapeType="1"/>
          </p:cNvSpPr>
          <p:nvPr/>
        </p:nvSpPr>
        <p:spPr bwMode="auto">
          <a:xfrm>
            <a:off x="9728200" y="4054475"/>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4" name="Line 220"/>
          <p:cNvSpPr>
            <a:spLocks noChangeShapeType="1"/>
          </p:cNvSpPr>
          <p:nvPr/>
        </p:nvSpPr>
        <p:spPr bwMode="auto">
          <a:xfrm>
            <a:off x="10443634" y="3670300"/>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5" name="Line 221"/>
          <p:cNvSpPr>
            <a:spLocks noChangeShapeType="1"/>
          </p:cNvSpPr>
          <p:nvPr/>
        </p:nvSpPr>
        <p:spPr bwMode="auto">
          <a:xfrm>
            <a:off x="11110385" y="3670300"/>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6" name="Line 222"/>
          <p:cNvSpPr>
            <a:spLocks noChangeShapeType="1"/>
          </p:cNvSpPr>
          <p:nvPr/>
        </p:nvSpPr>
        <p:spPr bwMode="auto">
          <a:xfrm>
            <a:off x="9728200" y="4476750"/>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7" name="Line 223"/>
          <p:cNvSpPr>
            <a:spLocks noChangeShapeType="1"/>
          </p:cNvSpPr>
          <p:nvPr/>
        </p:nvSpPr>
        <p:spPr bwMode="auto">
          <a:xfrm>
            <a:off x="10443634" y="4092575"/>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8" name="Line 224"/>
          <p:cNvSpPr>
            <a:spLocks noChangeShapeType="1"/>
          </p:cNvSpPr>
          <p:nvPr/>
        </p:nvSpPr>
        <p:spPr bwMode="auto">
          <a:xfrm>
            <a:off x="11110385" y="4092575"/>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49" name="Line 225"/>
          <p:cNvSpPr>
            <a:spLocks noChangeShapeType="1"/>
          </p:cNvSpPr>
          <p:nvPr/>
        </p:nvSpPr>
        <p:spPr bwMode="auto">
          <a:xfrm>
            <a:off x="9728200" y="4899025"/>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50" name="Line 226"/>
          <p:cNvSpPr>
            <a:spLocks noChangeShapeType="1"/>
          </p:cNvSpPr>
          <p:nvPr/>
        </p:nvSpPr>
        <p:spPr bwMode="auto">
          <a:xfrm>
            <a:off x="10443634" y="4514850"/>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51" name="Line 227"/>
          <p:cNvSpPr>
            <a:spLocks noChangeShapeType="1"/>
          </p:cNvSpPr>
          <p:nvPr/>
        </p:nvSpPr>
        <p:spPr bwMode="auto">
          <a:xfrm>
            <a:off x="11110385" y="4514850"/>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52" name="Line 228"/>
          <p:cNvSpPr>
            <a:spLocks noChangeShapeType="1"/>
          </p:cNvSpPr>
          <p:nvPr/>
        </p:nvSpPr>
        <p:spPr bwMode="auto">
          <a:xfrm>
            <a:off x="9728200" y="5359400"/>
            <a:ext cx="5101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53" name="Line 229"/>
          <p:cNvSpPr>
            <a:spLocks noChangeShapeType="1"/>
          </p:cNvSpPr>
          <p:nvPr/>
        </p:nvSpPr>
        <p:spPr bwMode="auto">
          <a:xfrm>
            <a:off x="10443634" y="4975225"/>
            <a:ext cx="461433"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8054" name="Line 230"/>
          <p:cNvSpPr>
            <a:spLocks noChangeShapeType="1"/>
          </p:cNvSpPr>
          <p:nvPr/>
        </p:nvSpPr>
        <p:spPr bwMode="auto">
          <a:xfrm>
            <a:off x="11110385" y="4975225"/>
            <a:ext cx="459316" cy="306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736"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A9115AF7-ACE5-46BF-AD18-145D55664DE7}" type="slidenum">
              <a:rPr lang="en-SG" sz="1200">
                <a:solidFill>
                  <a:srgbClr val="9A9A9A"/>
                </a:solidFill>
                <a:latin typeface="Gill Sans MT" pitchFamily="34" charset="0"/>
              </a:rPr>
              <a:pPr algn="ctr" eaLnBrk="1" hangingPunct="1"/>
              <a:t>13</a:t>
            </a:fld>
            <a:endParaRPr lang="en-SG" sz="1200">
              <a:solidFill>
                <a:srgbClr val="9A9A9A"/>
              </a:solidFill>
              <a:latin typeface="Gill Sans MT" pitchFamily="34" charset="0"/>
            </a:endParaRPr>
          </a:p>
        </p:txBody>
      </p:sp>
      <p:sp>
        <p:nvSpPr>
          <p:cNvPr id="20737" name="Text Box 260"/>
          <p:cNvSpPr txBox="1">
            <a:spLocks noChangeArrowheads="1"/>
          </p:cNvSpPr>
          <p:nvPr/>
        </p:nvSpPr>
        <p:spPr bwMode="auto">
          <a:xfrm>
            <a:off x="2525184" y="1293813"/>
            <a:ext cx="142874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SERIAL</a:t>
            </a:r>
          </a:p>
        </p:txBody>
      </p:sp>
      <p:sp>
        <p:nvSpPr>
          <p:cNvPr id="20738" name="Text Box 261"/>
          <p:cNvSpPr txBox="1">
            <a:spLocks noChangeArrowheads="1"/>
          </p:cNvSpPr>
          <p:nvPr/>
        </p:nvSpPr>
        <p:spPr bwMode="auto">
          <a:xfrm>
            <a:off x="9882718" y="1287463"/>
            <a:ext cx="1428749"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solidFill>
                  <a:srgbClr val="515F73"/>
                </a:solidFill>
              </a:rPr>
              <a:t>SERIAL</a:t>
            </a:r>
          </a:p>
        </p:txBody>
      </p:sp>
    </p:spTree>
    <p:extLst>
      <p:ext uri="{BB962C8B-B14F-4D97-AF65-F5344CB8AC3E}">
        <p14:creationId xmlns:p14="http://schemas.microsoft.com/office/powerpoint/2010/main" val="58399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017"/>
                                        </p:tgtEl>
                                        <p:attrNameLst>
                                          <p:attrName>style.visibility</p:attrName>
                                        </p:attrNameLst>
                                      </p:cBhvr>
                                      <p:to>
                                        <p:strVal val="visible"/>
                                      </p:to>
                                    </p:set>
                                    <p:animEffect transition="in" filter="wipe(left)">
                                      <p:cBhvr>
                                        <p:cTn id="12" dur="500"/>
                                        <p:tgtEl>
                                          <p:spTgt spid="780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970"/>
                                        </p:tgtEl>
                                        <p:attrNameLst>
                                          <p:attrName>style.visibility</p:attrName>
                                        </p:attrNameLst>
                                      </p:cBhvr>
                                      <p:to>
                                        <p:strVal val="visible"/>
                                      </p:to>
                                    </p:set>
                                    <p:animEffect transition="in" filter="wipe(up)">
                                      <p:cBhvr>
                                        <p:cTn id="17" dur="500"/>
                                        <p:tgtEl>
                                          <p:spTgt spid="77970"/>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7971"/>
                                        </p:tgtEl>
                                        <p:attrNameLst>
                                          <p:attrName>style.visibility</p:attrName>
                                        </p:attrNameLst>
                                      </p:cBhvr>
                                      <p:to>
                                        <p:strVal val="visible"/>
                                      </p:to>
                                    </p:set>
                                    <p:animEffect transition="in" filter="wipe(up)">
                                      <p:cBhvr>
                                        <p:cTn id="21" dur="500"/>
                                        <p:tgtEl>
                                          <p:spTgt spid="77971"/>
                                        </p:tgtEl>
                                      </p:cBhvr>
                                    </p:animEffect>
                                  </p:childTnLst>
                                </p:cTn>
                              </p:par>
                            </p:childTnLst>
                          </p:cTn>
                        </p:par>
                        <p:par>
                          <p:cTn id="22" fill="hold" nodeType="afterGroup">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77972"/>
                                        </p:tgtEl>
                                        <p:attrNameLst>
                                          <p:attrName>style.visibility</p:attrName>
                                        </p:attrNameLst>
                                      </p:cBhvr>
                                      <p:to>
                                        <p:strVal val="visible"/>
                                      </p:to>
                                    </p:set>
                                    <p:animEffect transition="in" filter="wipe(up)">
                                      <p:cBhvr>
                                        <p:cTn id="25" dur="500"/>
                                        <p:tgtEl>
                                          <p:spTgt spid="779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7967"/>
                                        </p:tgtEl>
                                        <p:attrNameLst>
                                          <p:attrName>style.visibility</p:attrName>
                                        </p:attrNameLst>
                                      </p:cBhvr>
                                      <p:to>
                                        <p:strVal val="visible"/>
                                      </p:to>
                                    </p:set>
                                    <p:animEffect transition="in" filter="wipe(left)">
                                      <p:cBhvr>
                                        <p:cTn id="30" dur="500"/>
                                        <p:tgtEl>
                                          <p:spTgt spid="77967"/>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7973"/>
                                        </p:tgtEl>
                                        <p:attrNameLst>
                                          <p:attrName>style.visibility</p:attrName>
                                        </p:attrNameLst>
                                      </p:cBhvr>
                                      <p:to>
                                        <p:strVal val="visible"/>
                                      </p:to>
                                    </p:set>
                                    <p:animEffect transition="in" filter="wipe(left)">
                                      <p:cBhvr>
                                        <p:cTn id="34" dur="500"/>
                                        <p:tgtEl>
                                          <p:spTgt spid="77973"/>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7974"/>
                                        </p:tgtEl>
                                        <p:attrNameLst>
                                          <p:attrName>style.visibility</p:attrName>
                                        </p:attrNameLst>
                                      </p:cBhvr>
                                      <p:to>
                                        <p:strVal val="visible"/>
                                      </p:to>
                                    </p:set>
                                    <p:animEffect transition="in" filter="wipe(left)">
                                      <p:cBhvr>
                                        <p:cTn id="38" dur="500"/>
                                        <p:tgtEl>
                                          <p:spTgt spid="7797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7860"/>
                                        </p:tgtEl>
                                        <p:attrNameLst>
                                          <p:attrName>style.visibility</p:attrName>
                                        </p:attrNameLst>
                                      </p:cBhvr>
                                      <p:to>
                                        <p:strVal val="visible"/>
                                      </p:to>
                                    </p:set>
                                    <p:animEffect transition="in" filter="wipe(left)">
                                      <p:cBhvr>
                                        <p:cTn id="43" dur="500"/>
                                        <p:tgtEl>
                                          <p:spTgt spid="77860"/>
                                        </p:tgtEl>
                                      </p:cBhvr>
                                    </p:animEffect>
                                  </p:childTnLst>
                                </p:cTn>
                              </p:par>
                            </p:childTnLst>
                          </p:cTn>
                        </p:par>
                        <p:par>
                          <p:cTn id="44" fill="hold" nodeType="afterGroup">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77861"/>
                                        </p:tgtEl>
                                        <p:attrNameLst>
                                          <p:attrName>style.visibility</p:attrName>
                                        </p:attrNameLst>
                                      </p:cBhvr>
                                      <p:to>
                                        <p:strVal val="visible"/>
                                      </p:to>
                                    </p:set>
                                    <p:animEffect transition="in" filter="wipe(down)">
                                      <p:cBhvr>
                                        <p:cTn id="47" dur="500"/>
                                        <p:tgtEl>
                                          <p:spTgt spid="77861"/>
                                        </p:tgtEl>
                                      </p:cBhvr>
                                    </p:animEffect>
                                  </p:childTnLst>
                                </p:cTn>
                              </p:par>
                            </p:childTnLst>
                          </p:cTn>
                        </p:par>
                        <p:par>
                          <p:cTn id="48" fill="hold" nodeType="afterGroup">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77862"/>
                                        </p:tgtEl>
                                        <p:attrNameLst>
                                          <p:attrName>style.visibility</p:attrName>
                                        </p:attrNameLst>
                                      </p:cBhvr>
                                      <p:to>
                                        <p:strVal val="visible"/>
                                      </p:to>
                                    </p:set>
                                    <p:animEffect transition="in" filter="wipe(left)">
                                      <p:cBhvr>
                                        <p:cTn id="51" dur="500"/>
                                        <p:tgtEl>
                                          <p:spTgt spid="778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7975"/>
                                        </p:tgtEl>
                                        <p:attrNameLst>
                                          <p:attrName>style.visibility</p:attrName>
                                        </p:attrNameLst>
                                      </p:cBhvr>
                                      <p:to>
                                        <p:strVal val="visible"/>
                                      </p:to>
                                    </p:set>
                                    <p:animEffect transition="in" filter="wipe(up)">
                                      <p:cBhvr>
                                        <p:cTn id="56" dur="500"/>
                                        <p:tgtEl>
                                          <p:spTgt spid="7797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77863"/>
                                        </p:tgtEl>
                                        <p:attrNameLst>
                                          <p:attrName>style.visibility</p:attrName>
                                        </p:attrNameLst>
                                      </p:cBhvr>
                                      <p:to>
                                        <p:strVal val="visible"/>
                                      </p:to>
                                    </p:set>
                                    <p:animEffect transition="in" filter="wipe(up)">
                                      <p:cBhvr>
                                        <p:cTn id="61" dur="500"/>
                                        <p:tgtEl>
                                          <p:spTgt spid="77863"/>
                                        </p:tgtEl>
                                      </p:cBhvr>
                                    </p:animEffect>
                                  </p:childTnLst>
                                </p:cTn>
                              </p:par>
                            </p:childTnLst>
                          </p:cTn>
                        </p:par>
                        <p:par>
                          <p:cTn id="62" fill="hold" nodeType="afterGroup">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77880"/>
                                        </p:tgtEl>
                                        <p:attrNameLst>
                                          <p:attrName>style.visibility</p:attrName>
                                        </p:attrNameLst>
                                      </p:cBhvr>
                                      <p:to>
                                        <p:strVal val="visible"/>
                                      </p:to>
                                    </p:set>
                                    <p:animEffect transition="in" filter="wipe(up)">
                                      <p:cBhvr>
                                        <p:cTn id="65" dur="500"/>
                                        <p:tgtEl>
                                          <p:spTgt spid="77880"/>
                                        </p:tgtEl>
                                      </p:cBhvr>
                                    </p:animEffect>
                                  </p:childTnLst>
                                </p:cTn>
                              </p:par>
                            </p:childTnLst>
                          </p:cTn>
                        </p:par>
                        <p:par>
                          <p:cTn id="66" fill="hold" nodeType="afterGroup">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78010"/>
                                        </p:tgtEl>
                                        <p:attrNameLst>
                                          <p:attrName>style.visibility</p:attrName>
                                        </p:attrNameLst>
                                      </p:cBhvr>
                                      <p:to>
                                        <p:strVal val="visible"/>
                                      </p:to>
                                    </p:set>
                                    <p:animEffect transition="in" filter="wipe(left)">
                                      <p:cBhvr>
                                        <p:cTn id="69" dur="500"/>
                                        <p:tgtEl>
                                          <p:spTgt spid="7801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78011"/>
                                        </p:tgtEl>
                                        <p:attrNameLst>
                                          <p:attrName>style.visibility</p:attrName>
                                        </p:attrNameLst>
                                      </p:cBhvr>
                                      <p:to>
                                        <p:strVal val="visible"/>
                                      </p:to>
                                    </p:set>
                                    <p:animEffect transition="in" filter="wipe(left)">
                                      <p:cBhvr>
                                        <p:cTn id="72" dur="500"/>
                                        <p:tgtEl>
                                          <p:spTgt spid="7801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78012"/>
                                        </p:tgtEl>
                                        <p:attrNameLst>
                                          <p:attrName>style.visibility</p:attrName>
                                        </p:attrNameLst>
                                      </p:cBhvr>
                                      <p:to>
                                        <p:strVal val="visible"/>
                                      </p:to>
                                    </p:set>
                                    <p:animEffect transition="in" filter="wipe(left)">
                                      <p:cBhvr>
                                        <p:cTn id="75" dur="500"/>
                                        <p:tgtEl>
                                          <p:spTgt spid="7801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78013"/>
                                        </p:tgtEl>
                                        <p:attrNameLst>
                                          <p:attrName>style.visibility</p:attrName>
                                        </p:attrNameLst>
                                      </p:cBhvr>
                                      <p:to>
                                        <p:strVal val="visible"/>
                                      </p:to>
                                    </p:set>
                                    <p:animEffect transition="in" filter="wipe(up)">
                                      <p:cBhvr>
                                        <p:cTn id="80" dur="500"/>
                                        <p:tgtEl>
                                          <p:spTgt spid="78013"/>
                                        </p:tgtEl>
                                      </p:cBhvr>
                                    </p:animEffect>
                                  </p:childTnLst>
                                </p:cTn>
                              </p:par>
                            </p:childTnLst>
                          </p:cTn>
                        </p:par>
                        <p:par>
                          <p:cTn id="81" fill="hold" nodeType="afterGroup">
                            <p:stCondLst>
                              <p:cond delay="500"/>
                            </p:stCondLst>
                            <p:childTnLst>
                              <p:par>
                                <p:cTn id="82" presetID="63" presetClass="path" presetSubtype="0" accel="50000" decel="50000" fill="hold" grpId="1" nodeType="afterEffect">
                                  <p:stCondLst>
                                    <p:cond delay="0"/>
                                  </p:stCondLst>
                                  <p:childTnLst>
                                    <p:animMotion origin="layout" path="M 0.00434 -0.00023 L 0.13854 1.48148E-6 " pathEditMode="relative" rAng="0" ptsTypes="AA">
                                      <p:cBhvr>
                                        <p:cTn id="83" dur="1000" fill="hold"/>
                                        <p:tgtEl>
                                          <p:spTgt spid="78013"/>
                                        </p:tgtEl>
                                        <p:attrNameLst>
                                          <p:attrName>ppt_x</p:attrName>
                                          <p:attrName>ppt_y</p:attrName>
                                        </p:attrNameLst>
                                      </p:cBhvr>
                                      <p:rCtr x="6701" y="0"/>
                                    </p:animMotion>
                                  </p:childTnLst>
                                </p:cTn>
                              </p:par>
                              <p:par>
                                <p:cTn id="84" presetID="63" presetClass="path" presetSubtype="0" accel="50000" decel="50000" fill="hold" grpId="1" nodeType="withEffect">
                                  <p:stCondLst>
                                    <p:cond delay="0"/>
                                  </p:stCondLst>
                                  <p:childTnLst>
                                    <p:animMotion origin="layout" path="M 0.03021 -0.00209 L 0.13021 2.96296E-6 " pathEditMode="relative" rAng="0" ptsTypes="AA">
                                      <p:cBhvr>
                                        <p:cTn id="85" dur="1000" fill="hold"/>
                                        <p:tgtEl>
                                          <p:spTgt spid="78011"/>
                                        </p:tgtEl>
                                        <p:attrNameLst>
                                          <p:attrName>ppt_x</p:attrName>
                                          <p:attrName>ppt_y</p:attrName>
                                        </p:attrNameLst>
                                      </p:cBhvr>
                                      <p:rCtr x="5000" y="93"/>
                                    </p:animMotion>
                                  </p:childTnLst>
                                </p:cTn>
                              </p:par>
                              <p:par>
                                <p:cTn id="86" presetID="63" presetClass="path" presetSubtype="0" accel="50000" decel="50000" fill="hold" grpId="1" nodeType="withEffect">
                                  <p:stCondLst>
                                    <p:cond delay="0"/>
                                  </p:stCondLst>
                                  <p:childTnLst>
                                    <p:animMotion origin="layout" path="M 0 -3.7037E-7 L 0.16771 -0.00162 " pathEditMode="relative" rAng="0" ptsTypes="AA">
                                      <p:cBhvr>
                                        <p:cTn id="87" dur="1000" fill="hold"/>
                                        <p:tgtEl>
                                          <p:spTgt spid="78012"/>
                                        </p:tgtEl>
                                        <p:attrNameLst>
                                          <p:attrName>ppt_x</p:attrName>
                                          <p:attrName>ppt_y</p:attrName>
                                        </p:attrNameLst>
                                      </p:cBhvr>
                                      <p:rCtr x="8385" y="-93"/>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7968"/>
                                        </p:tgtEl>
                                        <p:attrNameLst>
                                          <p:attrName>style.visibility</p:attrName>
                                        </p:attrNameLst>
                                      </p:cBhvr>
                                      <p:to>
                                        <p:strVal val="visible"/>
                                      </p:to>
                                    </p:set>
                                    <p:animEffect transition="in" filter="wipe(down)">
                                      <p:cBhvr>
                                        <p:cTn id="92" dur="500"/>
                                        <p:tgtEl>
                                          <p:spTgt spid="77968"/>
                                        </p:tgtEl>
                                      </p:cBhvr>
                                    </p:animEffect>
                                  </p:childTnLst>
                                </p:cTn>
                              </p:par>
                            </p:childTnLst>
                          </p:cTn>
                        </p:par>
                        <p:par>
                          <p:cTn id="93" fill="hold" nodeType="afterGroup">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77969"/>
                                        </p:tgtEl>
                                        <p:attrNameLst>
                                          <p:attrName>style.visibility</p:attrName>
                                        </p:attrNameLst>
                                      </p:cBhvr>
                                      <p:to>
                                        <p:strVal val="visible"/>
                                      </p:to>
                                    </p:set>
                                    <p:animEffect transition="in" filter="wipe(left)">
                                      <p:cBhvr>
                                        <p:cTn id="96" dur="500"/>
                                        <p:tgtEl>
                                          <p:spTgt spid="77969"/>
                                        </p:tgtEl>
                                      </p:cBhvr>
                                    </p:animEffect>
                                  </p:childTnLst>
                                </p:cTn>
                              </p:par>
                            </p:childTnLst>
                          </p:cTn>
                        </p:par>
                        <p:par>
                          <p:cTn id="97" fill="hold" nodeType="afterGroup">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77981"/>
                                        </p:tgtEl>
                                        <p:attrNameLst>
                                          <p:attrName>style.visibility</p:attrName>
                                        </p:attrNameLst>
                                      </p:cBhvr>
                                      <p:to>
                                        <p:strVal val="visible"/>
                                      </p:to>
                                    </p:set>
                                    <p:animEffect transition="in" filter="wipe(left)">
                                      <p:cBhvr>
                                        <p:cTn id="100" dur="500"/>
                                        <p:tgtEl>
                                          <p:spTgt spid="77981"/>
                                        </p:tgtEl>
                                      </p:cBhvr>
                                    </p:animEffect>
                                  </p:childTnLst>
                                </p:cTn>
                              </p:par>
                            </p:childTnLst>
                          </p:cTn>
                        </p:par>
                        <p:par>
                          <p:cTn id="101" fill="hold" nodeType="afterGroup">
                            <p:stCondLst>
                              <p:cond delay="1500"/>
                            </p:stCondLst>
                            <p:childTnLst>
                              <p:par>
                                <p:cTn id="102" presetID="22" presetClass="entr" presetSubtype="8" fill="hold" grpId="0" nodeType="afterEffect">
                                  <p:stCondLst>
                                    <p:cond delay="0"/>
                                  </p:stCondLst>
                                  <p:childTnLst>
                                    <p:set>
                                      <p:cBhvr>
                                        <p:cTn id="103" dur="1" fill="hold">
                                          <p:stCondLst>
                                            <p:cond delay="0"/>
                                          </p:stCondLst>
                                        </p:cTn>
                                        <p:tgtEl>
                                          <p:spTgt spid="77982"/>
                                        </p:tgtEl>
                                        <p:attrNameLst>
                                          <p:attrName>style.visibility</p:attrName>
                                        </p:attrNameLst>
                                      </p:cBhvr>
                                      <p:to>
                                        <p:strVal val="visible"/>
                                      </p:to>
                                    </p:set>
                                    <p:animEffect transition="in" filter="wipe(left)">
                                      <p:cBhvr>
                                        <p:cTn id="104" dur="500"/>
                                        <p:tgtEl>
                                          <p:spTgt spid="7798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8037"/>
                                        </p:tgtEl>
                                        <p:attrNameLst>
                                          <p:attrName>style.visibility</p:attrName>
                                        </p:attrNameLst>
                                      </p:cBhvr>
                                      <p:to>
                                        <p:strVal val="visible"/>
                                      </p:to>
                                    </p:set>
                                    <p:animEffect transition="in" filter="wipe(left)">
                                      <p:cBhvr>
                                        <p:cTn id="109" dur="500"/>
                                        <p:tgtEl>
                                          <p:spTgt spid="78037"/>
                                        </p:tgtEl>
                                      </p:cBhvr>
                                    </p:animEffect>
                                  </p:childTnLst>
                                </p:cTn>
                              </p:par>
                            </p:childTnLst>
                          </p:cTn>
                        </p:par>
                        <p:par>
                          <p:cTn id="110" fill="hold" nodeType="afterGroup">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78009"/>
                                        </p:tgtEl>
                                        <p:attrNameLst>
                                          <p:attrName>style.visibility</p:attrName>
                                        </p:attrNameLst>
                                      </p:cBhvr>
                                      <p:to>
                                        <p:strVal val="visible"/>
                                      </p:to>
                                    </p:set>
                                    <p:animEffect transition="in" filter="wipe(up)">
                                      <p:cBhvr>
                                        <p:cTn id="113" dur="500"/>
                                        <p:tgtEl>
                                          <p:spTgt spid="78009"/>
                                        </p:tgtEl>
                                      </p:cBhvr>
                                    </p:animEffect>
                                  </p:childTnLst>
                                </p:cTn>
                              </p:par>
                            </p:childTnLst>
                          </p:cTn>
                        </p:par>
                        <p:par>
                          <p:cTn id="114" fill="hold" nodeType="afterGroup">
                            <p:stCondLst>
                              <p:cond delay="1000"/>
                            </p:stCondLst>
                            <p:childTnLst>
                              <p:par>
                                <p:cTn id="115" presetID="22" presetClass="entr" presetSubtype="8" fill="hold" grpId="0" nodeType="afterEffect">
                                  <p:stCondLst>
                                    <p:cond delay="0"/>
                                  </p:stCondLst>
                                  <p:childTnLst>
                                    <p:set>
                                      <p:cBhvr>
                                        <p:cTn id="116" dur="1" fill="hold">
                                          <p:stCondLst>
                                            <p:cond delay="0"/>
                                          </p:stCondLst>
                                        </p:cTn>
                                        <p:tgtEl>
                                          <p:spTgt spid="78038"/>
                                        </p:tgtEl>
                                        <p:attrNameLst>
                                          <p:attrName>style.visibility</p:attrName>
                                        </p:attrNameLst>
                                      </p:cBhvr>
                                      <p:to>
                                        <p:strVal val="visible"/>
                                      </p:to>
                                    </p:set>
                                    <p:animEffect transition="in" filter="wipe(left)">
                                      <p:cBhvr>
                                        <p:cTn id="117" dur="500"/>
                                        <p:tgtEl>
                                          <p:spTgt spid="78038"/>
                                        </p:tgtEl>
                                      </p:cBhvr>
                                    </p:animEffect>
                                  </p:childTnLst>
                                </p:cTn>
                              </p:par>
                            </p:childTnLst>
                          </p:cTn>
                        </p:par>
                        <p:par>
                          <p:cTn id="118" fill="hold" nodeType="afterGroup">
                            <p:stCondLst>
                              <p:cond delay="1500"/>
                            </p:stCondLst>
                            <p:childTnLst>
                              <p:par>
                                <p:cTn id="119" presetID="22" presetClass="entr" presetSubtype="1" fill="hold" grpId="0" nodeType="afterEffect">
                                  <p:stCondLst>
                                    <p:cond delay="0"/>
                                  </p:stCondLst>
                                  <p:childTnLst>
                                    <p:set>
                                      <p:cBhvr>
                                        <p:cTn id="120" dur="1" fill="hold">
                                          <p:stCondLst>
                                            <p:cond delay="0"/>
                                          </p:stCondLst>
                                        </p:cTn>
                                        <p:tgtEl>
                                          <p:spTgt spid="78014"/>
                                        </p:tgtEl>
                                        <p:attrNameLst>
                                          <p:attrName>style.visibility</p:attrName>
                                        </p:attrNameLst>
                                      </p:cBhvr>
                                      <p:to>
                                        <p:strVal val="visible"/>
                                      </p:to>
                                    </p:set>
                                    <p:animEffect transition="in" filter="wipe(up)">
                                      <p:cBhvr>
                                        <p:cTn id="121" dur="500"/>
                                        <p:tgtEl>
                                          <p:spTgt spid="78014"/>
                                        </p:tgtEl>
                                      </p:cBhvr>
                                    </p:animEffect>
                                  </p:childTnLst>
                                </p:cTn>
                              </p:par>
                            </p:childTnLst>
                          </p:cTn>
                        </p:par>
                        <p:par>
                          <p:cTn id="122" fill="hold" nodeType="afterGroup">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78039"/>
                                        </p:tgtEl>
                                        <p:attrNameLst>
                                          <p:attrName>style.visibility</p:attrName>
                                        </p:attrNameLst>
                                      </p:cBhvr>
                                      <p:to>
                                        <p:strVal val="visible"/>
                                      </p:to>
                                    </p:set>
                                    <p:animEffect transition="in" filter="wipe(left)">
                                      <p:cBhvr>
                                        <p:cTn id="125" dur="500"/>
                                        <p:tgtEl>
                                          <p:spTgt spid="78039"/>
                                        </p:tgtEl>
                                      </p:cBhvr>
                                    </p:animEffect>
                                  </p:childTnLst>
                                </p:cTn>
                              </p:par>
                            </p:childTnLst>
                          </p:cTn>
                        </p:par>
                        <p:par>
                          <p:cTn id="126" fill="hold" nodeType="afterGroup">
                            <p:stCondLst>
                              <p:cond delay="2500"/>
                            </p:stCondLst>
                            <p:childTnLst>
                              <p:par>
                                <p:cTn id="127" presetID="22" presetClass="entr" presetSubtype="1" fill="hold" grpId="0" nodeType="afterEffect">
                                  <p:stCondLst>
                                    <p:cond delay="0"/>
                                  </p:stCondLst>
                                  <p:childTnLst>
                                    <p:set>
                                      <p:cBhvr>
                                        <p:cTn id="128" dur="1" fill="hold">
                                          <p:stCondLst>
                                            <p:cond delay="0"/>
                                          </p:stCondLst>
                                        </p:cTn>
                                        <p:tgtEl>
                                          <p:spTgt spid="78015"/>
                                        </p:tgtEl>
                                        <p:attrNameLst>
                                          <p:attrName>style.visibility</p:attrName>
                                        </p:attrNameLst>
                                      </p:cBhvr>
                                      <p:to>
                                        <p:strVal val="visible"/>
                                      </p:to>
                                    </p:set>
                                    <p:animEffect transition="in" filter="wipe(up)">
                                      <p:cBhvr>
                                        <p:cTn id="129" dur="500"/>
                                        <p:tgtEl>
                                          <p:spTgt spid="7801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77864"/>
                                        </p:tgtEl>
                                        <p:attrNameLst>
                                          <p:attrName>style.visibility</p:attrName>
                                        </p:attrNameLst>
                                      </p:cBhvr>
                                      <p:to>
                                        <p:strVal val="visible"/>
                                      </p:to>
                                    </p:set>
                                    <p:animEffect transition="in" filter="wipe(left)">
                                      <p:cBhvr>
                                        <p:cTn id="134" dur="500"/>
                                        <p:tgtEl>
                                          <p:spTgt spid="77864"/>
                                        </p:tgtEl>
                                      </p:cBhvr>
                                    </p:animEffect>
                                  </p:childTnLst>
                                </p:cTn>
                              </p:par>
                            </p:childTnLst>
                          </p:cTn>
                        </p:par>
                        <p:par>
                          <p:cTn id="135" fill="hold" nodeType="afterGroup">
                            <p:stCondLst>
                              <p:cond delay="500"/>
                            </p:stCondLst>
                            <p:childTnLst>
                              <p:par>
                                <p:cTn id="136" presetID="22" presetClass="entr" presetSubtype="4" fill="hold" grpId="0" nodeType="afterEffect">
                                  <p:stCondLst>
                                    <p:cond delay="0"/>
                                  </p:stCondLst>
                                  <p:childTnLst>
                                    <p:set>
                                      <p:cBhvr>
                                        <p:cTn id="137" dur="1" fill="hold">
                                          <p:stCondLst>
                                            <p:cond delay="0"/>
                                          </p:stCondLst>
                                        </p:cTn>
                                        <p:tgtEl>
                                          <p:spTgt spid="77881"/>
                                        </p:tgtEl>
                                        <p:attrNameLst>
                                          <p:attrName>style.visibility</p:attrName>
                                        </p:attrNameLst>
                                      </p:cBhvr>
                                      <p:to>
                                        <p:strVal val="visible"/>
                                      </p:to>
                                    </p:set>
                                    <p:animEffect transition="in" filter="wipe(down)">
                                      <p:cBhvr>
                                        <p:cTn id="138" dur="500"/>
                                        <p:tgtEl>
                                          <p:spTgt spid="77881"/>
                                        </p:tgtEl>
                                      </p:cBhvr>
                                    </p:animEffect>
                                  </p:childTnLst>
                                </p:cTn>
                              </p:par>
                            </p:childTnLst>
                          </p:cTn>
                        </p:par>
                        <p:par>
                          <p:cTn id="139" fill="hold" nodeType="afterGroup">
                            <p:stCondLst>
                              <p:cond delay="1000"/>
                            </p:stCondLst>
                            <p:childTnLst>
                              <p:par>
                                <p:cTn id="140" presetID="22" presetClass="entr" presetSubtype="8" fill="hold" grpId="0" nodeType="afterEffect">
                                  <p:stCondLst>
                                    <p:cond delay="0"/>
                                  </p:stCondLst>
                                  <p:childTnLst>
                                    <p:set>
                                      <p:cBhvr>
                                        <p:cTn id="141" dur="1" fill="hold">
                                          <p:stCondLst>
                                            <p:cond delay="0"/>
                                          </p:stCondLst>
                                        </p:cTn>
                                        <p:tgtEl>
                                          <p:spTgt spid="77882"/>
                                        </p:tgtEl>
                                        <p:attrNameLst>
                                          <p:attrName>style.visibility</p:attrName>
                                        </p:attrNameLst>
                                      </p:cBhvr>
                                      <p:to>
                                        <p:strVal val="visible"/>
                                      </p:to>
                                    </p:set>
                                    <p:animEffect transition="in" filter="wipe(left)">
                                      <p:cBhvr>
                                        <p:cTn id="142" dur="500"/>
                                        <p:tgtEl>
                                          <p:spTgt spid="77882"/>
                                        </p:tgtEl>
                                      </p:cBhvr>
                                    </p:animEffect>
                                  </p:childTnLst>
                                </p:cTn>
                              </p:par>
                            </p:childTnLst>
                          </p:cTn>
                        </p:par>
                        <p:par>
                          <p:cTn id="143" fill="hold" nodeType="afterGroup">
                            <p:stCondLst>
                              <p:cond delay="1500"/>
                            </p:stCondLst>
                            <p:childTnLst>
                              <p:par>
                                <p:cTn id="144" presetID="22" presetClass="entr" presetSubtype="1" fill="hold" grpId="0" nodeType="afterEffect">
                                  <p:stCondLst>
                                    <p:cond delay="0"/>
                                  </p:stCondLst>
                                  <p:childTnLst>
                                    <p:set>
                                      <p:cBhvr>
                                        <p:cTn id="145" dur="1" fill="hold">
                                          <p:stCondLst>
                                            <p:cond delay="0"/>
                                          </p:stCondLst>
                                        </p:cTn>
                                        <p:tgtEl>
                                          <p:spTgt spid="77883"/>
                                        </p:tgtEl>
                                        <p:attrNameLst>
                                          <p:attrName>style.visibility</p:attrName>
                                        </p:attrNameLst>
                                      </p:cBhvr>
                                      <p:to>
                                        <p:strVal val="visible"/>
                                      </p:to>
                                    </p:set>
                                    <p:animEffect transition="in" filter="wipe(up)">
                                      <p:cBhvr>
                                        <p:cTn id="146" dur="500"/>
                                        <p:tgtEl>
                                          <p:spTgt spid="77883"/>
                                        </p:tgtEl>
                                      </p:cBhvr>
                                    </p:animEffect>
                                  </p:childTnLst>
                                </p:cTn>
                              </p:par>
                            </p:childTnLst>
                          </p:cTn>
                        </p:par>
                        <p:par>
                          <p:cTn id="147" fill="hold" nodeType="afterGroup">
                            <p:stCondLst>
                              <p:cond delay="2000"/>
                            </p:stCondLst>
                            <p:childTnLst>
                              <p:par>
                                <p:cTn id="148" presetID="63" presetClass="path" presetSubtype="0" accel="50000" decel="50000" fill="hold" grpId="1" nodeType="afterEffect">
                                  <p:stCondLst>
                                    <p:cond delay="0"/>
                                  </p:stCondLst>
                                  <p:childTnLst>
                                    <p:animMotion origin="layout" path="M 3.05556E-6 -1.11111E-6 L 0.06805 -1.11111E-6 " pathEditMode="relative" rAng="0" ptsTypes="AA">
                                      <p:cBhvr>
                                        <p:cTn id="149" dur="1000" fill="hold"/>
                                        <p:tgtEl>
                                          <p:spTgt spid="77880"/>
                                        </p:tgtEl>
                                        <p:attrNameLst>
                                          <p:attrName>ppt_x</p:attrName>
                                          <p:attrName>ppt_y</p:attrName>
                                        </p:attrNameLst>
                                      </p:cBhvr>
                                      <p:rCtr x="3400" y="0"/>
                                    </p:animMotion>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xit" presetSubtype="4" fill="hold" grpId="1" nodeType="clickEffect">
                                  <p:stCondLst>
                                    <p:cond delay="0"/>
                                  </p:stCondLst>
                                  <p:childTnLst>
                                    <p:animEffect transition="out" filter="wipe(down)">
                                      <p:cBhvr>
                                        <p:cTn id="153" dur="500"/>
                                        <p:tgtEl>
                                          <p:spTgt spid="78010"/>
                                        </p:tgtEl>
                                      </p:cBhvr>
                                    </p:animEffect>
                                    <p:set>
                                      <p:cBhvr>
                                        <p:cTn id="154" dur="1" fill="hold">
                                          <p:stCondLst>
                                            <p:cond delay="499"/>
                                          </p:stCondLst>
                                        </p:cTn>
                                        <p:tgtEl>
                                          <p:spTgt spid="78010"/>
                                        </p:tgtEl>
                                        <p:attrNameLst>
                                          <p:attrName>style.visibility</p:attrName>
                                        </p:attrNameLst>
                                      </p:cBhvr>
                                      <p:to>
                                        <p:strVal val="hidden"/>
                                      </p:to>
                                    </p:se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78016"/>
                                        </p:tgtEl>
                                        <p:attrNameLst>
                                          <p:attrName>style.visibility</p:attrName>
                                        </p:attrNameLst>
                                      </p:cBhvr>
                                      <p:to>
                                        <p:strVal val="visible"/>
                                      </p:to>
                                    </p:set>
                                    <p:animEffect transition="in" filter="wipe(up)">
                                      <p:cBhvr>
                                        <p:cTn id="158" dur="500"/>
                                        <p:tgtEl>
                                          <p:spTgt spid="78016"/>
                                        </p:tgtEl>
                                      </p:cBhvr>
                                    </p:animEffect>
                                  </p:childTnLst>
                                </p:cTn>
                              </p:par>
                            </p:childTnLst>
                          </p:cTn>
                        </p:par>
                        <p:par>
                          <p:cTn id="159" fill="hold" nodeType="afterGroup">
                            <p:stCondLst>
                              <p:cond delay="1000"/>
                            </p:stCondLst>
                            <p:childTnLst>
                              <p:par>
                                <p:cTn id="160" presetID="8" presetClass="emph" presetSubtype="0" fill="hold" grpId="2" nodeType="afterEffect">
                                  <p:stCondLst>
                                    <p:cond delay="0"/>
                                  </p:stCondLst>
                                  <p:childTnLst>
                                    <p:animRot by="21600000">
                                      <p:cBhvr>
                                        <p:cTn id="161" dur="500" fill="hold"/>
                                        <p:tgtEl>
                                          <p:spTgt spid="78013"/>
                                        </p:tgtEl>
                                        <p:attrNameLst>
                                          <p:attrName>r</p:attrName>
                                        </p:attrNameLst>
                                      </p:cBhvr>
                                    </p:animRot>
                                  </p:childTnLst>
                                </p:cTn>
                              </p:par>
                            </p:childTnLst>
                          </p:cTn>
                        </p:par>
                        <p:par>
                          <p:cTn id="162" fill="hold" nodeType="afterGroup">
                            <p:stCondLst>
                              <p:cond delay="1500"/>
                            </p:stCondLst>
                            <p:childTnLst>
                              <p:par>
                                <p:cTn id="163" presetID="8" presetClass="emph" presetSubtype="0" fill="hold" grpId="2" nodeType="afterEffect">
                                  <p:stCondLst>
                                    <p:cond delay="0"/>
                                  </p:stCondLst>
                                  <p:childTnLst>
                                    <p:animRot by="21600000">
                                      <p:cBhvr>
                                        <p:cTn id="164" dur="500" fill="hold"/>
                                        <p:tgtEl>
                                          <p:spTgt spid="78011"/>
                                        </p:tgtEl>
                                        <p:attrNameLst>
                                          <p:attrName>r</p:attrName>
                                        </p:attrNameLst>
                                      </p:cBhvr>
                                    </p:animRot>
                                  </p:childTnLst>
                                </p:cTn>
                              </p:par>
                            </p:childTnLst>
                          </p:cTn>
                        </p:par>
                        <p:par>
                          <p:cTn id="165" fill="hold" nodeType="afterGroup">
                            <p:stCondLst>
                              <p:cond delay="2000"/>
                            </p:stCondLst>
                            <p:childTnLst>
                              <p:par>
                                <p:cTn id="166" presetID="3" presetClass="exit" presetSubtype="10" fill="hold" grpId="2" nodeType="afterEffect">
                                  <p:stCondLst>
                                    <p:cond delay="0"/>
                                  </p:stCondLst>
                                  <p:childTnLst>
                                    <p:animEffect transition="out" filter="blinds(horizontal)">
                                      <p:cBhvr>
                                        <p:cTn id="167" dur="500"/>
                                        <p:tgtEl>
                                          <p:spTgt spid="78012"/>
                                        </p:tgtEl>
                                      </p:cBhvr>
                                    </p:animEffect>
                                    <p:set>
                                      <p:cBhvr>
                                        <p:cTn id="168" dur="1" fill="hold">
                                          <p:stCondLst>
                                            <p:cond delay="499"/>
                                          </p:stCondLst>
                                        </p:cTn>
                                        <p:tgtEl>
                                          <p:spTgt spid="78012"/>
                                        </p:tgtEl>
                                        <p:attrNameLst>
                                          <p:attrName>style.visibility</p:attrName>
                                        </p:attrNameLst>
                                      </p:cBhvr>
                                      <p:to>
                                        <p:strVal val="hidden"/>
                                      </p:to>
                                    </p:set>
                                  </p:childTnLst>
                                </p:cTn>
                              </p:par>
                            </p:childTnLst>
                          </p:cTn>
                        </p:par>
                        <p:par>
                          <p:cTn id="169" fill="hold" nodeType="afterGroup">
                            <p:stCondLst>
                              <p:cond delay="2500"/>
                            </p:stCondLst>
                            <p:childTnLst>
                              <p:par>
                                <p:cTn id="170" presetID="22" presetClass="entr" presetSubtype="1" fill="hold" grpId="0" nodeType="afterEffect">
                                  <p:stCondLst>
                                    <p:cond delay="0"/>
                                  </p:stCondLst>
                                  <p:childTnLst>
                                    <p:set>
                                      <p:cBhvr>
                                        <p:cTn id="171" dur="1" fill="hold">
                                          <p:stCondLst>
                                            <p:cond delay="0"/>
                                          </p:stCondLst>
                                        </p:cTn>
                                        <p:tgtEl>
                                          <p:spTgt spid="77976"/>
                                        </p:tgtEl>
                                        <p:attrNameLst>
                                          <p:attrName>style.visibility</p:attrName>
                                        </p:attrNameLst>
                                      </p:cBhvr>
                                      <p:to>
                                        <p:strVal val="visible"/>
                                      </p:to>
                                    </p:set>
                                    <p:animEffect transition="in" filter="wipe(up)">
                                      <p:cBhvr>
                                        <p:cTn id="172" dur="500"/>
                                        <p:tgtEl>
                                          <p:spTgt spid="77976"/>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63" presetClass="path" presetSubtype="0" accel="50000" decel="50000" fill="hold" grpId="1" nodeType="clickEffect">
                                  <p:stCondLst>
                                    <p:cond delay="0"/>
                                  </p:stCondLst>
                                  <p:childTnLst>
                                    <p:animMotion origin="layout" path="M 0.03958 0.00092 L 0.13854 2.96296E-6 " pathEditMode="relative" rAng="0" ptsTypes="AA">
                                      <p:cBhvr>
                                        <p:cTn id="176" dur="1000" fill="hold"/>
                                        <p:tgtEl>
                                          <p:spTgt spid="78016"/>
                                        </p:tgtEl>
                                        <p:attrNameLst>
                                          <p:attrName>ppt_x</p:attrName>
                                          <p:attrName>ppt_y</p:attrName>
                                        </p:attrNameLst>
                                      </p:cBhvr>
                                      <p:rCtr x="4948" y="-46"/>
                                    </p:animMotion>
                                  </p:childTnLst>
                                </p:cTn>
                              </p:par>
                              <p:par>
                                <p:cTn id="177" presetID="63" presetClass="path" presetSubtype="0" accel="50000" decel="50000" fill="hold" grpId="3" nodeType="withEffect">
                                  <p:stCondLst>
                                    <p:cond delay="0"/>
                                  </p:stCondLst>
                                  <p:childTnLst>
                                    <p:animMotion origin="layout" path="M 0.13854 2.96296E-6 L 0.27274 -0.00232 " pathEditMode="relative" rAng="0" ptsTypes="AA">
                                      <p:cBhvr>
                                        <p:cTn id="178" dur="1000" fill="hold"/>
                                        <p:tgtEl>
                                          <p:spTgt spid="78013"/>
                                        </p:tgtEl>
                                        <p:attrNameLst>
                                          <p:attrName>ppt_x</p:attrName>
                                          <p:attrName>ppt_y</p:attrName>
                                        </p:attrNameLst>
                                      </p:cBhvr>
                                      <p:rCtr x="6701" y="-116"/>
                                    </p:animMotion>
                                  </p:childTnLst>
                                </p:cTn>
                              </p:par>
                              <p:par>
                                <p:cTn id="179" presetID="63" presetClass="path" presetSubtype="0" accel="50000" decel="50000" fill="hold" grpId="3" nodeType="withEffect">
                                  <p:stCondLst>
                                    <p:cond delay="0"/>
                                  </p:stCondLst>
                                  <p:childTnLst>
                                    <p:animMotion origin="layout" path="M 0.1 0.00208 L 0.2651 -0.00232 " pathEditMode="relative" rAng="0" ptsTypes="AA">
                                      <p:cBhvr>
                                        <p:cTn id="180" dur="1000" fill="hold"/>
                                        <p:tgtEl>
                                          <p:spTgt spid="78011"/>
                                        </p:tgtEl>
                                        <p:attrNameLst>
                                          <p:attrName>ppt_x</p:attrName>
                                          <p:attrName>ppt_y</p:attrName>
                                        </p:attrNameLst>
                                      </p:cBhvr>
                                      <p:rCtr x="8247" y="-231"/>
                                    </p:animMotion>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77983"/>
                                        </p:tgtEl>
                                        <p:attrNameLst>
                                          <p:attrName>style.visibility</p:attrName>
                                        </p:attrNameLst>
                                      </p:cBhvr>
                                      <p:to>
                                        <p:strVal val="visible"/>
                                      </p:to>
                                    </p:set>
                                    <p:animEffect transition="in" filter="wipe(up)">
                                      <p:cBhvr>
                                        <p:cTn id="185" dur="500"/>
                                        <p:tgtEl>
                                          <p:spTgt spid="77983"/>
                                        </p:tgtEl>
                                      </p:cBhvr>
                                    </p:animEffect>
                                  </p:childTnLst>
                                </p:cTn>
                              </p:par>
                            </p:childTnLst>
                          </p:cTn>
                        </p:par>
                        <p:par>
                          <p:cTn id="186" fill="hold" nodeType="afterGroup">
                            <p:stCondLst>
                              <p:cond delay="500"/>
                            </p:stCondLst>
                            <p:childTnLst>
                              <p:par>
                                <p:cTn id="187" presetID="22" presetClass="entr" presetSubtype="8" fill="hold" grpId="0" nodeType="afterEffect">
                                  <p:stCondLst>
                                    <p:cond delay="0"/>
                                  </p:stCondLst>
                                  <p:childTnLst>
                                    <p:set>
                                      <p:cBhvr>
                                        <p:cTn id="188" dur="1" fill="hold">
                                          <p:stCondLst>
                                            <p:cond delay="0"/>
                                          </p:stCondLst>
                                        </p:cTn>
                                        <p:tgtEl>
                                          <p:spTgt spid="77984"/>
                                        </p:tgtEl>
                                        <p:attrNameLst>
                                          <p:attrName>style.visibility</p:attrName>
                                        </p:attrNameLst>
                                      </p:cBhvr>
                                      <p:to>
                                        <p:strVal val="visible"/>
                                      </p:to>
                                    </p:set>
                                    <p:animEffect transition="in" filter="wipe(left)">
                                      <p:cBhvr>
                                        <p:cTn id="189" dur="500"/>
                                        <p:tgtEl>
                                          <p:spTgt spid="77984"/>
                                        </p:tgtEl>
                                      </p:cBhvr>
                                    </p:animEffect>
                                  </p:childTnLst>
                                </p:cTn>
                              </p:par>
                            </p:childTnLst>
                          </p:cTn>
                        </p:par>
                        <p:par>
                          <p:cTn id="190" fill="hold" nodeType="afterGroup">
                            <p:stCondLst>
                              <p:cond delay="1000"/>
                            </p:stCondLst>
                            <p:childTnLst>
                              <p:par>
                                <p:cTn id="191" presetID="22" presetClass="entr" presetSubtype="4" fill="hold" grpId="0" nodeType="afterEffect">
                                  <p:stCondLst>
                                    <p:cond delay="0"/>
                                  </p:stCondLst>
                                  <p:childTnLst>
                                    <p:set>
                                      <p:cBhvr>
                                        <p:cTn id="192" dur="1" fill="hold">
                                          <p:stCondLst>
                                            <p:cond delay="0"/>
                                          </p:stCondLst>
                                        </p:cTn>
                                        <p:tgtEl>
                                          <p:spTgt spid="77991"/>
                                        </p:tgtEl>
                                        <p:attrNameLst>
                                          <p:attrName>style.visibility</p:attrName>
                                        </p:attrNameLst>
                                      </p:cBhvr>
                                      <p:to>
                                        <p:strVal val="visible"/>
                                      </p:to>
                                    </p:set>
                                    <p:animEffect transition="in" filter="wipe(down)">
                                      <p:cBhvr>
                                        <p:cTn id="193" dur="500"/>
                                        <p:tgtEl>
                                          <p:spTgt spid="77991"/>
                                        </p:tgtEl>
                                      </p:cBhvr>
                                    </p:animEffect>
                                  </p:childTnLst>
                                </p:cTn>
                              </p:par>
                            </p:childTnLst>
                          </p:cTn>
                        </p:par>
                        <p:par>
                          <p:cTn id="194" fill="hold" nodeType="afterGroup">
                            <p:stCondLst>
                              <p:cond delay="1500"/>
                            </p:stCondLst>
                            <p:childTnLst>
                              <p:par>
                                <p:cTn id="195" presetID="22" presetClass="entr" presetSubtype="8" fill="hold" grpId="0" nodeType="afterEffect">
                                  <p:stCondLst>
                                    <p:cond delay="0"/>
                                  </p:stCondLst>
                                  <p:childTnLst>
                                    <p:set>
                                      <p:cBhvr>
                                        <p:cTn id="196" dur="1" fill="hold">
                                          <p:stCondLst>
                                            <p:cond delay="0"/>
                                          </p:stCondLst>
                                        </p:cTn>
                                        <p:tgtEl>
                                          <p:spTgt spid="77992"/>
                                        </p:tgtEl>
                                        <p:attrNameLst>
                                          <p:attrName>style.visibility</p:attrName>
                                        </p:attrNameLst>
                                      </p:cBhvr>
                                      <p:to>
                                        <p:strVal val="visible"/>
                                      </p:to>
                                    </p:set>
                                    <p:animEffect transition="in" filter="wipe(left)">
                                      <p:cBhvr>
                                        <p:cTn id="197" dur="500"/>
                                        <p:tgtEl>
                                          <p:spTgt spid="77992"/>
                                        </p:tgtEl>
                                      </p:cBhvr>
                                    </p:animEffect>
                                  </p:childTnLst>
                                </p:cTn>
                              </p:par>
                            </p:childTnLst>
                          </p:cTn>
                        </p:par>
                        <p:par>
                          <p:cTn id="198" fill="hold" nodeType="afterGroup">
                            <p:stCondLst>
                              <p:cond delay="2000"/>
                            </p:stCondLst>
                            <p:childTnLst>
                              <p:par>
                                <p:cTn id="199" presetID="22" presetClass="entr" presetSubtype="8" fill="hold" grpId="0" nodeType="afterEffect">
                                  <p:stCondLst>
                                    <p:cond delay="0"/>
                                  </p:stCondLst>
                                  <p:childTnLst>
                                    <p:set>
                                      <p:cBhvr>
                                        <p:cTn id="200" dur="1" fill="hold">
                                          <p:stCondLst>
                                            <p:cond delay="0"/>
                                          </p:stCondLst>
                                        </p:cTn>
                                        <p:tgtEl>
                                          <p:spTgt spid="78000"/>
                                        </p:tgtEl>
                                        <p:attrNameLst>
                                          <p:attrName>style.visibility</p:attrName>
                                        </p:attrNameLst>
                                      </p:cBhvr>
                                      <p:to>
                                        <p:strVal val="visible"/>
                                      </p:to>
                                    </p:set>
                                    <p:animEffect transition="in" filter="wipe(left)">
                                      <p:cBhvr>
                                        <p:cTn id="201" dur="500"/>
                                        <p:tgtEl>
                                          <p:spTgt spid="78000"/>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78040"/>
                                        </p:tgtEl>
                                        <p:attrNameLst>
                                          <p:attrName>style.visibility</p:attrName>
                                        </p:attrNameLst>
                                      </p:cBhvr>
                                      <p:to>
                                        <p:strVal val="visible"/>
                                      </p:to>
                                    </p:set>
                                    <p:animEffect transition="in" filter="wipe(left)">
                                      <p:cBhvr>
                                        <p:cTn id="206" dur="500"/>
                                        <p:tgtEl>
                                          <p:spTgt spid="78040"/>
                                        </p:tgtEl>
                                      </p:cBhvr>
                                    </p:animEffect>
                                  </p:childTnLst>
                                </p:cTn>
                              </p:par>
                            </p:childTnLst>
                          </p:cTn>
                        </p:par>
                        <p:par>
                          <p:cTn id="207" fill="hold" nodeType="afterGroup">
                            <p:stCondLst>
                              <p:cond delay="500"/>
                            </p:stCondLst>
                            <p:childTnLst>
                              <p:par>
                                <p:cTn id="208" presetID="22" presetClass="entr" presetSubtype="1" fill="hold" grpId="0" nodeType="afterEffect">
                                  <p:stCondLst>
                                    <p:cond delay="0"/>
                                  </p:stCondLst>
                                  <p:childTnLst>
                                    <p:set>
                                      <p:cBhvr>
                                        <p:cTn id="209" dur="1" fill="hold">
                                          <p:stCondLst>
                                            <p:cond delay="0"/>
                                          </p:stCondLst>
                                        </p:cTn>
                                        <p:tgtEl>
                                          <p:spTgt spid="78018"/>
                                        </p:tgtEl>
                                        <p:attrNameLst>
                                          <p:attrName>style.visibility</p:attrName>
                                        </p:attrNameLst>
                                      </p:cBhvr>
                                      <p:to>
                                        <p:strVal val="visible"/>
                                      </p:to>
                                    </p:set>
                                    <p:animEffect transition="in" filter="wipe(up)">
                                      <p:cBhvr>
                                        <p:cTn id="210" dur="500"/>
                                        <p:tgtEl>
                                          <p:spTgt spid="78018"/>
                                        </p:tgtEl>
                                      </p:cBhvr>
                                    </p:animEffect>
                                  </p:childTnLst>
                                </p:cTn>
                              </p:par>
                            </p:childTnLst>
                          </p:cTn>
                        </p:par>
                        <p:par>
                          <p:cTn id="211" fill="hold" nodeType="afterGroup">
                            <p:stCondLst>
                              <p:cond delay="1000"/>
                            </p:stCondLst>
                            <p:childTnLst>
                              <p:par>
                                <p:cTn id="212" presetID="22" presetClass="entr" presetSubtype="8" fill="hold" grpId="0" nodeType="afterEffect">
                                  <p:stCondLst>
                                    <p:cond delay="0"/>
                                  </p:stCondLst>
                                  <p:childTnLst>
                                    <p:set>
                                      <p:cBhvr>
                                        <p:cTn id="213" dur="1" fill="hold">
                                          <p:stCondLst>
                                            <p:cond delay="0"/>
                                          </p:stCondLst>
                                        </p:cTn>
                                        <p:tgtEl>
                                          <p:spTgt spid="78041"/>
                                        </p:tgtEl>
                                        <p:attrNameLst>
                                          <p:attrName>style.visibility</p:attrName>
                                        </p:attrNameLst>
                                      </p:cBhvr>
                                      <p:to>
                                        <p:strVal val="visible"/>
                                      </p:to>
                                    </p:set>
                                    <p:animEffect transition="in" filter="wipe(left)">
                                      <p:cBhvr>
                                        <p:cTn id="214" dur="500"/>
                                        <p:tgtEl>
                                          <p:spTgt spid="78041"/>
                                        </p:tgtEl>
                                      </p:cBhvr>
                                    </p:animEffect>
                                  </p:childTnLst>
                                </p:cTn>
                              </p:par>
                            </p:childTnLst>
                          </p:cTn>
                        </p:par>
                        <p:par>
                          <p:cTn id="215" fill="hold" nodeType="afterGroup">
                            <p:stCondLst>
                              <p:cond delay="1500"/>
                            </p:stCondLst>
                            <p:childTnLst>
                              <p:par>
                                <p:cTn id="216" presetID="22" presetClass="entr" presetSubtype="1" fill="hold" grpId="0" nodeType="afterEffect">
                                  <p:stCondLst>
                                    <p:cond delay="0"/>
                                  </p:stCondLst>
                                  <p:childTnLst>
                                    <p:set>
                                      <p:cBhvr>
                                        <p:cTn id="217" dur="1" fill="hold">
                                          <p:stCondLst>
                                            <p:cond delay="0"/>
                                          </p:stCondLst>
                                        </p:cTn>
                                        <p:tgtEl>
                                          <p:spTgt spid="78019"/>
                                        </p:tgtEl>
                                        <p:attrNameLst>
                                          <p:attrName>style.visibility</p:attrName>
                                        </p:attrNameLst>
                                      </p:cBhvr>
                                      <p:to>
                                        <p:strVal val="visible"/>
                                      </p:to>
                                    </p:set>
                                    <p:animEffect transition="in" filter="wipe(up)">
                                      <p:cBhvr>
                                        <p:cTn id="218" dur="500"/>
                                        <p:tgtEl>
                                          <p:spTgt spid="78019"/>
                                        </p:tgtEl>
                                      </p:cBhvr>
                                    </p:animEffect>
                                  </p:childTnLst>
                                </p:cTn>
                              </p:par>
                            </p:childTnLst>
                          </p:cTn>
                        </p:par>
                        <p:par>
                          <p:cTn id="219" fill="hold" nodeType="afterGroup">
                            <p:stCondLst>
                              <p:cond delay="2000"/>
                            </p:stCondLst>
                            <p:childTnLst>
                              <p:par>
                                <p:cTn id="220" presetID="22" presetClass="entr" presetSubtype="8" fill="hold" grpId="0" nodeType="afterEffect">
                                  <p:stCondLst>
                                    <p:cond delay="0"/>
                                  </p:stCondLst>
                                  <p:childTnLst>
                                    <p:set>
                                      <p:cBhvr>
                                        <p:cTn id="221" dur="1" fill="hold">
                                          <p:stCondLst>
                                            <p:cond delay="0"/>
                                          </p:stCondLst>
                                        </p:cTn>
                                        <p:tgtEl>
                                          <p:spTgt spid="78042"/>
                                        </p:tgtEl>
                                        <p:attrNameLst>
                                          <p:attrName>style.visibility</p:attrName>
                                        </p:attrNameLst>
                                      </p:cBhvr>
                                      <p:to>
                                        <p:strVal val="visible"/>
                                      </p:to>
                                    </p:set>
                                    <p:animEffect transition="in" filter="wipe(left)">
                                      <p:cBhvr>
                                        <p:cTn id="222" dur="500"/>
                                        <p:tgtEl>
                                          <p:spTgt spid="78042"/>
                                        </p:tgtEl>
                                      </p:cBhvr>
                                    </p:animEffect>
                                  </p:childTnLst>
                                </p:cTn>
                              </p:par>
                            </p:childTnLst>
                          </p:cTn>
                        </p:par>
                        <p:par>
                          <p:cTn id="223" fill="hold" nodeType="afterGroup">
                            <p:stCondLst>
                              <p:cond delay="2500"/>
                            </p:stCondLst>
                            <p:childTnLst>
                              <p:par>
                                <p:cTn id="224" presetID="22" presetClass="entr" presetSubtype="1" fill="hold" grpId="0" nodeType="afterEffect">
                                  <p:stCondLst>
                                    <p:cond delay="0"/>
                                  </p:stCondLst>
                                  <p:childTnLst>
                                    <p:set>
                                      <p:cBhvr>
                                        <p:cTn id="225" dur="1" fill="hold">
                                          <p:stCondLst>
                                            <p:cond delay="0"/>
                                          </p:stCondLst>
                                        </p:cTn>
                                        <p:tgtEl>
                                          <p:spTgt spid="78020"/>
                                        </p:tgtEl>
                                        <p:attrNameLst>
                                          <p:attrName>style.visibility</p:attrName>
                                        </p:attrNameLst>
                                      </p:cBhvr>
                                      <p:to>
                                        <p:strVal val="visible"/>
                                      </p:to>
                                    </p:set>
                                    <p:animEffect transition="in" filter="wipe(up)">
                                      <p:cBhvr>
                                        <p:cTn id="226" dur="500"/>
                                        <p:tgtEl>
                                          <p:spTgt spid="78020"/>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xit" presetSubtype="4" fill="hold" grpId="2" nodeType="clickEffect">
                                  <p:stCondLst>
                                    <p:cond delay="0"/>
                                  </p:stCondLst>
                                  <p:childTnLst>
                                    <p:animEffect transition="out" filter="wipe(down)">
                                      <p:cBhvr>
                                        <p:cTn id="230" dur="500"/>
                                        <p:tgtEl>
                                          <p:spTgt spid="78016"/>
                                        </p:tgtEl>
                                      </p:cBhvr>
                                    </p:animEffect>
                                    <p:set>
                                      <p:cBhvr>
                                        <p:cTn id="231" dur="1" fill="hold">
                                          <p:stCondLst>
                                            <p:cond delay="499"/>
                                          </p:stCondLst>
                                        </p:cTn>
                                        <p:tgtEl>
                                          <p:spTgt spid="78016"/>
                                        </p:tgtEl>
                                        <p:attrNameLst>
                                          <p:attrName>style.visibility</p:attrName>
                                        </p:attrNameLst>
                                      </p:cBhvr>
                                      <p:to>
                                        <p:strVal val="hidden"/>
                                      </p:to>
                                    </p:set>
                                  </p:childTnLst>
                                </p:cTn>
                              </p:par>
                              <p:par>
                                <p:cTn id="232" presetID="22" presetClass="exit" presetSubtype="4" fill="hold" grpId="4" nodeType="withEffect">
                                  <p:stCondLst>
                                    <p:cond delay="0"/>
                                  </p:stCondLst>
                                  <p:childTnLst>
                                    <p:animEffect transition="out" filter="wipe(down)">
                                      <p:cBhvr>
                                        <p:cTn id="233" dur="500"/>
                                        <p:tgtEl>
                                          <p:spTgt spid="78013"/>
                                        </p:tgtEl>
                                      </p:cBhvr>
                                    </p:animEffect>
                                    <p:set>
                                      <p:cBhvr>
                                        <p:cTn id="234" dur="1" fill="hold">
                                          <p:stCondLst>
                                            <p:cond delay="499"/>
                                          </p:stCondLst>
                                        </p:cTn>
                                        <p:tgtEl>
                                          <p:spTgt spid="78013"/>
                                        </p:tgtEl>
                                        <p:attrNameLst>
                                          <p:attrName>style.visibility</p:attrName>
                                        </p:attrNameLst>
                                      </p:cBhvr>
                                      <p:to>
                                        <p:strVal val="hidden"/>
                                      </p:to>
                                    </p:set>
                                  </p:childTnLst>
                                </p:cTn>
                              </p:par>
                              <p:par>
                                <p:cTn id="235" presetID="22" presetClass="exit" presetSubtype="4" fill="hold" grpId="4" nodeType="withEffect">
                                  <p:stCondLst>
                                    <p:cond delay="0"/>
                                  </p:stCondLst>
                                  <p:childTnLst>
                                    <p:animEffect transition="out" filter="wipe(down)">
                                      <p:cBhvr>
                                        <p:cTn id="236" dur="500"/>
                                        <p:tgtEl>
                                          <p:spTgt spid="78011"/>
                                        </p:tgtEl>
                                      </p:cBhvr>
                                    </p:animEffect>
                                    <p:set>
                                      <p:cBhvr>
                                        <p:cTn id="237" dur="1" fill="hold">
                                          <p:stCondLst>
                                            <p:cond delay="499"/>
                                          </p:stCondLst>
                                        </p:cTn>
                                        <p:tgtEl>
                                          <p:spTgt spid="78011"/>
                                        </p:tgtEl>
                                        <p:attrNameLst>
                                          <p:attrName>style.visibility</p:attrName>
                                        </p:attrNameLst>
                                      </p:cBhvr>
                                      <p:to>
                                        <p:strVal val="hidden"/>
                                      </p:to>
                                    </p:se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77884"/>
                                        </p:tgtEl>
                                        <p:attrNameLst>
                                          <p:attrName>style.visibility</p:attrName>
                                        </p:attrNameLst>
                                      </p:cBhvr>
                                      <p:to>
                                        <p:strVal val="visible"/>
                                      </p:to>
                                    </p:set>
                                    <p:animEffect transition="in" filter="wipe(left)">
                                      <p:cBhvr>
                                        <p:cTn id="242" dur="500"/>
                                        <p:tgtEl>
                                          <p:spTgt spid="77884"/>
                                        </p:tgtEl>
                                      </p:cBhvr>
                                    </p:animEffect>
                                  </p:childTnLst>
                                </p:cTn>
                              </p:par>
                            </p:childTnLst>
                          </p:cTn>
                        </p:par>
                        <p:par>
                          <p:cTn id="243" fill="hold" nodeType="afterGroup">
                            <p:stCondLst>
                              <p:cond delay="500"/>
                            </p:stCondLst>
                            <p:childTnLst>
                              <p:par>
                                <p:cTn id="244" presetID="22" presetClass="entr" presetSubtype="4" fill="hold" grpId="0" nodeType="afterEffect">
                                  <p:stCondLst>
                                    <p:cond delay="0"/>
                                  </p:stCondLst>
                                  <p:childTnLst>
                                    <p:set>
                                      <p:cBhvr>
                                        <p:cTn id="245" dur="1" fill="hold">
                                          <p:stCondLst>
                                            <p:cond delay="0"/>
                                          </p:stCondLst>
                                        </p:cTn>
                                        <p:tgtEl>
                                          <p:spTgt spid="77885"/>
                                        </p:tgtEl>
                                        <p:attrNameLst>
                                          <p:attrName>style.visibility</p:attrName>
                                        </p:attrNameLst>
                                      </p:cBhvr>
                                      <p:to>
                                        <p:strVal val="visible"/>
                                      </p:to>
                                    </p:set>
                                    <p:animEffect transition="in" filter="wipe(down)">
                                      <p:cBhvr>
                                        <p:cTn id="246" dur="500"/>
                                        <p:tgtEl>
                                          <p:spTgt spid="77885"/>
                                        </p:tgtEl>
                                      </p:cBhvr>
                                    </p:animEffect>
                                  </p:childTnLst>
                                </p:cTn>
                              </p:par>
                            </p:childTnLst>
                          </p:cTn>
                        </p:par>
                        <p:par>
                          <p:cTn id="247" fill="hold" nodeType="afterGroup">
                            <p:stCondLst>
                              <p:cond delay="1000"/>
                            </p:stCondLst>
                            <p:childTnLst>
                              <p:par>
                                <p:cTn id="248" presetID="22" presetClass="entr" presetSubtype="8" fill="hold" grpId="0" nodeType="afterEffect">
                                  <p:stCondLst>
                                    <p:cond delay="0"/>
                                  </p:stCondLst>
                                  <p:childTnLst>
                                    <p:set>
                                      <p:cBhvr>
                                        <p:cTn id="249" dur="1" fill="hold">
                                          <p:stCondLst>
                                            <p:cond delay="0"/>
                                          </p:stCondLst>
                                        </p:cTn>
                                        <p:tgtEl>
                                          <p:spTgt spid="77886"/>
                                        </p:tgtEl>
                                        <p:attrNameLst>
                                          <p:attrName>style.visibility</p:attrName>
                                        </p:attrNameLst>
                                      </p:cBhvr>
                                      <p:to>
                                        <p:strVal val="visible"/>
                                      </p:to>
                                    </p:set>
                                    <p:animEffect transition="in" filter="wipe(left)">
                                      <p:cBhvr>
                                        <p:cTn id="250" dur="500"/>
                                        <p:tgtEl>
                                          <p:spTgt spid="77886"/>
                                        </p:tgtEl>
                                      </p:cBhvr>
                                    </p:animEffect>
                                  </p:childTnLst>
                                </p:cTn>
                              </p:par>
                            </p:childTnLst>
                          </p:cTn>
                        </p:par>
                        <p:par>
                          <p:cTn id="251" fill="hold" nodeType="afterGroup">
                            <p:stCondLst>
                              <p:cond delay="1500"/>
                            </p:stCondLst>
                            <p:childTnLst>
                              <p:par>
                                <p:cTn id="252" presetID="22" presetClass="entr" presetSubtype="1" fill="hold" grpId="0" nodeType="afterEffect">
                                  <p:stCondLst>
                                    <p:cond delay="0"/>
                                  </p:stCondLst>
                                  <p:childTnLst>
                                    <p:set>
                                      <p:cBhvr>
                                        <p:cTn id="253" dur="1" fill="hold">
                                          <p:stCondLst>
                                            <p:cond delay="0"/>
                                          </p:stCondLst>
                                        </p:cTn>
                                        <p:tgtEl>
                                          <p:spTgt spid="77887"/>
                                        </p:tgtEl>
                                        <p:attrNameLst>
                                          <p:attrName>style.visibility</p:attrName>
                                        </p:attrNameLst>
                                      </p:cBhvr>
                                      <p:to>
                                        <p:strVal val="visible"/>
                                      </p:to>
                                    </p:set>
                                    <p:animEffect transition="in" filter="wipe(up)">
                                      <p:cBhvr>
                                        <p:cTn id="254" dur="500"/>
                                        <p:tgtEl>
                                          <p:spTgt spid="77887"/>
                                        </p:tgtEl>
                                      </p:cBhvr>
                                    </p:animEffect>
                                  </p:childTnLst>
                                </p:cTn>
                              </p:par>
                            </p:childTnLst>
                          </p:cTn>
                        </p:par>
                        <p:par>
                          <p:cTn id="255" fill="hold" nodeType="afterGroup">
                            <p:stCondLst>
                              <p:cond delay="2000"/>
                            </p:stCondLst>
                            <p:childTnLst>
                              <p:par>
                                <p:cTn id="256" presetID="63" presetClass="path" presetSubtype="0" accel="50000" decel="50000" fill="hold" grpId="2" nodeType="afterEffect">
                                  <p:stCondLst>
                                    <p:cond delay="0"/>
                                  </p:stCondLst>
                                  <p:childTnLst>
                                    <p:animMotion origin="layout" path="M 0.06857 -1.11111E-6 L 0.13298 -0.00208 " pathEditMode="relative" rAng="0" ptsTypes="AA">
                                      <p:cBhvr>
                                        <p:cTn id="257" dur="1000" fill="hold"/>
                                        <p:tgtEl>
                                          <p:spTgt spid="77880"/>
                                        </p:tgtEl>
                                        <p:attrNameLst>
                                          <p:attrName>ppt_x</p:attrName>
                                          <p:attrName>ppt_y</p:attrName>
                                        </p:attrNameLst>
                                      </p:cBhvr>
                                      <p:rCtr x="3200" y="-100"/>
                                    </p:animMotion>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2" presetClass="entr" presetSubtype="1" fill="hold" grpId="0" nodeType="clickEffect">
                                  <p:stCondLst>
                                    <p:cond delay="0"/>
                                  </p:stCondLst>
                                  <p:childTnLst>
                                    <p:set>
                                      <p:cBhvr>
                                        <p:cTn id="261" dur="1" fill="hold">
                                          <p:stCondLst>
                                            <p:cond delay="0"/>
                                          </p:stCondLst>
                                        </p:cTn>
                                        <p:tgtEl>
                                          <p:spTgt spid="77977"/>
                                        </p:tgtEl>
                                        <p:attrNameLst>
                                          <p:attrName>style.visibility</p:attrName>
                                        </p:attrNameLst>
                                      </p:cBhvr>
                                      <p:to>
                                        <p:strVal val="visible"/>
                                      </p:to>
                                    </p:set>
                                    <p:animEffect transition="in" filter="wipe(up)">
                                      <p:cBhvr>
                                        <p:cTn id="262" dur="500"/>
                                        <p:tgtEl>
                                          <p:spTgt spid="77977"/>
                                        </p:tgtEl>
                                      </p:cBhvr>
                                    </p:animEffect>
                                  </p:childTnLst>
                                </p:cTn>
                              </p:par>
                            </p:childTnLst>
                          </p:cTn>
                        </p:par>
                        <p:par>
                          <p:cTn id="263" fill="hold" nodeType="afterGroup">
                            <p:stCondLst>
                              <p:cond delay="500"/>
                            </p:stCondLst>
                            <p:childTnLst>
                              <p:par>
                                <p:cTn id="264" presetID="22" presetClass="entr" presetSubtype="1" fill="hold" grpId="0" nodeType="afterEffect">
                                  <p:stCondLst>
                                    <p:cond delay="0"/>
                                  </p:stCondLst>
                                  <p:childTnLst>
                                    <p:set>
                                      <p:cBhvr>
                                        <p:cTn id="265" dur="1" fill="hold">
                                          <p:stCondLst>
                                            <p:cond delay="0"/>
                                          </p:stCondLst>
                                        </p:cTn>
                                        <p:tgtEl>
                                          <p:spTgt spid="78021"/>
                                        </p:tgtEl>
                                        <p:attrNameLst>
                                          <p:attrName>style.visibility</p:attrName>
                                        </p:attrNameLst>
                                      </p:cBhvr>
                                      <p:to>
                                        <p:strVal val="visible"/>
                                      </p:to>
                                    </p:set>
                                    <p:animEffect transition="in" filter="wipe(up)">
                                      <p:cBhvr>
                                        <p:cTn id="266" dur="500"/>
                                        <p:tgtEl>
                                          <p:spTgt spid="78021"/>
                                        </p:tgtEl>
                                      </p:cBhvr>
                                    </p:animEffect>
                                  </p:childTnLst>
                                </p:cTn>
                              </p:par>
                              <p:par>
                                <p:cTn id="267" presetID="22" presetClass="entr" presetSubtype="1" fill="hold" grpId="0" nodeType="withEffect">
                                  <p:stCondLst>
                                    <p:cond delay="0"/>
                                  </p:stCondLst>
                                  <p:childTnLst>
                                    <p:set>
                                      <p:cBhvr>
                                        <p:cTn id="268" dur="1" fill="hold">
                                          <p:stCondLst>
                                            <p:cond delay="0"/>
                                          </p:stCondLst>
                                        </p:cTn>
                                        <p:tgtEl>
                                          <p:spTgt spid="78022"/>
                                        </p:tgtEl>
                                        <p:attrNameLst>
                                          <p:attrName>style.visibility</p:attrName>
                                        </p:attrNameLst>
                                      </p:cBhvr>
                                      <p:to>
                                        <p:strVal val="visible"/>
                                      </p:to>
                                    </p:set>
                                    <p:animEffect transition="in" filter="wipe(up)">
                                      <p:cBhvr>
                                        <p:cTn id="269" dur="500"/>
                                        <p:tgtEl>
                                          <p:spTgt spid="78022"/>
                                        </p:tgtEl>
                                      </p:cBhvr>
                                    </p:animEffect>
                                  </p:childTnLst>
                                </p:cTn>
                              </p:par>
                              <p:par>
                                <p:cTn id="270" presetID="22" presetClass="entr" presetSubtype="1" fill="hold" grpId="0" nodeType="withEffect">
                                  <p:stCondLst>
                                    <p:cond delay="0"/>
                                  </p:stCondLst>
                                  <p:childTnLst>
                                    <p:set>
                                      <p:cBhvr>
                                        <p:cTn id="271" dur="1" fill="hold">
                                          <p:stCondLst>
                                            <p:cond delay="0"/>
                                          </p:stCondLst>
                                        </p:cTn>
                                        <p:tgtEl>
                                          <p:spTgt spid="78023"/>
                                        </p:tgtEl>
                                        <p:attrNameLst>
                                          <p:attrName>style.visibility</p:attrName>
                                        </p:attrNameLst>
                                      </p:cBhvr>
                                      <p:to>
                                        <p:strVal val="visible"/>
                                      </p:to>
                                    </p:set>
                                    <p:animEffect transition="in" filter="wipe(up)">
                                      <p:cBhvr>
                                        <p:cTn id="272" dur="500"/>
                                        <p:tgtEl>
                                          <p:spTgt spid="78023"/>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49" presetClass="path" presetSubtype="0" accel="50000" decel="50000" fill="hold" grpId="1" nodeType="clickEffect">
                                  <p:stCondLst>
                                    <p:cond delay="0"/>
                                  </p:stCondLst>
                                  <p:childTnLst>
                                    <p:animMotion origin="layout" path="M 2.5E-6 -4.81481E-6 L 0.05104 0.07338 " pathEditMode="relative" rAng="0" ptsTypes="AA">
                                      <p:cBhvr>
                                        <p:cTn id="276" dur="1000" fill="hold"/>
                                        <p:tgtEl>
                                          <p:spTgt spid="78021"/>
                                        </p:tgtEl>
                                        <p:attrNameLst>
                                          <p:attrName>ppt_x</p:attrName>
                                          <p:attrName>ppt_y</p:attrName>
                                        </p:attrNameLst>
                                      </p:cBhvr>
                                      <p:rCtr x="2600" y="3700"/>
                                    </p:animMotion>
                                  </p:childTnLst>
                                </p:cTn>
                              </p:par>
                              <p:par>
                                <p:cTn id="277" presetID="49" presetClass="path" presetSubtype="0" accel="50000" decel="50000" fill="hold" grpId="1" nodeType="withEffect">
                                  <p:stCondLst>
                                    <p:cond delay="0"/>
                                  </p:stCondLst>
                                  <p:childTnLst>
                                    <p:animMotion origin="layout" path="M 2.5E-6 -4.44444E-6 L 0.05573 0.0794 " pathEditMode="relative" rAng="0" ptsTypes="AA">
                                      <p:cBhvr>
                                        <p:cTn id="278" dur="1000" fill="hold"/>
                                        <p:tgtEl>
                                          <p:spTgt spid="78022"/>
                                        </p:tgtEl>
                                        <p:attrNameLst>
                                          <p:attrName>ppt_x</p:attrName>
                                          <p:attrName>ppt_y</p:attrName>
                                        </p:attrNameLst>
                                      </p:cBhvr>
                                      <p:rCtr x="2800" y="4000"/>
                                    </p:animMotion>
                                  </p:childTnLst>
                                </p:cTn>
                              </p:par>
                              <p:par>
                                <p:cTn id="279" presetID="49" presetClass="path" presetSubtype="0" accel="50000" decel="50000" fill="hold" grpId="1" nodeType="withEffect">
                                  <p:stCondLst>
                                    <p:cond delay="0"/>
                                  </p:stCondLst>
                                  <p:childTnLst>
                                    <p:animMotion origin="layout" path="M 2.5E-6 -2.22222E-6 L 0.05625 0.0757 " pathEditMode="relative" rAng="0" ptsTypes="AA">
                                      <p:cBhvr>
                                        <p:cTn id="280" dur="1000" fill="hold"/>
                                        <p:tgtEl>
                                          <p:spTgt spid="78023"/>
                                        </p:tgtEl>
                                        <p:attrNameLst>
                                          <p:attrName>ppt_x</p:attrName>
                                          <p:attrName>ppt_y</p:attrName>
                                        </p:attrNameLst>
                                      </p:cBhvr>
                                      <p:rCtr x="2800" y="3800"/>
                                    </p:animMotion>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2" presetClass="entr" presetSubtype="4" fill="hold" grpId="0" nodeType="clickEffect">
                                  <p:stCondLst>
                                    <p:cond delay="0"/>
                                  </p:stCondLst>
                                  <p:childTnLst>
                                    <p:set>
                                      <p:cBhvr>
                                        <p:cTn id="284" dur="1" fill="hold">
                                          <p:stCondLst>
                                            <p:cond delay="0"/>
                                          </p:stCondLst>
                                        </p:cTn>
                                        <p:tgtEl>
                                          <p:spTgt spid="77985"/>
                                        </p:tgtEl>
                                        <p:attrNameLst>
                                          <p:attrName>style.visibility</p:attrName>
                                        </p:attrNameLst>
                                      </p:cBhvr>
                                      <p:to>
                                        <p:strVal val="visible"/>
                                      </p:to>
                                    </p:set>
                                    <p:animEffect transition="in" filter="wipe(down)">
                                      <p:cBhvr>
                                        <p:cTn id="285" dur="500"/>
                                        <p:tgtEl>
                                          <p:spTgt spid="77985"/>
                                        </p:tgtEl>
                                      </p:cBhvr>
                                    </p:animEffect>
                                  </p:childTnLst>
                                </p:cTn>
                              </p:par>
                            </p:childTnLst>
                          </p:cTn>
                        </p:par>
                        <p:par>
                          <p:cTn id="286" fill="hold" nodeType="afterGroup">
                            <p:stCondLst>
                              <p:cond delay="500"/>
                            </p:stCondLst>
                            <p:childTnLst>
                              <p:par>
                                <p:cTn id="287" presetID="22" presetClass="entr" presetSubtype="8" fill="hold" grpId="0" nodeType="afterEffect">
                                  <p:stCondLst>
                                    <p:cond delay="0"/>
                                  </p:stCondLst>
                                  <p:childTnLst>
                                    <p:set>
                                      <p:cBhvr>
                                        <p:cTn id="288" dur="1" fill="hold">
                                          <p:stCondLst>
                                            <p:cond delay="0"/>
                                          </p:stCondLst>
                                        </p:cTn>
                                        <p:tgtEl>
                                          <p:spTgt spid="77986"/>
                                        </p:tgtEl>
                                        <p:attrNameLst>
                                          <p:attrName>style.visibility</p:attrName>
                                        </p:attrNameLst>
                                      </p:cBhvr>
                                      <p:to>
                                        <p:strVal val="visible"/>
                                      </p:to>
                                    </p:set>
                                    <p:animEffect transition="in" filter="wipe(left)">
                                      <p:cBhvr>
                                        <p:cTn id="289" dur="500"/>
                                        <p:tgtEl>
                                          <p:spTgt spid="77986"/>
                                        </p:tgtEl>
                                      </p:cBhvr>
                                    </p:animEffect>
                                  </p:childTnLst>
                                </p:cTn>
                              </p:par>
                            </p:childTnLst>
                          </p:cTn>
                        </p:par>
                        <p:par>
                          <p:cTn id="290" fill="hold" nodeType="afterGroup">
                            <p:stCondLst>
                              <p:cond delay="1000"/>
                            </p:stCondLst>
                            <p:childTnLst>
                              <p:par>
                                <p:cTn id="291" presetID="22" presetClass="entr" presetSubtype="1" fill="hold" grpId="0" nodeType="afterEffect">
                                  <p:stCondLst>
                                    <p:cond delay="0"/>
                                  </p:stCondLst>
                                  <p:childTnLst>
                                    <p:set>
                                      <p:cBhvr>
                                        <p:cTn id="292" dur="1" fill="hold">
                                          <p:stCondLst>
                                            <p:cond delay="0"/>
                                          </p:stCondLst>
                                        </p:cTn>
                                        <p:tgtEl>
                                          <p:spTgt spid="77993"/>
                                        </p:tgtEl>
                                        <p:attrNameLst>
                                          <p:attrName>style.visibility</p:attrName>
                                        </p:attrNameLst>
                                      </p:cBhvr>
                                      <p:to>
                                        <p:strVal val="visible"/>
                                      </p:to>
                                    </p:set>
                                    <p:animEffect transition="in" filter="wipe(up)">
                                      <p:cBhvr>
                                        <p:cTn id="293" dur="500"/>
                                        <p:tgtEl>
                                          <p:spTgt spid="77993"/>
                                        </p:tgtEl>
                                      </p:cBhvr>
                                    </p:animEffect>
                                  </p:childTnLst>
                                </p:cTn>
                              </p:par>
                            </p:childTnLst>
                          </p:cTn>
                        </p:par>
                        <p:par>
                          <p:cTn id="294" fill="hold" nodeType="afterGroup">
                            <p:stCondLst>
                              <p:cond delay="1500"/>
                            </p:stCondLst>
                            <p:childTnLst>
                              <p:par>
                                <p:cTn id="295" presetID="22" presetClass="entr" presetSubtype="8" fill="hold" grpId="0" nodeType="afterEffect">
                                  <p:stCondLst>
                                    <p:cond delay="0"/>
                                  </p:stCondLst>
                                  <p:childTnLst>
                                    <p:set>
                                      <p:cBhvr>
                                        <p:cTn id="296" dur="1" fill="hold">
                                          <p:stCondLst>
                                            <p:cond delay="0"/>
                                          </p:stCondLst>
                                        </p:cTn>
                                        <p:tgtEl>
                                          <p:spTgt spid="77994"/>
                                        </p:tgtEl>
                                        <p:attrNameLst>
                                          <p:attrName>style.visibility</p:attrName>
                                        </p:attrNameLst>
                                      </p:cBhvr>
                                      <p:to>
                                        <p:strVal val="visible"/>
                                      </p:to>
                                    </p:set>
                                    <p:animEffect transition="in" filter="wipe(left)">
                                      <p:cBhvr>
                                        <p:cTn id="297" dur="500"/>
                                        <p:tgtEl>
                                          <p:spTgt spid="77994"/>
                                        </p:tgtEl>
                                      </p:cBhvr>
                                    </p:animEffect>
                                  </p:childTnLst>
                                </p:cTn>
                              </p:par>
                            </p:childTnLst>
                          </p:cTn>
                        </p:par>
                        <p:par>
                          <p:cTn id="298" fill="hold" nodeType="afterGroup">
                            <p:stCondLst>
                              <p:cond delay="2000"/>
                            </p:stCondLst>
                            <p:childTnLst>
                              <p:par>
                                <p:cTn id="299" presetID="22" presetClass="entr" presetSubtype="4" fill="hold" grpId="0" nodeType="afterEffect">
                                  <p:stCondLst>
                                    <p:cond delay="0"/>
                                  </p:stCondLst>
                                  <p:childTnLst>
                                    <p:set>
                                      <p:cBhvr>
                                        <p:cTn id="300" dur="1" fill="hold">
                                          <p:stCondLst>
                                            <p:cond delay="0"/>
                                          </p:stCondLst>
                                        </p:cTn>
                                        <p:tgtEl>
                                          <p:spTgt spid="78001"/>
                                        </p:tgtEl>
                                        <p:attrNameLst>
                                          <p:attrName>style.visibility</p:attrName>
                                        </p:attrNameLst>
                                      </p:cBhvr>
                                      <p:to>
                                        <p:strVal val="visible"/>
                                      </p:to>
                                    </p:set>
                                    <p:animEffect transition="in" filter="wipe(down)">
                                      <p:cBhvr>
                                        <p:cTn id="301" dur="500"/>
                                        <p:tgtEl>
                                          <p:spTgt spid="78001"/>
                                        </p:tgtEl>
                                      </p:cBhvr>
                                    </p:animEffect>
                                  </p:childTnLst>
                                </p:cTn>
                              </p:par>
                            </p:childTnLst>
                          </p:cTn>
                        </p:par>
                        <p:par>
                          <p:cTn id="302" fill="hold" nodeType="afterGroup">
                            <p:stCondLst>
                              <p:cond delay="2500"/>
                            </p:stCondLst>
                            <p:childTnLst>
                              <p:par>
                                <p:cTn id="303" presetID="22" presetClass="entr" presetSubtype="8" fill="hold" grpId="0" nodeType="afterEffect">
                                  <p:stCondLst>
                                    <p:cond delay="0"/>
                                  </p:stCondLst>
                                  <p:childTnLst>
                                    <p:set>
                                      <p:cBhvr>
                                        <p:cTn id="304" dur="1" fill="hold">
                                          <p:stCondLst>
                                            <p:cond delay="0"/>
                                          </p:stCondLst>
                                        </p:cTn>
                                        <p:tgtEl>
                                          <p:spTgt spid="78002"/>
                                        </p:tgtEl>
                                        <p:attrNameLst>
                                          <p:attrName>style.visibility</p:attrName>
                                        </p:attrNameLst>
                                      </p:cBhvr>
                                      <p:to>
                                        <p:strVal val="visible"/>
                                      </p:to>
                                    </p:set>
                                    <p:animEffect transition="in" filter="wipe(left)">
                                      <p:cBhvr>
                                        <p:cTn id="305" dur="500"/>
                                        <p:tgtEl>
                                          <p:spTgt spid="78002"/>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2" presetClass="entr" presetSubtype="8" fill="hold" grpId="0" nodeType="clickEffect">
                                  <p:stCondLst>
                                    <p:cond delay="0"/>
                                  </p:stCondLst>
                                  <p:childTnLst>
                                    <p:set>
                                      <p:cBhvr>
                                        <p:cTn id="309" dur="1" fill="hold">
                                          <p:stCondLst>
                                            <p:cond delay="0"/>
                                          </p:stCondLst>
                                        </p:cTn>
                                        <p:tgtEl>
                                          <p:spTgt spid="78043"/>
                                        </p:tgtEl>
                                        <p:attrNameLst>
                                          <p:attrName>style.visibility</p:attrName>
                                        </p:attrNameLst>
                                      </p:cBhvr>
                                      <p:to>
                                        <p:strVal val="visible"/>
                                      </p:to>
                                    </p:set>
                                    <p:animEffect transition="in" filter="wipe(left)">
                                      <p:cBhvr>
                                        <p:cTn id="310" dur="500"/>
                                        <p:tgtEl>
                                          <p:spTgt spid="78043"/>
                                        </p:tgtEl>
                                      </p:cBhvr>
                                    </p:animEffect>
                                  </p:childTnLst>
                                </p:cTn>
                              </p:par>
                            </p:childTnLst>
                          </p:cTn>
                        </p:par>
                        <p:par>
                          <p:cTn id="311" fill="hold" nodeType="afterGroup">
                            <p:stCondLst>
                              <p:cond delay="500"/>
                            </p:stCondLst>
                            <p:childTnLst>
                              <p:par>
                                <p:cTn id="312" presetID="22" presetClass="entr" presetSubtype="1" fill="hold" grpId="0" nodeType="afterEffect">
                                  <p:stCondLst>
                                    <p:cond delay="0"/>
                                  </p:stCondLst>
                                  <p:childTnLst>
                                    <p:set>
                                      <p:cBhvr>
                                        <p:cTn id="313" dur="1" fill="hold">
                                          <p:stCondLst>
                                            <p:cond delay="0"/>
                                          </p:stCondLst>
                                        </p:cTn>
                                        <p:tgtEl>
                                          <p:spTgt spid="78024"/>
                                        </p:tgtEl>
                                        <p:attrNameLst>
                                          <p:attrName>style.visibility</p:attrName>
                                        </p:attrNameLst>
                                      </p:cBhvr>
                                      <p:to>
                                        <p:strVal val="visible"/>
                                      </p:to>
                                    </p:set>
                                    <p:animEffect transition="in" filter="wipe(up)">
                                      <p:cBhvr>
                                        <p:cTn id="314" dur="500"/>
                                        <p:tgtEl>
                                          <p:spTgt spid="78024"/>
                                        </p:tgtEl>
                                      </p:cBhvr>
                                    </p:animEffect>
                                  </p:childTnLst>
                                </p:cTn>
                              </p:par>
                            </p:childTnLst>
                          </p:cTn>
                        </p:par>
                        <p:par>
                          <p:cTn id="315" fill="hold" nodeType="afterGroup">
                            <p:stCondLst>
                              <p:cond delay="1000"/>
                            </p:stCondLst>
                            <p:childTnLst>
                              <p:par>
                                <p:cTn id="316" presetID="22" presetClass="entr" presetSubtype="8" fill="hold" grpId="0" nodeType="afterEffect">
                                  <p:stCondLst>
                                    <p:cond delay="0"/>
                                  </p:stCondLst>
                                  <p:childTnLst>
                                    <p:set>
                                      <p:cBhvr>
                                        <p:cTn id="317" dur="1" fill="hold">
                                          <p:stCondLst>
                                            <p:cond delay="0"/>
                                          </p:stCondLst>
                                        </p:cTn>
                                        <p:tgtEl>
                                          <p:spTgt spid="78044"/>
                                        </p:tgtEl>
                                        <p:attrNameLst>
                                          <p:attrName>style.visibility</p:attrName>
                                        </p:attrNameLst>
                                      </p:cBhvr>
                                      <p:to>
                                        <p:strVal val="visible"/>
                                      </p:to>
                                    </p:set>
                                    <p:animEffect transition="in" filter="wipe(left)">
                                      <p:cBhvr>
                                        <p:cTn id="318" dur="500"/>
                                        <p:tgtEl>
                                          <p:spTgt spid="78044"/>
                                        </p:tgtEl>
                                      </p:cBhvr>
                                    </p:animEffect>
                                  </p:childTnLst>
                                </p:cTn>
                              </p:par>
                            </p:childTnLst>
                          </p:cTn>
                        </p:par>
                        <p:par>
                          <p:cTn id="319" fill="hold" nodeType="afterGroup">
                            <p:stCondLst>
                              <p:cond delay="1500"/>
                            </p:stCondLst>
                            <p:childTnLst>
                              <p:par>
                                <p:cTn id="320" presetID="22" presetClass="entr" presetSubtype="1" fill="hold" grpId="0" nodeType="afterEffect">
                                  <p:stCondLst>
                                    <p:cond delay="0"/>
                                  </p:stCondLst>
                                  <p:childTnLst>
                                    <p:set>
                                      <p:cBhvr>
                                        <p:cTn id="321" dur="1" fill="hold">
                                          <p:stCondLst>
                                            <p:cond delay="0"/>
                                          </p:stCondLst>
                                        </p:cTn>
                                        <p:tgtEl>
                                          <p:spTgt spid="78025"/>
                                        </p:tgtEl>
                                        <p:attrNameLst>
                                          <p:attrName>style.visibility</p:attrName>
                                        </p:attrNameLst>
                                      </p:cBhvr>
                                      <p:to>
                                        <p:strVal val="visible"/>
                                      </p:to>
                                    </p:set>
                                    <p:animEffect transition="in" filter="wipe(up)">
                                      <p:cBhvr>
                                        <p:cTn id="322" dur="500"/>
                                        <p:tgtEl>
                                          <p:spTgt spid="78025"/>
                                        </p:tgtEl>
                                      </p:cBhvr>
                                    </p:animEffect>
                                  </p:childTnLst>
                                </p:cTn>
                              </p:par>
                            </p:childTnLst>
                          </p:cTn>
                        </p:par>
                        <p:par>
                          <p:cTn id="323" fill="hold" nodeType="afterGroup">
                            <p:stCondLst>
                              <p:cond delay="2000"/>
                            </p:stCondLst>
                            <p:childTnLst>
                              <p:par>
                                <p:cTn id="324" presetID="22" presetClass="entr" presetSubtype="8" fill="hold" grpId="0" nodeType="afterEffect">
                                  <p:stCondLst>
                                    <p:cond delay="0"/>
                                  </p:stCondLst>
                                  <p:childTnLst>
                                    <p:set>
                                      <p:cBhvr>
                                        <p:cTn id="325" dur="1" fill="hold">
                                          <p:stCondLst>
                                            <p:cond delay="0"/>
                                          </p:stCondLst>
                                        </p:cTn>
                                        <p:tgtEl>
                                          <p:spTgt spid="78045"/>
                                        </p:tgtEl>
                                        <p:attrNameLst>
                                          <p:attrName>style.visibility</p:attrName>
                                        </p:attrNameLst>
                                      </p:cBhvr>
                                      <p:to>
                                        <p:strVal val="visible"/>
                                      </p:to>
                                    </p:set>
                                    <p:animEffect transition="in" filter="wipe(left)">
                                      <p:cBhvr>
                                        <p:cTn id="326" dur="500"/>
                                        <p:tgtEl>
                                          <p:spTgt spid="78045"/>
                                        </p:tgtEl>
                                      </p:cBhvr>
                                    </p:animEffect>
                                  </p:childTnLst>
                                </p:cTn>
                              </p:par>
                            </p:childTnLst>
                          </p:cTn>
                        </p:par>
                        <p:par>
                          <p:cTn id="327" fill="hold" nodeType="afterGroup">
                            <p:stCondLst>
                              <p:cond delay="2500"/>
                            </p:stCondLst>
                            <p:childTnLst>
                              <p:par>
                                <p:cTn id="328" presetID="22" presetClass="entr" presetSubtype="1" fill="hold" grpId="0" nodeType="afterEffect">
                                  <p:stCondLst>
                                    <p:cond delay="0"/>
                                  </p:stCondLst>
                                  <p:childTnLst>
                                    <p:set>
                                      <p:cBhvr>
                                        <p:cTn id="329" dur="1" fill="hold">
                                          <p:stCondLst>
                                            <p:cond delay="0"/>
                                          </p:stCondLst>
                                        </p:cTn>
                                        <p:tgtEl>
                                          <p:spTgt spid="78026"/>
                                        </p:tgtEl>
                                        <p:attrNameLst>
                                          <p:attrName>style.visibility</p:attrName>
                                        </p:attrNameLst>
                                      </p:cBhvr>
                                      <p:to>
                                        <p:strVal val="visible"/>
                                      </p:to>
                                    </p:set>
                                    <p:animEffect transition="in" filter="wipe(up)">
                                      <p:cBhvr>
                                        <p:cTn id="330" dur="500"/>
                                        <p:tgtEl>
                                          <p:spTgt spid="78026"/>
                                        </p:tgtEl>
                                      </p:cBhvr>
                                    </p:animEffect>
                                  </p:childTnLst>
                                </p:cTn>
                              </p:par>
                            </p:childTnLst>
                          </p:cTn>
                        </p:par>
                      </p:childTnLst>
                    </p:cTn>
                  </p:par>
                  <p:par>
                    <p:cTn id="331" fill="hold" nodeType="clickPar">
                      <p:stCondLst>
                        <p:cond delay="indefinite"/>
                      </p:stCondLst>
                      <p:childTnLst>
                        <p:par>
                          <p:cTn id="332" fill="hold" nodeType="withGroup">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77888"/>
                                        </p:tgtEl>
                                        <p:attrNameLst>
                                          <p:attrName>style.visibility</p:attrName>
                                        </p:attrNameLst>
                                      </p:cBhvr>
                                      <p:to>
                                        <p:strVal val="visible"/>
                                      </p:to>
                                    </p:set>
                                    <p:animEffect transition="in" filter="wipe(left)">
                                      <p:cBhvr>
                                        <p:cTn id="335" dur="500"/>
                                        <p:tgtEl>
                                          <p:spTgt spid="77888"/>
                                        </p:tgtEl>
                                      </p:cBhvr>
                                    </p:animEffect>
                                  </p:childTnLst>
                                </p:cTn>
                              </p:par>
                            </p:childTnLst>
                          </p:cTn>
                        </p:par>
                        <p:par>
                          <p:cTn id="336" fill="hold" nodeType="afterGroup">
                            <p:stCondLst>
                              <p:cond delay="500"/>
                            </p:stCondLst>
                            <p:childTnLst>
                              <p:par>
                                <p:cTn id="337" presetID="22" presetClass="entr" presetSubtype="4" fill="hold" grpId="0" nodeType="afterEffect">
                                  <p:stCondLst>
                                    <p:cond delay="0"/>
                                  </p:stCondLst>
                                  <p:childTnLst>
                                    <p:set>
                                      <p:cBhvr>
                                        <p:cTn id="338" dur="1" fill="hold">
                                          <p:stCondLst>
                                            <p:cond delay="0"/>
                                          </p:stCondLst>
                                        </p:cTn>
                                        <p:tgtEl>
                                          <p:spTgt spid="77889"/>
                                        </p:tgtEl>
                                        <p:attrNameLst>
                                          <p:attrName>style.visibility</p:attrName>
                                        </p:attrNameLst>
                                      </p:cBhvr>
                                      <p:to>
                                        <p:strVal val="visible"/>
                                      </p:to>
                                    </p:set>
                                    <p:animEffect transition="in" filter="wipe(down)">
                                      <p:cBhvr>
                                        <p:cTn id="339" dur="500"/>
                                        <p:tgtEl>
                                          <p:spTgt spid="77889"/>
                                        </p:tgtEl>
                                      </p:cBhvr>
                                    </p:animEffect>
                                  </p:childTnLst>
                                </p:cTn>
                              </p:par>
                            </p:childTnLst>
                          </p:cTn>
                        </p:par>
                        <p:par>
                          <p:cTn id="340" fill="hold" nodeType="afterGroup">
                            <p:stCondLst>
                              <p:cond delay="1000"/>
                            </p:stCondLst>
                            <p:childTnLst>
                              <p:par>
                                <p:cTn id="341" presetID="22" presetClass="entr" presetSubtype="8" fill="hold" grpId="0" nodeType="afterEffect">
                                  <p:stCondLst>
                                    <p:cond delay="0"/>
                                  </p:stCondLst>
                                  <p:childTnLst>
                                    <p:set>
                                      <p:cBhvr>
                                        <p:cTn id="342" dur="1" fill="hold">
                                          <p:stCondLst>
                                            <p:cond delay="0"/>
                                          </p:stCondLst>
                                        </p:cTn>
                                        <p:tgtEl>
                                          <p:spTgt spid="77890"/>
                                        </p:tgtEl>
                                        <p:attrNameLst>
                                          <p:attrName>style.visibility</p:attrName>
                                        </p:attrNameLst>
                                      </p:cBhvr>
                                      <p:to>
                                        <p:strVal val="visible"/>
                                      </p:to>
                                    </p:set>
                                    <p:animEffect transition="in" filter="wipe(left)">
                                      <p:cBhvr>
                                        <p:cTn id="343" dur="500"/>
                                        <p:tgtEl>
                                          <p:spTgt spid="77890"/>
                                        </p:tgtEl>
                                      </p:cBhvr>
                                    </p:animEffect>
                                  </p:childTnLst>
                                </p:cTn>
                              </p:par>
                            </p:childTnLst>
                          </p:cTn>
                        </p:par>
                        <p:par>
                          <p:cTn id="344" fill="hold" nodeType="afterGroup">
                            <p:stCondLst>
                              <p:cond delay="1500"/>
                            </p:stCondLst>
                            <p:childTnLst>
                              <p:par>
                                <p:cTn id="345" presetID="22" presetClass="entr" presetSubtype="1" fill="hold" grpId="0" nodeType="afterEffect">
                                  <p:stCondLst>
                                    <p:cond delay="0"/>
                                  </p:stCondLst>
                                  <p:childTnLst>
                                    <p:set>
                                      <p:cBhvr>
                                        <p:cTn id="346" dur="1" fill="hold">
                                          <p:stCondLst>
                                            <p:cond delay="0"/>
                                          </p:stCondLst>
                                        </p:cTn>
                                        <p:tgtEl>
                                          <p:spTgt spid="77891"/>
                                        </p:tgtEl>
                                        <p:attrNameLst>
                                          <p:attrName>style.visibility</p:attrName>
                                        </p:attrNameLst>
                                      </p:cBhvr>
                                      <p:to>
                                        <p:strVal val="visible"/>
                                      </p:to>
                                    </p:set>
                                    <p:animEffect transition="in" filter="wipe(up)">
                                      <p:cBhvr>
                                        <p:cTn id="347" dur="500"/>
                                        <p:tgtEl>
                                          <p:spTgt spid="77891"/>
                                        </p:tgtEl>
                                      </p:cBhvr>
                                    </p:animEffect>
                                  </p:childTnLst>
                                </p:cTn>
                              </p:par>
                            </p:childTnLst>
                          </p:cTn>
                        </p:par>
                        <p:par>
                          <p:cTn id="348" fill="hold" nodeType="afterGroup">
                            <p:stCondLst>
                              <p:cond delay="2000"/>
                            </p:stCondLst>
                            <p:childTnLst>
                              <p:par>
                                <p:cTn id="349" presetID="63" presetClass="path" presetSubtype="0" accel="50000" decel="50000" fill="hold" grpId="3" nodeType="afterEffect">
                                  <p:stCondLst>
                                    <p:cond delay="0"/>
                                  </p:stCondLst>
                                  <p:childTnLst>
                                    <p:animMotion origin="layout" path="M 0.13437 -0.00208 L 0.20087 -0.00185 " pathEditMode="relative" rAng="0" ptsTypes="AA">
                                      <p:cBhvr>
                                        <p:cTn id="350" dur="1000" fill="hold"/>
                                        <p:tgtEl>
                                          <p:spTgt spid="77880"/>
                                        </p:tgtEl>
                                        <p:attrNameLst>
                                          <p:attrName>ppt_x</p:attrName>
                                          <p:attrName>ppt_y</p:attrName>
                                        </p:attrNameLst>
                                      </p:cBhvr>
                                      <p:rCtr x="3300" y="0"/>
                                    </p:animMotion>
                                  </p:childTnLst>
                                </p:cTn>
                              </p:par>
                            </p:childTnLst>
                          </p:cTn>
                        </p:par>
                      </p:childTnLst>
                    </p:cTn>
                  </p:par>
                  <p:par>
                    <p:cTn id="351" fill="hold" nodeType="clickPar">
                      <p:stCondLst>
                        <p:cond delay="indefinite"/>
                      </p:stCondLst>
                      <p:childTnLst>
                        <p:par>
                          <p:cTn id="352" fill="hold" nodeType="withGroup">
                            <p:stCondLst>
                              <p:cond delay="0"/>
                            </p:stCondLst>
                            <p:childTnLst>
                              <p:par>
                                <p:cTn id="353" presetID="22" presetClass="entr" presetSubtype="1" fill="hold" grpId="0" nodeType="clickEffect">
                                  <p:stCondLst>
                                    <p:cond delay="0"/>
                                  </p:stCondLst>
                                  <p:childTnLst>
                                    <p:set>
                                      <p:cBhvr>
                                        <p:cTn id="354" dur="1" fill="hold">
                                          <p:stCondLst>
                                            <p:cond delay="0"/>
                                          </p:stCondLst>
                                        </p:cTn>
                                        <p:tgtEl>
                                          <p:spTgt spid="77978"/>
                                        </p:tgtEl>
                                        <p:attrNameLst>
                                          <p:attrName>style.visibility</p:attrName>
                                        </p:attrNameLst>
                                      </p:cBhvr>
                                      <p:to>
                                        <p:strVal val="visible"/>
                                      </p:to>
                                    </p:set>
                                    <p:animEffect transition="in" filter="wipe(up)">
                                      <p:cBhvr>
                                        <p:cTn id="355" dur="500"/>
                                        <p:tgtEl>
                                          <p:spTgt spid="77978"/>
                                        </p:tgtEl>
                                      </p:cBhvr>
                                    </p:animEffect>
                                  </p:childTnLst>
                                </p:cTn>
                              </p:par>
                            </p:childTnLst>
                          </p:cTn>
                        </p:par>
                        <p:par>
                          <p:cTn id="356" fill="hold" nodeType="afterGroup">
                            <p:stCondLst>
                              <p:cond delay="500"/>
                            </p:stCondLst>
                            <p:childTnLst>
                              <p:par>
                                <p:cTn id="357" presetID="21" presetClass="entr" presetSubtype="4" fill="hold" grpId="0" nodeType="afterEffect">
                                  <p:stCondLst>
                                    <p:cond delay="0"/>
                                  </p:stCondLst>
                                  <p:childTnLst>
                                    <p:set>
                                      <p:cBhvr>
                                        <p:cTn id="358" dur="1" fill="hold">
                                          <p:stCondLst>
                                            <p:cond delay="0"/>
                                          </p:stCondLst>
                                        </p:cTn>
                                        <p:tgtEl>
                                          <p:spTgt spid="78027"/>
                                        </p:tgtEl>
                                        <p:attrNameLst>
                                          <p:attrName>style.visibility</p:attrName>
                                        </p:attrNameLst>
                                      </p:cBhvr>
                                      <p:to>
                                        <p:strVal val="visible"/>
                                      </p:to>
                                    </p:set>
                                    <p:animEffect transition="in" filter="wheel(4)">
                                      <p:cBhvr>
                                        <p:cTn id="359" dur="1000"/>
                                        <p:tgtEl>
                                          <p:spTgt spid="78027"/>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3" presetClass="exit" presetSubtype="10" fill="hold" grpId="2" nodeType="clickEffect">
                                  <p:stCondLst>
                                    <p:cond delay="0"/>
                                  </p:stCondLst>
                                  <p:childTnLst>
                                    <p:animEffect transition="out" filter="blinds(horizontal)">
                                      <p:cBhvr>
                                        <p:cTn id="363" dur="500"/>
                                        <p:tgtEl>
                                          <p:spTgt spid="78023"/>
                                        </p:tgtEl>
                                      </p:cBhvr>
                                    </p:animEffect>
                                    <p:set>
                                      <p:cBhvr>
                                        <p:cTn id="364" dur="1" fill="hold">
                                          <p:stCondLst>
                                            <p:cond delay="499"/>
                                          </p:stCondLst>
                                        </p:cTn>
                                        <p:tgtEl>
                                          <p:spTgt spid="78023"/>
                                        </p:tgtEl>
                                        <p:attrNameLst>
                                          <p:attrName>style.visibility</p:attrName>
                                        </p:attrNameLst>
                                      </p:cBhvr>
                                      <p:to>
                                        <p:strVal val="hidden"/>
                                      </p:to>
                                    </p:set>
                                  </p:childTnLst>
                                </p:cTn>
                              </p:par>
                            </p:childTnLst>
                          </p:cTn>
                        </p:par>
                        <p:par>
                          <p:cTn id="365" fill="hold" nodeType="afterGroup">
                            <p:stCondLst>
                              <p:cond delay="500"/>
                            </p:stCondLst>
                            <p:childTnLst>
                              <p:par>
                                <p:cTn id="366" presetID="49" presetClass="path" presetSubtype="0" accel="50000" decel="50000" fill="hold" grpId="1" nodeType="afterEffect">
                                  <p:stCondLst>
                                    <p:cond delay="0"/>
                                  </p:stCondLst>
                                  <p:childTnLst>
                                    <p:animMotion origin="layout" path="M 1.66667E-6 2.22222E-6 L 0.0467 0.07338 " pathEditMode="relative" rAng="0" ptsTypes="AA">
                                      <p:cBhvr>
                                        <p:cTn id="367" dur="1000" fill="hold"/>
                                        <p:tgtEl>
                                          <p:spTgt spid="78027"/>
                                        </p:tgtEl>
                                        <p:attrNameLst>
                                          <p:attrName>ppt_x</p:attrName>
                                          <p:attrName>ppt_y</p:attrName>
                                        </p:attrNameLst>
                                      </p:cBhvr>
                                      <p:rCtr x="2300" y="3700"/>
                                    </p:animMotion>
                                  </p:childTnLst>
                                </p:cTn>
                              </p:par>
                              <p:par>
                                <p:cTn id="368" presetID="49" presetClass="path" presetSubtype="0" accel="50000" decel="50000" fill="hold" grpId="2" nodeType="withEffect">
                                  <p:stCondLst>
                                    <p:cond delay="0"/>
                                  </p:stCondLst>
                                  <p:childTnLst>
                                    <p:animMotion origin="layout" path="M 0.05104 0.07338 L 0.11336 0.15139 " pathEditMode="relative" rAng="0" ptsTypes="AA">
                                      <p:cBhvr>
                                        <p:cTn id="369" dur="1000" fill="hold"/>
                                        <p:tgtEl>
                                          <p:spTgt spid="78021"/>
                                        </p:tgtEl>
                                        <p:attrNameLst>
                                          <p:attrName>ppt_x</p:attrName>
                                          <p:attrName>ppt_y</p:attrName>
                                        </p:attrNameLst>
                                      </p:cBhvr>
                                      <p:rCtr x="3100" y="3900"/>
                                    </p:animMotion>
                                  </p:childTnLst>
                                </p:cTn>
                              </p:par>
                              <p:par>
                                <p:cTn id="370" presetID="49" presetClass="path" presetSubtype="0" accel="50000" decel="50000" fill="hold" grpId="2" nodeType="withEffect">
                                  <p:stCondLst>
                                    <p:cond delay="0"/>
                                  </p:stCondLst>
                                  <p:childTnLst>
                                    <p:animMotion origin="layout" path="M 0.05573 0.0794 L 0.11389 0.16366 " pathEditMode="relative" rAng="0" ptsTypes="AA">
                                      <p:cBhvr>
                                        <p:cTn id="371" dur="2000" fill="hold"/>
                                        <p:tgtEl>
                                          <p:spTgt spid="78022"/>
                                        </p:tgtEl>
                                        <p:attrNameLst>
                                          <p:attrName>ppt_x</p:attrName>
                                          <p:attrName>ppt_y</p:attrName>
                                        </p:attrNameLst>
                                      </p:cBhvr>
                                      <p:rCtr x="2900" y="4200"/>
                                    </p:animMotion>
                                  </p:childTnLst>
                                </p:cTn>
                              </p:par>
                            </p:childTnLst>
                          </p:cTn>
                        </p:par>
                      </p:childTnLst>
                    </p:cTn>
                  </p:par>
                  <p:par>
                    <p:cTn id="372" fill="hold" nodeType="clickPar">
                      <p:stCondLst>
                        <p:cond delay="indefinite"/>
                      </p:stCondLst>
                      <p:childTnLst>
                        <p:par>
                          <p:cTn id="373" fill="hold" nodeType="withGroup">
                            <p:stCondLst>
                              <p:cond delay="0"/>
                            </p:stCondLst>
                            <p:childTnLst>
                              <p:par>
                                <p:cTn id="374" presetID="22" presetClass="entr" presetSubtype="1" fill="hold" grpId="0" nodeType="clickEffect">
                                  <p:stCondLst>
                                    <p:cond delay="0"/>
                                  </p:stCondLst>
                                  <p:childTnLst>
                                    <p:set>
                                      <p:cBhvr>
                                        <p:cTn id="375" dur="1" fill="hold">
                                          <p:stCondLst>
                                            <p:cond delay="0"/>
                                          </p:stCondLst>
                                        </p:cTn>
                                        <p:tgtEl>
                                          <p:spTgt spid="77987"/>
                                        </p:tgtEl>
                                        <p:attrNameLst>
                                          <p:attrName>style.visibility</p:attrName>
                                        </p:attrNameLst>
                                      </p:cBhvr>
                                      <p:to>
                                        <p:strVal val="visible"/>
                                      </p:to>
                                    </p:set>
                                    <p:animEffect transition="in" filter="wipe(up)">
                                      <p:cBhvr>
                                        <p:cTn id="376" dur="500"/>
                                        <p:tgtEl>
                                          <p:spTgt spid="77987"/>
                                        </p:tgtEl>
                                      </p:cBhvr>
                                    </p:animEffect>
                                  </p:childTnLst>
                                </p:cTn>
                              </p:par>
                            </p:childTnLst>
                          </p:cTn>
                        </p:par>
                        <p:par>
                          <p:cTn id="377" fill="hold" nodeType="afterGroup">
                            <p:stCondLst>
                              <p:cond delay="500"/>
                            </p:stCondLst>
                            <p:childTnLst>
                              <p:par>
                                <p:cTn id="378" presetID="22" presetClass="entr" presetSubtype="8" fill="hold" grpId="0" nodeType="afterEffect">
                                  <p:stCondLst>
                                    <p:cond delay="0"/>
                                  </p:stCondLst>
                                  <p:childTnLst>
                                    <p:set>
                                      <p:cBhvr>
                                        <p:cTn id="379" dur="1" fill="hold">
                                          <p:stCondLst>
                                            <p:cond delay="0"/>
                                          </p:stCondLst>
                                        </p:cTn>
                                        <p:tgtEl>
                                          <p:spTgt spid="77988"/>
                                        </p:tgtEl>
                                        <p:attrNameLst>
                                          <p:attrName>style.visibility</p:attrName>
                                        </p:attrNameLst>
                                      </p:cBhvr>
                                      <p:to>
                                        <p:strVal val="visible"/>
                                      </p:to>
                                    </p:set>
                                    <p:animEffect transition="in" filter="wipe(left)">
                                      <p:cBhvr>
                                        <p:cTn id="380" dur="500"/>
                                        <p:tgtEl>
                                          <p:spTgt spid="77988"/>
                                        </p:tgtEl>
                                      </p:cBhvr>
                                    </p:animEffect>
                                  </p:childTnLst>
                                </p:cTn>
                              </p:par>
                            </p:childTnLst>
                          </p:cTn>
                        </p:par>
                        <p:par>
                          <p:cTn id="381" fill="hold" nodeType="afterGroup">
                            <p:stCondLst>
                              <p:cond delay="1000"/>
                            </p:stCondLst>
                            <p:childTnLst>
                              <p:par>
                                <p:cTn id="382" presetID="22" presetClass="entr" presetSubtype="4" fill="hold" grpId="0" nodeType="afterEffect">
                                  <p:stCondLst>
                                    <p:cond delay="0"/>
                                  </p:stCondLst>
                                  <p:childTnLst>
                                    <p:set>
                                      <p:cBhvr>
                                        <p:cTn id="383" dur="1" fill="hold">
                                          <p:stCondLst>
                                            <p:cond delay="0"/>
                                          </p:stCondLst>
                                        </p:cTn>
                                        <p:tgtEl>
                                          <p:spTgt spid="77995"/>
                                        </p:tgtEl>
                                        <p:attrNameLst>
                                          <p:attrName>style.visibility</p:attrName>
                                        </p:attrNameLst>
                                      </p:cBhvr>
                                      <p:to>
                                        <p:strVal val="visible"/>
                                      </p:to>
                                    </p:set>
                                    <p:animEffect transition="in" filter="wipe(down)">
                                      <p:cBhvr>
                                        <p:cTn id="384" dur="500"/>
                                        <p:tgtEl>
                                          <p:spTgt spid="77995"/>
                                        </p:tgtEl>
                                      </p:cBhvr>
                                    </p:animEffect>
                                  </p:childTnLst>
                                </p:cTn>
                              </p:par>
                            </p:childTnLst>
                          </p:cTn>
                        </p:par>
                        <p:par>
                          <p:cTn id="385" fill="hold" nodeType="afterGroup">
                            <p:stCondLst>
                              <p:cond delay="1500"/>
                            </p:stCondLst>
                            <p:childTnLst>
                              <p:par>
                                <p:cTn id="386" presetID="22" presetClass="entr" presetSubtype="8" fill="hold" grpId="0" nodeType="afterEffect">
                                  <p:stCondLst>
                                    <p:cond delay="0"/>
                                  </p:stCondLst>
                                  <p:childTnLst>
                                    <p:set>
                                      <p:cBhvr>
                                        <p:cTn id="387" dur="1" fill="hold">
                                          <p:stCondLst>
                                            <p:cond delay="0"/>
                                          </p:stCondLst>
                                        </p:cTn>
                                        <p:tgtEl>
                                          <p:spTgt spid="77996"/>
                                        </p:tgtEl>
                                        <p:attrNameLst>
                                          <p:attrName>style.visibility</p:attrName>
                                        </p:attrNameLst>
                                      </p:cBhvr>
                                      <p:to>
                                        <p:strVal val="visible"/>
                                      </p:to>
                                    </p:set>
                                    <p:animEffect transition="in" filter="wipe(left)">
                                      <p:cBhvr>
                                        <p:cTn id="388" dur="500"/>
                                        <p:tgtEl>
                                          <p:spTgt spid="77996"/>
                                        </p:tgtEl>
                                      </p:cBhvr>
                                    </p:animEffect>
                                  </p:childTnLst>
                                </p:cTn>
                              </p:par>
                            </p:childTnLst>
                          </p:cTn>
                        </p:par>
                        <p:par>
                          <p:cTn id="389" fill="hold" nodeType="afterGroup">
                            <p:stCondLst>
                              <p:cond delay="2000"/>
                            </p:stCondLst>
                            <p:childTnLst>
                              <p:par>
                                <p:cTn id="390" presetID="22" presetClass="entr" presetSubtype="1" fill="hold" grpId="0" nodeType="afterEffect">
                                  <p:stCondLst>
                                    <p:cond delay="0"/>
                                  </p:stCondLst>
                                  <p:childTnLst>
                                    <p:set>
                                      <p:cBhvr>
                                        <p:cTn id="391" dur="1" fill="hold">
                                          <p:stCondLst>
                                            <p:cond delay="0"/>
                                          </p:stCondLst>
                                        </p:cTn>
                                        <p:tgtEl>
                                          <p:spTgt spid="78003"/>
                                        </p:tgtEl>
                                        <p:attrNameLst>
                                          <p:attrName>style.visibility</p:attrName>
                                        </p:attrNameLst>
                                      </p:cBhvr>
                                      <p:to>
                                        <p:strVal val="visible"/>
                                      </p:to>
                                    </p:set>
                                    <p:animEffect transition="in" filter="wipe(up)">
                                      <p:cBhvr>
                                        <p:cTn id="392" dur="500"/>
                                        <p:tgtEl>
                                          <p:spTgt spid="78003"/>
                                        </p:tgtEl>
                                      </p:cBhvr>
                                    </p:animEffect>
                                  </p:childTnLst>
                                </p:cTn>
                              </p:par>
                            </p:childTnLst>
                          </p:cTn>
                        </p:par>
                        <p:par>
                          <p:cTn id="393" fill="hold" nodeType="afterGroup">
                            <p:stCondLst>
                              <p:cond delay="2500"/>
                            </p:stCondLst>
                            <p:childTnLst>
                              <p:par>
                                <p:cTn id="394" presetID="22" presetClass="entr" presetSubtype="8" fill="hold" grpId="0" nodeType="afterEffect">
                                  <p:stCondLst>
                                    <p:cond delay="0"/>
                                  </p:stCondLst>
                                  <p:childTnLst>
                                    <p:set>
                                      <p:cBhvr>
                                        <p:cTn id="395" dur="1" fill="hold">
                                          <p:stCondLst>
                                            <p:cond delay="0"/>
                                          </p:stCondLst>
                                        </p:cTn>
                                        <p:tgtEl>
                                          <p:spTgt spid="78004"/>
                                        </p:tgtEl>
                                        <p:attrNameLst>
                                          <p:attrName>style.visibility</p:attrName>
                                        </p:attrNameLst>
                                      </p:cBhvr>
                                      <p:to>
                                        <p:strVal val="visible"/>
                                      </p:to>
                                    </p:set>
                                    <p:animEffect transition="in" filter="wipe(left)">
                                      <p:cBhvr>
                                        <p:cTn id="396" dur="500"/>
                                        <p:tgtEl>
                                          <p:spTgt spid="78004"/>
                                        </p:tgtEl>
                                      </p:cBhvr>
                                    </p:animEffect>
                                  </p:childTnLst>
                                </p:cTn>
                              </p:par>
                            </p:childTnLst>
                          </p:cTn>
                        </p:par>
                      </p:childTnLst>
                    </p:cTn>
                  </p:par>
                  <p:par>
                    <p:cTn id="397" fill="hold" nodeType="clickPar">
                      <p:stCondLst>
                        <p:cond delay="indefinite"/>
                      </p:stCondLst>
                      <p:childTnLst>
                        <p:par>
                          <p:cTn id="398" fill="hold" nodeType="withGroup">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78046"/>
                                        </p:tgtEl>
                                        <p:attrNameLst>
                                          <p:attrName>style.visibility</p:attrName>
                                        </p:attrNameLst>
                                      </p:cBhvr>
                                      <p:to>
                                        <p:strVal val="visible"/>
                                      </p:to>
                                    </p:set>
                                    <p:animEffect transition="in" filter="wipe(left)">
                                      <p:cBhvr>
                                        <p:cTn id="401" dur="500"/>
                                        <p:tgtEl>
                                          <p:spTgt spid="78046"/>
                                        </p:tgtEl>
                                      </p:cBhvr>
                                    </p:animEffect>
                                  </p:childTnLst>
                                </p:cTn>
                              </p:par>
                            </p:childTnLst>
                          </p:cTn>
                        </p:par>
                        <p:par>
                          <p:cTn id="402" fill="hold" nodeType="afterGroup">
                            <p:stCondLst>
                              <p:cond delay="500"/>
                            </p:stCondLst>
                            <p:childTnLst>
                              <p:par>
                                <p:cTn id="403" presetID="22" presetClass="entr" presetSubtype="1" fill="hold" grpId="0" nodeType="afterEffect">
                                  <p:stCondLst>
                                    <p:cond delay="0"/>
                                  </p:stCondLst>
                                  <p:childTnLst>
                                    <p:set>
                                      <p:cBhvr>
                                        <p:cTn id="404" dur="1" fill="hold">
                                          <p:stCondLst>
                                            <p:cond delay="0"/>
                                          </p:stCondLst>
                                        </p:cTn>
                                        <p:tgtEl>
                                          <p:spTgt spid="78028"/>
                                        </p:tgtEl>
                                        <p:attrNameLst>
                                          <p:attrName>style.visibility</p:attrName>
                                        </p:attrNameLst>
                                      </p:cBhvr>
                                      <p:to>
                                        <p:strVal val="visible"/>
                                      </p:to>
                                    </p:set>
                                    <p:animEffect transition="in" filter="wipe(up)">
                                      <p:cBhvr>
                                        <p:cTn id="405" dur="500"/>
                                        <p:tgtEl>
                                          <p:spTgt spid="78028"/>
                                        </p:tgtEl>
                                      </p:cBhvr>
                                    </p:animEffect>
                                  </p:childTnLst>
                                </p:cTn>
                              </p:par>
                            </p:childTnLst>
                          </p:cTn>
                        </p:par>
                        <p:par>
                          <p:cTn id="406" fill="hold" nodeType="afterGroup">
                            <p:stCondLst>
                              <p:cond delay="1000"/>
                            </p:stCondLst>
                            <p:childTnLst>
                              <p:par>
                                <p:cTn id="407" presetID="22" presetClass="entr" presetSubtype="8" fill="hold" grpId="0" nodeType="afterEffect">
                                  <p:stCondLst>
                                    <p:cond delay="0"/>
                                  </p:stCondLst>
                                  <p:childTnLst>
                                    <p:set>
                                      <p:cBhvr>
                                        <p:cTn id="408" dur="1" fill="hold">
                                          <p:stCondLst>
                                            <p:cond delay="0"/>
                                          </p:stCondLst>
                                        </p:cTn>
                                        <p:tgtEl>
                                          <p:spTgt spid="78047"/>
                                        </p:tgtEl>
                                        <p:attrNameLst>
                                          <p:attrName>style.visibility</p:attrName>
                                        </p:attrNameLst>
                                      </p:cBhvr>
                                      <p:to>
                                        <p:strVal val="visible"/>
                                      </p:to>
                                    </p:set>
                                    <p:animEffect transition="in" filter="wipe(left)">
                                      <p:cBhvr>
                                        <p:cTn id="409" dur="500"/>
                                        <p:tgtEl>
                                          <p:spTgt spid="78047"/>
                                        </p:tgtEl>
                                      </p:cBhvr>
                                    </p:animEffect>
                                  </p:childTnLst>
                                </p:cTn>
                              </p:par>
                            </p:childTnLst>
                          </p:cTn>
                        </p:par>
                        <p:par>
                          <p:cTn id="410" fill="hold" nodeType="afterGroup">
                            <p:stCondLst>
                              <p:cond delay="1500"/>
                            </p:stCondLst>
                            <p:childTnLst>
                              <p:par>
                                <p:cTn id="411" presetID="22" presetClass="entr" presetSubtype="1" fill="hold" grpId="0" nodeType="afterEffect">
                                  <p:stCondLst>
                                    <p:cond delay="0"/>
                                  </p:stCondLst>
                                  <p:childTnLst>
                                    <p:set>
                                      <p:cBhvr>
                                        <p:cTn id="412" dur="1" fill="hold">
                                          <p:stCondLst>
                                            <p:cond delay="0"/>
                                          </p:stCondLst>
                                        </p:cTn>
                                        <p:tgtEl>
                                          <p:spTgt spid="78029"/>
                                        </p:tgtEl>
                                        <p:attrNameLst>
                                          <p:attrName>style.visibility</p:attrName>
                                        </p:attrNameLst>
                                      </p:cBhvr>
                                      <p:to>
                                        <p:strVal val="visible"/>
                                      </p:to>
                                    </p:set>
                                    <p:animEffect transition="in" filter="wipe(up)">
                                      <p:cBhvr>
                                        <p:cTn id="413" dur="500"/>
                                        <p:tgtEl>
                                          <p:spTgt spid="78029"/>
                                        </p:tgtEl>
                                      </p:cBhvr>
                                    </p:animEffect>
                                  </p:childTnLst>
                                </p:cTn>
                              </p:par>
                            </p:childTnLst>
                          </p:cTn>
                        </p:par>
                        <p:par>
                          <p:cTn id="414" fill="hold" nodeType="afterGroup">
                            <p:stCondLst>
                              <p:cond delay="2000"/>
                            </p:stCondLst>
                            <p:childTnLst>
                              <p:par>
                                <p:cTn id="415" presetID="22" presetClass="entr" presetSubtype="8" fill="hold" grpId="0" nodeType="afterEffect">
                                  <p:stCondLst>
                                    <p:cond delay="0"/>
                                  </p:stCondLst>
                                  <p:childTnLst>
                                    <p:set>
                                      <p:cBhvr>
                                        <p:cTn id="416" dur="1" fill="hold">
                                          <p:stCondLst>
                                            <p:cond delay="0"/>
                                          </p:stCondLst>
                                        </p:cTn>
                                        <p:tgtEl>
                                          <p:spTgt spid="78048"/>
                                        </p:tgtEl>
                                        <p:attrNameLst>
                                          <p:attrName>style.visibility</p:attrName>
                                        </p:attrNameLst>
                                      </p:cBhvr>
                                      <p:to>
                                        <p:strVal val="visible"/>
                                      </p:to>
                                    </p:set>
                                    <p:animEffect transition="in" filter="wipe(left)">
                                      <p:cBhvr>
                                        <p:cTn id="417" dur="500"/>
                                        <p:tgtEl>
                                          <p:spTgt spid="78048"/>
                                        </p:tgtEl>
                                      </p:cBhvr>
                                    </p:animEffect>
                                  </p:childTnLst>
                                </p:cTn>
                              </p:par>
                            </p:childTnLst>
                          </p:cTn>
                        </p:par>
                        <p:par>
                          <p:cTn id="418" fill="hold" nodeType="afterGroup">
                            <p:stCondLst>
                              <p:cond delay="2500"/>
                            </p:stCondLst>
                            <p:childTnLst>
                              <p:par>
                                <p:cTn id="419" presetID="22" presetClass="entr" presetSubtype="1" fill="hold" grpId="0" nodeType="afterEffect">
                                  <p:stCondLst>
                                    <p:cond delay="0"/>
                                  </p:stCondLst>
                                  <p:childTnLst>
                                    <p:set>
                                      <p:cBhvr>
                                        <p:cTn id="420" dur="1" fill="hold">
                                          <p:stCondLst>
                                            <p:cond delay="0"/>
                                          </p:stCondLst>
                                        </p:cTn>
                                        <p:tgtEl>
                                          <p:spTgt spid="78030"/>
                                        </p:tgtEl>
                                        <p:attrNameLst>
                                          <p:attrName>style.visibility</p:attrName>
                                        </p:attrNameLst>
                                      </p:cBhvr>
                                      <p:to>
                                        <p:strVal val="visible"/>
                                      </p:to>
                                    </p:set>
                                    <p:animEffect transition="in" filter="wipe(up)">
                                      <p:cBhvr>
                                        <p:cTn id="421" dur="500"/>
                                        <p:tgtEl>
                                          <p:spTgt spid="78030"/>
                                        </p:tgtEl>
                                      </p:cBhvr>
                                    </p:animEffect>
                                  </p:childTnLst>
                                </p:cTn>
                              </p:par>
                            </p:childTnLst>
                          </p:cTn>
                        </p:par>
                      </p:childTnLst>
                    </p:cTn>
                  </p:par>
                  <p:par>
                    <p:cTn id="422" fill="hold" nodeType="clickPar">
                      <p:stCondLst>
                        <p:cond delay="indefinite"/>
                      </p:stCondLst>
                      <p:childTnLst>
                        <p:par>
                          <p:cTn id="423" fill="hold" nodeType="withGroup">
                            <p:stCondLst>
                              <p:cond delay="0"/>
                            </p:stCondLst>
                            <p:childTnLst>
                              <p:par>
                                <p:cTn id="424" presetID="3" presetClass="exit" presetSubtype="10" fill="hold" grpId="2" nodeType="clickEffect">
                                  <p:stCondLst>
                                    <p:cond delay="0"/>
                                  </p:stCondLst>
                                  <p:childTnLst>
                                    <p:animEffect transition="out" filter="blinds(horizontal)">
                                      <p:cBhvr>
                                        <p:cTn id="425" dur="500"/>
                                        <p:tgtEl>
                                          <p:spTgt spid="78027"/>
                                        </p:tgtEl>
                                      </p:cBhvr>
                                    </p:animEffect>
                                    <p:set>
                                      <p:cBhvr>
                                        <p:cTn id="426" dur="1" fill="hold">
                                          <p:stCondLst>
                                            <p:cond delay="499"/>
                                          </p:stCondLst>
                                        </p:cTn>
                                        <p:tgtEl>
                                          <p:spTgt spid="78027"/>
                                        </p:tgtEl>
                                        <p:attrNameLst>
                                          <p:attrName>style.visibility</p:attrName>
                                        </p:attrNameLst>
                                      </p:cBhvr>
                                      <p:to>
                                        <p:strVal val="hidden"/>
                                      </p:to>
                                    </p:set>
                                  </p:childTnLst>
                                </p:cTn>
                              </p:par>
                              <p:par>
                                <p:cTn id="427" presetID="3" presetClass="exit" presetSubtype="10" fill="hold" grpId="3" nodeType="withEffect">
                                  <p:stCondLst>
                                    <p:cond delay="0"/>
                                  </p:stCondLst>
                                  <p:childTnLst>
                                    <p:animEffect transition="out" filter="blinds(horizontal)">
                                      <p:cBhvr>
                                        <p:cTn id="428" dur="500"/>
                                        <p:tgtEl>
                                          <p:spTgt spid="78021"/>
                                        </p:tgtEl>
                                      </p:cBhvr>
                                    </p:animEffect>
                                    <p:set>
                                      <p:cBhvr>
                                        <p:cTn id="429" dur="1" fill="hold">
                                          <p:stCondLst>
                                            <p:cond delay="499"/>
                                          </p:stCondLst>
                                        </p:cTn>
                                        <p:tgtEl>
                                          <p:spTgt spid="78021"/>
                                        </p:tgtEl>
                                        <p:attrNameLst>
                                          <p:attrName>style.visibility</p:attrName>
                                        </p:attrNameLst>
                                      </p:cBhvr>
                                      <p:to>
                                        <p:strVal val="hidden"/>
                                      </p:to>
                                    </p:set>
                                  </p:childTnLst>
                                </p:cTn>
                              </p:par>
                              <p:par>
                                <p:cTn id="430" presetID="3" presetClass="exit" presetSubtype="10" fill="hold" grpId="3" nodeType="withEffect">
                                  <p:stCondLst>
                                    <p:cond delay="0"/>
                                  </p:stCondLst>
                                  <p:childTnLst>
                                    <p:animEffect transition="out" filter="blinds(horizontal)">
                                      <p:cBhvr>
                                        <p:cTn id="431" dur="500"/>
                                        <p:tgtEl>
                                          <p:spTgt spid="78022"/>
                                        </p:tgtEl>
                                      </p:cBhvr>
                                    </p:animEffect>
                                    <p:set>
                                      <p:cBhvr>
                                        <p:cTn id="432" dur="1" fill="hold">
                                          <p:stCondLst>
                                            <p:cond delay="499"/>
                                          </p:stCondLst>
                                        </p:cTn>
                                        <p:tgtEl>
                                          <p:spTgt spid="78022"/>
                                        </p:tgtEl>
                                        <p:attrNameLst>
                                          <p:attrName>style.visibility</p:attrName>
                                        </p:attrNameLst>
                                      </p:cBhvr>
                                      <p:to>
                                        <p:strVal val="hidden"/>
                                      </p:to>
                                    </p:set>
                                  </p:childTnLst>
                                </p:cTn>
                              </p:par>
                            </p:childTnLst>
                          </p:cTn>
                        </p:par>
                        <p:par>
                          <p:cTn id="433" fill="hold" nodeType="afterGroup">
                            <p:stCondLst>
                              <p:cond delay="500"/>
                            </p:stCondLst>
                            <p:childTnLst>
                              <p:par>
                                <p:cTn id="434" presetID="22" presetClass="entr" presetSubtype="8" fill="hold" grpId="0" nodeType="afterEffect">
                                  <p:stCondLst>
                                    <p:cond delay="0"/>
                                  </p:stCondLst>
                                  <p:childTnLst>
                                    <p:set>
                                      <p:cBhvr>
                                        <p:cTn id="435" dur="1" fill="hold">
                                          <p:stCondLst>
                                            <p:cond delay="0"/>
                                          </p:stCondLst>
                                        </p:cTn>
                                        <p:tgtEl>
                                          <p:spTgt spid="77892"/>
                                        </p:tgtEl>
                                        <p:attrNameLst>
                                          <p:attrName>style.visibility</p:attrName>
                                        </p:attrNameLst>
                                      </p:cBhvr>
                                      <p:to>
                                        <p:strVal val="visible"/>
                                      </p:to>
                                    </p:set>
                                    <p:animEffect transition="in" filter="wipe(left)">
                                      <p:cBhvr>
                                        <p:cTn id="436" dur="500"/>
                                        <p:tgtEl>
                                          <p:spTgt spid="77892"/>
                                        </p:tgtEl>
                                      </p:cBhvr>
                                    </p:animEffect>
                                  </p:childTnLst>
                                </p:cTn>
                              </p:par>
                            </p:childTnLst>
                          </p:cTn>
                        </p:par>
                        <p:par>
                          <p:cTn id="437" fill="hold" nodeType="afterGroup">
                            <p:stCondLst>
                              <p:cond delay="1000"/>
                            </p:stCondLst>
                            <p:childTnLst>
                              <p:par>
                                <p:cTn id="438" presetID="22" presetClass="entr" presetSubtype="4" fill="hold" grpId="0" nodeType="afterEffect">
                                  <p:stCondLst>
                                    <p:cond delay="0"/>
                                  </p:stCondLst>
                                  <p:childTnLst>
                                    <p:set>
                                      <p:cBhvr>
                                        <p:cTn id="439" dur="1" fill="hold">
                                          <p:stCondLst>
                                            <p:cond delay="0"/>
                                          </p:stCondLst>
                                        </p:cTn>
                                        <p:tgtEl>
                                          <p:spTgt spid="77893"/>
                                        </p:tgtEl>
                                        <p:attrNameLst>
                                          <p:attrName>style.visibility</p:attrName>
                                        </p:attrNameLst>
                                      </p:cBhvr>
                                      <p:to>
                                        <p:strVal val="visible"/>
                                      </p:to>
                                    </p:set>
                                    <p:animEffect transition="in" filter="wipe(down)">
                                      <p:cBhvr>
                                        <p:cTn id="440" dur="500"/>
                                        <p:tgtEl>
                                          <p:spTgt spid="77893"/>
                                        </p:tgtEl>
                                      </p:cBhvr>
                                    </p:animEffect>
                                  </p:childTnLst>
                                </p:cTn>
                              </p:par>
                            </p:childTnLst>
                          </p:cTn>
                        </p:par>
                        <p:par>
                          <p:cTn id="441" fill="hold" nodeType="afterGroup">
                            <p:stCondLst>
                              <p:cond delay="1500"/>
                            </p:stCondLst>
                            <p:childTnLst>
                              <p:par>
                                <p:cTn id="442" presetID="22" presetClass="entr" presetSubtype="8" fill="hold" grpId="0" nodeType="afterEffect">
                                  <p:stCondLst>
                                    <p:cond delay="0"/>
                                  </p:stCondLst>
                                  <p:childTnLst>
                                    <p:set>
                                      <p:cBhvr>
                                        <p:cTn id="443" dur="1" fill="hold">
                                          <p:stCondLst>
                                            <p:cond delay="0"/>
                                          </p:stCondLst>
                                        </p:cTn>
                                        <p:tgtEl>
                                          <p:spTgt spid="77894"/>
                                        </p:tgtEl>
                                        <p:attrNameLst>
                                          <p:attrName>style.visibility</p:attrName>
                                        </p:attrNameLst>
                                      </p:cBhvr>
                                      <p:to>
                                        <p:strVal val="visible"/>
                                      </p:to>
                                    </p:set>
                                    <p:animEffect transition="in" filter="wipe(left)">
                                      <p:cBhvr>
                                        <p:cTn id="444" dur="500"/>
                                        <p:tgtEl>
                                          <p:spTgt spid="77894"/>
                                        </p:tgtEl>
                                      </p:cBhvr>
                                    </p:animEffect>
                                  </p:childTnLst>
                                </p:cTn>
                              </p:par>
                            </p:childTnLst>
                          </p:cTn>
                        </p:par>
                        <p:par>
                          <p:cTn id="445" fill="hold" nodeType="afterGroup">
                            <p:stCondLst>
                              <p:cond delay="2000"/>
                            </p:stCondLst>
                            <p:childTnLst>
                              <p:par>
                                <p:cTn id="446" presetID="22" presetClass="entr" presetSubtype="1" fill="hold" grpId="0" nodeType="afterEffect">
                                  <p:stCondLst>
                                    <p:cond delay="0"/>
                                  </p:stCondLst>
                                  <p:childTnLst>
                                    <p:set>
                                      <p:cBhvr>
                                        <p:cTn id="447" dur="1" fill="hold">
                                          <p:stCondLst>
                                            <p:cond delay="0"/>
                                          </p:stCondLst>
                                        </p:cTn>
                                        <p:tgtEl>
                                          <p:spTgt spid="77895"/>
                                        </p:tgtEl>
                                        <p:attrNameLst>
                                          <p:attrName>style.visibility</p:attrName>
                                        </p:attrNameLst>
                                      </p:cBhvr>
                                      <p:to>
                                        <p:strVal val="visible"/>
                                      </p:to>
                                    </p:set>
                                    <p:animEffect transition="in" filter="wipe(up)">
                                      <p:cBhvr>
                                        <p:cTn id="448" dur="500"/>
                                        <p:tgtEl>
                                          <p:spTgt spid="77895"/>
                                        </p:tgtEl>
                                      </p:cBhvr>
                                    </p:animEffect>
                                  </p:childTnLst>
                                </p:cTn>
                              </p:par>
                            </p:childTnLst>
                          </p:cTn>
                        </p:par>
                        <p:par>
                          <p:cTn id="449" fill="hold" nodeType="afterGroup">
                            <p:stCondLst>
                              <p:cond delay="2500"/>
                            </p:stCondLst>
                            <p:childTnLst>
                              <p:par>
                                <p:cTn id="450" presetID="63" presetClass="path" presetSubtype="0" accel="50000" decel="50000" fill="hold" grpId="4" nodeType="afterEffect">
                                  <p:stCondLst>
                                    <p:cond delay="0"/>
                                  </p:stCondLst>
                                  <p:childTnLst>
                                    <p:animMotion origin="layout" path="M 0.20086 -0.00185 L 0.26788 0.00023 " pathEditMode="relative" rAng="0" ptsTypes="AA">
                                      <p:cBhvr>
                                        <p:cTn id="451" dur="1000" fill="hold"/>
                                        <p:tgtEl>
                                          <p:spTgt spid="77880"/>
                                        </p:tgtEl>
                                        <p:attrNameLst>
                                          <p:attrName>ppt_x</p:attrName>
                                          <p:attrName>ppt_y</p:attrName>
                                        </p:attrNameLst>
                                      </p:cBhvr>
                                      <p:rCtr x="3400" y="100"/>
                                    </p:animMotion>
                                  </p:childTnLst>
                                </p:cTn>
                              </p:par>
                            </p:childTnLst>
                          </p:cTn>
                        </p:par>
                      </p:childTnLst>
                    </p:cTn>
                  </p:par>
                  <p:par>
                    <p:cTn id="452" fill="hold" nodeType="clickPar">
                      <p:stCondLst>
                        <p:cond delay="indefinite"/>
                      </p:stCondLst>
                      <p:childTnLst>
                        <p:par>
                          <p:cTn id="453" fill="hold" nodeType="withGroup">
                            <p:stCondLst>
                              <p:cond delay="0"/>
                            </p:stCondLst>
                            <p:childTnLst>
                              <p:par>
                                <p:cTn id="454" presetID="22" presetClass="entr" presetSubtype="1" fill="hold" grpId="0" nodeType="clickEffect">
                                  <p:stCondLst>
                                    <p:cond delay="0"/>
                                  </p:stCondLst>
                                  <p:childTnLst>
                                    <p:set>
                                      <p:cBhvr>
                                        <p:cTn id="455" dur="1" fill="hold">
                                          <p:stCondLst>
                                            <p:cond delay="0"/>
                                          </p:stCondLst>
                                        </p:cTn>
                                        <p:tgtEl>
                                          <p:spTgt spid="77979"/>
                                        </p:tgtEl>
                                        <p:attrNameLst>
                                          <p:attrName>style.visibility</p:attrName>
                                        </p:attrNameLst>
                                      </p:cBhvr>
                                      <p:to>
                                        <p:strVal val="visible"/>
                                      </p:to>
                                    </p:set>
                                    <p:animEffect transition="in" filter="wipe(up)">
                                      <p:cBhvr>
                                        <p:cTn id="456" dur="500"/>
                                        <p:tgtEl>
                                          <p:spTgt spid="77979"/>
                                        </p:tgtEl>
                                      </p:cBhvr>
                                    </p:animEffect>
                                  </p:childTnLst>
                                </p:cTn>
                              </p:par>
                            </p:childTnLst>
                          </p:cTn>
                        </p:par>
                      </p:childTnLst>
                    </p:cTn>
                  </p:par>
                  <p:par>
                    <p:cTn id="457" fill="hold" nodeType="clickPar">
                      <p:stCondLst>
                        <p:cond delay="indefinite"/>
                      </p:stCondLst>
                      <p:childTnLst>
                        <p:par>
                          <p:cTn id="458" fill="hold" nodeType="withGroup">
                            <p:stCondLst>
                              <p:cond delay="0"/>
                            </p:stCondLst>
                            <p:childTnLst>
                              <p:par>
                                <p:cTn id="459" presetID="22" presetClass="entr" presetSubtype="8" fill="hold" grpId="0" nodeType="clickEffect">
                                  <p:stCondLst>
                                    <p:cond delay="0"/>
                                  </p:stCondLst>
                                  <p:childTnLst>
                                    <p:set>
                                      <p:cBhvr>
                                        <p:cTn id="460" dur="1" fill="hold">
                                          <p:stCondLst>
                                            <p:cond delay="0"/>
                                          </p:stCondLst>
                                        </p:cTn>
                                        <p:tgtEl>
                                          <p:spTgt spid="77989"/>
                                        </p:tgtEl>
                                        <p:attrNameLst>
                                          <p:attrName>style.visibility</p:attrName>
                                        </p:attrNameLst>
                                      </p:cBhvr>
                                      <p:to>
                                        <p:strVal val="visible"/>
                                      </p:to>
                                    </p:set>
                                    <p:animEffect transition="in" filter="wipe(left)">
                                      <p:cBhvr>
                                        <p:cTn id="461" dur="500"/>
                                        <p:tgtEl>
                                          <p:spTgt spid="77989"/>
                                        </p:tgtEl>
                                      </p:cBhvr>
                                    </p:animEffect>
                                  </p:childTnLst>
                                </p:cTn>
                              </p:par>
                            </p:childTnLst>
                          </p:cTn>
                        </p:par>
                        <p:par>
                          <p:cTn id="462" fill="hold" nodeType="afterGroup">
                            <p:stCondLst>
                              <p:cond delay="500"/>
                            </p:stCondLst>
                            <p:childTnLst>
                              <p:par>
                                <p:cTn id="463" presetID="22" presetClass="entr" presetSubtype="1" fill="hold" grpId="0" nodeType="afterEffect">
                                  <p:stCondLst>
                                    <p:cond delay="0"/>
                                  </p:stCondLst>
                                  <p:childTnLst>
                                    <p:set>
                                      <p:cBhvr>
                                        <p:cTn id="464" dur="1" fill="hold">
                                          <p:stCondLst>
                                            <p:cond delay="0"/>
                                          </p:stCondLst>
                                        </p:cTn>
                                        <p:tgtEl>
                                          <p:spTgt spid="77997"/>
                                        </p:tgtEl>
                                        <p:attrNameLst>
                                          <p:attrName>style.visibility</p:attrName>
                                        </p:attrNameLst>
                                      </p:cBhvr>
                                      <p:to>
                                        <p:strVal val="visible"/>
                                      </p:to>
                                    </p:set>
                                    <p:animEffect transition="in" filter="wipe(up)">
                                      <p:cBhvr>
                                        <p:cTn id="465" dur="500"/>
                                        <p:tgtEl>
                                          <p:spTgt spid="77997"/>
                                        </p:tgtEl>
                                      </p:cBhvr>
                                    </p:animEffect>
                                  </p:childTnLst>
                                </p:cTn>
                              </p:par>
                            </p:childTnLst>
                          </p:cTn>
                        </p:par>
                        <p:par>
                          <p:cTn id="466" fill="hold" nodeType="afterGroup">
                            <p:stCondLst>
                              <p:cond delay="1000"/>
                            </p:stCondLst>
                            <p:childTnLst>
                              <p:par>
                                <p:cTn id="467" presetID="22" presetClass="entr" presetSubtype="8" fill="hold" grpId="0" nodeType="afterEffect">
                                  <p:stCondLst>
                                    <p:cond delay="0"/>
                                  </p:stCondLst>
                                  <p:childTnLst>
                                    <p:set>
                                      <p:cBhvr>
                                        <p:cTn id="468" dur="1" fill="hold">
                                          <p:stCondLst>
                                            <p:cond delay="0"/>
                                          </p:stCondLst>
                                        </p:cTn>
                                        <p:tgtEl>
                                          <p:spTgt spid="77998"/>
                                        </p:tgtEl>
                                        <p:attrNameLst>
                                          <p:attrName>style.visibility</p:attrName>
                                        </p:attrNameLst>
                                      </p:cBhvr>
                                      <p:to>
                                        <p:strVal val="visible"/>
                                      </p:to>
                                    </p:set>
                                    <p:animEffect transition="in" filter="wipe(left)">
                                      <p:cBhvr>
                                        <p:cTn id="469" dur="500"/>
                                        <p:tgtEl>
                                          <p:spTgt spid="77998"/>
                                        </p:tgtEl>
                                      </p:cBhvr>
                                    </p:animEffect>
                                  </p:childTnLst>
                                </p:cTn>
                              </p:par>
                            </p:childTnLst>
                          </p:cTn>
                        </p:par>
                        <p:par>
                          <p:cTn id="470" fill="hold" nodeType="afterGroup">
                            <p:stCondLst>
                              <p:cond delay="1500"/>
                            </p:stCondLst>
                            <p:childTnLst>
                              <p:par>
                                <p:cTn id="471" presetID="22" presetClass="entr" presetSubtype="4" fill="hold" grpId="0" nodeType="afterEffect">
                                  <p:stCondLst>
                                    <p:cond delay="0"/>
                                  </p:stCondLst>
                                  <p:childTnLst>
                                    <p:set>
                                      <p:cBhvr>
                                        <p:cTn id="472" dur="1" fill="hold">
                                          <p:stCondLst>
                                            <p:cond delay="0"/>
                                          </p:stCondLst>
                                        </p:cTn>
                                        <p:tgtEl>
                                          <p:spTgt spid="78005"/>
                                        </p:tgtEl>
                                        <p:attrNameLst>
                                          <p:attrName>style.visibility</p:attrName>
                                        </p:attrNameLst>
                                      </p:cBhvr>
                                      <p:to>
                                        <p:strVal val="visible"/>
                                      </p:to>
                                    </p:set>
                                    <p:animEffect transition="in" filter="wipe(down)">
                                      <p:cBhvr>
                                        <p:cTn id="473" dur="500"/>
                                        <p:tgtEl>
                                          <p:spTgt spid="78005"/>
                                        </p:tgtEl>
                                      </p:cBhvr>
                                    </p:animEffect>
                                  </p:childTnLst>
                                </p:cTn>
                              </p:par>
                            </p:childTnLst>
                          </p:cTn>
                        </p:par>
                        <p:par>
                          <p:cTn id="474" fill="hold" nodeType="afterGroup">
                            <p:stCondLst>
                              <p:cond delay="2000"/>
                            </p:stCondLst>
                            <p:childTnLst>
                              <p:par>
                                <p:cTn id="475" presetID="22" presetClass="entr" presetSubtype="8" fill="hold" grpId="0" nodeType="afterEffect">
                                  <p:stCondLst>
                                    <p:cond delay="0"/>
                                  </p:stCondLst>
                                  <p:childTnLst>
                                    <p:set>
                                      <p:cBhvr>
                                        <p:cTn id="476" dur="1" fill="hold">
                                          <p:stCondLst>
                                            <p:cond delay="0"/>
                                          </p:stCondLst>
                                        </p:cTn>
                                        <p:tgtEl>
                                          <p:spTgt spid="78006"/>
                                        </p:tgtEl>
                                        <p:attrNameLst>
                                          <p:attrName>style.visibility</p:attrName>
                                        </p:attrNameLst>
                                      </p:cBhvr>
                                      <p:to>
                                        <p:strVal val="visible"/>
                                      </p:to>
                                    </p:set>
                                    <p:animEffect transition="in" filter="wipe(left)">
                                      <p:cBhvr>
                                        <p:cTn id="477" dur="500"/>
                                        <p:tgtEl>
                                          <p:spTgt spid="78006"/>
                                        </p:tgtEl>
                                      </p:cBhvr>
                                    </p:animEffect>
                                  </p:childTnLst>
                                </p:cTn>
                              </p:par>
                            </p:childTnLst>
                          </p:cTn>
                        </p:par>
                      </p:childTnLst>
                    </p:cTn>
                  </p:par>
                  <p:par>
                    <p:cTn id="478" fill="hold" nodeType="clickPar">
                      <p:stCondLst>
                        <p:cond delay="indefinite"/>
                      </p:stCondLst>
                      <p:childTnLst>
                        <p:par>
                          <p:cTn id="479" fill="hold" nodeType="withGroup">
                            <p:stCondLst>
                              <p:cond delay="0"/>
                            </p:stCondLst>
                            <p:childTnLst>
                              <p:par>
                                <p:cTn id="480" presetID="22" presetClass="entr" presetSubtype="8" fill="hold" grpId="0" nodeType="clickEffect">
                                  <p:stCondLst>
                                    <p:cond delay="0"/>
                                  </p:stCondLst>
                                  <p:childTnLst>
                                    <p:set>
                                      <p:cBhvr>
                                        <p:cTn id="481" dur="1" fill="hold">
                                          <p:stCondLst>
                                            <p:cond delay="0"/>
                                          </p:stCondLst>
                                        </p:cTn>
                                        <p:tgtEl>
                                          <p:spTgt spid="78049"/>
                                        </p:tgtEl>
                                        <p:attrNameLst>
                                          <p:attrName>style.visibility</p:attrName>
                                        </p:attrNameLst>
                                      </p:cBhvr>
                                      <p:to>
                                        <p:strVal val="visible"/>
                                      </p:to>
                                    </p:set>
                                    <p:animEffect transition="in" filter="wipe(left)">
                                      <p:cBhvr>
                                        <p:cTn id="482" dur="500"/>
                                        <p:tgtEl>
                                          <p:spTgt spid="78049"/>
                                        </p:tgtEl>
                                      </p:cBhvr>
                                    </p:animEffect>
                                  </p:childTnLst>
                                </p:cTn>
                              </p:par>
                            </p:childTnLst>
                          </p:cTn>
                        </p:par>
                        <p:par>
                          <p:cTn id="483" fill="hold" nodeType="afterGroup">
                            <p:stCondLst>
                              <p:cond delay="500"/>
                            </p:stCondLst>
                            <p:childTnLst>
                              <p:par>
                                <p:cTn id="484" presetID="22" presetClass="entr" presetSubtype="1" fill="hold" grpId="0" nodeType="afterEffect">
                                  <p:stCondLst>
                                    <p:cond delay="0"/>
                                  </p:stCondLst>
                                  <p:childTnLst>
                                    <p:set>
                                      <p:cBhvr>
                                        <p:cTn id="485" dur="1" fill="hold">
                                          <p:stCondLst>
                                            <p:cond delay="0"/>
                                          </p:stCondLst>
                                        </p:cTn>
                                        <p:tgtEl>
                                          <p:spTgt spid="78031"/>
                                        </p:tgtEl>
                                        <p:attrNameLst>
                                          <p:attrName>style.visibility</p:attrName>
                                        </p:attrNameLst>
                                      </p:cBhvr>
                                      <p:to>
                                        <p:strVal val="visible"/>
                                      </p:to>
                                    </p:set>
                                    <p:animEffect transition="in" filter="wipe(up)">
                                      <p:cBhvr>
                                        <p:cTn id="486" dur="500"/>
                                        <p:tgtEl>
                                          <p:spTgt spid="78031"/>
                                        </p:tgtEl>
                                      </p:cBhvr>
                                    </p:animEffect>
                                  </p:childTnLst>
                                </p:cTn>
                              </p:par>
                            </p:childTnLst>
                          </p:cTn>
                        </p:par>
                        <p:par>
                          <p:cTn id="487" fill="hold" nodeType="afterGroup">
                            <p:stCondLst>
                              <p:cond delay="1000"/>
                            </p:stCondLst>
                            <p:childTnLst>
                              <p:par>
                                <p:cTn id="488" presetID="22" presetClass="entr" presetSubtype="8" fill="hold" grpId="0" nodeType="afterEffect">
                                  <p:stCondLst>
                                    <p:cond delay="0"/>
                                  </p:stCondLst>
                                  <p:childTnLst>
                                    <p:set>
                                      <p:cBhvr>
                                        <p:cTn id="489" dur="1" fill="hold">
                                          <p:stCondLst>
                                            <p:cond delay="0"/>
                                          </p:stCondLst>
                                        </p:cTn>
                                        <p:tgtEl>
                                          <p:spTgt spid="78050"/>
                                        </p:tgtEl>
                                        <p:attrNameLst>
                                          <p:attrName>style.visibility</p:attrName>
                                        </p:attrNameLst>
                                      </p:cBhvr>
                                      <p:to>
                                        <p:strVal val="visible"/>
                                      </p:to>
                                    </p:set>
                                    <p:animEffect transition="in" filter="wipe(left)">
                                      <p:cBhvr>
                                        <p:cTn id="490" dur="500"/>
                                        <p:tgtEl>
                                          <p:spTgt spid="78050"/>
                                        </p:tgtEl>
                                      </p:cBhvr>
                                    </p:animEffect>
                                  </p:childTnLst>
                                </p:cTn>
                              </p:par>
                            </p:childTnLst>
                          </p:cTn>
                        </p:par>
                        <p:par>
                          <p:cTn id="491" fill="hold" nodeType="afterGroup">
                            <p:stCondLst>
                              <p:cond delay="1500"/>
                            </p:stCondLst>
                            <p:childTnLst>
                              <p:par>
                                <p:cTn id="492" presetID="22" presetClass="entr" presetSubtype="1" fill="hold" grpId="0" nodeType="afterEffect">
                                  <p:stCondLst>
                                    <p:cond delay="0"/>
                                  </p:stCondLst>
                                  <p:childTnLst>
                                    <p:set>
                                      <p:cBhvr>
                                        <p:cTn id="493" dur="1" fill="hold">
                                          <p:stCondLst>
                                            <p:cond delay="0"/>
                                          </p:stCondLst>
                                        </p:cTn>
                                        <p:tgtEl>
                                          <p:spTgt spid="78032"/>
                                        </p:tgtEl>
                                        <p:attrNameLst>
                                          <p:attrName>style.visibility</p:attrName>
                                        </p:attrNameLst>
                                      </p:cBhvr>
                                      <p:to>
                                        <p:strVal val="visible"/>
                                      </p:to>
                                    </p:set>
                                    <p:animEffect transition="in" filter="wipe(up)">
                                      <p:cBhvr>
                                        <p:cTn id="494" dur="500"/>
                                        <p:tgtEl>
                                          <p:spTgt spid="78032"/>
                                        </p:tgtEl>
                                      </p:cBhvr>
                                    </p:animEffect>
                                  </p:childTnLst>
                                </p:cTn>
                              </p:par>
                            </p:childTnLst>
                          </p:cTn>
                        </p:par>
                        <p:par>
                          <p:cTn id="495" fill="hold" nodeType="afterGroup">
                            <p:stCondLst>
                              <p:cond delay="2000"/>
                            </p:stCondLst>
                            <p:childTnLst>
                              <p:par>
                                <p:cTn id="496" presetID="22" presetClass="entr" presetSubtype="8" fill="hold" grpId="0" nodeType="afterEffect">
                                  <p:stCondLst>
                                    <p:cond delay="0"/>
                                  </p:stCondLst>
                                  <p:childTnLst>
                                    <p:set>
                                      <p:cBhvr>
                                        <p:cTn id="497" dur="1" fill="hold">
                                          <p:stCondLst>
                                            <p:cond delay="0"/>
                                          </p:stCondLst>
                                        </p:cTn>
                                        <p:tgtEl>
                                          <p:spTgt spid="78051"/>
                                        </p:tgtEl>
                                        <p:attrNameLst>
                                          <p:attrName>style.visibility</p:attrName>
                                        </p:attrNameLst>
                                      </p:cBhvr>
                                      <p:to>
                                        <p:strVal val="visible"/>
                                      </p:to>
                                    </p:set>
                                    <p:animEffect transition="in" filter="wipe(left)">
                                      <p:cBhvr>
                                        <p:cTn id="498" dur="500"/>
                                        <p:tgtEl>
                                          <p:spTgt spid="78051"/>
                                        </p:tgtEl>
                                      </p:cBhvr>
                                    </p:animEffect>
                                  </p:childTnLst>
                                </p:cTn>
                              </p:par>
                            </p:childTnLst>
                          </p:cTn>
                        </p:par>
                        <p:par>
                          <p:cTn id="499" fill="hold" nodeType="afterGroup">
                            <p:stCondLst>
                              <p:cond delay="2500"/>
                            </p:stCondLst>
                            <p:childTnLst>
                              <p:par>
                                <p:cTn id="500" presetID="22" presetClass="entr" presetSubtype="1" fill="hold" grpId="0" nodeType="afterEffect">
                                  <p:stCondLst>
                                    <p:cond delay="0"/>
                                  </p:stCondLst>
                                  <p:childTnLst>
                                    <p:set>
                                      <p:cBhvr>
                                        <p:cTn id="501" dur="1" fill="hold">
                                          <p:stCondLst>
                                            <p:cond delay="0"/>
                                          </p:stCondLst>
                                        </p:cTn>
                                        <p:tgtEl>
                                          <p:spTgt spid="78033"/>
                                        </p:tgtEl>
                                        <p:attrNameLst>
                                          <p:attrName>style.visibility</p:attrName>
                                        </p:attrNameLst>
                                      </p:cBhvr>
                                      <p:to>
                                        <p:strVal val="visible"/>
                                      </p:to>
                                    </p:set>
                                    <p:animEffect transition="in" filter="wipe(up)">
                                      <p:cBhvr>
                                        <p:cTn id="502" dur="500"/>
                                        <p:tgtEl>
                                          <p:spTgt spid="78033"/>
                                        </p:tgtEl>
                                      </p:cBhvr>
                                    </p:animEffect>
                                  </p:childTnLst>
                                </p:cTn>
                              </p:par>
                            </p:childTnLst>
                          </p:cTn>
                        </p:par>
                      </p:childTnLst>
                    </p:cTn>
                  </p:par>
                  <p:par>
                    <p:cTn id="503" fill="hold" nodeType="clickPar">
                      <p:stCondLst>
                        <p:cond delay="indefinite"/>
                      </p:stCondLst>
                      <p:childTnLst>
                        <p:par>
                          <p:cTn id="504" fill="hold" nodeType="withGroup">
                            <p:stCondLst>
                              <p:cond delay="0"/>
                            </p:stCondLst>
                            <p:childTnLst>
                              <p:par>
                                <p:cTn id="505" presetID="22" presetClass="entr" presetSubtype="8" fill="hold" grpId="0" nodeType="clickEffect">
                                  <p:stCondLst>
                                    <p:cond delay="0"/>
                                  </p:stCondLst>
                                  <p:childTnLst>
                                    <p:set>
                                      <p:cBhvr>
                                        <p:cTn id="506" dur="1" fill="hold">
                                          <p:stCondLst>
                                            <p:cond delay="0"/>
                                          </p:stCondLst>
                                        </p:cTn>
                                        <p:tgtEl>
                                          <p:spTgt spid="77896"/>
                                        </p:tgtEl>
                                        <p:attrNameLst>
                                          <p:attrName>style.visibility</p:attrName>
                                        </p:attrNameLst>
                                      </p:cBhvr>
                                      <p:to>
                                        <p:strVal val="visible"/>
                                      </p:to>
                                    </p:set>
                                    <p:animEffect transition="in" filter="wipe(left)">
                                      <p:cBhvr>
                                        <p:cTn id="507" dur="500"/>
                                        <p:tgtEl>
                                          <p:spTgt spid="77896"/>
                                        </p:tgtEl>
                                      </p:cBhvr>
                                    </p:animEffect>
                                  </p:childTnLst>
                                </p:cTn>
                              </p:par>
                            </p:childTnLst>
                          </p:cTn>
                        </p:par>
                        <p:par>
                          <p:cTn id="508" fill="hold" nodeType="afterGroup">
                            <p:stCondLst>
                              <p:cond delay="500"/>
                            </p:stCondLst>
                            <p:childTnLst>
                              <p:par>
                                <p:cTn id="509" presetID="22" presetClass="entr" presetSubtype="4" fill="hold" grpId="0" nodeType="afterEffect">
                                  <p:stCondLst>
                                    <p:cond delay="0"/>
                                  </p:stCondLst>
                                  <p:childTnLst>
                                    <p:set>
                                      <p:cBhvr>
                                        <p:cTn id="510" dur="1" fill="hold">
                                          <p:stCondLst>
                                            <p:cond delay="0"/>
                                          </p:stCondLst>
                                        </p:cTn>
                                        <p:tgtEl>
                                          <p:spTgt spid="77897"/>
                                        </p:tgtEl>
                                        <p:attrNameLst>
                                          <p:attrName>style.visibility</p:attrName>
                                        </p:attrNameLst>
                                      </p:cBhvr>
                                      <p:to>
                                        <p:strVal val="visible"/>
                                      </p:to>
                                    </p:set>
                                    <p:animEffect transition="in" filter="wipe(down)">
                                      <p:cBhvr>
                                        <p:cTn id="511" dur="500"/>
                                        <p:tgtEl>
                                          <p:spTgt spid="77897"/>
                                        </p:tgtEl>
                                      </p:cBhvr>
                                    </p:animEffect>
                                  </p:childTnLst>
                                </p:cTn>
                              </p:par>
                            </p:childTnLst>
                          </p:cTn>
                        </p:par>
                        <p:par>
                          <p:cTn id="512" fill="hold" nodeType="afterGroup">
                            <p:stCondLst>
                              <p:cond delay="1000"/>
                            </p:stCondLst>
                            <p:childTnLst>
                              <p:par>
                                <p:cTn id="513" presetID="22" presetClass="entr" presetSubtype="8" fill="hold" grpId="0" nodeType="afterEffect">
                                  <p:stCondLst>
                                    <p:cond delay="0"/>
                                  </p:stCondLst>
                                  <p:childTnLst>
                                    <p:set>
                                      <p:cBhvr>
                                        <p:cTn id="514" dur="1" fill="hold">
                                          <p:stCondLst>
                                            <p:cond delay="0"/>
                                          </p:stCondLst>
                                        </p:cTn>
                                        <p:tgtEl>
                                          <p:spTgt spid="77898"/>
                                        </p:tgtEl>
                                        <p:attrNameLst>
                                          <p:attrName>style.visibility</p:attrName>
                                        </p:attrNameLst>
                                      </p:cBhvr>
                                      <p:to>
                                        <p:strVal val="visible"/>
                                      </p:to>
                                    </p:set>
                                    <p:animEffect transition="in" filter="wipe(left)">
                                      <p:cBhvr>
                                        <p:cTn id="515" dur="500"/>
                                        <p:tgtEl>
                                          <p:spTgt spid="77898"/>
                                        </p:tgtEl>
                                      </p:cBhvr>
                                    </p:animEffect>
                                  </p:childTnLst>
                                </p:cTn>
                              </p:par>
                            </p:childTnLst>
                          </p:cTn>
                        </p:par>
                        <p:par>
                          <p:cTn id="516" fill="hold" nodeType="afterGroup">
                            <p:stCondLst>
                              <p:cond delay="1500"/>
                            </p:stCondLst>
                            <p:childTnLst>
                              <p:par>
                                <p:cTn id="517" presetID="22" presetClass="entr" presetSubtype="1" fill="hold" grpId="0" nodeType="afterEffect">
                                  <p:stCondLst>
                                    <p:cond delay="0"/>
                                  </p:stCondLst>
                                  <p:childTnLst>
                                    <p:set>
                                      <p:cBhvr>
                                        <p:cTn id="518" dur="1" fill="hold">
                                          <p:stCondLst>
                                            <p:cond delay="0"/>
                                          </p:stCondLst>
                                        </p:cTn>
                                        <p:tgtEl>
                                          <p:spTgt spid="77899"/>
                                        </p:tgtEl>
                                        <p:attrNameLst>
                                          <p:attrName>style.visibility</p:attrName>
                                        </p:attrNameLst>
                                      </p:cBhvr>
                                      <p:to>
                                        <p:strVal val="visible"/>
                                      </p:to>
                                    </p:set>
                                    <p:animEffect transition="in" filter="wipe(up)">
                                      <p:cBhvr>
                                        <p:cTn id="519" dur="500"/>
                                        <p:tgtEl>
                                          <p:spTgt spid="77899"/>
                                        </p:tgtEl>
                                      </p:cBhvr>
                                    </p:animEffect>
                                  </p:childTnLst>
                                </p:cTn>
                              </p:par>
                            </p:childTnLst>
                          </p:cTn>
                        </p:par>
                        <p:par>
                          <p:cTn id="520" fill="hold" nodeType="afterGroup">
                            <p:stCondLst>
                              <p:cond delay="2000"/>
                            </p:stCondLst>
                            <p:childTnLst>
                              <p:par>
                                <p:cTn id="521" presetID="63" presetClass="path" presetSubtype="0" accel="50000" decel="50000" fill="hold" grpId="5" nodeType="afterEffect">
                                  <p:stCondLst>
                                    <p:cond delay="0"/>
                                  </p:stCondLst>
                                  <p:childTnLst>
                                    <p:animMotion origin="layout" path="M 0.26788 0.00023 L 0.33645 0.0007 " pathEditMode="relative" rAng="0" ptsTypes="AA">
                                      <p:cBhvr>
                                        <p:cTn id="522" dur="1000" fill="hold"/>
                                        <p:tgtEl>
                                          <p:spTgt spid="77880"/>
                                        </p:tgtEl>
                                        <p:attrNameLst>
                                          <p:attrName>ppt_x</p:attrName>
                                          <p:attrName>ppt_y</p:attrName>
                                        </p:attrNameLst>
                                      </p:cBhvr>
                                      <p:rCtr x="3400" y="0"/>
                                    </p:animMotion>
                                  </p:childTnLst>
                                </p:cTn>
                              </p:par>
                            </p:childTnLst>
                          </p:cTn>
                        </p:par>
                      </p:childTnLst>
                    </p:cTn>
                  </p:par>
                  <p:par>
                    <p:cTn id="523" fill="hold" nodeType="clickPar">
                      <p:stCondLst>
                        <p:cond delay="indefinite"/>
                      </p:stCondLst>
                      <p:childTnLst>
                        <p:par>
                          <p:cTn id="524" fill="hold" nodeType="withGroup">
                            <p:stCondLst>
                              <p:cond delay="0"/>
                            </p:stCondLst>
                            <p:childTnLst>
                              <p:par>
                                <p:cTn id="525" presetID="22" presetClass="entr" presetSubtype="1" fill="hold" grpId="0" nodeType="clickEffect">
                                  <p:stCondLst>
                                    <p:cond delay="0"/>
                                  </p:stCondLst>
                                  <p:childTnLst>
                                    <p:set>
                                      <p:cBhvr>
                                        <p:cTn id="526" dur="1" fill="hold">
                                          <p:stCondLst>
                                            <p:cond delay="0"/>
                                          </p:stCondLst>
                                        </p:cTn>
                                        <p:tgtEl>
                                          <p:spTgt spid="77980"/>
                                        </p:tgtEl>
                                        <p:attrNameLst>
                                          <p:attrName>style.visibility</p:attrName>
                                        </p:attrNameLst>
                                      </p:cBhvr>
                                      <p:to>
                                        <p:strVal val="visible"/>
                                      </p:to>
                                    </p:set>
                                    <p:animEffect transition="in" filter="wipe(up)">
                                      <p:cBhvr>
                                        <p:cTn id="527" dur="500"/>
                                        <p:tgtEl>
                                          <p:spTgt spid="77980"/>
                                        </p:tgtEl>
                                      </p:cBhvr>
                                    </p:animEffect>
                                  </p:childTnLst>
                                </p:cTn>
                              </p:par>
                            </p:childTnLst>
                          </p:cTn>
                        </p:par>
                      </p:childTnLst>
                    </p:cTn>
                  </p:par>
                  <p:par>
                    <p:cTn id="528" fill="hold" nodeType="clickPar">
                      <p:stCondLst>
                        <p:cond delay="indefinite"/>
                      </p:stCondLst>
                      <p:childTnLst>
                        <p:par>
                          <p:cTn id="529" fill="hold" nodeType="withGroup">
                            <p:stCondLst>
                              <p:cond delay="0"/>
                            </p:stCondLst>
                            <p:childTnLst>
                              <p:par>
                                <p:cTn id="530" presetID="22" presetClass="entr" presetSubtype="8" fill="hold" grpId="0" nodeType="clickEffect">
                                  <p:stCondLst>
                                    <p:cond delay="0"/>
                                  </p:stCondLst>
                                  <p:childTnLst>
                                    <p:set>
                                      <p:cBhvr>
                                        <p:cTn id="531" dur="1" fill="hold">
                                          <p:stCondLst>
                                            <p:cond delay="0"/>
                                          </p:stCondLst>
                                        </p:cTn>
                                        <p:tgtEl>
                                          <p:spTgt spid="77990"/>
                                        </p:tgtEl>
                                        <p:attrNameLst>
                                          <p:attrName>style.visibility</p:attrName>
                                        </p:attrNameLst>
                                      </p:cBhvr>
                                      <p:to>
                                        <p:strVal val="visible"/>
                                      </p:to>
                                    </p:set>
                                    <p:animEffect transition="in" filter="wipe(left)">
                                      <p:cBhvr>
                                        <p:cTn id="532" dur="500"/>
                                        <p:tgtEl>
                                          <p:spTgt spid="77990"/>
                                        </p:tgtEl>
                                      </p:cBhvr>
                                    </p:animEffect>
                                  </p:childTnLst>
                                </p:cTn>
                              </p:par>
                            </p:childTnLst>
                          </p:cTn>
                        </p:par>
                        <p:par>
                          <p:cTn id="533" fill="hold" nodeType="afterGroup">
                            <p:stCondLst>
                              <p:cond delay="500"/>
                            </p:stCondLst>
                            <p:childTnLst>
                              <p:par>
                                <p:cTn id="534" presetID="22" presetClass="entr" presetSubtype="8" fill="hold" grpId="0" nodeType="afterEffect">
                                  <p:stCondLst>
                                    <p:cond delay="0"/>
                                  </p:stCondLst>
                                  <p:childTnLst>
                                    <p:set>
                                      <p:cBhvr>
                                        <p:cTn id="535" dur="1" fill="hold">
                                          <p:stCondLst>
                                            <p:cond delay="0"/>
                                          </p:stCondLst>
                                        </p:cTn>
                                        <p:tgtEl>
                                          <p:spTgt spid="77999"/>
                                        </p:tgtEl>
                                        <p:attrNameLst>
                                          <p:attrName>style.visibility</p:attrName>
                                        </p:attrNameLst>
                                      </p:cBhvr>
                                      <p:to>
                                        <p:strVal val="visible"/>
                                      </p:to>
                                    </p:set>
                                    <p:animEffect transition="in" filter="wipe(left)">
                                      <p:cBhvr>
                                        <p:cTn id="536" dur="500"/>
                                        <p:tgtEl>
                                          <p:spTgt spid="77999"/>
                                        </p:tgtEl>
                                      </p:cBhvr>
                                    </p:animEffect>
                                  </p:childTnLst>
                                </p:cTn>
                              </p:par>
                            </p:childTnLst>
                          </p:cTn>
                        </p:par>
                        <p:par>
                          <p:cTn id="537" fill="hold" nodeType="afterGroup">
                            <p:stCondLst>
                              <p:cond delay="1000"/>
                            </p:stCondLst>
                            <p:childTnLst>
                              <p:par>
                                <p:cTn id="538" presetID="22" presetClass="entr" presetSubtype="1" fill="hold" grpId="0" nodeType="afterEffect">
                                  <p:stCondLst>
                                    <p:cond delay="0"/>
                                  </p:stCondLst>
                                  <p:childTnLst>
                                    <p:set>
                                      <p:cBhvr>
                                        <p:cTn id="539" dur="1" fill="hold">
                                          <p:stCondLst>
                                            <p:cond delay="0"/>
                                          </p:stCondLst>
                                        </p:cTn>
                                        <p:tgtEl>
                                          <p:spTgt spid="78007"/>
                                        </p:tgtEl>
                                        <p:attrNameLst>
                                          <p:attrName>style.visibility</p:attrName>
                                        </p:attrNameLst>
                                      </p:cBhvr>
                                      <p:to>
                                        <p:strVal val="visible"/>
                                      </p:to>
                                    </p:set>
                                    <p:animEffect transition="in" filter="wipe(up)">
                                      <p:cBhvr>
                                        <p:cTn id="540" dur="500"/>
                                        <p:tgtEl>
                                          <p:spTgt spid="78007"/>
                                        </p:tgtEl>
                                      </p:cBhvr>
                                    </p:animEffect>
                                  </p:childTnLst>
                                </p:cTn>
                              </p:par>
                            </p:childTnLst>
                          </p:cTn>
                        </p:par>
                        <p:par>
                          <p:cTn id="541" fill="hold" nodeType="afterGroup">
                            <p:stCondLst>
                              <p:cond delay="1500"/>
                            </p:stCondLst>
                            <p:childTnLst>
                              <p:par>
                                <p:cTn id="542" presetID="22" presetClass="entr" presetSubtype="8" fill="hold" grpId="0" nodeType="afterEffect">
                                  <p:stCondLst>
                                    <p:cond delay="0"/>
                                  </p:stCondLst>
                                  <p:childTnLst>
                                    <p:set>
                                      <p:cBhvr>
                                        <p:cTn id="543" dur="1" fill="hold">
                                          <p:stCondLst>
                                            <p:cond delay="0"/>
                                          </p:stCondLst>
                                        </p:cTn>
                                        <p:tgtEl>
                                          <p:spTgt spid="78008"/>
                                        </p:tgtEl>
                                        <p:attrNameLst>
                                          <p:attrName>style.visibility</p:attrName>
                                        </p:attrNameLst>
                                      </p:cBhvr>
                                      <p:to>
                                        <p:strVal val="visible"/>
                                      </p:to>
                                    </p:set>
                                    <p:animEffect transition="in" filter="wipe(left)">
                                      <p:cBhvr>
                                        <p:cTn id="544" dur="500"/>
                                        <p:tgtEl>
                                          <p:spTgt spid="78008"/>
                                        </p:tgtEl>
                                      </p:cBhvr>
                                    </p:animEffect>
                                  </p:childTnLst>
                                </p:cTn>
                              </p:par>
                            </p:childTnLst>
                          </p:cTn>
                        </p:par>
                      </p:childTnLst>
                    </p:cTn>
                  </p:par>
                  <p:par>
                    <p:cTn id="545" fill="hold" nodeType="clickPar">
                      <p:stCondLst>
                        <p:cond delay="indefinite"/>
                      </p:stCondLst>
                      <p:childTnLst>
                        <p:par>
                          <p:cTn id="546" fill="hold" nodeType="withGroup">
                            <p:stCondLst>
                              <p:cond delay="0"/>
                            </p:stCondLst>
                            <p:childTnLst>
                              <p:par>
                                <p:cTn id="547" presetID="22" presetClass="entr" presetSubtype="8" fill="hold" grpId="0" nodeType="clickEffect">
                                  <p:stCondLst>
                                    <p:cond delay="0"/>
                                  </p:stCondLst>
                                  <p:childTnLst>
                                    <p:set>
                                      <p:cBhvr>
                                        <p:cTn id="548" dur="1" fill="hold">
                                          <p:stCondLst>
                                            <p:cond delay="0"/>
                                          </p:stCondLst>
                                        </p:cTn>
                                        <p:tgtEl>
                                          <p:spTgt spid="78052"/>
                                        </p:tgtEl>
                                        <p:attrNameLst>
                                          <p:attrName>style.visibility</p:attrName>
                                        </p:attrNameLst>
                                      </p:cBhvr>
                                      <p:to>
                                        <p:strVal val="visible"/>
                                      </p:to>
                                    </p:set>
                                    <p:animEffect transition="in" filter="wipe(left)">
                                      <p:cBhvr>
                                        <p:cTn id="549" dur="500"/>
                                        <p:tgtEl>
                                          <p:spTgt spid="78052"/>
                                        </p:tgtEl>
                                      </p:cBhvr>
                                    </p:animEffect>
                                  </p:childTnLst>
                                </p:cTn>
                              </p:par>
                            </p:childTnLst>
                          </p:cTn>
                        </p:par>
                        <p:par>
                          <p:cTn id="550" fill="hold" nodeType="afterGroup">
                            <p:stCondLst>
                              <p:cond delay="500"/>
                            </p:stCondLst>
                            <p:childTnLst>
                              <p:par>
                                <p:cTn id="551" presetID="22" presetClass="entr" presetSubtype="1" fill="hold" grpId="0" nodeType="afterEffect">
                                  <p:stCondLst>
                                    <p:cond delay="0"/>
                                  </p:stCondLst>
                                  <p:childTnLst>
                                    <p:set>
                                      <p:cBhvr>
                                        <p:cTn id="552" dur="1" fill="hold">
                                          <p:stCondLst>
                                            <p:cond delay="0"/>
                                          </p:stCondLst>
                                        </p:cTn>
                                        <p:tgtEl>
                                          <p:spTgt spid="78034"/>
                                        </p:tgtEl>
                                        <p:attrNameLst>
                                          <p:attrName>style.visibility</p:attrName>
                                        </p:attrNameLst>
                                      </p:cBhvr>
                                      <p:to>
                                        <p:strVal val="visible"/>
                                      </p:to>
                                    </p:set>
                                    <p:animEffect transition="in" filter="wipe(up)">
                                      <p:cBhvr>
                                        <p:cTn id="553" dur="500"/>
                                        <p:tgtEl>
                                          <p:spTgt spid="78034"/>
                                        </p:tgtEl>
                                      </p:cBhvr>
                                    </p:animEffect>
                                  </p:childTnLst>
                                </p:cTn>
                              </p:par>
                            </p:childTnLst>
                          </p:cTn>
                        </p:par>
                        <p:par>
                          <p:cTn id="554" fill="hold" nodeType="afterGroup">
                            <p:stCondLst>
                              <p:cond delay="1000"/>
                            </p:stCondLst>
                            <p:childTnLst>
                              <p:par>
                                <p:cTn id="555" presetID="22" presetClass="entr" presetSubtype="8" fill="hold" grpId="0" nodeType="afterEffect">
                                  <p:stCondLst>
                                    <p:cond delay="0"/>
                                  </p:stCondLst>
                                  <p:childTnLst>
                                    <p:set>
                                      <p:cBhvr>
                                        <p:cTn id="556" dur="1" fill="hold">
                                          <p:stCondLst>
                                            <p:cond delay="0"/>
                                          </p:stCondLst>
                                        </p:cTn>
                                        <p:tgtEl>
                                          <p:spTgt spid="78053"/>
                                        </p:tgtEl>
                                        <p:attrNameLst>
                                          <p:attrName>style.visibility</p:attrName>
                                        </p:attrNameLst>
                                      </p:cBhvr>
                                      <p:to>
                                        <p:strVal val="visible"/>
                                      </p:to>
                                    </p:set>
                                    <p:animEffect transition="in" filter="wipe(left)">
                                      <p:cBhvr>
                                        <p:cTn id="557" dur="500"/>
                                        <p:tgtEl>
                                          <p:spTgt spid="78053"/>
                                        </p:tgtEl>
                                      </p:cBhvr>
                                    </p:animEffect>
                                  </p:childTnLst>
                                </p:cTn>
                              </p:par>
                            </p:childTnLst>
                          </p:cTn>
                        </p:par>
                        <p:par>
                          <p:cTn id="558" fill="hold" nodeType="afterGroup">
                            <p:stCondLst>
                              <p:cond delay="1500"/>
                            </p:stCondLst>
                            <p:childTnLst>
                              <p:par>
                                <p:cTn id="559" presetID="22" presetClass="entr" presetSubtype="1" fill="hold" grpId="0" nodeType="afterEffect">
                                  <p:stCondLst>
                                    <p:cond delay="0"/>
                                  </p:stCondLst>
                                  <p:childTnLst>
                                    <p:set>
                                      <p:cBhvr>
                                        <p:cTn id="560" dur="1" fill="hold">
                                          <p:stCondLst>
                                            <p:cond delay="0"/>
                                          </p:stCondLst>
                                        </p:cTn>
                                        <p:tgtEl>
                                          <p:spTgt spid="78035"/>
                                        </p:tgtEl>
                                        <p:attrNameLst>
                                          <p:attrName>style.visibility</p:attrName>
                                        </p:attrNameLst>
                                      </p:cBhvr>
                                      <p:to>
                                        <p:strVal val="visible"/>
                                      </p:to>
                                    </p:set>
                                    <p:animEffect transition="in" filter="wipe(up)">
                                      <p:cBhvr>
                                        <p:cTn id="561" dur="500"/>
                                        <p:tgtEl>
                                          <p:spTgt spid="78035"/>
                                        </p:tgtEl>
                                      </p:cBhvr>
                                    </p:animEffect>
                                  </p:childTnLst>
                                </p:cTn>
                              </p:par>
                            </p:childTnLst>
                          </p:cTn>
                        </p:par>
                        <p:par>
                          <p:cTn id="562" fill="hold" nodeType="afterGroup">
                            <p:stCondLst>
                              <p:cond delay="2000"/>
                            </p:stCondLst>
                            <p:childTnLst>
                              <p:par>
                                <p:cTn id="563" presetID="22" presetClass="entr" presetSubtype="8" fill="hold" grpId="0" nodeType="afterEffect">
                                  <p:stCondLst>
                                    <p:cond delay="0"/>
                                  </p:stCondLst>
                                  <p:childTnLst>
                                    <p:set>
                                      <p:cBhvr>
                                        <p:cTn id="564" dur="1" fill="hold">
                                          <p:stCondLst>
                                            <p:cond delay="0"/>
                                          </p:stCondLst>
                                        </p:cTn>
                                        <p:tgtEl>
                                          <p:spTgt spid="78054"/>
                                        </p:tgtEl>
                                        <p:attrNameLst>
                                          <p:attrName>style.visibility</p:attrName>
                                        </p:attrNameLst>
                                      </p:cBhvr>
                                      <p:to>
                                        <p:strVal val="visible"/>
                                      </p:to>
                                    </p:set>
                                    <p:animEffect transition="in" filter="wipe(left)">
                                      <p:cBhvr>
                                        <p:cTn id="565" dur="500"/>
                                        <p:tgtEl>
                                          <p:spTgt spid="78054"/>
                                        </p:tgtEl>
                                      </p:cBhvr>
                                    </p:animEffect>
                                  </p:childTnLst>
                                </p:cTn>
                              </p:par>
                            </p:childTnLst>
                          </p:cTn>
                        </p:par>
                        <p:par>
                          <p:cTn id="566" fill="hold" nodeType="afterGroup">
                            <p:stCondLst>
                              <p:cond delay="2500"/>
                            </p:stCondLst>
                            <p:childTnLst>
                              <p:par>
                                <p:cTn id="567" presetID="22" presetClass="entr" presetSubtype="1" fill="hold" grpId="0" nodeType="afterEffect">
                                  <p:stCondLst>
                                    <p:cond delay="0"/>
                                  </p:stCondLst>
                                  <p:childTnLst>
                                    <p:set>
                                      <p:cBhvr>
                                        <p:cTn id="568" dur="1" fill="hold">
                                          <p:stCondLst>
                                            <p:cond delay="0"/>
                                          </p:stCondLst>
                                        </p:cTn>
                                        <p:tgtEl>
                                          <p:spTgt spid="78036"/>
                                        </p:tgtEl>
                                        <p:attrNameLst>
                                          <p:attrName>style.visibility</p:attrName>
                                        </p:attrNameLst>
                                      </p:cBhvr>
                                      <p:to>
                                        <p:strVal val="visible"/>
                                      </p:to>
                                    </p:set>
                                    <p:animEffect transition="in" filter="wipe(up)">
                                      <p:cBhvr>
                                        <p:cTn id="569" dur="500"/>
                                        <p:tgtEl>
                                          <p:spTgt spid="78036"/>
                                        </p:tgtEl>
                                      </p:cBhvr>
                                    </p:animEffect>
                                  </p:childTnLst>
                                </p:cTn>
                              </p:par>
                            </p:childTnLst>
                          </p:cTn>
                        </p:par>
                        <p:par>
                          <p:cTn id="570" fill="hold" nodeType="afterGroup">
                            <p:stCondLst>
                              <p:cond delay="3000"/>
                            </p:stCondLst>
                            <p:childTnLst>
                              <p:par>
                                <p:cTn id="571" presetID="22" presetClass="entr" presetSubtype="8" fill="hold" grpId="0" nodeType="afterEffect">
                                  <p:stCondLst>
                                    <p:cond delay="0"/>
                                  </p:stCondLst>
                                  <p:childTnLst>
                                    <p:set>
                                      <p:cBhvr>
                                        <p:cTn id="572" dur="1" fill="hold">
                                          <p:stCondLst>
                                            <p:cond delay="0"/>
                                          </p:stCondLst>
                                        </p:cTn>
                                        <p:tgtEl>
                                          <p:spTgt spid="77900"/>
                                        </p:tgtEl>
                                        <p:attrNameLst>
                                          <p:attrName>style.visibility</p:attrName>
                                        </p:attrNameLst>
                                      </p:cBhvr>
                                      <p:to>
                                        <p:strVal val="visible"/>
                                      </p:to>
                                    </p:set>
                                    <p:animEffect transition="in" filter="wipe(left)">
                                      <p:cBhvr>
                                        <p:cTn id="573" dur="500"/>
                                        <p:tgtEl>
                                          <p:spTgt spid="77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60" grpId="0" animBg="1"/>
      <p:bldP spid="77861" grpId="0" animBg="1"/>
      <p:bldP spid="77862" grpId="0" animBg="1"/>
      <p:bldP spid="77863" grpId="0" animBg="1"/>
      <p:bldP spid="77864" grpId="0" animBg="1"/>
      <p:bldP spid="77880" grpId="0" animBg="1"/>
      <p:bldP spid="77880" grpId="1" animBg="1"/>
      <p:bldP spid="77880" grpId="2" animBg="1"/>
      <p:bldP spid="77880" grpId="3" animBg="1"/>
      <p:bldP spid="77880" grpId="4" animBg="1"/>
      <p:bldP spid="77880" grpId="5" animBg="1"/>
      <p:bldP spid="77881" grpId="0" animBg="1"/>
      <p:bldP spid="77882" grpId="0" animBg="1"/>
      <p:bldP spid="77883" grpId="0" animBg="1"/>
      <p:bldP spid="77884" grpId="0" animBg="1"/>
      <p:bldP spid="77885" grpId="0" animBg="1"/>
      <p:bldP spid="77886" grpId="0" animBg="1"/>
      <p:bldP spid="77887" grpId="0" animBg="1"/>
      <p:bldP spid="77888" grpId="0" animBg="1"/>
      <p:bldP spid="77889" grpId="0" animBg="1"/>
      <p:bldP spid="77890" grpId="0" animBg="1"/>
      <p:bldP spid="77891" grpId="0" animBg="1"/>
      <p:bldP spid="77892" grpId="0" animBg="1"/>
      <p:bldP spid="77893" grpId="0" animBg="1"/>
      <p:bldP spid="77894" grpId="0" animBg="1"/>
      <p:bldP spid="77895" grpId="0" animBg="1"/>
      <p:bldP spid="77896" grpId="0" animBg="1"/>
      <p:bldP spid="77897" grpId="0" animBg="1"/>
      <p:bldP spid="77898" grpId="0" animBg="1"/>
      <p:bldP spid="77899" grpId="0" animBg="1"/>
      <p:bldP spid="77900" grpId="0" animBg="1"/>
      <p:bldP spid="77967" grpId="0" animBg="1"/>
      <p:bldP spid="77968" grpId="0" animBg="1"/>
      <p:bldP spid="77969" grpId="0" animBg="1"/>
      <p:bldP spid="77970" grpId="0" autoUpdateAnimBg="0"/>
      <p:bldP spid="77971" grpId="0" autoUpdateAnimBg="0"/>
      <p:bldP spid="77972" grpId="0" autoUpdateAnimBg="0"/>
      <p:bldP spid="77973" grpId="0" animBg="1"/>
      <p:bldP spid="77974" grpId="0" animBg="1"/>
      <p:bldP spid="77975" grpId="0" autoUpdateAnimBg="0"/>
      <p:bldP spid="77976" grpId="0"/>
      <p:bldP spid="77977" grpId="0"/>
      <p:bldP spid="77978" grpId="0"/>
      <p:bldP spid="77979" grpId="0"/>
      <p:bldP spid="77980" grpId="0"/>
      <p:bldP spid="77981" grpId="0" animBg="1"/>
      <p:bldP spid="77982" grpId="0" animBg="1"/>
      <p:bldP spid="77983" grpId="0" animBg="1"/>
      <p:bldP spid="77984" grpId="0" animBg="1"/>
      <p:bldP spid="77985" grpId="0" animBg="1"/>
      <p:bldP spid="77986" grpId="0" animBg="1"/>
      <p:bldP spid="77987" grpId="0" animBg="1"/>
      <p:bldP spid="77988" grpId="0" animBg="1"/>
      <p:bldP spid="77989" grpId="0" animBg="1"/>
      <p:bldP spid="77990" grpId="0" animBg="1"/>
      <p:bldP spid="77991" grpId="0" animBg="1"/>
      <p:bldP spid="77992" grpId="0" animBg="1"/>
      <p:bldP spid="77993" grpId="0" animBg="1"/>
      <p:bldP spid="77994" grpId="0" animBg="1"/>
      <p:bldP spid="77995" grpId="0" animBg="1"/>
      <p:bldP spid="77996" grpId="0" animBg="1"/>
      <p:bldP spid="77997" grpId="0" animBg="1"/>
      <p:bldP spid="77998" grpId="0" animBg="1"/>
      <p:bldP spid="77999" grpId="0" animBg="1"/>
      <p:bldP spid="78000" grpId="0" animBg="1"/>
      <p:bldP spid="78001" grpId="0" animBg="1"/>
      <p:bldP spid="78002" grpId="0" animBg="1"/>
      <p:bldP spid="78003" grpId="0" animBg="1"/>
      <p:bldP spid="78004" grpId="0" animBg="1"/>
      <p:bldP spid="78005" grpId="0" animBg="1"/>
      <p:bldP spid="78006" grpId="0" animBg="1"/>
      <p:bldP spid="78007" grpId="0" animBg="1"/>
      <p:bldP spid="78008" grpId="0" animBg="1"/>
      <p:bldP spid="78009" grpId="0" autoUpdateAnimBg="0"/>
      <p:bldP spid="78010" grpId="0"/>
      <p:bldP spid="78010" grpId="1"/>
      <p:bldP spid="78011" grpId="0"/>
      <p:bldP spid="78011" grpId="1"/>
      <p:bldP spid="78011" grpId="2"/>
      <p:bldP spid="78011" grpId="3"/>
      <p:bldP spid="78011" grpId="4"/>
      <p:bldP spid="78012" grpId="0"/>
      <p:bldP spid="78012" grpId="1"/>
      <p:bldP spid="78012" grpId="2"/>
      <p:bldP spid="78013" grpId="0"/>
      <p:bldP spid="78013" grpId="1"/>
      <p:bldP spid="78013" grpId="2"/>
      <p:bldP spid="78013" grpId="3"/>
      <p:bldP spid="78013" grpId="4"/>
      <p:bldP spid="78014" grpId="0"/>
      <p:bldP spid="78015" grpId="0"/>
      <p:bldP spid="78016" grpId="0"/>
      <p:bldP spid="78016" grpId="1"/>
      <p:bldP spid="78016" grpId="2"/>
      <p:bldP spid="78017" grpId="0" animBg="1"/>
      <p:bldP spid="78018" grpId="0" autoUpdateAnimBg="0"/>
      <p:bldP spid="78019" grpId="0"/>
      <p:bldP spid="78020" grpId="0"/>
      <p:bldP spid="78021" grpId="0"/>
      <p:bldP spid="78021" grpId="1"/>
      <p:bldP spid="78021" grpId="2"/>
      <p:bldP spid="78021" grpId="3"/>
      <p:bldP spid="78022" grpId="0"/>
      <p:bldP spid="78022" grpId="1"/>
      <p:bldP spid="78022" grpId="2"/>
      <p:bldP spid="78022" grpId="3"/>
      <p:bldP spid="78023" grpId="0"/>
      <p:bldP spid="78023" grpId="1"/>
      <p:bldP spid="78023" grpId="2"/>
      <p:bldP spid="78024" grpId="0" autoUpdateAnimBg="0"/>
      <p:bldP spid="78025" grpId="0"/>
      <p:bldP spid="78026" grpId="0"/>
      <p:bldP spid="78027" grpId="0"/>
      <p:bldP spid="78027" grpId="1"/>
      <p:bldP spid="78027" grpId="2"/>
      <p:bldP spid="78028" grpId="0" autoUpdateAnimBg="0"/>
      <p:bldP spid="78029" grpId="0"/>
      <p:bldP spid="78030" grpId="0"/>
      <p:bldP spid="78031" grpId="0" autoUpdateAnimBg="0"/>
      <p:bldP spid="78032" grpId="0"/>
      <p:bldP spid="78033" grpId="0"/>
      <p:bldP spid="78034" grpId="0" autoUpdateAnimBg="0"/>
      <p:bldP spid="78035" grpId="0"/>
      <p:bldP spid="78036" grpId="0"/>
      <p:bldP spid="78037" grpId="0" animBg="1"/>
      <p:bldP spid="78038" grpId="0" animBg="1"/>
      <p:bldP spid="78039" grpId="0" animBg="1"/>
      <p:bldP spid="78040" grpId="0" animBg="1"/>
      <p:bldP spid="78041" grpId="0" animBg="1"/>
      <p:bldP spid="78042" grpId="0" animBg="1"/>
      <p:bldP spid="78043" grpId="0" animBg="1"/>
      <p:bldP spid="78044" grpId="0" animBg="1"/>
      <p:bldP spid="78045" grpId="0" animBg="1"/>
      <p:bldP spid="78046" grpId="0" animBg="1"/>
      <p:bldP spid="78047" grpId="0" animBg="1"/>
      <p:bldP spid="78048" grpId="0" animBg="1"/>
      <p:bldP spid="78049" grpId="0" animBg="1"/>
      <p:bldP spid="78050" grpId="0" animBg="1"/>
      <p:bldP spid="78051" grpId="0" animBg="1"/>
      <p:bldP spid="78052" grpId="0" animBg="1"/>
      <p:bldP spid="78053" grpId="0" animBg="1"/>
      <p:bldP spid="780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type="title" idx="4294967295"/>
          </p:nvPr>
        </p:nvSpPr>
        <p:spPr bwMode="auto">
          <a:xfrm>
            <a:off x="1911352" y="1"/>
            <a:ext cx="10280649" cy="923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0" compatLnSpc="1">
            <a:prstTxWarp prst="textNoShape">
              <a:avLst/>
            </a:prstTxWarp>
            <a:normAutofit/>
          </a:bodyPr>
          <a:lstStyle/>
          <a:p>
            <a:pPr algn="ctr" eaLnBrk="1" hangingPunct="1">
              <a:defRPr/>
            </a:pPr>
            <a:r>
              <a:rPr lang="en-US" sz="3900" u="sng">
                <a:effectLst>
                  <a:outerShdw blurRad="38100" dist="38100" dir="2700000" algn="tl">
                    <a:srgbClr val="000000"/>
                  </a:outerShdw>
                </a:effectLst>
              </a:rPr>
              <a:t>Parallel In Parallel Out Shift Register</a:t>
            </a:r>
          </a:p>
        </p:txBody>
      </p:sp>
      <p:sp>
        <p:nvSpPr>
          <p:cNvPr id="30723" name="Rectangle 3"/>
          <p:cNvSpPr>
            <a:spLocks noGrp="1" noChangeArrowheads="1"/>
          </p:cNvSpPr>
          <p:nvPr>
            <p:ph type="body" idx="4294967295"/>
          </p:nvPr>
        </p:nvSpPr>
        <p:spPr bwMode="auto">
          <a:xfrm>
            <a:off x="1828800" y="909639"/>
            <a:ext cx="10363200" cy="917575"/>
          </a:xfrm>
          <a:prstGeom prst="rect">
            <a:avLst/>
          </a:prstGeom>
          <a:solidFill>
            <a:srgbClr val="FFFFFF"/>
          </a:solidFill>
          <a:ln>
            <a:solidFill>
              <a:srgbClr val="000000"/>
            </a:solidFill>
            <a:miter lim="800000"/>
            <a:headEnd/>
            <a:tailEnd/>
          </a:ln>
        </p:spPr>
        <p:txBody>
          <a:bodyPr lIns="92075" tIns="46038" rIns="92075" bIns="46038">
            <a:normAutofit/>
          </a:bodyPr>
          <a:lstStyle/>
          <a:p>
            <a:pPr eaLnBrk="1" hangingPunct="1"/>
            <a:r>
              <a:rPr lang="en-US" sz="2800"/>
              <a:t>All the data bits are entered and available on the output lines simultaneously</a:t>
            </a:r>
            <a:r>
              <a:rPr lang="en-US" sz="2800">
                <a:latin typeface="Palatino" pitchFamily="18" charset="0"/>
              </a:rPr>
              <a:t>.</a:t>
            </a:r>
          </a:p>
        </p:txBody>
      </p:sp>
      <p:sp>
        <p:nvSpPr>
          <p:cNvPr id="30724" name="Rectangle 4"/>
          <p:cNvSpPr>
            <a:spLocks noChangeArrowheads="1"/>
          </p:cNvSpPr>
          <p:nvPr/>
        </p:nvSpPr>
        <p:spPr bwMode="auto">
          <a:xfrm>
            <a:off x="3687234" y="5767389"/>
            <a:ext cx="439953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t>4-bit PIPO shift register using D flip-flops</a:t>
            </a:r>
          </a:p>
        </p:txBody>
      </p:sp>
      <p:sp>
        <p:nvSpPr>
          <p:cNvPr id="30725" name="Line 6"/>
          <p:cNvSpPr>
            <a:spLocks noChangeShapeType="1"/>
          </p:cNvSpPr>
          <p:nvPr/>
        </p:nvSpPr>
        <p:spPr bwMode="auto">
          <a:xfrm>
            <a:off x="1947334" y="5057775"/>
            <a:ext cx="78443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6" name="Rectangle 7"/>
          <p:cNvSpPr>
            <a:spLocks noChangeArrowheads="1"/>
          </p:cNvSpPr>
          <p:nvPr/>
        </p:nvSpPr>
        <p:spPr bwMode="auto">
          <a:xfrm>
            <a:off x="1634067" y="4633913"/>
            <a:ext cx="52738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a:t>CLK</a:t>
            </a:r>
          </a:p>
        </p:txBody>
      </p:sp>
      <p:sp>
        <p:nvSpPr>
          <p:cNvPr id="30727" name="Line 8"/>
          <p:cNvSpPr>
            <a:spLocks noChangeShapeType="1"/>
          </p:cNvSpPr>
          <p:nvPr/>
        </p:nvSpPr>
        <p:spPr bwMode="auto">
          <a:xfrm flipH="1">
            <a:off x="2535767" y="4167188"/>
            <a:ext cx="3661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8" name="Rectangle 9"/>
          <p:cNvSpPr>
            <a:spLocks noChangeArrowheads="1"/>
          </p:cNvSpPr>
          <p:nvPr/>
        </p:nvSpPr>
        <p:spPr bwMode="auto">
          <a:xfrm>
            <a:off x="2956984" y="3597275"/>
            <a:ext cx="1168400" cy="11017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29" name="Rectangle 10"/>
          <p:cNvSpPr>
            <a:spLocks noChangeArrowheads="1"/>
          </p:cNvSpPr>
          <p:nvPr/>
        </p:nvSpPr>
        <p:spPr bwMode="auto">
          <a:xfrm>
            <a:off x="2885018" y="3662363"/>
            <a:ext cx="86722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0</a:t>
            </a:r>
            <a:r>
              <a:rPr lang="en-US" sz="1600"/>
              <a:t>      Q</a:t>
            </a:r>
            <a:r>
              <a:rPr lang="en-US" sz="1600" baseline="-25000"/>
              <a:t>0</a:t>
            </a:r>
          </a:p>
        </p:txBody>
      </p:sp>
      <p:sp>
        <p:nvSpPr>
          <p:cNvPr id="30730" name="Line 11"/>
          <p:cNvSpPr>
            <a:spLocks noChangeShapeType="1"/>
          </p:cNvSpPr>
          <p:nvPr/>
        </p:nvSpPr>
        <p:spPr bwMode="auto">
          <a:xfrm>
            <a:off x="2540000" y="4168776"/>
            <a:ext cx="0" cy="9001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1" name="Rectangle 12"/>
          <p:cNvSpPr>
            <a:spLocks noChangeArrowheads="1"/>
          </p:cNvSpPr>
          <p:nvPr/>
        </p:nvSpPr>
        <p:spPr bwMode="auto">
          <a:xfrm>
            <a:off x="3016251" y="4384675"/>
            <a:ext cx="47929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FF0</a:t>
            </a:r>
          </a:p>
        </p:txBody>
      </p:sp>
      <p:sp>
        <p:nvSpPr>
          <p:cNvPr id="30732" name="AutoShape 13"/>
          <p:cNvSpPr>
            <a:spLocks noChangeArrowheads="1"/>
          </p:cNvSpPr>
          <p:nvPr/>
        </p:nvSpPr>
        <p:spPr bwMode="auto">
          <a:xfrm rot="5400000" flipH="1">
            <a:off x="2988205" y="4056593"/>
            <a:ext cx="174625" cy="237067"/>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30733" name="Rectangle 14"/>
          <p:cNvSpPr>
            <a:spLocks noChangeArrowheads="1"/>
          </p:cNvSpPr>
          <p:nvPr/>
        </p:nvSpPr>
        <p:spPr bwMode="auto">
          <a:xfrm>
            <a:off x="7727951" y="3582989"/>
            <a:ext cx="1170516" cy="11001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34" name="Rectangle 15"/>
          <p:cNvSpPr>
            <a:spLocks noChangeArrowheads="1"/>
          </p:cNvSpPr>
          <p:nvPr/>
        </p:nvSpPr>
        <p:spPr bwMode="auto">
          <a:xfrm>
            <a:off x="7514167" y="3533775"/>
            <a:ext cx="99065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a:latin typeface="Times New Roman" pitchFamily="18" charset="0"/>
              </a:rPr>
              <a:t> </a:t>
            </a:r>
            <a:r>
              <a:rPr lang="en-US" sz="1600"/>
              <a:t>D</a:t>
            </a:r>
            <a:r>
              <a:rPr lang="en-US" sz="1600" baseline="-25000"/>
              <a:t>2</a:t>
            </a:r>
            <a:r>
              <a:rPr lang="en-US" sz="1600"/>
              <a:t>       Q</a:t>
            </a:r>
            <a:r>
              <a:rPr lang="en-US" sz="1600" baseline="-25000"/>
              <a:t>2</a:t>
            </a:r>
          </a:p>
        </p:txBody>
      </p:sp>
      <p:sp>
        <p:nvSpPr>
          <p:cNvPr id="30735" name="Line 16"/>
          <p:cNvSpPr>
            <a:spLocks noChangeShapeType="1"/>
          </p:cNvSpPr>
          <p:nvPr/>
        </p:nvSpPr>
        <p:spPr bwMode="auto">
          <a:xfrm flipH="1">
            <a:off x="7349067" y="4151313"/>
            <a:ext cx="368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6" name="Rectangle 17"/>
          <p:cNvSpPr>
            <a:spLocks noChangeArrowheads="1"/>
          </p:cNvSpPr>
          <p:nvPr/>
        </p:nvSpPr>
        <p:spPr bwMode="auto">
          <a:xfrm>
            <a:off x="7763934" y="4392613"/>
            <a:ext cx="47929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FF2</a:t>
            </a:r>
          </a:p>
        </p:txBody>
      </p:sp>
      <p:sp>
        <p:nvSpPr>
          <p:cNvPr id="30737" name="Line 18"/>
          <p:cNvSpPr>
            <a:spLocks noChangeShapeType="1"/>
          </p:cNvSpPr>
          <p:nvPr/>
        </p:nvSpPr>
        <p:spPr bwMode="auto">
          <a:xfrm>
            <a:off x="7357533" y="4154488"/>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8" name="AutoShape 19"/>
          <p:cNvSpPr>
            <a:spLocks noChangeArrowheads="1"/>
          </p:cNvSpPr>
          <p:nvPr/>
        </p:nvSpPr>
        <p:spPr bwMode="auto">
          <a:xfrm rot="5400000" flipH="1">
            <a:off x="7763405" y="4037013"/>
            <a:ext cx="174625" cy="2413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30739" name="Rectangle 20"/>
          <p:cNvSpPr>
            <a:spLocks noChangeArrowheads="1"/>
          </p:cNvSpPr>
          <p:nvPr/>
        </p:nvSpPr>
        <p:spPr bwMode="auto">
          <a:xfrm>
            <a:off x="5359401" y="3592514"/>
            <a:ext cx="1174751" cy="11001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0" name="Rectangle 21"/>
          <p:cNvSpPr>
            <a:spLocks noChangeArrowheads="1"/>
          </p:cNvSpPr>
          <p:nvPr/>
        </p:nvSpPr>
        <p:spPr bwMode="auto">
          <a:xfrm>
            <a:off x="5291667" y="3624263"/>
            <a:ext cx="86722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1</a:t>
            </a:r>
            <a:r>
              <a:rPr lang="en-US" sz="1600"/>
              <a:t>      Q</a:t>
            </a:r>
            <a:r>
              <a:rPr lang="en-US" sz="1600" baseline="-25000"/>
              <a:t>1</a:t>
            </a:r>
          </a:p>
        </p:txBody>
      </p:sp>
      <p:sp>
        <p:nvSpPr>
          <p:cNvPr id="30741" name="Line 22"/>
          <p:cNvSpPr>
            <a:spLocks noChangeShapeType="1"/>
          </p:cNvSpPr>
          <p:nvPr/>
        </p:nvSpPr>
        <p:spPr bwMode="auto">
          <a:xfrm flipH="1">
            <a:off x="4980518" y="4144963"/>
            <a:ext cx="3661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2" name="Line 23"/>
          <p:cNvSpPr>
            <a:spLocks noChangeShapeType="1"/>
          </p:cNvSpPr>
          <p:nvPr/>
        </p:nvSpPr>
        <p:spPr bwMode="auto">
          <a:xfrm>
            <a:off x="4974167" y="4141788"/>
            <a:ext cx="0" cy="9255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3" name="AutoShape 24"/>
          <p:cNvSpPr>
            <a:spLocks noChangeArrowheads="1"/>
          </p:cNvSpPr>
          <p:nvPr/>
        </p:nvSpPr>
        <p:spPr bwMode="auto">
          <a:xfrm rot="5400000" flipH="1">
            <a:off x="5401205" y="4051301"/>
            <a:ext cx="174625" cy="2413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30744" name="Rectangle 25"/>
          <p:cNvSpPr>
            <a:spLocks noChangeArrowheads="1"/>
          </p:cNvSpPr>
          <p:nvPr/>
        </p:nvSpPr>
        <p:spPr bwMode="auto">
          <a:xfrm>
            <a:off x="5467351" y="4392613"/>
            <a:ext cx="47929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FF1</a:t>
            </a:r>
          </a:p>
        </p:txBody>
      </p:sp>
      <p:sp>
        <p:nvSpPr>
          <p:cNvPr id="30745" name="Rectangle 26"/>
          <p:cNvSpPr>
            <a:spLocks noChangeArrowheads="1"/>
          </p:cNvSpPr>
          <p:nvPr/>
        </p:nvSpPr>
        <p:spPr bwMode="auto">
          <a:xfrm>
            <a:off x="10140951" y="3579814"/>
            <a:ext cx="1174749" cy="11001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46" name="Rectangle 27"/>
          <p:cNvSpPr>
            <a:spLocks noChangeArrowheads="1"/>
          </p:cNvSpPr>
          <p:nvPr/>
        </p:nvSpPr>
        <p:spPr bwMode="auto">
          <a:xfrm>
            <a:off x="9846734" y="3505200"/>
            <a:ext cx="160443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400">
                <a:latin typeface="Times New Roman" pitchFamily="18" charset="0"/>
              </a:rPr>
              <a:t>  </a:t>
            </a:r>
            <a:r>
              <a:rPr lang="en-US" sz="1600"/>
              <a:t>D</a:t>
            </a:r>
            <a:r>
              <a:rPr lang="en-US" sz="1600" baseline="-25000"/>
              <a:t>3</a:t>
            </a:r>
            <a:r>
              <a:rPr lang="en-US" sz="1600"/>
              <a:t>       Q</a:t>
            </a:r>
            <a:r>
              <a:rPr lang="en-US" sz="1600" baseline="-25000"/>
              <a:t>3</a:t>
            </a:r>
          </a:p>
        </p:txBody>
      </p:sp>
      <p:sp>
        <p:nvSpPr>
          <p:cNvPr id="30747" name="Rectangle 28"/>
          <p:cNvSpPr>
            <a:spLocks noChangeArrowheads="1"/>
          </p:cNvSpPr>
          <p:nvPr/>
        </p:nvSpPr>
        <p:spPr bwMode="auto">
          <a:xfrm>
            <a:off x="10136717" y="4364038"/>
            <a:ext cx="47929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FF3</a:t>
            </a:r>
          </a:p>
        </p:txBody>
      </p:sp>
      <p:sp>
        <p:nvSpPr>
          <p:cNvPr id="30748" name="AutoShape 29"/>
          <p:cNvSpPr>
            <a:spLocks noChangeArrowheads="1"/>
          </p:cNvSpPr>
          <p:nvPr/>
        </p:nvSpPr>
        <p:spPr bwMode="auto">
          <a:xfrm rot="5400000" flipH="1">
            <a:off x="10178522" y="4073526"/>
            <a:ext cx="174625" cy="241300"/>
          </a:xfrm>
          <a:prstGeom prst="triangle">
            <a:avLst>
              <a:gd name="adj" fmla="val 4999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en-US"/>
          </a:p>
        </p:txBody>
      </p:sp>
      <p:sp>
        <p:nvSpPr>
          <p:cNvPr id="30749" name="Line 30"/>
          <p:cNvSpPr>
            <a:spLocks noChangeShapeType="1"/>
          </p:cNvSpPr>
          <p:nvPr/>
        </p:nvSpPr>
        <p:spPr bwMode="auto">
          <a:xfrm flipH="1" flipV="1">
            <a:off x="9772651" y="4213225"/>
            <a:ext cx="351367"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31"/>
          <p:cNvSpPr>
            <a:spLocks noChangeShapeType="1"/>
          </p:cNvSpPr>
          <p:nvPr/>
        </p:nvSpPr>
        <p:spPr bwMode="auto">
          <a:xfrm>
            <a:off x="9783234" y="4214813"/>
            <a:ext cx="2117" cy="8445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1" name="Line 32"/>
          <p:cNvSpPr>
            <a:spLocks noChangeShapeType="1"/>
          </p:cNvSpPr>
          <p:nvPr/>
        </p:nvSpPr>
        <p:spPr bwMode="auto">
          <a:xfrm>
            <a:off x="4138085" y="3817938"/>
            <a:ext cx="3661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2" name="Line 33"/>
          <p:cNvSpPr>
            <a:spLocks noChangeShapeType="1"/>
          </p:cNvSpPr>
          <p:nvPr/>
        </p:nvSpPr>
        <p:spPr bwMode="auto">
          <a:xfrm flipH="1">
            <a:off x="4502151" y="3817939"/>
            <a:ext cx="2116" cy="15271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53" name="Line 34"/>
          <p:cNvSpPr>
            <a:spLocks noChangeShapeType="1"/>
          </p:cNvSpPr>
          <p:nvPr/>
        </p:nvSpPr>
        <p:spPr bwMode="auto">
          <a:xfrm>
            <a:off x="6523567" y="3776663"/>
            <a:ext cx="3640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4" name="Line 35"/>
          <p:cNvSpPr>
            <a:spLocks noChangeShapeType="1"/>
          </p:cNvSpPr>
          <p:nvPr/>
        </p:nvSpPr>
        <p:spPr bwMode="auto">
          <a:xfrm>
            <a:off x="6872818" y="3779839"/>
            <a:ext cx="2116" cy="15319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55" name="Line 36"/>
          <p:cNvSpPr>
            <a:spLocks noChangeShapeType="1"/>
          </p:cNvSpPr>
          <p:nvPr/>
        </p:nvSpPr>
        <p:spPr bwMode="auto">
          <a:xfrm>
            <a:off x="8913285" y="3776663"/>
            <a:ext cx="3661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6" name="Line 37"/>
          <p:cNvSpPr>
            <a:spLocks noChangeShapeType="1"/>
          </p:cNvSpPr>
          <p:nvPr/>
        </p:nvSpPr>
        <p:spPr bwMode="auto">
          <a:xfrm>
            <a:off x="9273118" y="3773488"/>
            <a:ext cx="2116" cy="1547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57" name="Line 38"/>
          <p:cNvSpPr>
            <a:spLocks noChangeShapeType="1"/>
          </p:cNvSpPr>
          <p:nvPr/>
        </p:nvSpPr>
        <p:spPr bwMode="auto">
          <a:xfrm>
            <a:off x="11313585" y="3754438"/>
            <a:ext cx="36618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8" name="Line 39"/>
          <p:cNvSpPr>
            <a:spLocks noChangeShapeType="1"/>
          </p:cNvSpPr>
          <p:nvPr/>
        </p:nvSpPr>
        <p:spPr bwMode="auto">
          <a:xfrm>
            <a:off x="11679767" y="3744913"/>
            <a:ext cx="2117" cy="157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0759" name="Rectangle 40"/>
          <p:cNvSpPr>
            <a:spLocks noChangeArrowheads="1"/>
          </p:cNvSpPr>
          <p:nvPr/>
        </p:nvSpPr>
        <p:spPr bwMode="auto">
          <a:xfrm>
            <a:off x="4023784" y="5292726"/>
            <a:ext cx="5081519"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a:t> Qo                      Q</a:t>
            </a:r>
            <a:r>
              <a:rPr lang="en-US" sz="2000" baseline="-25000"/>
              <a:t>1</a:t>
            </a:r>
            <a:r>
              <a:rPr lang="en-US" sz="2000"/>
              <a:t>                     Q</a:t>
            </a:r>
            <a:r>
              <a:rPr lang="en-US" sz="2000" baseline="-25000"/>
              <a:t>2</a:t>
            </a:r>
            <a:r>
              <a:rPr lang="en-US" sz="2000"/>
              <a:t>                      Q</a:t>
            </a:r>
            <a:r>
              <a:rPr lang="en-US" sz="2000" baseline="-25000"/>
              <a:t>3</a:t>
            </a:r>
          </a:p>
        </p:txBody>
      </p:sp>
      <p:sp>
        <p:nvSpPr>
          <p:cNvPr id="30760" name="Line 41"/>
          <p:cNvSpPr>
            <a:spLocks noChangeShapeType="1"/>
          </p:cNvSpPr>
          <p:nvPr/>
        </p:nvSpPr>
        <p:spPr bwMode="auto">
          <a:xfrm>
            <a:off x="2588685" y="2970213"/>
            <a:ext cx="2116" cy="8366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1" name="Line 42"/>
          <p:cNvSpPr>
            <a:spLocks noChangeShapeType="1"/>
          </p:cNvSpPr>
          <p:nvPr/>
        </p:nvSpPr>
        <p:spPr bwMode="auto">
          <a:xfrm>
            <a:off x="2595034" y="3800475"/>
            <a:ext cx="3788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43"/>
          <p:cNvSpPr>
            <a:spLocks noChangeShapeType="1"/>
          </p:cNvSpPr>
          <p:nvPr/>
        </p:nvSpPr>
        <p:spPr bwMode="auto">
          <a:xfrm flipH="1">
            <a:off x="5052484" y="2992438"/>
            <a:ext cx="0" cy="793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3" name="Line 44"/>
          <p:cNvSpPr>
            <a:spLocks noChangeShapeType="1"/>
          </p:cNvSpPr>
          <p:nvPr/>
        </p:nvSpPr>
        <p:spPr bwMode="auto">
          <a:xfrm>
            <a:off x="5037668" y="3783013"/>
            <a:ext cx="3344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4" name="Line 45"/>
          <p:cNvSpPr>
            <a:spLocks noChangeShapeType="1"/>
          </p:cNvSpPr>
          <p:nvPr/>
        </p:nvSpPr>
        <p:spPr bwMode="auto">
          <a:xfrm flipH="1">
            <a:off x="7427384" y="2954338"/>
            <a:ext cx="0" cy="8826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5" name="Line 46"/>
          <p:cNvSpPr>
            <a:spLocks noChangeShapeType="1"/>
          </p:cNvSpPr>
          <p:nvPr/>
        </p:nvSpPr>
        <p:spPr bwMode="auto">
          <a:xfrm>
            <a:off x="7433734" y="3830638"/>
            <a:ext cx="300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6" name="Line 47"/>
          <p:cNvSpPr>
            <a:spLocks noChangeShapeType="1"/>
          </p:cNvSpPr>
          <p:nvPr/>
        </p:nvSpPr>
        <p:spPr bwMode="auto">
          <a:xfrm>
            <a:off x="9802285" y="3808413"/>
            <a:ext cx="3513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7" name="Rectangle 48"/>
          <p:cNvSpPr>
            <a:spLocks noChangeArrowheads="1"/>
          </p:cNvSpPr>
          <p:nvPr/>
        </p:nvSpPr>
        <p:spPr bwMode="auto">
          <a:xfrm>
            <a:off x="2288118" y="2657475"/>
            <a:ext cx="38151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0</a:t>
            </a:r>
          </a:p>
        </p:txBody>
      </p:sp>
      <p:sp>
        <p:nvSpPr>
          <p:cNvPr id="30768" name="Rectangle 49"/>
          <p:cNvSpPr>
            <a:spLocks noChangeArrowheads="1"/>
          </p:cNvSpPr>
          <p:nvPr/>
        </p:nvSpPr>
        <p:spPr bwMode="auto">
          <a:xfrm>
            <a:off x="4732867" y="2613025"/>
            <a:ext cx="38151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1</a:t>
            </a:r>
          </a:p>
        </p:txBody>
      </p:sp>
      <p:sp>
        <p:nvSpPr>
          <p:cNvPr id="30769" name="Rectangle 50"/>
          <p:cNvSpPr>
            <a:spLocks noChangeArrowheads="1"/>
          </p:cNvSpPr>
          <p:nvPr/>
        </p:nvSpPr>
        <p:spPr bwMode="auto">
          <a:xfrm>
            <a:off x="7107767" y="2613025"/>
            <a:ext cx="38151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2</a:t>
            </a:r>
          </a:p>
        </p:txBody>
      </p:sp>
      <p:sp>
        <p:nvSpPr>
          <p:cNvPr id="30770" name="Rectangle 51"/>
          <p:cNvSpPr>
            <a:spLocks noChangeArrowheads="1"/>
          </p:cNvSpPr>
          <p:nvPr/>
        </p:nvSpPr>
        <p:spPr bwMode="auto">
          <a:xfrm>
            <a:off x="9599085" y="2641600"/>
            <a:ext cx="38151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r>
              <a:rPr lang="en-US" sz="1600" baseline="-25000"/>
              <a:t>3</a:t>
            </a:r>
          </a:p>
        </p:txBody>
      </p:sp>
      <p:sp>
        <p:nvSpPr>
          <p:cNvPr id="30771" name="Oval 52"/>
          <p:cNvSpPr>
            <a:spLocks noChangeArrowheads="1"/>
          </p:cNvSpPr>
          <p:nvPr/>
        </p:nvSpPr>
        <p:spPr bwMode="auto">
          <a:xfrm>
            <a:off x="7285567" y="5018088"/>
            <a:ext cx="118533" cy="88900"/>
          </a:xfrm>
          <a:prstGeom prst="ellipse">
            <a:avLst/>
          </a:prstGeom>
          <a:solidFill>
            <a:srgbClr val="1C1C1C"/>
          </a:solidFill>
          <a:ln w="9525">
            <a:solidFill>
              <a:schemeClr val="tx1"/>
            </a:solidFill>
            <a:miter lim="800000"/>
            <a:headEnd/>
            <a:tailEnd/>
          </a:ln>
        </p:spPr>
        <p:txBody>
          <a:bodyPr wrap="none" anchor="ctr"/>
          <a:lstStyle/>
          <a:p>
            <a:endParaRPr lang="en-US"/>
          </a:p>
        </p:txBody>
      </p:sp>
      <p:sp>
        <p:nvSpPr>
          <p:cNvPr id="30772" name="Oval 53"/>
          <p:cNvSpPr>
            <a:spLocks noChangeArrowheads="1"/>
          </p:cNvSpPr>
          <p:nvPr/>
        </p:nvSpPr>
        <p:spPr bwMode="auto">
          <a:xfrm>
            <a:off x="4914900" y="5018088"/>
            <a:ext cx="118533" cy="88900"/>
          </a:xfrm>
          <a:prstGeom prst="ellipse">
            <a:avLst/>
          </a:prstGeom>
          <a:solidFill>
            <a:srgbClr val="1C1C1C"/>
          </a:solidFill>
          <a:ln w="9525">
            <a:solidFill>
              <a:schemeClr val="tx1"/>
            </a:solidFill>
            <a:miter lim="800000"/>
            <a:headEnd/>
            <a:tailEnd/>
          </a:ln>
        </p:spPr>
        <p:txBody>
          <a:bodyPr wrap="none" anchor="ctr"/>
          <a:lstStyle/>
          <a:p>
            <a:endParaRPr lang="en-US"/>
          </a:p>
        </p:txBody>
      </p:sp>
      <p:sp>
        <p:nvSpPr>
          <p:cNvPr id="30773" name="Oval 54"/>
          <p:cNvSpPr>
            <a:spLocks noChangeArrowheads="1"/>
          </p:cNvSpPr>
          <p:nvPr/>
        </p:nvSpPr>
        <p:spPr bwMode="auto">
          <a:xfrm>
            <a:off x="2476500" y="5005388"/>
            <a:ext cx="118533" cy="88900"/>
          </a:xfrm>
          <a:prstGeom prst="ellipse">
            <a:avLst/>
          </a:prstGeom>
          <a:solidFill>
            <a:srgbClr val="1C1C1C"/>
          </a:solidFill>
          <a:ln w="9525">
            <a:solidFill>
              <a:schemeClr val="tx1"/>
            </a:solidFill>
            <a:miter lim="800000"/>
            <a:headEnd/>
            <a:tailEnd/>
          </a:ln>
        </p:spPr>
        <p:txBody>
          <a:bodyPr wrap="none" anchor="ctr"/>
          <a:lstStyle/>
          <a:p>
            <a:endParaRPr lang="en-US"/>
          </a:p>
        </p:txBody>
      </p:sp>
      <p:sp>
        <p:nvSpPr>
          <p:cNvPr id="30774" name="Oval 55"/>
          <p:cNvSpPr>
            <a:spLocks noChangeArrowheads="1"/>
          </p:cNvSpPr>
          <p:nvPr/>
        </p:nvSpPr>
        <p:spPr bwMode="auto">
          <a:xfrm>
            <a:off x="7603067" y="4103688"/>
            <a:ext cx="118533" cy="88900"/>
          </a:xfrm>
          <a:prstGeom prst="ellipse">
            <a:avLst/>
          </a:prstGeom>
          <a:solidFill>
            <a:schemeClr val="bg1"/>
          </a:solidFill>
          <a:ln w="12700">
            <a:solidFill>
              <a:schemeClr val="tx1"/>
            </a:solidFill>
            <a:miter lim="800000"/>
            <a:headEnd/>
            <a:tailEnd/>
          </a:ln>
        </p:spPr>
        <p:txBody>
          <a:bodyPr wrap="none" anchor="ctr"/>
          <a:lstStyle/>
          <a:p>
            <a:endParaRPr lang="en-US"/>
          </a:p>
        </p:txBody>
      </p:sp>
      <p:sp>
        <p:nvSpPr>
          <p:cNvPr id="30775" name="Oval 56"/>
          <p:cNvSpPr>
            <a:spLocks noChangeArrowheads="1"/>
          </p:cNvSpPr>
          <p:nvPr/>
        </p:nvSpPr>
        <p:spPr bwMode="auto">
          <a:xfrm>
            <a:off x="10020300" y="4167188"/>
            <a:ext cx="118533" cy="88900"/>
          </a:xfrm>
          <a:prstGeom prst="ellipse">
            <a:avLst/>
          </a:prstGeom>
          <a:solidFill>
            <a:schemeClr val="bg1"/>
          </a:solidFill>
          <a:ln w="12700">
            <a:solidFill>
              <a:schemeClr val="tx1"/>
            </a:solidFill>
            <a:miter lim="800000"/>
            <a:headEnd/>
            <a:tailEnd/>
          </a:ln>
        </p:spPr>
        <p:txBody>
          <a:bodyPr wrap="none" anchor="ctr"/>
          <a:lstStyle/>
          <a:p>
            <a:endParaRPr lang="en-US"/>
          </a:p>
        </p:txBody>
      </p:sp>
      <p:sp>
        <p:nvSpPr>
          <p:cNvPr id="30776" name="Oval 57"/>
          <p:cNvSpPr>
            <a:spLocks noChangeArrowheads="1"/>
          </p:cNvSpPr>
          <p:nvPr/>
        </p:nvSpPr>
        <p:spPr bwMode="auto">
          <a:xfrm>
            <a:off x="5236634" y="4116388"/>
            <a:ext cx="118533" cy="88900"/>
          </a:xfrm>
          <a:prstGeom prst="ellipse">
            <a:avLst/>
          </a:prstGeom>
          <a:solidFill>
            <a:schemeClr val="bg1"/>
          </a:solidFill>
          <a:ln w="12700">
            <a:solidFill>
              <a:schemeClr val="tx1"/>
            </a:solidFill>
            <a:miter lim="800000"/>
            <a:headEnd/>
            <a:tailEnd/>
          </a:ln>
        </p:spPr>
        <p:txBody>
          <a:bodyPr wrap="none" anchor="ctr"/>
          <a:lstStyle/>
          <a:p>
            <a:endParaRPr lang="en-US"/>
          </a:p>
        </p:txBody>
      </p:sp>
      <p:sp>
        <p:nvSpPr>
          <p:cNvPr id="30777" name="Oval 58"/>
          <p:cNvSpPr>
            <a:spLocks noChangeArrowheads="1"/>
          </p:cNvSpPr>
          <p:nvPr/>
        </p:nvSpPr>
        <p:spPr bwMode="auto">
          <a:xfrm>
            <a:off x="2832100" y="4129088"/>
            <a:ext cx="118533" cy="88900"/>
          </a:xfrm>
          <a:prstGeom prst="ellipse">
            <a:avLst/>
          </a:prstGeom>
          <a:solidFill>
            <a:schemeClr val="bg1"/>
          </a:solidFill>
          <a:ln w="12700">
            <a:solidFill>
              <a:schemeClr val="tx1"/>
            </a:solidFill>
            <a:miter lim="800000"/>
            <a:headEnd/>
            <a:tailEnd/>
          </a:ln>
        </p:spPr>
        <p:txBody>
          <a:bodyPr wrap="none" anchor="ctr"/>
          <a:lstStyle/>
          <a:p>
            <a:endParaRPr lang="en-US"/>
          </a:p>
        </p:txBody>
      </p:sp>
      <p:sp>
        <p:nvSpPr>
          <p:cNvPr id="30778" name="Line 59"/>
          <p:cNvSpPr>
            <a:spLocks noChangeShapeType="1"/>
          </p:cNvSpPr>
          <p:nvPr/>
        </p:nvSpPr>
        <p:spPr bwMode="auto">
          <a:xfrm>
            <a:off x="9802284" y="2992438"/>
            <a:ext cx="0" cy="825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9" name="Text Box 60"/>
          <p:cNvSpPr txBox="1">
            <a:spLocks noChangeArrowheads="1"/>
          </p:cNvSpPr>
          <p:nvPr/>
        </p:nvSpPr>
        <p:spPr bwMode="auto">
          <a:xfrm>
            <a:off x="3649134" y="4360863"/>
            <a:ext cx="420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Q</a:t>
            </a:r>
            <a:r>
              <a:rPr lang="en-US" sz="1600" baseline="-25000"/>
              <a:t>0</a:t>
            </a:r>
            <a:endParaRPr lang="en-US" sz="1600"/>
          </a:p>
        </p:txBody>
      </p:sp>
      <p:sp>
        <p:nvSpPr>
          <p:cNvPr id="30780" name="Line 61"/>
          <p:cNvSpPr>
            <a:spLocks noChangeShapeType="1"/>
          </p:cNvSpPr>
          <p:nvPr/>
        </p:nvSpPr>
        <p:spPr bwMode="auto">
          <a:xfrm>
            <a:off x="3738033" y="4408488"/>
            <a:ext cx="237067"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81" name="Text Box 62"/>
          <p:cNvSpPr txBox="1">
            <a:spLocks noChangeArrowheads="1"/>
          </p:cNvSpPr>
          <p:nvPr/>
        </p:nvSpPr>
        <p:spPr bwMode="auto">
          <a:xfrm>
            <a:off x="10875434" y="4341813"/>
            <a:ext cx="420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Q</a:t>
            </a:r>
            <a:r>
              <a:rPr lang="en-US" sz="1600" baseline="-25000"/>
              <a:t>3</a:t>
            </a:r>
            <a:endParaRPr lang="en-US" sz="1600"/>
          </a:p>
        </p:txBody>
      </p:sp>
      <p:sp>
        <p:nvSpPr>
          <p:cNvPr id="30782" name="Text Box 63"/>
          <p:cNvSpPr txBox="1">
            <a:spLocks noChangeArrowheads="1"/>
          </p:cNvSpPr>
          <p:nvPr/>
        </p:nvSpPr>
        <p:spPr bwMode="auto">
          <a:xfrm>
            <a:off x="8437034" y="4351338"/>
            <a:ext cx="420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Q</a:t>
            </a:r>
            <a:r>
              <a:rPr lang="en-US" sz="1600" baseline="-25000"/>
              <a:t>2</a:t>
            </a:r>
            <a:endParaRPr lang="en-US" sz="1600"/>
          </a:p>
        </p:txBody>
      </p:sp>
      <p:sp>
        <p:nvSpPr>
          <p:cNvPr id="30783" name="Text Box 64"/>
          <p:cNvSpPr txBox="1">
            <a:spLocks noChangeArrowheads="1"/>
          </p:cNvSpPr>
          <p:nvPr/>
        </p:nvSpPr>
        <p:spPr bwMode="auto">
          <a:xfrm>
            <a:off x="6100234" y="4341813"/>
            <a:ext cx="4203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Q</a:t>
            </a:r>
            <a:r>
              <a:rPr lang="en-US" sz="1600" baseline="-25000"/>
              <a:t>1</a:t>
            </a:r>
            <a:endParaRPr lang="en-US" sz="1600"/>
          </a:p>
        </p:txBody>
      </p:sp>
      <p:sp>
        <p:nvSpPr>
          <p:cNvPr id="30784" name="Line 65"/>
          <p:cNvSpPr>
            <a:spLocks noChangeShapeType="1"/>
          </p:cNvSpPr>
          <p:nvPr/>
        </p:nvSpPr>
        <p:spPr bwMode="auto">
          <a:xfrm>
            <a:off x="6201833" y="4408488"/>
            <a:ext cx="237067"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85" name="Line 66"/>
          <p:cNvSpPr>
            <a:spLocks noChangeShapeType="1"/>
          </p:cNvSpPr>
          <p:nvPr/>
        </p:nvSpPr>
        <p:spPr bwMode="auto">
          <a:xfrm>
            <a:off x="8525933" y="4408488"/>
            <a:ext cx="237067"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86" name="Line 67"/>
          <p:cNvSpPr>
            <a:spLocks noChangeShapeType="1"/>
          </p:cNvSpPr>
          <p:nvPr/>
        </p:nvSpPr>
        <p:spPr bwMode="auto">
          <a:xfrm>
            <a:off x="10964333" y="4398963"/>
            <a:ext cx="237067"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87" name="Line 71"/>
          <p:cNvSpPr>
            <a:spLocks noChangeShapeType="1"/>
          </p:cNvSpPr>
          <p:nvPr/>
        </p:nvSpPr>
        <p:spPr bwMode="auto">
          <a:xfrm>
            <a:off x="11324167" y="4497388"/>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0788" name="Group 72"/>
          <p:cNvGrpSpPr>
            <a:grpSpLocks/>
          </p:cNvGrpSpPr>
          <p:nvPr/>
        </p:nvGrpSpPr>
        <p:grpSpPr bwMode="auto">
          <a:xfrm>
            <a:off x="3130551" y="4024314"/>
            <a:ext cx="7592484" cy="303212"/>
            <a:chOff x="1185" y="2638"/>
            <a:chExt cx="3587" cy="191"/>
          </a:xfrm>
        </p:grpSpPr>
        <p:sp>
          <p:nvSpPr>
            <p:cNvPr id="30795" name="Rectangle 73"/>
            <p:cNvSpPr>
              <a:spLocks noChangeArrowheads="1"/>
            </p:cNvSpPr>
            <p:nvPr/>
          </p:nvSpPr>
          <p:spPr bwMode="auto">
            <a:xfrm>
              <a:off x="1185" y="2646"/>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a:t>CLK</a:t>
              </a:r>
            </a:p>
          </p:txBody>
        </p:sp>
        <p:sp>
          <p:nvSpPr>
            <p:cNvPr id="30796" name="Rectangle 74"/>
            <p:cNvSpPr>
              <a:spLocks noChangeArrowheads="1"/>
            </p:cNvSpPr>
            <p:nvPr/>
          </p:nvSpPr>
          <p:spPr bwMode="auto">
            <a:xfrm>
              <a:off x="2321" y="2646"/>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a:t>CLK</a:t>
              </a:r>
            </a:p>
          </p:txBody>
        </p:sp>
        <p:sp>
          <p:nvSpPr>
            <p:cNvPr id="30797" name="Rectangle 75"/>
            <p:cNvSpPr>
              <a:spLocks noChangeArrowheads="1"/>
            </p:cNvSpPr>
            <p:nvPr/>
          </p:nvSpPr>
          <p:spPr bwMode="auto">
            <a:xfrm>
              <a:off x="4577" y="2654"/>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a:t>CLK</a:t>
              </a:r>
            </a:p>
          </p:txBody>
        </p:sp>
        <p:sp>
          <p:nvSpPr>
            <p:cNvPr id="30798" name="Rectangle 76"/>
            <p:cNvSpPr>
              <a:spLocks noChangeArrowheads="1"/>
            </p:cNvSpPr>
            <p:nvPr/>
          </p:nvSpPr>
          <p:spPr bwMode="auto">
            <a:xfrm>
              <a:off x="3449" y="2638"/>
              <a:ext cx="19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200"/>
                <a:t>CLK</a:t>
              </a:r>
            </a:p>
          </p:txBody>
        </p:sp>
      </p:grpSp>
      <p:sp>
        <p:nvSpPr>
          <p:cNvPr id="30789" name="Rectangle 77"/>
          <p:cNvSpPr>
            <a:spLocks noChangeArrowheads="1"/>
          </p:cNvSpPr>
          <p:nvPr/>
        </p:nvSpPr>
        <p:spPr bwMode="auto">
          <a:xfrm>
            <a:off x="1667934" y="1881188"/>
            <a:ext cx="9846733"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FontTx/>
              <a:buChar char="•"/>
            </a:pPr>
            <a:r>
              <a:rPr lang="en-US" sz="2400" u="sng">
                <a:solidFill>
                  <a:srgbClr val="990000"/>
                </a:solidFill>
              </a:rPr>
              <a:t>Application:</a:t>
            </a:r>
            <a:r>
              <a:rPr lang="en-US" sz="2400">
                <a:solidFill>
                  <a:srgbClr val="990000"/>
                </a:solidFill>
              </a:rPr>
              <a:t> For synchronization of signals and data transfer</a:t>
            </a:r>
          </a:p>
        </p:txBody>
      </p:sp>
      <p:sp>
        <p:nvSpPr>
          <p:cNvPr id="30791"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557170D7-BD7D-4F3A-ACA0-C818F096E6CA}" type="slidenum">
              <a:rPr lang="en-SG" sz="1200">
                <a:solidFill>
                  <a:srgbClr val="9A9A9A"/>
                </a:solidFill>
                <a:latin typeface="Gill Sans MT" pitchFamily="34" charset="0"/>
              </a:rPr>
              <a:pPr algn="ctr" eaLnBrk="1" hangingPunct="1"/>
              <a:t>14</a:t>
            </a:fld>
            <a:endParaRPr lang="en-SG" sz="1200">
              <a:solidFill>
                <a:srgbClr val="9A9A9A"/>
              </a:solidFill>
              <a:latin typeface="Gill Sans MT" pitchFamily="34" charset="0"/>
            </a:endParaRPr>
          </a:p>
        </p:txBody>
      </p:sp>
      <p:sp>
        <p:nvSpPr>
          <p:cNvPr id="30792" name="Line 71"/>
          <p:cNvSpPr>
            <a:spLocks noChangeShapeType="1"/>
          </p:cNvSpPr>
          <p:nvPr/>
        </p:nvSpPr>
        <p:spPr bwMode="auto">
          <a:xfrm>
            <a:off x="8919633" y="4497388"/>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93" name="Line 71"/>
          <p:cNvSpPr>
            <a:spLocks noChangeShapeType="1"/>
          </p:cNvSpPr>
          <p:nvPr/>
        </p:nvSpPr>
        <p:spPr bwMode="auto">
          <a:xfrm>
            <a:off x="6548967" y="4497388"/>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0794" name="Line 71"/>
          <p:cNvSpPr>
            <a:spLocks noChangeShapeType="1"/>
          </p:cNvSpPr>
          <p:nvPr/>
        </p:nvSpPr>
        <p:spPr bwMode="auto">
          <a:xfrm>
            <a:off x="4110567" y="4510088"/>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16796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bwMode="auto">
          <a:xfrm>
            <a:off x="1801285" y="752476"/>
            <a:ext cx="10390716" cy="1427163"/>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GB" sz="2400" b="1">
                <a:solidFill>
                  <a:schemeClr val="tx1"/>
                </a:solidFill>
                <a:effectLst/>
              </a:rPr>
              <a:t>For the 4-bit PIPO register below, the initial states are given Q</a:t>
            </a:r>
            <a:r>
              <a:rPr lang="en-GB" sz="2400" b="1" baseline="-25000">
                <a:solidFill>
                  <a:schemeClr val="tx1"/>
                </a:solidFill>
                <a:effectLst/>
              </a:rPr>
              <a:t>0</a:t>
            </a:r>
            <a:r>
              <a:rPr lang="en-GB" sz="2400" b="1">
                <a:solidFill>
                  <a:schemeClr val="tx1"/>
                </a:solidFill>
                <a:effectLst/>
              </a:rPr>
              <a:t>Q</a:t>
            </a:r>
            <a:r>
              <a:rPr lang="en-GB" sz="2400" b="1" baseline="-25000">
                <a:solidFill>
                  <a:schemeClr val="tx1"/>
                </a:solidFill>
                <a:effectLst/>
              </a:rPr>
              <a:t>1</a:t>
            </a:r>
            <a:r>
              <a:rPr lang="en-GB" sz="2400" b="1">
                <a:solidFill>
                  <a:schemeClr val="tx1"/>
                </a:solidFill>
                <a:effectLst/>
              </a:rPr>
              <a:t>Q</a:t>
            </a:r>
            <a:r>
              <a:rPr lang="en-GB" sz="2400" b="1" baseline="-25000">
                <a:solidFill>
                  <a:schemeClr val="tx1"/>
                </a:solidFill>
                <a:effectLst/>
              </a:rPr>
              <a:t>2</a:t>
            </a:r>
            <a:r>
              <a:rPr lang="en-GB" sz="2400" b="1">
                <a:solidFill>
                  <a:schemeClr val="tx1"/>
                </a:solidFill>
                <a:effectLst/>
              </a:rPr>
              <a:t>Q</a:t>
            </a:r>
            <a:r>
              <a:rPr lang="en-GB" sz="2400" b="1" baseline="-25000">
                <a:solidFill>
                  <a:schemeClr val="tx1"/>
                </a:solidFill>
                <a:effectLst/>
              </a:rPr>
              <a:t>3</a:t>
            </a:r>
            <a:r>
              <a:rPr lang="en-GB" sz="2400" b="1">
                <a:solidFill>
                  <a:schemeClr val="tx1"/>
                </a:solidFill>
                <a:effectLst/>
              </a:rPr>
              <a:t>= 1000.  what are the outputs of registers immediately after 3</a:t>
            </a:r>
            <a:r>
              <a:rPr lang="en-GB" sz="2400" b="1" baseline="30000">
                <a:solidFill>
                  <a:schemeClr val="tx1"/>
                </a:solidFill>
                <a:effectLst/>
              </a:rPr>
              <a:t>rd</a:t>
            </a:r>
            <a:r>
              <a:rPr lang="en-GB" sz="2400" b="1">
                <a:solidFill>
                  <a:schemeClr val="tx1"/>
                </a:solidFill>
                <a:effectLst/>
              </a:rPr>
              <a:t> clock pulse?</a:t>
            </a:r>
            <a:endParaRPr lang="en-US" sz="2400">
              <a:solidFill>
                <a:schemeClr val="tx1"/>
              </a:solidFill>
              <a:effectLst/>
            </a:endParaRPr>
          </a:p>
        </p:txBody>
      </p:sp>
      <p:pic>
        <p:nvPicPr>
          <p:cNvPr id="3174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018" y="2546350"/>
            <a:ext cx="864658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4" name="Text Box 8"/>
          <p:cNvSpPr txBox="1">
            <a:spLocks noChangeArrowheads="1"/>
          </p:cNvSpPr>
          <p:nvPr/>
        </p:nvSpPr>
        <p:spPr bwMode="auto">
          <a:xfrm>
            <a:off x="1940985" y="5311776"/>
            <a:ext cx="95017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latin typeface="Gill Sans MT" pitchFamily="34" charset="0"/>
              </a:rPr>
              <a:t>Outputs of registers will always be 0011 after first and subsequent clock pulses. Why?</a:t>
            </a:r>
          </a:p>
        </p:txBody>
      </p:sp>
      <p:sp>
        <p:nvSpPr>
          <p:cNvPr id="116745" name="Text Box 9"/>
          <p:cNvSpPr txBox="1">
            <a:spLocks noChangeArrowheads="1"/>
          </p:cNvSpPr>
          <p:nvPr/>
        </p:nvSpPr>
        <p:spPr bwMode="auto">
          <a:xfrm>
            <a:off x="3426885" y="2238376"/>
            <a:ext cx="67585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439863" algn="l"/>
                <a:tab pos="2868613" algn="l"/>
                <a:tab pos="4308475" algn="l"/>
              </a:tabLst>
              <a:defRPr>
                <a:solidFill>
                  <a:schemeClr val="tx1"/>
                </a:solidFill>
                <a:latin typeface="Arial" charset="0"/>
                <a:cs typeface="Arial" charset="0"/>
              </a:defRPr>
            </a:lvl1pPr>
            <a:lvl2pPr marL="742950" indent="-285750" eaLnBrk="0" hangingPunct="0">
              <a:tabLst>
                <a:tab pos="1439863" algn="l"/>
                <a:tab pos="2868613" algn="l"/>
                <a:tab pos="4308475" algn="l"/>
              </a:tabLst>
              <a:defRPr>
                <a:solidFill>
                  <a:schemeClr val="tx1"/>
                </a:solidFill>
                <a:latin typeface="Arial" charset="0"/>
                <a:cs typeface="Arial" charset="0"/>
              </a:defRPr>
            </a:lvl2pPr>
            <a:lvl3pPr marL="1143000" indent="-228600" eaLnBrk="0" hangingPunct="0">
              <a:tabLst>
                <a:tab pos="1439863" algn="l"/>
                <a:tab pos="2868613" algn="l"/>
                <a:tab pos="4308475" algn="l"/>
              </a:tabLst>
              <a:defRPr>
                <a:solidFill>
                  <a:schemeClr val="tx1"/>
                </a:solidFill>
                <a:latin typeface="Arial" charset="0"/>
                <a:cs typeface="Arial" charset="0"/>
              </a:defRPr>
            </a:lvl3pPr>
            <a:lvl4pPr marL="1600200" indent="-228600" eaLnBrk="0" hangingPunct="0">
              <a:tabLst>
                <a:tab pos="1439863" algn="l"/>
                <a:tab pos="2868613" algn="l"/>
                <a:tab pos="4308475" algn="l"/>
              </a:tabLst>
              <a:defRPr>
                <a:solidFill>
                  <a:schemeClr val="tx1"/>
                </a:solidFill>
                <a:latin typeface="Arial" charset="0"/>
                <a:cs typeface="Arial" charset="0"/>
              </a:defRPr>
            </a:lvl4pPr>
            <a:lvl5pPr marL="2057400" indent="-228600" eaLnBrk="0" hangingPunct="0">
              <a:tabLst>
                <a:tab pos="1439863" algn="l"/>
                <a:tab pos="2868613" algn="l"/>
                <a:tab pos="4308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9pPr>
          </a:lstStyle>
          <a:p>
            <a:pPr eaLnBrk="1" hangingPunct="1">
              <a:spcBef>
                <a:spcPct val="50000"/>
              </a:spcBef>
            </a:pPr>
            <a:r>
              <a:rPr lang="en-US" b="1">
                <a:solidFill>
                  <a:srgbClr val="FF3300"/>
                </a:solidFill>
              </a:rPr>
              <a:t>0	0	1	1</a:t>
            </a:r>
          </a:p>
        </p:txBody>
      </p:sp>
      <p:sp>
        <p:nvSpPr>
          <p:cNvPr id="116746" name="Line 10"/>
          <p:cNvSpPr>
            <a:spLocks noChangeShapeType="1"/>
          </p:cNvSpPr>
          <p:nvPr/>
        </p:nvSpPr>
        <p:spPr bwMode="auto">
          <a:xfrm>
            <a:off x="2402418" y="3659188"/>
            <a:ext cx="40851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7" name="Line 11"/>
          <p:cNvSpPr>
            <a:spLocks noChangeShapeType="1"/>
          </p:cNvSpPr>
          <p:nvPr/>
        </p:nvSpPr>
        <p:spPr bwMode="auto">
          <a:xfrm>
            <a:off x="2810933" y="3659189"/>
            <a:ext cx="0" cy="422275"/>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48" name="Line 12"/>
          <p:cNvSpPr>
            <a:spLocks noChangeShapeType="1"/>
          </p:cNvSpPr>
          <p:nvPr/>
        </p:nvSpPr>
        <p:spPr bwMode="auto">
          <a:xfrm>
            <a:off x="2402417" y="3659189"/>
            <a:ext cx="0" cy="384175"/>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49" name="Line 13"/>
          <p:cNvSpPr>
            <a:spLocks noChangeShapeType="1"/>
          </p:cNvSpPr>
          <p:nvPr/>
        </p:nvSpPr>
        <p:spPr bwMode="auto">
          <a:xfrm>
            <a:off x="2044700" y="4043363"/>
            <a:ext cx="357717"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50" name="Text Box 14"/>
          <p:cNvSpPr txBox="1">
            <a:spLocks noChangeArrowheads="1"/>
          </p:cNvSpPr>
          <p:nvPr/>
        </p:nvSpPr>
        <p:spPr bwMode="auto">
          <a:xfrm>
            <a:off x="4859867" y="4927601"/>
            <a:ext cx="675851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439863" algn="l"/>
                <a:tab pos="2868613" algn="l"/>
                <a:tab pos="4308475" algn="l"/>
              </a:tabLst>
              <a:defRPr>
                <a:solidFill>
                  <a:schemeClr val="tx1"/>
                </a:solidFill>
                <a:latin typeface="Arial" charset="0"/>
                <a:cs typeface="Arial" charset="0"/>
              </a:defRPr>
            </a:lvl1pPr>
            <a:lvl2pPr marL="742950" indent="-285750" eaLnBrk="0" hangingPunct="0">
              <a:tabLst>
                <a:tab pos="1439863" algn="l"/>
                <a:tab pos="2868613" algn="l"/>
                <a:tab pos="4308475" algn="l"/>
              </a:tabLst>
              <a:defRPr>
                <a:solidFill>
                  <a:schemeClr val="tx1"/>
                </a:solidFill>
                <a:latin typeface="Arial" charset="0"/>
                <a:cs typeface="Arial" charset="0"/>
              </a:defRPr>
            </a:lvl2pPr>
            <a:lvl3pPr marL="1143000" indent="-228600" eaLnBrk="0" hangingPunct="0">
              <a:tabLst>
                <a:tab pos="1439863" algn="l"/>
                <a:tab pos="2868613" algn="l"/>
                <a:tab pos="4308475" algn="l"/>
              </a:tabLst>
              <a:defRPr>
                <a:solidFill>
                  <a:schemeClr val="tx1"/>
                </a:solidFill>
                <a:latin typeface="Arial" charset="0"/>
                <a:cs typeface="Arial" charset="0"/>
              </a:defRPr>
            </a:lvl3pPr>
            <a:lvl4pPr marL="1600200" indent="-228600" eaLnBrk="0" hangingPunct="0">
              <a:tabLst>
                <a:tab pos="1439863" algn="l"/>
                <a:tab pos="2868613" algn="l"/>
                <a:tab pos="4308475" algn="l"/>
              </a:tabLst>
              <a:defRPr>
                <a:solidFill>
                  <a:schemeClr val="tx1"/>
                </a:solidFill>
                <a:latin typeface="Arial" charset="0"/>
                <a:cs typeface="Arial" charset="0"/>
              </a:defRPr>
            </a:lvl4pPr>
            <a:lvl5pPr marL="2057400" indent="-228600" eaLnBrk="0" hangingPunct="0">
              <a:tabLst>
                <a:tab pos="1439863" algn="l"/>
                <a:tab pos="2868613" algn="l"/>
                <a:tab pos="4308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9pPr>
          </a:lstStyle>
          <a:p>
            <a:pPr eaLnBrk="1" hangingPunct="1">
              <a:spcBef>
                <a:spcPct val="50000"/>
              </a:spcBef>
            </a:pPr>
            <a:r>
              <a:rPr lang="en-US" b="1">
                <a:solidFill>
                  <a:srgbClr val="FF3300"/>
                </a:solidFill>
              </a:rPr>
              <a:t>1	0	0	0</a:t>
            </a:r>
          </a:p>
        </p:txBody>
      </p:sp>
      <p:sp>
        <p:nvSpPr>
          <p:cNvPr id="116751" name="Text Box 15"/>
          <p:cNvSpPr txBox="1">
            <a:spLocks noChangeArrowheads="1"/>
          </p:cNvSpPr>
          <p:nvPr/>
        </p:nvSpPr>
        <p:spPr bwMode="auto">
          <a:xfrm>
            <a:off x="3426885" y="2238376"/>
            <a:ext cx="67585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439863" algn="l"/>
                <a:tab pos="2868613" algn="l"/>
                <a:tab pos="4308475" algn="l"/>
              </a:tabLst>
              <a:defRPr>
                <a:solidFill>
                  <a:schemeClr val="tx1"/>
                </a:solidFill>
                <a:latin typeface="Arial" charset="0"/>
                <a:cs typeface="Arial" charset="0"/>
              </a:defRPr>
            </a:lvl1pPr>
            <a:lvl2pPr marL="742950" indent="-285750" eaLnBrk="0" hangingPunct="0">
              <a:tabLst>
                <a:tab pos="1439863" algn="l"/>
                <a:tab pos="2868613" algn="l"/>
                <a:tab pos="4308475" algn="l"/>
              </a:tabLst>
              <a:defRPr>
                <a:solidFill>
                  <a:schemeClr val="tx1"/>
                </a:solidFill>
                <a:latin typeface="Arial" charset="0"/>
                <a:cs typeface="Arial" charset="0"/>
              </a:defRPr>
            </a:lvl2pPr>
            <a:lvl3pPr marL="1143000" indent="-228600" eaLnBrk="0" hangingPunct="0">
              <a:tabLst>
                <a:tab pos="1439863" algn="l"/>
                <a:tab pos="2868613" algn="l"/>
                <a:tab pos="4308475" algn="l"/>
              </a:tabLst>
              <a:defRPr>
                <a:solidFill>
                  <a:schemeClr val="tx1"/>
                </a:solidFill>
                <a:latin typeface="Arial" charset="0"/>
                <a:cs typeface="Arial" charset="0"/>
              </a:defRPr>
            </a:lvl3pPr>
            <a:lvl4pPr marL="1600200" indent="-228600" eaLnBrk="0" hangingPunct="0">
              <a:tabLst>
                <a:tab pos="1439863" algn="l"/>
                <a:tab pos="2868613" algn="l"/>
                <a:tab pos="4308475" algn="l"/>
              </a:tabLst>
              <a:defRPr>
                <a:solidFill>
                  <a:schemeClr val="tx1"/>
                </a:solidFill>
                <a:latin typeface="Arial" charset="0"/>
                <a:cs typeface="Arial" charset="0"/>
              </a:defRPr>
            </a:lvl4pPr>
            <a:lvl5pPr marL="2057400" indent="-228600" eaLnBrk="0" hangingPunct="0">
              <a:tabLst>
                <a:tab pos="1439863" algn="l"/>
                <a:tab pos="2868613" algn="l"/>
                <a:tab pos="4308475"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439863" algn="l"/>
                <a:tab pos="2868613" algn="l"/>
                <a:tab pos="4308475" algn="l"/>
              </a:tabLst>
              <a:defRPr>
                <a:solidFill>
                  <a:schemeClr val="tx1"/>
                </a:solidFill>
                <a:latin typeface="Arial" charset="0"/>
                <a:cs typeface="Arial" charset="0"/>
              </a:defRPr>
            </a:lvl9pPr>
          </a:lstStyle>
          <a:p>
            <a:pPr eaLnBrk="1" hangingPunct="1">
              <a:spcBef>
                <a:spcPct val="50000"/>
              </a:spcBef>
            </a:pPr>
            <a:r>
              <a:rPr lang="en-US" b="1">
                <a:solidFill>
                  <a:srgbClr val="FF3300"/>
                </a:solidFill>
              </a:rPr>
              <a:t>0	0	1	1</a:t>
            </a:r>
          </a:p>
        </p:txBody>
      </p:sp>
      <p:sp>
        <p:nvSpPr>
          <p:cNvPr id="116752" name="Text Box 16"/>
          <p:cNvSpPr txBox="1">
            <a:spLocks noChangeArrowheads="1"/>
          </p:cNvSpPr>
          <p:nvPr/>
        </p:nvSpPr>
        <p:spPr bwMode="auto">
          <a:xfrm>
            <a:off x="7499351" y="5695951"/>
            <a:ext cx="369993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solidFill>
                  <a:srgbClr val="FF3300"/>
                </a:solidFill>
              </a:rPr>
              <a:t>Input data at D is fixed</a:t>
            </a:r>
          </a:p>
        </p:txBody>
      </p:sp>
      <p:cxnSp>
        <p:nvCxnSpPr>
          <p:cNvPr id="16" name="Straight Connector 15"/>
          <p:cNvCxnSpPr/>
          <p:nvPr/>
        </p:nvCxnSpPr>
        <p:spPr>
          <a:xfrm>
            <a:off x="9038167" y="1277939"/>
            <a:ext cx="2307167" cy="1587"/>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42785" y="1677988"/>
            <a:ext cx="3134783" cy="0"/>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a:spLocks noChangeArrowheads="1"/>
          </p:cNvSpPr>
          <p:nvPr/>
        </p:nvSpPr>
        <p:spPr bwMode="auto">
          <a:xfrm>
            <a:off x="1191685" y="2540001"/>
            <a:ext cx="2110316"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b="1">
                <a:solidFill>
                  <a:srgbClr val="FF0000"/>
                </a:solidFill>
              </a:rPr>
              <a:t>Input data</a:t>
            </a:r>
          </a:p>
        </p:txBody>
      </p:sp>
      <p:sp>
        <p:nvSpPr>
          <p:cNvPr id="21" name="Rounded Rectangle 20"/>
          <p:cNvSpPr/>
          <p:nvPr/>
        </p:nvSpPr>
        <p:spPr>
          <a:xfrm>
            <a:off x="3348567" y="2540000"/>
            <a:ext cx="6483351" cy="4064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31762"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08BE678B-E575-468E-AF9E-EBE3CA65E8D7}" type="slidenum">
              <a:rPr lang="en-SG" sz="1200">
                <a:solidFill>
                  <a:srgbClr val="9A9A9A"/>
                </a:solidFill>
                <a:latin typeface="Gill Sans MT" pitchFamily="34" charset="0"/>
              </a:rPr>
              <a:pPr algn="ctr" eaLnBrk="1" hangingPunct="1"/>
              <a:t>15</a:t>
            </a:fld>
            <a:endParaRPr lang="en-SG" sz="1200">
              <a:solidFill>
                <a:srgbClr val="9A9A9A"/>
              </a:solidFill>
              <a:latin typeface="Gill Sans MT" pitchFamily="34" charset="0"/>
            </a:endParaRPr>
          </a:p>
        </p:txBody>
      </p:sp>
      <p:sp>
        <p:nvSpPr>
          <p:cNvPr id="119829" name="Title 1"/>
          <p:cNvSpPr>
            <a:spLocks/>
          </p:cNvSpPr>
          <p:nvPr/>
        </p:nvSpPr>
        <p:spPr bwMode="auto">
          <a:xfrm>
            <a:off x="2286000" y="50800"/>
            <a:ext cx="882226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defRPr/>
            </a:pPr>
            <a:r>
              <a:rPr lang="en-US" sz="3900" u="sng">
                <a:solidFill>
                  <a:srgbClr val="666666"/>
                </a:solidFill>
                <a:effectLst>
                  <a:outerShdw blurRad="38100" dist="38100" dir="2700000" algn="tl">
                    <a:srgbClr val="000000"/>
                  </a:outerShdw>
                </a:effectLst>
                <a:latin typeface="Gill Sans MT" pitchFamily="34" charset="0"/>
              </a:rPr>
              <a:t>Example 4</a:t>
            </a:r>
          </a:p>
        </p:txBody>
      </p:sp>
    </p:spTree>
    <p:extLst>
      <p:ext uri="{BB962C8B-B14F-4D97-AF65-F5344CB8AC3E}">
        <p14:creationId xmlns:p14="http://schemas.microsoft.com/office/powerpoint/2010/main" val="1464819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6750"/>
                                        </p:tgtEl>
                                        <p:attrNameLst>
                                          <p:attrName>style.visibility</p:attrName>
                                        </p:attrNameLst>
                                      </p:cBhvr>
                                      <p:to>
                                        <p:strVal val="visible"/>
                                      </p:to>
                                    </p:set>
                                    <p:animEffect transition="in" filter="wipe(left)">
                                      <p:cBhvr>
                                        <p:cTn id="15" dur="500"/>
                                        <p:tgtEl>
                                          <p:spTgt spid="1167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6745"/>
                                        </p:tgtEl>
                                        <p:attrNameLst>
                                          <p:attrName>style.visibility</p:attrName>
                                        </p:attrNameLst>
                                      </p:cBhvr>
                                      <p:to>
                                        <p:strVal val="visible"/>
                                      </p:to>
                                    </p:set>
                                    <p:animEffect transition="in" filter="wipe(left)">
                                      <p:cBhvr>
                                        <p:cTn id="29" dur="500"/>
                                        <p:tgtEl>
                                          <p:spTgt spid="11674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xit" presetSubtype="2" fill="hold" grpId="1" nodeType="clickEffect">
                                  <p:stCondLst>
                                    <p:cond delay="0"/>
                                  </p:stCondLst>
                                  <p:childTnLst>
                                    <p:animEffect transition="out" filter="wipe(right)">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6749"/>
                                        </p:tgtEl>
                                        <p:attrNameLst>
                                          <p:attrName>style.visibility</p:attrName>
                                        </p:attrNameLst>
                                      </p:cBhvr>
                                      <p:to>
                                        <p:strVal val="visible"/>
                                      </p:to>
                                    </p:set>
                                    <p:animEffect transition="in" filter="wipe(left)">
                                      <p:cBhvr>
                                        <p:cTn id="39" dur="500"/>
                                        <p:tgtEl>
                                          <p:spTgt spid="116749"/>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16748"/>
                                        </p:tgtEl>
                                        <p:attrNameLst>
                                          <p:attrName>style.visibility</p:attrName>
                                        </p:attrNameLst>
                                      </p:cBhvr>
                                      <p:to>
                                        <p:strVal val="visible"/>
                                      </p:to>
                                    </p:set>
                                    <p:animEffect transition="in" filter="wipe(down)">
                                      <p:cBhvr>
                                        <p:cTn id="43" dur="500"/>
                                        <p:tgtEl>
                                          <p:spTgt spid="116748"/>
                                        </p:tgtEl>
                                      </p:cBhvr>
                                    </p:animEffect>
                                  </p:childTnLst>
                                </p:cTn>
                              </p:par>
                            </p:childTnLst>
                          </p:cTn>
                        </p:par>
                        <p:par>
                          <p:cTn id="44" fill="hold" nodeType="afterGroup">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16746"/>
                                        </p:tgtEl>
                                        <p:attrNameLst>
                                          <p:attrName>style.visibility</p:attrName>
                                        </p:attrNameLst>
                                      </p:cBhvr>
                                      <p:to>
                                        <p:strVal val="visible"/>
                                      </p:to>
                                    </p:set>
                                    <p:animEffect transition="in" filter="wipe(left)">
                                      <p:cBhvr>
                                        <p:cTn id="47" dur="500"/>
                                        <p:tgtEl>
                                          <p:spTgt spid="11674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6747"/>
                                        </p:tgtEl>
                                        <p:attrNameLst>
                                          <p:attrName>style.visibility</p:attrName>
                                        </p:attrNameLst>
                                      </p:cBhvr>
                                      <p:to>
                                        <p:strVal val="visible"/>
                                      </p:to>
                                    </p:set>
                                    <p:animEffect transition="in" filter="wipe(up)">
                                      <p:cBhvr>
                                        <p:cTn id="52" dur="500"/>
                                        <p:tgtEl>
                                          <p:spTgt spid="116747"/>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16751"/>
                                        </p:tgtEl>
                                        <p:attrNameLst>
                                          <p:attrName>style.visibility</p:attrName>
                                        </p:attrNameLst>
                                      </p:cBhvr>
                                      <p:to>
                                        <p:strVal val="visible"/>
                                      </p:to>
                                    </p:set>
                                    <p:animEffect transition="in" filter="wipe(left)">
                                      <p:cBhvr>
                                        <p:cTn id="56" dur="500"/>
                                        <p:tgtEl>
                                          <p:spTgt spid="116751"/>
                                        </p:tgtEl>
                                      </p:cBhvr>
                                    </p:animEffect>
                                  </p:childTnLst>
                                </p:cTn>
                              </p:par>
                            </p:childTnLst>
                          </p:cTn>
                        </p:par>
                        <p:par>
                          <p:cTn id="57" fill="hold" nodeType="afterGroup">
                            <p:stCondLst>
                              <p:cond delay="1000"/>
                            </p:stCondLst>
                            <p:childTnLst>
                              <p:par>
                                <p:cTn id="58" presetID="49" presetClass="path" presetSubtype="0" accel="50000" decel="50000" fill="hold" grpId="1" nodeType="afterEffect">
                                  <p:stCondLst>
                                    <p:cond delay="0"/>
                                  </p:stCondLst>
                                  <p:childTnLst>
                                    <p:animMotion origin="layout" path="M -3.05556E-6 -2.7012E-6 L 0.12014 0.13021 " pathEditMode="relative" rAng="0" ptsTypes="AA">
                                      <p:cBhvr>
                                        <p:cTn id="59" dur="2000" fill="hold"/>
                                        <p:tgtEl>
                                          <p:spTgt spid="116751"/>
                                        </p:tgtEl>
                                        <p:attrNameLst>
                                          <p:attrName>ppt_x</p:attrName>
                                          <p:attrName>ppt_y</p:attrName>
                                        </p:attrNameLst>
                                      </p:cBhvr>
                                      <p:rCtr x="6000" y="6500"/>
                                    </p:animMotion>
                                  </p:childTnLst>
                                </p:cTn>
                              </p:par>
                            </p:childTnLst>
                          </p:cTn>
                        </p:par>
                        <p:par>
                          <p:cTn id="60" fill="hold" nodeType="afterGroup">
                            <p:stCondLst>
                              <p:cond delay="3000"/>
                            </p:stCondLst>
                            <p:childTnLst>
                              <p:par>
                                <p:cTn id="61" presetID="42" presetClass="path" presetSubtype="0" accel="50000" decel="50000" fill="hold" grpId="2" nodeType="afterEffect">
                                  <p:stCondLst>
                                    <p:cond delay="0"/>
                                  </p:stCondLst>
                                  <p:childTnLst>
                                    <p:animMotion origin="layout" path="M 0.12014 0.13021 L 0.11875 0.39547 " pathEditMode="relative" rAng="0" ptsTypes="AA">
                                      <p:cBhvr>
                                        <p:cTn id="62" dur="2000" fill="hold"/>
                                        <p:tgtEl>
                                          <p:spTgt spid="116751"/>
                                        </p:tgtEl>
                                        <p:attrNameLst>
                                          <p:attrName>ppt_x</p:attrName>
                                          <p:attrName>ppt_y</p:attrName>
                                        </p:attrNameLst>
                                      </p:cBhvr>
                                      <p:rCtr x="-100" y="13300"/>
                                    </p:animMotion>
                                  </p:childTnLst>
                                </p:cTn>
                              </p:par>
                            </p:childTnLst>
                          </p:cTn>
                        </p:par>
                        <p:par>
                          <p:cTn id="63" fill="hold" nodeType="afterGroup">
                            <p:stCondLst>
                              <p:cond delay="5000"/>
                            </p:stCondLst>
                            <p:childTnLst>
                              <p:par>
                                <p:cTn id="64" presetID="22" presetClass="exit" presetSubtype="4" fill="hold" grpId="1" nodeType="afterEffect">
                                  <p:stCondLst>
                                    <p:cond delay="0"/>
                                  </p:stCondLst>
                                  <p:childTnLst>
                                    <p:animEffect transition="out" filter="wipe(down)">
                                      <p:cBhvr>
                                        <p:cTn id="65" dur="500"/>
                                        <p:tgtEl>
                                          <p:spTgt spid="116750"/>
                                        </p:tgtEl>
                                      </p:cBhvr>
                                    </p:animEffect>
                                    <p:set>
                                      <p:cBhvr>
                                        <p:cTn id="66" dur="1" fill="hold">
                                          <p:stCondLst>
                                            <p:cond delay="499"/>
                                          </p:stCondLst>
                                        </p:cTn>
                                        <p:tgtEl>
                                          <p:spTgt spid="116750"/>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6744"/>
                                        </p:tgtEl>
                                        <p:attrNameLst>
                                          <p:attrName>style.visibility</p:attrName>
                                        </p:attrNameLst>
                                      </p:cBhvr>
                                      <p:to>
                                        <p:strVal val="visible"/>
                                      </p:to>
                                    </p:set>
                                    <p:animEffect transition="in" filter="wipe(left)">
                                      <p:cBhvr>
                                        <p:cTn id="71" dur="500"/>
                                        <p:tgtEl>
                                          <p:spTgt spid="11674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0" presetClass="entr" presetSubtype="0" fill="hold" grpId="0" nodeType="clickEffect">
                                  <p:stCondLst>
                                    <p:cond delay="0"/>
                                  </p:stCondLst>
                                  <p:iterate type="lt">
                                    <p:tmPct val="10000"/>
                                  </p:iterate>
                                  <p:childTnLst>
                                    <p:set>
                                      <p:cBhvr>
                                        <p:cTn id="75" dur="1" fill="hold">
                                          <p:stCondLst>
                                            <p:cond delay="0"/>
                                          </p:stCondLst>
                                        </p:cTn>
                                        <p:tgtEl>
                                          <p:spTgt spid="116752"/>
                                        </p:tgtEl>
                                        <p:attrNameLst>
                                          <p:attrName>style.visibility</p:attrName>
                                        </p:attrNameLst>
                                      </p:cBhvr>
                                      <p:to>
                                        <p:strVal val="visible"/>
                                      </p:to>
                                    </p:set>
                                    <p:animEffect transition="in" filter="fade">
                                      <p:cBhvr>
                                        <p:cTn id="76" dur="500"/>
                                        <p:tgtEl>
                                          <p:spTgt spid="116752"/>
                                        </p:tgtEl>
                                      </p:cBhvr>
                                    </p:animEffect>
                                    <p:anim calcmode="lin" valueType="num">
                                      <p:cBhvr>
                                        <p:cTn id="77" dur="500" fill="hold"/>
                                        <p:tgtEl>
                                          <p:spTgt spid="116752"/>
                                        </p:tgtEl>
                                        <p:attrNameLst>
                                          <p:attrName>ppt_x</p:attrName>
                                        </p:attrNameLst>
                                      </p:cBhvr>
                                      <p:tavLst>
                                        <p:tav tm="0">
                                          <p:val>
                                            <p:strVal val="#ppt_x-.1"/>
                                          </p:val>
                                        </p:tav>
                                        <p:tav tm="100000">
                                          <p:val>
                                            <p:strVal val="#ppt_x"/>
                                          </p:val>
                                        </p:tav>
                                      </p:tavLst>
                                    </p:anim>
                                    <p:anim calcmode="lin" valueType="num">
                                      <p:cBhvr>
                                        <p:cTn id="78" dur="500" fill="hold"/>
                                        <p:tgtEl>
                                          <p:spTgt spid="1167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p:bldP spid="116745" grpId="0"/>
      <p:bldP spid="116746" grpId="0" animBg="1"/>
      <p:bldP spid="116747" grpId="0" animBg="1"/>
      <p:bldP spid="116748" grpId="0" animBg="1"/>
      <p:bldP spid="116749" grpId="0" animBg="1"/>
      <p:bldP spid="116750" grpId="0"/>
      <p:bldP spid="116750" grpId="1"/>
      <p:bldP spid="116751" grpId="0"/>
      <p:bldP spid="116751" grpId="1"/>
      <p:bldP spid="116751" grpId="2"/>
      <p:bldP spid="116752" grpId="0"/>
      <p:bldP spid="20" grpId="0"/>
      <p:bldP spid="21" grpId="0" animBg="1"/>
      <p:bldP spid="2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bwMode="auto">
          <a:xfrm>
            <a:off x="1386417" y="300251"/>
            <a:ext cx="10695516" cy="9080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a:defRPr/>
            </a:pPr>
            <a:r>
              <a:rPr lang="en-US" u="sng" dirty="0">
                <a:effectLst>
                  <a:outerShdw blurRad="38100" dist="38100" dir="2700000" algn="tl">
                    <a:srgbClr val="000000"/>
                  </a:outerShdw>
                </a:effectLst>
              </a:rPr>
              <a:t>Parallel In Serial Out Shift Register</a:t>
            </a:r>
          </a:p>
        </p:txBody>
      </p:sp>
      <mc:AlternateContent xmlns:mc="http://schemas.openxmlformats.org/markup-compatibility/2006" xmlns:a14="http://schemas.microsoft.com/office/drawing/2010/main">
        <mc:Choice Requires="a14">
          <p:sp>
            <p:nvSpPr>
              <p:cNvPr id="22531" name="Rectangle 6"/>
              <p:cNvSpPr>
                <a:spLocks noGrp="1" noChangeArrowheads="1"/>
              </p:cNvSpPr>
              <p:nvPr>
                <p:ph type="body" idx="4294967295"/>
              </p:nvPr>
            </p:nvSpPr>
            <p:spPr bwMode="auto">
              <a:xfrm>
                <a:off x="659057" y="1210244"/>
                <a:ext cx="11085553" cy="4953000"/>
              </a:xfrm>
              <a:prstGeom prst="rect">
                <a:avLst/>
              </a:prstGeom>
              <a:solidFill>
                <a:srgbClr val="FFFFFF"/>
              </a:solidFill>
              <a:ln>
                <a:noFill/>
                <a:miter lim="800000"/>
                <a:headEnd/>
                <a:tailEnd/>
              </a:ln>
            </p:spPr>
            <p:txBody>
              <a:bodyPr>
                <a:normAutofit/>
              </a:bodyPr>
              <a:lstStyle/>
              <a:p>
                <a:endParaRPr lang="en-US" sz="2400" u="sng" dirty="0"/>
              </a:p>
              <a:p>
                <a:r>
                  <a:rPr lang="en-US" sz="2400" u="sng" dirty="0"/>
                  <a:t>Loading</a:t>
                </a:r>
                <a:r>
                  <a:rPr lang="en-US" sz="2400" dirty="0"/>
                  <a:t>: Data bits are loaded simultaneously in parallel to their respective flip-flops.  This happens when S</a:t>
                </a:r>
                <a:r>
                  <a:rPr lang="en-US" dirty="0"/>
                  <a:t>H</a:t>
                </a:r>
                <a:r>
                  <a:rPr lang="en-US" sz="2400" dirty="0"/>
                  <a:t>/</a:t>
                </a:r>
                <a14:m>
                  <m:oMath xmlns:m="http://schemas.openxmlformats.org/officeDocument/2006/math">
                    <m:bar>
                      <m:barPr>
                        <m:pos m:val="top"/>
                        <m:ctrlPr>
                          <a:rPr lang="en-US" sz="2400" i="1" dirty="0" smtClean="0">
                            <a:latin typeface="Cambria Math" panose="02040503050406030204" pitchFamily="18" charset="0"/>
                          </a:rPr>
                        </m:ctrlPr>
                      </m:barPr>
                      <m:e>
                        <m:r>
                          <a:rPr lang="en-US" sz="2400" b="0" i="1" dirty="0" smtClean="0">
                            <a:latin typeface="Cambria Math"/>
                          </a:rPr>
                          <m:t>𝐿𝐷</m:t>
                        </m:r>
                      </m:e>
                    </m:bar>
                  </m:oMath>
                </a14:m>
                <a:r>
                  <a:rPr lang="en-US" sz="2400" dirty="0"/>
                  <a:t> = 0 and inputs are taken from parallel data Q</a:t>
                </a:r>
                <a:r>
                  <a:rPr lang="en-US" sz="2400" baseline="-25000" dirty="0"/>
                  <a:t>A</a:t>
                </a:r>
                <a:r>
                  <a:rPr lang="en-US" sz="2400" dirty="0"/>
                  <a:t>-Q</a:t>
                </a:r>
                <a:r>
                  <a:rPr lang="en-US" sz="2400" baseline="-25000" dirty="0"/>
                  <a:t>H</a:t>
                </a:r>
                <a:r>
                  <a:rPr lang="en-US" sz="2400" dirty="0"/>
                  <a:t>.</a:t>
                </a:r>
              </a:p>
              <a:p>
                <a:endParaRPr lang="en-US" sz="2400" dirty="0"/>
              </a:p>
              <a:p>
                <a:r>
                  <a:rPr lang="en-US" sz="2400" u="sng" dirty="0"/>
                  <a:t>Shifting</a:t>
                </a:r>
                <a:r>
                  <a:rPr lang="en-US" sz="2400" dirty="0"/>
                  <a:t>: Once data is completely stored in the register, it is shifted out serially bit by bit.  This happens when </a:t>
                </a:r>
                <a:r>
                  <a:rPr lang="en-US" dirty="0"/>
                  <a:t>SH/</a:t>
                </a:r>
                <a14:m>
                  <m:oMath xmlns:m="http://schemas.openxmlformats.org/officeDocument/2006/math">
                    <m:bar>
                      <m:barPr>
                        <m:pos m:val="top"/>
                        <m:ctrlPr>
                          <a:rPr lang="en-US" i="1" dirty="0">
                            <a:latin typeface="Cambria Math" panose="02040503050406030204" pitchFamily="18" charset="0"/>
                          </a:rPr>
                        </m:ctrlPr>
                      </m:barPr>
                      <m:e>
                        <m:r>
                          <a:rPr lang="en-US" i="1" dirty="0">
                            <a:latin typeface="Cambria Math"/>
                          </a:rPr>
                          <m:t>𝐿</m:t>
                        </m:r>
                        <m:r>
                          <a:rPr lang="en-US" b="0" i="1" dirty="0" smtClean="0">
                            <a:latin typeface="Cambria Math"/>
                          </a:rPr>
                          <m:t>𝐷</m:t>
                        </m:r>
                      </m:e>
                    </m:bar>
                  </m:oMath>
                </a14:m>
                <a:r>
                  <a:rPr lang="en-US" dirty="0"/>
                  <a:t> =  1 and input bit for 1</a:t>
                </a:r>
                <a:r>
                  <a:rPr lang="en-US" sz="2400" baseline="30000" dirty="0"/>
                  <a:t>st</a:t>
                </a:r>
                <a:r>
                  <a:rPr lang="en-US" sz="2400" dirty="0"/>
                  <a:t> FF is taken from SER input.</a:t>
                </a:r>
              </a:p>
            </p:txBody>
          </p:sp>
        </mc:Choice>
        <mc:Fallback xmlns="">
          <p:sp>
            <p:nvSpPr>
              <p:cNvPr id="22531" name="Rectangle 6"/>
              <p:cNvSpPr>
                <a:spLocks noGrp="1" noRot="1" noChangeAspect="1" noMove="1" noResize="1" noEditPoints="1" noAdjustHandles="1" noChangeArrowheads="1" noChangeShapeType="1" noTextEdit="1"/>
              </p:cNvSpPr>
              <p:nvPr>
                <p:ph type="body" idx="4294967295"/>
              </p:nvPr>
            </p:nvSpPr>
            <p:spPr bwMode="auto">
              <a:xfrm>
                <a:off x="494292" y="1210244"/>
                <a:ext cx="8314165" cy="4953000"/>
              </a:xfrm>
              <a:prstGeom prst="rect">
                <a:avLst/>
              </a:prstGeom>
              <a:blipFill rotWithShape="1">
                <a:blip r:embed="rId3"/>
                <a:stretch>
                  <a:fillRect l="-587" r="-1760"/>
                </a:stretch>
              </a:blipFill>
              <a:ln>
                <a:noFill/>
                <a:miter lim="800000"/>
                <a:headEnd/>
                <a:tailEnd/>
              </a:ln>
            </p:spPr>
            <p:txBody>
              <a:bodyPr/>
              <a:lstStyle/>
              <a:p>
                <a:r>
                  <a:rPr lang="en-US">
                    <a:noFill/>
                  </a:rPr>
                  <a:t> </a:t>
                </a:r>
              </a:p>
            </p:txBody>
          </p:sp>
        </mc:Fallback>
      </mc:AlternateContent>
      <p:sp>
        <p:nvSpPr>
          <p:cNvPr id="22535"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02A23B18-72FE-4F6E-8C25-F6A3FEF72419}" type="slidenum">
              <a:rPr lang="en-SG" sz="1200">
                <a:solidFill>
                  <a:srgbClr val="9A9A9A"/>
                </a:solidFill>
                <a:latin typeface="Gill Sans MT" pitchFamily="34" charset="0"/>
              </a:rPr>
              <a:pPr algn="ctr" eaLnBrk="1" hangingPunct="1"/>
              <a:t>16</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408288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2"/>
            <a:ext cx="10515600" cy="562923"/>
          </a:xfrm>
        </p:spPr>
        <p:txBody>
          <a:bodyPr>
            <a:normAutofit fontScale="90000"/>
          </a:bodyPr>
          <a:lstStyle/>
          <a:p>
            <a:r>
              <a:rPr lang="en-IN" dirty="0">
                <a:solidFill>
                  <a:srgbClr val="FF0000"/>
                </a:solidFill>
              </a:rPr>
              <a:t>Parallel In - Serial Out Shift Registers </a:t>
            </a:r>
          </a:p>
        </p:txBody>
      </p:sp>
      <p:sp>
        <p:nvSpPr>
          <p:cNvPr id="3" name="Content Placeholder 2"/>
          <p:cNvSpPr>
            <a:spLocks noGrp="1"/>
          </p:cNvSpPr>
          <p:nvPr>
            <p:ph idx="1"/>
          </p:nvPr>
        </p:nvSpPr>
        <p:spPr>
          <a:xfrm>
            <a:off x="838200" y="1269242"/>
            <a:ext cx="10515600" cy="4907721"/>
          </a:xfrm>
        </p:spPr>
        <p:txBody>
          <a:bodyPr>
            <a:normAutofit/>
          </a:bodyPr>
          <a:lstStyle/>
          <a:p>
            <a:pPr algn="just"/>
            <a:r>
              <a:rPr lang="en-IN" sz="2200" dirty="0"/>
              <a:t>The circuit uses D flip-flops and NAND gates for entering data (</a:t>
            </a:r>
            <a:r>
              <a:rPr lang="en-IN" sz="2200" dirty="0" err="1"/>
              <a:t>ie</a:t>
            </a:r>
            <a:r>
              <a:rPr lang="en-IN" sz="2200" dirty="0"/>
              <a:t> writing) to the register. </a:t>
            </a:r>
          </a:p>
          <a:p>
            <a:pPr algn="just"/>
            <a:r>
              <a:rPr lang="en-IN" sz="2200" dirty="0"/>
              <a:t>D0, D1, D2 and D3 are the parallel inputs, where D0 is the most significant bit and D3 is the least significant bit. </a:t>
            </a:r>
          </a:p>
          <a:p>
            <a:pPr algn="just"/>
            <a:r>
              <a:rPr lang="en-IN" sz="2200" dirty="0"/>
              <a:t>To </a:t>
            </a:r>
            <a:r>
              <a:rPr lang="en-IN" sz="2200" b="1" dirty="0"/>
              <a:t>write</a:t>
            </a:r>
            <a:r>
              <a:rPr lang="en-IN" sz="2200" dirty="0"/>
              <a:t> data in, the </a:t>
            </a:r>
            <a:r>
              <a:rPr lang="en-IN" sz="2200" b="1" dirty="0"/>
              <a:t>mode control line is taken to LOW </a:t>
            </a:r>
            <a:r>
              <a:rPr lang="en-IN" sz="2200" dirty="0"/>
              <a:t>and the data is clocked in. </a:t>
            </a:r>
          </a:p>
          <a:p>
            <a:pPr algn="just"/>
            <a:r>
              <a:rPr lang="en-IN" sz="2200" dirty="0"/>
              <a:t>The data can be </a:t>
            </a:r>
            <a:r>
              <a:rPr lang="en-IN" sz="2200" b="1" dirty="0"/>
              <a:t>shifted</a:t>
            </a:r>
            <a:r>
              <a:rPr lang="en-IN" sz="2200" dirty="0"/>
              <a:t> when the </a:t>
            </a:r>
            <a:r>
              <a:rPr lang="en-IN" sz="2200" b="1" dirty="0"/>
              <a:t>mode control line is HIGH </a:t>
            </a:r>
            <a:r>
              <a:rPr lang="en-IN" sz="2200" dirty="0"/>
              <a:t>as SHIFT is active high. </a:t>
            </a:r>
          </a:p>
        </p:txBody>
      </p:sp>
    </p:spTree>
    <p:extLst>
      <p:ext uri="{BB962C8B-B14F-4D97-AF65-F5344CB8AC3E}">
        <p14:creationId xmlns:p14="http://schemas.microsoft.com/office/powerpoint/2010/main" val="427501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39915" y="4197390"/>
            <a:ext cx="4924425" cy="2066925"/>
          </a:xfrm>
          <a:prstGeom prst="rect">
            <a:avLst/>
          </a:prstGeom>
        </p:spPr>
      </p:pic>
      <p:pic>
        <p:nvPicPr>
          <p:cNvPr id="1026" name="Picture 2" descr="Parallel in serial out shift register (P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983" y="362760"/>
            <a:ext cx="6338034" cy="390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22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F92B-7E21-42B6-A54B-13E2F38B983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9E8C0A3-19BD-4D90-A40C-69D5FC8E83F5}"/>
              </a:ext>
            </a:extLst>
          </p:cNvPr>
          <p:cNvGraphicFramePr>
            <a:graphicFrameLocks noGrp="1"/>
          </p:cNvGraphicFramePr>
          <p:nvPr>
            <p:ph idx="1"/>
          </p:nvPr>
        </p:nvGraphicFramePr>
        <p:xfrm>
          <a:off x="2066041" y="3112477"/>
          <a:ext cx="8059917" cy="787791"/>
        </p:xfrm>
        <a:graphic>
          <a:graphicData uri="http://schemas.openxmlformats.org/drawingml/2006/table">
            <a:tbl>
              <a:tblPr>
                <a:tableStyleId>{638B1855-1B75-4FBE-930C-398BA8C253C6}</a:tableStyleId>
              </a:tblPr>
              <a:tblGrid>
                <a:gridCol w="1091938">
                  <a:extLst>
                    <a:ext uri="{9D8B030D-6E8A-4147-A177-3AD203B41FA5}">
                      <a16:colId xmlns:a16="http://schemas.microsoft.com/office/drawing/2014/main" val="249537035"/>
                    </a:ext>
                  </a:extLst>
                </a:gridCol>
                <a:gridCol w="1734532">
                  <a:extLst>
                    <a:ext uri="{9D8B030D-6E8A-4147-A177-3AD203B41FA5}">
                      <a16:colId xmlns:a16="http://schemas.microsoft.com/office/drawing/2014/main" val="1908743467"/>
                    </a:ext>
                  </a:extLst>
                </a:gridCol>
                <a:gridCol w="5233447">
                  <a:extLst>
                    <a:ext uri="{9D8B030D-6E8A-4147-A177-3AD203B41FA5}">
                      <a16:colId xmlns:a16="http://schemas.microsoft.com/office/drawing/2014/main" val="675192307"/>
                    </a:ext>
                  </a:extLst>
                </a:gridCol>
              </a:tblGrid>
              <a:tr h="211015">
                <a:tc rowSpan="2">
                  <a:txBody>
                    <a:bodyPr/>
                    <a:lstStyle/>
                    <a:p>
                      <a:pPr marL="0" marR="0" indent="-1270" algn="ctr">
                        <a:spcBef>
                          <a:spcPts val="0"/>
                        </a:spcBef>
                        <a:spcAft>
                          <a:spcPts val="0"/>
                        </a:spcAft>
                      </a:pPr>
                      <a:r>
                        <a:rPr lang="en-US" sz="2400" dirty="0">
                          <a:solidFill>
                            <a:schemeClr val="tx1"/>
                          </a:solidFill>
                          <a:effectLst/>
                        </a:rPr>
                        <a:t>S-2</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lgn="ctr">
                        <a:spcBef>
                          <a:spcPts val="0"/>
                        </a:spcBef>
                        <a:spcAft>
                          <a:spcPts val="0"/>
                        </a:spcAft>
                      </a:pPr>
                      <a:r>
                        <a:rPr lang="en-US" sz="2400" dirty="0">
                          <a:solidFill>
                            <a:schemeClr val="tx1"/>
                          </a:solidFill>
                          <a:effectLst/>
                        </a:rPr>
                        <a:t>SLO-1</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spcBef>
                          <a:spcPts val="0"/>
                        </a:spcBef>
                        <a:spcAft>
                          <a:spcPts val="0"/>
                        </a:spcAft>
                      </a:pPr>
                      <a:r>
                        <a:rPr lang="en-US" sz="2400" dirty="0">
                          <a:solidFill>
                            <a:schemeClr val="tx1"/>
                          </a:solidFill>
                          <a:effectLst/>
                        </a:rPr>
                        <a:t>Universal Shift Register</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18216775"/>
                  </a:ext>
                </a:extLst>
              </a:tr>
              <a:tr h="422031">
                <a:tc vMerge="1">
                  <a:txBody>
                    <a:bodyPr/>
                    <a:lstStyle/>
                    <a:p>
                      <a:endParaRPr lang="en-US"/>
                    </a:p>
                  </a:txBody>
                  <a:tcPr/>
                </a:tc>
                <a:tc>
                  <a:txBody>
                    <a:bodyPr/>
                    <a:lstStyle/>
                    <a:p>
                      <a:pPr marL="0" marR="0" indent="-1270" algn="ctr">
                        <a:spcBef>
                          <a:spcPts val="0"/>
                        </a:spcBef>
                        <a:spcAft>
                          <a:spcPts val="0"/>
                        </a:spcAft>
                      </a:pPr>
                      <a:r>
                        <a:rPr lang="en-US" sz="2400" dirty="0">
                          <a:solidFill>
                            <a:schemeClr val="tx1"/>
                          </a:solidFill>
                          <a:effectLst/>
                        </a:rPr>
                        <a:t>SLO-2</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spcBef>
                          <a:spcPts val="0"/>
                        </a:spcBef>
                        <a:spcAft>
                          <a:spcPts val="0"/>
                        </a:spcAft>
                      </a:pPr>
                      <a:r>
                        <a:rPr lang="en-US" sz="2400" dirty="0">
                          <a:solidFill>
                            <a:schemeClr val="tx1"/>
                          </a:solidFill>
                          <a:effectLst/>
                        </a:rPr>
                        <a:t>Applications of Shift Registers</a:t>
                      </a: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22690496"/>
                  </a:ext>
                </a:extLst>
              </a:tr>
            </a:tbl>
          </a:graphicData>
        </a:graphic>
      </p:graphicFrame>
    </p:spTree>
    <p:extLst>
      <p:ext uri="{BB962C8B-B14F-4D97-AF65-F5344CB8AC3E}">
        <p14:creationId xmlns:p14="http://schemas.microsoft.com/office/powerpoint/2010/main" val="276708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033D-6B6B-41B9-95AB-B2C176A998F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E885438-6087-43B8-BEBF-BADF0A60B18F}"/>
              </a:ext>
            </a:extLst>
          </p:cNvPr>
          <p:cNvGraphicFramePr>
            <a:graphicFrameLocks noGrp="1"/>
          </p:cNvGraphicFramePr>
          <p:nvPr>
            <p:ph idx="1"/>
          </p:nvPr>
        </p:nvGraphicFramePr>
        <p:xfrm>
          <a:off x="1611198" y="2897163"/>
          <a:ext cx="9305041" cy="1063674"/>
        </p:xfrm>
        <a:graphic>
          <a:graphicData uri="http://schemas.openxmlformats.org/drawingml/2006/table">
            <a:tbl>
              <a:tblPr>
                <a:tableStyleId>{638B1855-1B75-4FBE-930C-398BA8C253C6}</a:tableStyleId>
              </a:tblPr>
              <a:tblGrid>
                <a:gridCol w="1013034">
                  <a:extLst>
                    <a:ext uri="{9D8B030D-6E8A-4147-A177-3AD203B41FA5}">
                      <a16:colId xmlns:a16="http://schemas.microsoft.com/office/drawing/2014/main" val="2278889746"/>
                    </a:ext>
                  </a:extLst>
                </a:gridCol>
                <a:gridCol w="1120958">
                  <a:extLst>
                    <a:ext uri="{9D8B030D-6E8A-4147-A177-3AD203B41FA5}">
                      <a16:colId xmlns:a16="http://schemas.microsoft.com/office/drawing/2014/main" val="282666203"/>
                    </a:ext>
                  </a:extLst>
                </a:gridCol>
                <a:gridCol w="7171049">
                  <a:extLst>
                    <a:ext uri="{9D8B030D-6E8A-4147-A177-3AD203B41FA5}">
                      <a16:colId xmlns:a16="http://schemas.microsoft.com/office/drawing/2014/main" val="2799351716"/>
                    </a:ext>
                  </a:extLst>
                </a:gridCol>
              </a:tblGrid>
              <a:tr h="454074">
                <a:tc rowSpan="2">
                  <a:txBody>
                    <a:bodyPr/>
                    <a:lstStyle/>
                    <a:p>
                      <a:pPr marL="0" marR="0" indent="-1270" algn="ctr">
                        <a:spcBef>
                          <a:spcPts val="0"/>
                        </a:spcBef>
                        <a:spcAft>
                          <a:spcPts val="0"/>
                        </a:spcAft>
                      </a:pPr>
                      <a:r>
                        <a:rPr lang="en-US" sz="2000" dirty="0">
                          <a:solidFill>
                            <a:sysClr val="windowText" lastClr="000000"/>
                          </a:solidFill>
                          <a:effectLst/>
                        </a:rPr>
                        <a:t>S-1</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lgn="ctr">
                        <a:spcBef>
                          <a:spcPts val="0"/>
                        </a:spcBef>
                        <a:spcAft>
                          <a:spcPts val="0"/>
                        </a:spcAft>
                      </a:pPr>
                      <a:r>
                        <a:rPr lang="en-US" sz="2000" dirty="0">
                          <a:solidFill>
                            <a:sysClr val="windowText" lastClr="000000"/>
                          </a:solidFill>
                          <a:effectLst/>
                        </a:rPr>
                        <a:t>SLO-1</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000" dirty="0">
                          <a:solidFill>
                            <a:sysClr val="windowText" lastClr="000000"/>
                          </a:solidFill>
                          <a:effectLst/>
                        </a:rPr>
                        <a:t>Registers and Types of Registers- Serial In - Serial Out, Serial In - Parallel out </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2587289356"/>
                  </a:ext>
                </a:extLst>
              </a:tr>
              <a:tr h="454074">
                <a:tc vMerge="1">
                  <a:txBody>
                    <a:bodyPr/>
                    <a:lstStyle/>
                    <a:p>
                      <a:endParaRPr lang="en-US"/>
                    </a:p>
                  </a:txBody>
                  <a:tcPr/>
                </a:tc>
                <a:tc>
                  <a:txBody>
                    <a:bodyPr/>
                    <a:lstStyle/>
                    <a:p>
                      <a:pPr marL="0" marR="0" indent="-1270" algn="ctr">
                        <a:spcBef>
                          <a:spcPts val="0"/>
                        </a:spcBef>
                        <a:spcAft>
                          <a:spcPts val="0"/>
                        </a:spcAft>
                      </a:pPr>
                      <a:r>
                        <a:rPr lang="en-US" sz="2000">
                          <a:solidFill>
                            <a:sysClr val="windowText" lastClr="000000"/>
                          </a:solidFill>
                          <a:effectLst/>
                        </a:rPr>
                        <a:t>SLO-2</a:t>
                      </a:r>
                      <a:endParaRPr lang="en-US" sz="200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000" dirty="0">
                          <a:solidFill>
                            <a:sysClr val="windowText" lastClr="000000"/>
                          </a:solidFill>
                          <a:effectLst/>
                        </a:rPr>
                        <a:t>Parallel In - Serial Out, Parallel In - Parallel Out</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1071245120"/>
                  </a:ext>
                </a:extLst>
              </a:tr>
            </a:tbl>
          </a:graphicData>
        </a:graphic>
      </p:graphicFrame>
    </p:spTree>
    <p:extLst>
      <p:ext uri="{BB962C8B-B14F-4D97-AF65-F5344CB8AC3E}">
        <p14:creationId xmlns:p14="http://schemas.microsoft.com/office/powerpoint/2010/main" val="12792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2237"/>
            <a:ext cx="10515600" cy="393700"/>
          </a:xfrm>
        </p:spPr>
        <p:txBody>
          <a:bodyPr>
            <a:noAutofit/>
          </a:bodyPr>
          <a:lstStyle/>
          <a:p>
            <a:r>
              <a:rPr lang="en-IN" sz="3600" dirty="0">
                <a:solidFill>
                  <a:srgbClr val="FF0000"/>
                </a:solidFill>
              </a:rPr>
              <a:t>Universal Shift Register</a:t>
            </a:r>
          </a:p>
        </p:txBody>
      </p:sp>
      <p:sp>
        <p:nvSpPr>
          <p:cNvPr id="3" name="Content Placeholder 2"/>
          <p:cNvSpPr>
            <a:spLocks noGrp="1"/>
          </p:cNvSpPr>
          <p:nvPr>
            <p:ph idx="1"/>
          </p:nvPr>
        </p:nvSpPr>
        <p:spPr>
          <a:xfrm>
            <a:off x="838200" y="1004820"/>
            <a:ext cx="10515600" cy="5414963"/>
          </a:xfrm>
        </p:spPr>
        <p:txBody>
          <a:bodyPr/>
          <a:lstStyle/>
          <a:p>
            <a:r>
              <a:rPr lang="en-IN" dirty="0"/>
              <a:t>The universal shift register can be defined as “The register which can be used to shift the data in both the directions like left, right and can load parallel data as well”.</a:t>
            </a:r>
          </a:p>
          <a:p>
            <a:r>
              <a:rPr lang="en-IN" dirty="0"/>
              <a:t>This register can perform three types of operations, stated below.</a:t>
            </a:r>
          </a:p>
          <a:p>
            <a:pPr lvl="1"/>
            <a:r>
              <a:rPr lang="en-IN" dirty="0"/>
              <a:t>Parallel loading</a:t>
            </a:r>
          </a:p>
          <a:p>
            <a:pPr lvl="1"/>
            <a:r>
              <a:rPr lang="en-IN" dirty="0"/>
              <a:t>Shifting left</a:t>
            </a:r>
          </a:p>
          <a:p>
            <a:pPr lvl="1"/>
            <a:r>
              <a:rPr lang="en-IN" dirty="0"/>
              <a:t>Shifting right.</a:t>
            </a:r>
          </a:p>
          <a:p>
            <a:endParaRPr lang="en-IN" dirty="0"/>
          </a:p>
          <a:p>
            <a:endParaRPr lang="en-IN" dirty="0"/>
          </a:p>
        </p:txBody>
      </p:sp>
    </p:spTree>
    <p:extLst>
      <p:ext uri="{BB962C8B-B14F-4D97-AF65-F5344CB8AC3E}">
        <p14:creationId xmlns:p14="http://schemas.microsoft.com/office/powerpoint/2010/main" val="29445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4 bit Universal Shift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246324"/>
            <a:ext cx="5262563" cy="59306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15712" y="2538484"/>
            <a:ext cx="4902488" cy="1985559"/>
          </a:xfrm>
          <a:prstGeom prst="rect">
            <a:avLst/>
          </a:prstGeom>
        </p:spPr>
      </p:pic>
    </p:spTree>
    <p:extLst>
      <p:ext uri="{BB962C8B-B14F-4D97-AF65-F5344CB8AC3E}">
        <p14:creationId xmlns:p14="http://schemas.microsoft.com/office/powerpoint/2010/main" val="1287731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Application of Shift Register </a:t>
            </a:r>
          </a:p>
        </p:txBody>
      </p:sp>
      <p:sp>
        <p:nvSpPr>
          <p:cNvPr id="3" name="Content Placeholder 2"/>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Delay line</a:t>
            </a:r>
          </a:p>
          <a:p>
            <a:r>
              <a:rPr lang="en-IN" sz="1600" dirty="0">
                <a:latin typeface="Times New Roman" panose="02020603050405020304" pitchFamily="18" charset="0"/>
                <a:cs typeface="Times New Roman" panose="02020603050405020304" pitchFamily="18" charset="0"/>
              </a:rPr>
              <a:t>Serial to parallel converter</a:t>
            </a:r>
          </a:p>
          <a:p>
            <a:r>
              <a:rPr lang="en-IN" sz="1600" dirty="0">
                <a:latin typeface="Times New Roman" panose="02020603050405020304" pitchFamily="18" charset="0"/>
                <a:cs typeface="Times New Roman" panose="02020603050405020304" pitchFamily="18" charset="0"/>
              </a:rPr>
              <a:t>Parallel to serial converter</a:t>
            </a:r>
          </a:p>
          <a:p>
            <a:r>
              <a:rPr lang="en-IN" sz="1600" dirty="0">
                <a:latin typeface="Times New Roman" panose="02020603050405020304" pitchFamily="18" charset="0"/>
                <a:cs typeface="Times New Roman" panose="02020603050405020304" pitchFamily="18" charset="0"/>
              </a:rPr>
              <a:t>Shift register counter </a:t>
            </a:r>
          </a:p>
          <a:p>
            <a:r>
              <a:rPr lang="en-IN" sz="1600" dirty="0">
                <a:latin typeface="Times New Roman" panose="02020603050405020304" pitchFamily="18" charset="0"/>
                <a:cs typeface="Times New Roman" panose="02020603050405020304" pitchFamily="18" charset="0"/>
              </a:rPr>
              <a:t>Sequence generator </a:t>
            </a:r>
          </a:p>
        </p:txBody>
      </p:sp>
    </p:spTree>
    <p:extLst>
      <p:ext uri="{BB962C8B-B14F-4D97-AF65-F5344CB8AC3E}">
        <p14:creationId xmlns:p14="http://schemas.microsoft.com/office/powerpoint/2010/main" val="99110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0C130EBC-85A2-4CA6-A9C2-72F4C2594D80}" type="slidenum">
              <a:rPr lang="en-SG" sz="1200">
                <a:solidFill>
                  <a:srgbClr val="9A9A9A"/>
                </a:solidFill>
                <a:latin typeface="Gill Sans MT" pitchFamily="34" charset="0"/>
              </a:rPr>
              <a:pPr algn="ctr" eaLnBrk="1" hangingPunct="1"/>
              <a:t>3</a:t>
            </a:fld>
            <a:endParaRPr lang="en-SG" sz="1200">
              <a:solidFill>
                <a:srgbClr val="9A9A9A"/>
              </a:solidFill>
              <a:latin typeface="Gill Sans MT" pitchFamily="34" charset="0"/>
            </a:endParaRPr>
          </a:p>
        </p:txBody>
      </p:sp>
      <p:sp>
        <p:nvSpPr>
          <p:cNvPr id="24579" name="Text Box 3"/>
          <p:cNvSpPr txBox="1">
            <a:spLocks noChangeArrowheads="1"/>
          </p:cNvSpPr>
          <p:nvPr/>
        </p:nvSpPr>
        <p:spPr bwMode="auto">
          <a:xfrm>
            <a:off x="1811867" y="287338"/>
            <a:ext cx="10079567"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900" u="sng" dirty="0">
                <a:solidFill>
                  <a:srgbClr val="515F73"/>
                </a:solidFill>
                <a:effectLst>
                  <a:outerShdw blurRad="38100" dist="38100" dir="2700000" algn="tl">
                    <a:srgbClr val="000000"/>
                  </a:outerShdw>
                </a:effectLst>
                <a:latin typeface="Gill Sans MT" pitchFamily="34" charset="0"/>
              </a:rPr>
              <a:t>REGISTERS</a:t>
            </a:r>
            <a:endParaRPr lang="en-SG" sz="3900" u="sng" dirty="0">
              <a:solidFill>
                <a:srgbClr val="515F73"/>
              </a:solidFill>
              <a:effectLst>
                <a:outerShdw blurRad="38100" dist="38100" dir="2700000" algn="tl">
                  <a:srgbClr val="000000"/>
                </a:outerShdw>
              </a:effectLst>
              <a:latin typeface="Gill Sans MT" pitchFamily="34" charset="0"/>
            </a:endParaRPr>
          </a:p>
        </p:txBody>
      </p:sp>
      <p:sp>
        <p:nvSpPr>
          <p:cNvPr id="9221" name="Text Box 6"/>
          <p:cNvSpPr txBox="1">
            <a:spLocks noChangeArrowheads="1"/>
          </p:cNvSpPr>
          <p:nvPr/>
        </p:nvSpPr>
        <p:spPr bwMode="auto">
          <a:xfrm>
            <a:off x="2159001" y="2233614"/>
            <a:ext cx="930063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800" dirty="0">
                <a:latin typeface="Gill Sans MT" pitchFamily="34" charset="0"/>
              </a:rPr>
              <a:t>Shift registers are types of sequential logic circuits closely related to digital counters used primarily for the </a:t>
            </a:r>
            <a:r>
              <a:rPr lang="en-US" sz="2800" dirty="0">
                <a:solidFill>
                  <a:srgbClr val="E03804"/>
                </a:solidFill>
                <a:latin typeface="Gill Sans MT" pitchFamily="34" charset="0"/>
              </a:rPr>
              <a:t>storage of data</a:t>
            </a:r>
          </a:p>
        </p:txBody>
      </p:sp>
    </p:spTree>
    <p:extLst>
      <p:ext uri="{BB962C8B-B14F-4D97-AF65-F5344CB8AC3E}">
        <p14:creationId xmlns:p14="http://schemas.microsoft.com/office/powerpoint/2010/main" val="5448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5378452" y="3462690"/>
            <a:ext cx="359833" cy="2682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5" name="Rectangle 5"/>
          <p:cNvSpPr>
            <a:spLocks noChangeArrowheads="1"/>
          </p:cNvSpPr>
          <p:nvPr/>
        </p:nvSpPr>
        <p:spPr bwMode="auto">
          <a:xfrm>
            <a:off x="10447868" y="3499201"/>
            <a:ext cx="359833" cy="2682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6" name="Rectangle 6"/>
          <p:cNvSpPr>
            <a:spLocks noChangeArrowheads="1"/>
          </p:cNvSpPr>
          <p:nvPr/>
        </p:nvSpPr>
        <p:spPr bwMode="auto">
          <a:xfrm>
            <a:off x="7330018" y="4764439"/>
            <a:ext cx="43603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600" b="1"/>
              <a:t>Q → 1 at the clock NGT</a:t>
            </a:r>
          </a:p>
        </p:txBody>
      </p:sp>
      <p:sp>
        <p:nvSpPr>
          <p:cNvPr id="11270" name="Rectangle 7"/>
          <p:cNvSpPr>
            <a:spLocks noChangeArrowheads="1"/>
          </p:cNvSpPr>
          <p:nvPr/>
        </p:nvSpPr>
        <p:spPr bwMode="auto">
          <a:xfrm>
            <a:off x="8890001" y="3349977"/>
            <a:ext cx="1011767" cy="1344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1" name="Line 8"/>
          <p:cNvSpPr>
            <a:spLocks noChangeShapeType="1"/>
          </p:cNvSpPr>
          <p:nvPr/>
        </p:nvSpPr>
        <p:spPr bwMode="auto">
          <a:xfrm>
            <a:off x="8028517" y="3589689"/>
            <a:ext cx="853016"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9"/>
          <p:cNvSpPr>
            <a:spLocks noChangeShapeType="1"/>
          </p:cNvSpPr>
          <p:nvPr/>
        </p:nvSpPr>
        <p:spPr bwMode="auto">
          <a:xfrm flipV="1">
            <a:off x="9884834" y="3575401"/>
            <a:ext cx="46143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0"/>
          <p:cNvSpPr>
            <a:spLocks noChangeShapeType="1"/>
          </p:cNvSpPr>
          <p:nvPr/>
        </p:nvSpPr>
        <p:spPr bwMode="auto">
          <a:xfrm>
            <a:off x="8426451" y="4072289"/>
            <a:ext cx="34078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1" name="Line 11"/>
          <p:cNvSpPr>
            <a:spLocks noChangeShapeType="1"/>
          </p:cNvSpPr>
          <p:nvPr/>
        </p:nvSpPr>
        <p:spPr bwMode="auto">
          <a:xfrm>
            <a:off x="8166100" y="3959576"/>
            <a:ext cx="0" cy="246063"/>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72" name="Freeform 12"/>
          <p:cNvSpPr>
            <a:spLocks/>
          </p:cNvSpPr>
          <p:nvPr/>
        </p:nvSpPr>
        <p:spPr bwMode="auto">
          <a:xfrm>
            <a:off x="7857067" y="3961164"/>
            <a:ext cx="2117" cy="247650"/>
          </a:xfrm>
          <a:custGeom>
            <a:avLst/>
            <a:gdLst>
              <a:gd name="T0" fmla="*/ 0 w 1"/>
              <a:gd name="T1" fmla="*/ 0 h 156"/>
              <a:gd name="T2" fmla="*/ 0 w 1"/>
              <a:gd name="T3" fmla="*/ 2147483647 h 156"/>
              <a:gd name="T4" fmla="*/ 0 60000 65536"/>
              <a:gd name="T5" fmla="*/ 0 60000 65536"/>
              <a:gd name="T6" fmla="*/ 0 w 1"/>
              <a:gd name="T7" fmla="*/ 0 h 156"/>
              <a:gd name="T8" fmla="*/ 1 w 1"/>
              <a:gd name="T9" fmla="*/ 156 h 156"/>
            </a:gdLst>
            <a:ahLst/>
            <a:cxnLst>
              <a:cxn ang="T4">
                <a:pos x="T0" y="T1"/>
              </a:cxn>
              <a:cxn ang="T5">
                <a:pos x="T2" y="T3"/>
              </a:cxn>
            </a:cxnLst>
            <a:rect l="T6" t="T7" r="T8" b="T9"/>
            <a:pathLst>
              <a:path w="1" h="156">
                <a:moveTo>
                  <a:pt x="0" y="0"/>
                </a:moveTo>
                <a:lnTo>
                  <a:pt x="0" y="156"/>
                </a:lnTo>
              </a:path>
            </a:pathLst>
          </a:custGeom>
          <a:noFill/>
          <a:ln w="1270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4" name="Line 14"/>
          <p:cNvSpPr>
            <a:spLocks noChangeShapeType="1"/>
          </p:cNvSpPr>
          <p:nvPr/>
        </p:nvSpPr>
        <p:spPr bwMode="auto">
          <a:xfrm>
            <a:off x="7516285" y="4205639"/>
            <a:ext cx="3429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5"/>
          <p:cNvSpPr>
            <a:spLocks noChangeShapeType="1"/>
          </p:cNvSpPr>
          <p:nvPr/>
        </p:nvSpPr>
        <p:spPr bwMode="auto">
          <a:xfrm>
            <a:off x="7859185" y="3959576"/>
            <a:ext cx="34078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18"/>
          <p:cNvSpPr>
            <a:spLocks noChangeShapeType="1"/>
          </p:cNvSpPr>
          <p:nvPr/>
        </p:nvSpPr>
        <p:spPr bwMode="auto">
          <a:xfrm>
            <a:off x="10447867" y="3777014"/>
            <a:ext cx="36195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19"/>
          <p:cNvSpPr>
            <a:spLocks noChangeShapeType="1"/>
          </p:cNvSpPr>
          <p:nvPr/>
        </p:nvSpPr>
        <p:spPr bwMode="auto">
          <a:xfrm flipV="1">
            <a:off x="10809817" y="3499202"/>
            <a:ext cx="0" cy="27781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20"/>
          <p:cNvSpPr>
            <a:spLocks noChangeShapeType="1"/>
          </p:cNvSpPr>
          <p:nvPr/>
        </p:nvSpPr>
        <p:spPr bwMode="auto">
          <a:xfrm>
            <a:off x="10809818" y="3499201"/>
            <a:ext cx="36618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1281" name="Group 21"/>
          <p:cNvGrpSpPr>
            <a:grpSpLocks/>
          </p:cNvGrpSpPr>
          <p:nvPr/>
        </p:nvGrpSpPr>
        <p:grpSpPr bwMode="auto">
          <a:xfrm>
            <a:off x="8881533" y="3959576"/>
            <a:ext cx="171451" cy="246063"/>
            <a:chOff x="1547" y="1608"/>
            <a:chExt cx="81" cy="155"/>
          </a:xfrm>
        </p:grpSpPr>
        <p:sp>
          <p:nvSpPr>
            <p:cNvPr id="11324" name="Line 22"/>
            <p:cNvSpPr>
              <a:spLocks noChangeShapeType="1"/>
            </p:cNvSpPr>
            <p:nvPr/>
          </p:nvSpPr>
          <p:spPr bwMode="auto">
            <a:xfrm>
              <a:off x="1547" y="1608"/>
              <a:ext cx="81" cy="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5" name="Line 23"/>
            <p:cNvSpPr>
              <a:spLocks noChangeShapeType="1"/>
            </p:cNvSpPr>
            <p:nvPr/>
          </p:nvSpPr>
          <p:spPr bwMode="auto">
            <a:xfrm flipH="1">
              <a:off x="1547" y="1685"/>
              <a:ext cx="81" cy="7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5384" name="Rectangle 24"/>
          <p:cNvSpPr>
            <a:spLocks noChangeArrowheads="1"/>
          </p:cNvSpPr>
          <p:nvPr/>
        </p:nvSpPr>
        <p:spPr bwMode="auto">
          <a:xfrm>
            <a:off x="7524751" y="3373789"/>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latin typeface="Times New Roman" pitchFamily="18" charset="0"/>
              </a:rPr>
              <a:t>1</a:t>
            </a:r>
          </a:p>
        </p:txBody>
      </p:sp>
      <p:sp>
        <p:nvSpPr>
          <p:cNvPr id="15385" name="Rectangle 25"/>
          <p:cNvSpPr>
            <a:spLocks noChangeArrowheads="1"/>
          </p:cNvSpPr>
          <p:nvPr/>
        </p:nvSpPr>
        <p:spPr bwMode="auto">
          <a:xfrm>
            <a:off x="7370234" y="2911826"/>
            <a:ext cx="276139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transfer 1 from input to output</a:t>
            </a:r>
          </a:p>
        </p:txBody>
      </p:sp>
      <p:sp>
        <p:nvSpPr>
          <p:cNvPr id="11284" name="Rectangle 26"/>
          <p:cNvSpPr>
            <a:spLocks noChangeArrowheads="1"/>
          </p:cNvSpPr>
          <p:nvPr/>
        </p:nvSpPr>
        <p:spPr bwMode="auto">
          <a:xfrm>
            <a:off x="6870700" y="3872264"/>
            <a:ext cx="48891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CLK</a:t>
            </a:r>
          </a:p>
        </p:txBody>
      </p:sp>
      <p:sp>
        <p:nvSpPr>
          <p:cNvPr id="11285" name="Rectangle 27"/>
          <p:cNvSpPr>
            <a:spLocks noChangeArrowheads="1"/>
          </p:cNvSpPr>
          <p:nvPr/>
        </p:nvSpPr>
        <p:spPr bwMode="auto">
          <a:xfrm>
            <a:off x="8822267" y="3432526"/>
            <a:ext cx="31258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p>
        </p:txBody>
      </p:sp>
      <p:sp>
        <p:nvSpPr>
          <p:cNvPr id="11286" name="Rectangle 28"/>
          <p:cNvSpPr>
            <a:spLocks noChangeArrowheads="1"/>
          </p:cNvSpPr>
          <p:nvPr/>
        </p:nvSpPr>
        <p:spPr bwMode="auto">
          <a:xfrm>
            <a:off x="9038167" y="3877026"/>
            <a:ext cx="48891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CLK</a:t>
            </a:r>
          </a:p>
        </p:txBody>
      </p:sp>
      <p:sp>
        <p:nvSpPr>
          <p:cNvPr id="11287" name="Rectangle 29"/>
          <p:cNvSpPr>
            <a:spLocks noChangeArrowheads="1"/>
          </p:cNvSpPr>
          <p:nvPr/>
        </p:nvSpPr>
        <p:spPr bwMode="auto">
          <a:xfrm>
            <a:off x="9529233" y="3400776"/>
            <a:ext cx="32380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Q</a:t>
            </a:r>
          </a:p>
        </p:txBody>
      </p:sp>
      <p:sp>
        <p:nvSpPr>
          <p:cNvPr id="15390" name="Rectangle 30"/>
          <p:cNvSpPr>
            <a:spLocks noChangeArrowheads="1"/>
          </p:cNvSpPr>
          <p:nvPr/>
        </p:nvSpPr>
        <p:spPr bwMode="auto">
          <a:xfrm>
            <a:off x="3253130" y="4794601"/>
            <a:ext cx="214667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sz="1600" b="1"/>
              <a:t>Q → 0 at the clock NGT</a:t>
            </a:r>
          </a:p>
        </p:txBody>
      </p:sp>
      <p:sp>
        <p:nvSpPr>
          <p:cNvPr id="15391" name="Rectangle 31"/>
          <p:cNvSpPr>
            <a:spLocks noChangeArrowheads="1"/>
          </p:cNvSpPr>
          <p:nvPr/>
        </p:nvSpPr>
        <p:spPr bwMode="auto">
          <a:xfrm>
            <a:off x="1758951" y="2797526"/>
            <a:ext cx="43920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2400">
                <a:latin typeface="Times New Roman" pitchFamily="18" charset="0"/>
              </a:rPr>
              <a:t>  </a:t>
            </a:r>
            <a:r>
              <a:rPr lang="en-US" sz="1600"/>
              <a:t>transfer 0 from input to output</a:t>
            </a:r>
          </a:p>
        </p:txBody>
      </p:sp>
      <p:sp>
        <p:nvSpPr>
          <p:cNvPr id="11290" name="Line 32"/>
          <p:cNvSpPr>
            <a:spLocks noChangeShapeType="1"/>
          </p:cNvSpPr>
          <p:nvPr/>
        </p:nvSpPr>
        <p:spPr bwMode="auto">
          <a:xfrm>
            <a:off x="4804833" y="3586514"/>
            <a:ext cx="49318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291" name="Rectangle 33"/>
          <p:cNvSpPr>
            <a:spLocks noChangeArrowheads="1"/>
          </p:cNvSpPr>
          <p:nvPr/>
        </p:nvSpPr>
        <p:spPr bwMode="auto">
          <a:xfrm>
            <a:off x="4417484" y="3421414"/>
            <a:ext cx="32380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Q</a:t>
            </a:r>
          </a:p>
        </p:txBody>
      </p:sp>
      <p:sp>
        <p:nvSpPr>
          <p:cNvPr id="11292" name="Rectangle 34"/>
          <p:cNvSpPr>
            <a:spLocks noChangeArrowheads="1"/>
          </p:cNvSpPr>
          <p:nvPr/>
        </p:nvSpPr>
        <p:spPr bwMode="auto">
          <a:xfrm>
            <a:off x="3740151" y="3330926"/>
            <a:ext cx="1058333" cy="13589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3" name="Line 35"/>
          <p:cNvSpPr>
            <a:spLocks noChangeShapeType="1"/>
          </p:cNvSpPr>
          <p:nvPr/>
        </p:nvSpPr>
        <p:spPr bwMode="auto">
          <a:xfrm>
            <a:off x="3255433" y="4029426"/>
            <a:ext cx="3556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396" name="Rectangle 36"/>
          <p:cNvSpPr>
            <a:spLocks noChangeArrowheads="1"/>
          </p:cNvSpPr>
          <p:nvPr/>
        </p:nvSpPr>
        <p:spPr bwMode="auto">
          <a:xfrm>
            <a:off x="2250018" y="3411889"/>
            <a:ext cx="5651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eaLnBrk="0" hangingPunct="0"/>
            <a:r>
              <a:rPr lang="en-US" sz="1600">
                <a:latin typeface="Times New Roman" pitchFamily="18" charset="0"/>
              </a:rPr>
              <a:t>0</a:t>
            </a:r>
          </a:p>
        </p:txBody>
      </p:sp>
      <p:sp>
        <p:nvSpPr>
          <p:cNvPr id="11295" name="Rectangle 37"/>
          <p:cNvSpPr>
            <a:spLocks noChangeArrowheads="1"/>
          </p:cNvSpPr>
          <p:nvPr/>
        </p:nvSpPr>
        <p:spPr bwMode="auto">
          <a:xfrm>
            <a:off x="3699933" y="3415064"/>
            <a:ext cx="31258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a:t>
            </a:r>
          </a:p>
        </p:txBody>
      </p:sp>
      <p:sp>
        <p:nvSpPr>
          <p:cNvPr id="11296" name="Rectangle 38"/>
          <p:cNvSpPr>
            <a:spLocks noChangeArrowheads="1"/>
          </p:cNvSpPr>
          <p:nvPr/>
        </p:nvSpPr>
        <p:spPr bwMode="auto">
          <a:xfrm>
            <a:off x="3862917" y="3807176"/>
            <a:ext cx="48891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CLK</a:t>
            </a:r>
          </a:p>
        </p:txBody>
      </p:sp>
      <p:sp>
        <p:nvSpPr>
          <p:cNvPr id="15399" name="Rectangle 39"/>
          <p:cNvSpPr>
            <a:spLocks noChangeArrowheads="1"/>
          </p:cNvSpPr>
          <p:nvPr/>
        </p:nvSpPr>
        <p:spPr bwMode="auto">
          <a:xfrm>
            <a:off x="5681134" y="3411889"/>
            <a:ext cx="56303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sz="1600">
                <a:latin typeface="Times New Roman" pitchFamily="18" charset="0"/>
              </a:rPr>
              <a:t>0</a:t>
            </a:r>
          </a:p>
        </p:txBody>
      </p:sp>
      <p:sp>
        <p:nvSpPr>
          <p:cNvPr id="15401" name="Line 41"/>
          <p:cNvSpPr>
            <a:spLocks noChangeShapeType="1"/>
          </p:cNvSpPr>
          <p:nvPr/>
        </p:nvSpPr>
        <p:spPr bwMode="auto">
          <a:xfrm>
            <a:off x="3069167" y="3948464"/>
            <a:ext cx="0" cy="258762"/>
          </a:xfrm>
          <a:prstGeom prst="line">
            <a:avLst/>
          </a:prstGeom>
          <a:noFill/>
          <a:ln w="12700">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02" name="Freeform 42"/>
          <p:cNvSpPr>
            <a:spLocks/>
          </p:cNvSpPr>
          <p:nvPr/>
        </p:nvSpPr>
        <p:spPr bwMode="auto">
          <a:xfrm>
            <a:off x="2734734" y="3942114"/>
            <a:ext cx="2117" cy="258762"/>
          </a:xfrm>
          <a:custGeom>
            <a:avLst/>
            <a:gdLst>
              <a:gd name="T0" fmla="*/ 0 w 1"/>
              <a:gd name="T1" fmla="*/ 2147483647 h 163"/>
              <a:gd name="T2" fmla="*/ 0 w 1"/>
              <a:gd name="T3" fmla="*/ 0 h 163"/>
              <a:gd name="T4" fmla="*/ 0 60000 65536"/>
              <a:gd name="T5" fmla="*/ 0 60000 65536"/>
              <a:gd name="T6" fmla="*/ 0 w 1"/>
              <a:gd name="T7" fmla="*/ 0 h 163"/>
              <a:gd name="T8" fmla="*/ 1 w 1"/>
              <a:gd name="T9" fmla="*/ 163 h 163"/>
            </a:gdLst>
            <a:ahLst/>
            <a:cxnLst>
              <a:cxn ang="T4">
                <a:pos x="T0" y="T1"/>
              </a:cxn>
              <a:cxn ang="T5">
                <a:pos x="T2" y="T3"/>
              </a:cxn>
            </a:cxnLst>
            <a:rect l="T6" t="T7" r="T8" b="T9"/>
            <a:pathLst>
              <a:path w="1" h="163">
                <a:moveTo>
                  <a:pt x="0" y="163"/>
                </a:moveTo>
                <a:lnTo>
                  <a:pt x="0" y="0"/>
                </a:lnTo>
              </a:path>
            </a:pathLst>
          </a:custGeom>
          <a:noFill/>
          <a:ln w="12700">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403" name="Line 43"/>
          <p:cNvSpPr>
            <a:spLocks noChangeShapeType="1"/>
          </p:cNvSpPr>
          <p:nvPr/>
        </p:nvSpPr>
        <p:spPr bwMode="auto">
          <a:xfrm>
            <a:off x="2402418" y="4200876"/>
            <a:ext cx="33654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404" name="Line 44"/>
          <p:cNvSpPr>
            <a:spLocks noChangeShapeType="1"/>
          </p:cNvSpPr>
          <p:nvPr/>
        </p:nvSpPr>
        <p:spPr bwMode="auto">
          <a:xfrm>
            <a:off x="2738967" y="3942114"/>
            <a:ext cx="33655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02" name="Rectangle 46"/>
          <p:cNvSpPr>
            <a:spLocks noChangeArrowheads="1"/>
          </p:cNvSpPr>
          <p:nvPr/>
        </p:nvSpPr>
        <p:spPr bwMode="auto">
          <a:xfrm>
            <a:off x="1737784" y="3910364"/>
            <a:ext cx="48891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CLK</a:t>
            </a:r>
          </a:p>
        </p:txBody>
      </p:sp>
      <p:sp>
        <p:nvSpPr>
          <p:cNvPr id="15407" name="Line 47"/>
          <p:cNvSpPr>
            <a:spLocks noChangeShapeType="1"/>
          </p:cNvSpPr>
          <p:nvPr/>
        </p:nvSpPr>
        <p:spPr bwMode="auto">
          <a:xfrm>
            <a:off x="5378451" y="3462689"/>
            <a:ext cx="3577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408" name="Line 48"/>
          <p:cNvSpPr>
            <a:spLocks noChangeShapeType="1"/>
          </p:cNvSpPr>
          <p:nvPr/>
        </p:nvSpPr>
        <p:spPr bwMode="auto">
          <a:xfrm>
            <a:off x="5736168" y="3730976"/>
            <a:ext cx="43603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1305" name="Group 49"/>
          <p:cNvGrpSpPr>
            <a:grpSpLocks/>
          </p:cNvGrpSpPr>
          <p:nvPr/>
        </p:nvGrpSpPr>
        <p:grpSpPr bwMode="auto">
          <a:xfrm>
            <a:off x="3744385" y="3896077"/>
            <a:ext cx="171449" cy="246063"/>
            <a:chOff x="3933" y="1658"/>
            <a:chExt cx="81" cy="155"/>
          </a:xfrm>
        </p:grpSpPr>
        <p:sp>
          <p:nvSpPr>
            <p:cNvPr id="11322" name="Line 50"/>
            <p:cNvSpPr>
              <a:spLocks noChangeShapeType="1"/>
            </p:cNvSpPr>
            <p:nvPr/>
          </p:nvSpPr>
          <p:spPr bwMode="auto">
            <a:xfrm>
              <a:off x="3933" y="1658"/>
              <a:ext cx="81" cy="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23" name="Line 51"/>
            <p:cNvSpPr>
              <a:spLocks noChangeShapeType="1"/>
            </p:cNvSpPr>
            <p:nvPr/>
          </p:nvSpPr>
          <p:spPr bwMode="auto">
            <a:xfrm flipH="1">
              <a:off x="3933" y="1735"/>
              <a:ext cx="81" cy="7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1306" name="Line 52"/>
          <p:cNvSpPr>
            <a:spLocks noChangeShapeType="1"/>
          </p:cNvSpPr>
          <p:nvPr/>
        </p:nvSpPr>
        <p:spPr bwMode="auto">
          <a:xfrm>
            <a:off x="2891368" y="3592864"/>
            <a:ext cx="85301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413" name="Text Box 53"/>
          <p:cNvSpPr txBox="1">
            <a:spLocks noChangeArrowheads="1"/>
          </p:cNvSpPr>
          <p:nvPr/>
        </p:nvSpPr>
        <p:spPr bwMode="auto">
          <a:xfrm>
            <a:off x="10807701" y="3499201"/>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1</a:t>
            </a:r>
            <a:endParaRPr lang="en-GB" sz="1600"/>
          </a:p>
        </p:txBody>
      </p:sp>
      <p:sp>
        <p:nvSpPr>
          <p:cNvPr id="11308" name="Oval 54"/>
          <p:cNvSpPr>
            <a:spLocks noChangeArrowheads="1"/>
          </p:cNvSpPr>
          <p:nvPr/>
        </p:nvSpPr>
        <p:spPr bwMode="auto">
          <a:xfrm>
            <a:off x="3617384" y="3991326"/>
            <a:ext cx="118533" cy="889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09" name="Oval 55"/>
          <p:cNvSpPr>
            <a:spLocks noChangeArrowheads="1"/>
          </p:cNvSpPr>
          <p:nvPr/>
        </p:nvSpPr>
        <p:spPr bwMode="auto">
          <a:xfrm>
            <a:off x="8769351" y="4029426"/>
            <a:ext cx="118533" cy="889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10" name="Rectangle 56"/>
          <p:cNvSpPr>
            <a:spLocks noChangeArrowheads="1"/>
          </p:cNvSpPr>
          <p:nvPr/>
        </p:nvSpPr>
        <p:spPr bwMode="auto">
          <a:xfrm>
            <a:off x="4417484" y="4310414"/>
            <a:ext cx="32380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Q</a:t>
            </a:r>
          </a:p>
        </p:txBody>
      </p:sp>
      <p:sp>
        <p:nvSpPr>
          <p:cNvPr id="11311" name="Rectangle 57"/>
          <p:cNvSpPr>
            <a:spLocks noChangeArrowheads="1"/>
          </p:cNvSpPr>
          <p:nvPr/>
        </p:nvSpPr>
        <p:spPr bwMode="auto">
          <a:xfrm>
            <a:off x="9516533" y="4323114"/>
            <a:ext cx="32380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Q</a:t>
            </a:r>
          </a:p>
        </p:txBody>
      </p:sp>
      <p:sp>
        <p:nvSpPr>
          <p:cNvPr id="11312" name="Line 58"/>
          <p:cNvSpPr>
            <a:spLocks noChangeShapeType="1"/>
          </p:cNvSpPr>
          <p:nvPr/>
        </p:nvSpPr>
        <p:spPr bwMode="auto">
          <a:xfrm>
            <a:off x="4531784" y="4354864"/>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313" name="Line 59"/>
          <p:cNvSpPr>
            <a:spLocks noChangeShapeType="1"/>
          </p:cNvSpPr>
          <p:nvPr/>
        </p:nvSpPr>
        <p:spPr bwMode="auto">
          <a:xfrm>
            <a:off x="9647767" y="4367564"/>
            <a:ext cx="203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1314" name="Line 60"/>
          <p:cNvSpPr>
            <a:spLocks noChangeShapeType="1"/>
          </p:cNvSpPr>
          <p:nvPr/>
        </p:nvSpPr>
        <p:spPr bwMode="auto">
          <a:xfrm>
            <a:off x="4804833" y="4462814"/>
            <a:ext cx="493184"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315" name="Line 61"/>
          <p:cNvSpPr>
            <a:spLocks noChangeShapeType="1"/>
          </p:cNvSpPr>
          <p:nvPr/>
        </p:nvSpPr>
        <p:spPr bwMode="auto">
          <a:xfrm>
            <a:off x="9920818" y="4475514"/>
            <a:ext cx="49318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422" name="Line 62"/>
          <p:cNvSpPr>
            <a:spLocks noChangeShapeType="1"/>
          </p:cNvSpPr>
          <p:nvPr/>
        </p:nvSpPr>
        <p:spPr bwMode="auto">
          <a:xfrm>
            <a:off x="10447868" y="3499201"/>
            <a:ext cx="35983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3" name="Line 63"/>
          <p:cNvSpPr>
            <a:spLocks noChangeShapeType="1"/>
          </p:cNvSpPr>
          <p:nvPr/>
        </p:nvSpPr>
        <p:spPr bwMode="auto">
          <a:xfrm>
            <a:off x="5736167" y="3462690"/>
            <a:ext cx="0" cy="268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24" name="Line 64"/>
          <p:cNvSpPr>
            <a:spLocks noChangeShapeType="1"/>
          </p:cNvSpPr>
          <p:nvPr/>
        </p:nvSpPr>
        <p:spPr bwMode="auto">
          <a:xfrm>
            <a:off x="5378451" y="3730976"/>
            <a:ext cx="3577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20" name="Slide Number Placeholder 21"/>
          <p:cNvSpPr txBox="1">
            <a:spLocks noGrp="1"/>
          </p:cNvSpPr>
          <p:nvPr/>
        </p:nvSpPr>
        <p:spPr bwMode="auto">
          <a:xfrm>
            <a:off x="6114810" y="6217899"/>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dirty="0">
                <a:solidFill>
                  <a:srgbClr val="9A9A9A"/>
                </a:solidFill>
                <a:latin typeface="Gill Sans MT" pitchFamily="34" charset="0"/>
              </a:rPr>
              <a:t>Slides </a:t>
            </a:r>
            <a:fld id="{7E0BBEB5-4A56-4491-A146-FEDA2C6958D5}" type="slidenum">
              <a:rPr lang="en-SG" sz="1200">
                <a:solidFill>
                  <a:srgbClr val="9A9A9A"/>
                </a:solidFill>
                <a:latin typeface="Gill Sans MT" pitchFamily="34" charset="0"/>
              </a:rPr>
              <a:pPr algn="ctr" eaLnBrk="1" hangingPunct="1"/>
              <a:t>4</a:t>
            </a:fld>
            <a:endParaRPr lang="en-SG" sz="1200" dirty="0">
              <a:solidFill>
                <a:srgbClr val="9A9A9A"/>
              </a:solidFill>
              <a:latin typeface="Gill Sans MT" pitchFamily="34" charset="0"/>
            </a:endParaRPr>
          </a:p>
        </p:txBody>
      </p:sp>
      <p:sp>
        <p:nvSpPr>
          <p:cNvPr id="61" name="Text Box 3"/>
          <p:cNvSpPr txBox="1">
            <a:spLocks noChangeArrowheads="1"/>
          </p:cNvSpPr>
          <p:nvPr/>
        </p:nvSpPr>
        <p:spPr bwMode="auto">
          <a:xfrm>
            <a:off x="1204383" y="519450"/>
            <a:ext cx="10079567"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900" u="sng" dirty="0">
                <a:solidFill>
                  <a:srgbClr val="515F73"/>
                </a:solidFill>
                <a:effectLst>
                  <a:outerShdw blurRad="38100" dist="38100" dir="2700000" algn="tl">
                    <a:srgbClr val="000000"/>
                  </a:outerShdw>
                </a:effectLst>
                <a:latin typeface="Gill Sans MT" pitchFamily="34" charset="0"/>
              </a:rPr>
              <a:t>DATA STORAGE </a:t>
            </a:r>
            <a:endParaRPr lang="en-SG" sz="3900" u="sng" dirty="0">
              <a:solidFill>
                <a:srgbClr val="515F73"/>
              </a:solidFill>
              <a:effectLst>
                <a:outerShdw blurRad="38100" dist="38100" dir="2700000" algn="tl">
                  <a:srgbClr val="000000"/>
                </a:outerShdw>
              </a:effectLst>
              <a:latin typeface="Gill Sans MT" pitchFamily="34" charset="0"/>
            </a:endParaRPr>
          </a:p>
        </p:txBody>
      </p:sp>
    </p:spTree>
    <p:extLst>
      <p:ext uri="{BB962C8B-B14F-4D97-AF65-F5344CB8AC3E}">
        <p14:creationId xmlns:p14="http://schemas.microsoft.com/office/powerpoint/2010/main" val="833478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Effect transition="in" filter="wipe(left)">
                                      <p:cBhvr>
                                        <p:cTn id="7" dur="500"/>
                                        <p:tgtEl>
                                          <p:spTgt spid="15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96"/>
                                        </p:tgtEl>
                                        <p:attrNameLst>
                                          <p:attrName>style.visibility</p:attrName>
                                        </p:attrNameLst>
                                      </p:cBhvr>
                                      <p:to>
                                        <p:strVal val="visible"/>
                                      </p:to>
                                    </p:set>
                                    <p:animEffect transition="in" filter="wipe(down)">
                                      <p:cBhvr>
                                        <p:cTn id="12" dur="500"/>
                                        <p:tgtEl>
                                          <p:spTgt spid="15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403"/>
                                        </p:tgtEl>
                                        <p:attrNameLst>
                                          <p:attrName>style.visibility</p:attrName>
                                        </p:attrNameLst>
                                      </p:cBhvr>
                                      <p:to>
                                        <p:strVal val="visible"/>
                                      </p:to>
                                    </p:set>
                                    <p:animEffect transition="in" filter="wipe(left)">
                                      <p:cBhvr>
                                        <p:cTn id="17" dur="500"/>
                                        <p:tgtEl>
                                          <p:spTgt spid="15403"/>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402"/>
                                        </p:tgtEl>
                                        <p:attrNameLst>
                                          <p:attrName>style.visibility</p:attrName>
                                        </p:attrNameLst>
                                      </p:cBhvr>
                                      <p:to>
                                        <p:strVal val="visible"/>
                                      </p:to>
                                    </p:set>
                                    <p:animEffect transition="in" filter="wipe(down)">
                                      <p:cBhvr>
                                        <p:cTn id="21" dur="500"/>
                                        <p:tgtEl>
                                          <p:spTgt spid="1540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404"/>
                                        </p:tgtEl>
                                        <p:attrNameLst>
                                          <p:attrName>style.visibility</p:attrName>
                                        </p:attrNameLst>
                                      </p:cBhvr>
                                      <p:to>
                                        <p:strVal val="visible"/>
                                      </p:to>
                                    </p:set>
                                    <p:animEffect transition="in" filter="wipe(left)">
                                      <p:cBhvr>
                                        <p:cTn id="25" dur="500"/>
                                        <p:tgtEl>
                                          <p:spTgt spid="15404"/>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5401"/>
                                        </p:tgtEl>
                                        <p:attrNameLst>
                                          <p:attrName>style.visibility</p:attrName>
                                        </p:attrNameLst>
                                      </p:cBhvr>
                                      <p:to>
                                        <p:strVal val="visible"/>
                                      </p:to>
                                    </p:set>
                                    <p:animEffect transition="in" filter="wipe(up)">
                                      <p:cBhvr>
                                        <p:cTn id="29" dur="500"/>
                                        <p:tgtEl>
                                          <p:spTgt spid="15401"/>
                                        </p:tgtEl>
                                      </p:cBhvr>
                                    </p:animEffect>
                                  </p:childTnLst>
                                </p:cTn>
                              </p:par>
                            </p:childTnLst>
                          </p:cTn>
                        </p:par>
                        <p:par>
                          <p:cTn id="30" fill="hold" nodeType="afterGroup">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15364"/>
                                        </p:tgtEl>
                                        <p:attrNameLst>
                                          <p:attrName>style.visibility</p:attrName>
                                        </p:attrNameLst>
                                      </p:cBhvr>
                                      <p:to>
                                        <p:strVal val="visible"/>
                                      </p:to>
                                    </p:set>
                                    <p:animEffect transition="in" filter="wipe(left)">
                                      <p:cBhvr>
                                        <p:cTn id="33" dur="500"/>
                                        <p:tgtEl>
                                          <p:spTgt spid="1536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407"/>
                                        </p:tgtEl>
                                        <p:attrNameLst>
                                          <p:attrName>style.visibility</p:attrName>
                                        </p:attrNameLst>
                                      </p:cBhvr>
                                      <p:to>
                                        <p:strVal val="visible"/>
                                      </p:to>
                                    </p:set>
                                    <p:animEffect transition="in" filter="wipe(left)">
                                      <p:cBhvr>
                                        <p:cTn id="36" dur="500"/>
                                        <p:tgtEl>
                                          <p:spTgt spid="1540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424"/>
                                        </p:tgtEl>
                                        <p:attrNameLst>
                                          <p:attrName>style.visibility</p:attrName>
                                        </p:attrNameLst>
                                      </p:cBhvr>
                                      <p:to>
                                        <p:strVal val="visible"/>
                                      </p:to>
                                    </p:set>
                                    <p:animEffect transition="in" filter="wipe(left)">
                                      <p:cBhvr>
                                        <p:cTn id="39" dur="500"/>
                                        <p:tgtEl>
                                          <p:spTgt spid="15424"/>
                                        </p:tgtEl>
                                      </p:cBhvr>
                                    </p:animEffect>
                                  </p:childTnLst>
                                </p:cTn>
                              </p:par>
                            </p:childTnLst>
                          </p:cTn>
                        </p:par>
                        <p:par>
                          <p:cTn id="40" fill="hold" nodeType="afterGroup">
                            <p:stCondLst>
                              <p:cond delay="2500"/>
                            </p:stCondLst>
                            <p:childTnLst>
                              <p:par>
                                <p:cTn id="41" presetID="22" presetClass="entr" presetSubtype="1" fill="hold" grpId="0" nodeType="afterEffect">
                                  <p:stCondLst>
                                    <p:cond delay="0"/>
                                  </p:stCondLst>
                                  <p:childTnLst>
                                    <p:set>
                                      <p:cBhvr>
                                        <p:cTn id="42" dur="1" fill="hold">
                                          <p:stCondLst>
                                            <p:cond delay="0"/>
                                          </p:stCondLst>
                                        </p:cTn>
                                        <p:tgtEl>
                                          <p:spTgt spid="15423"/>
                                        </p:tgtEl>
                                        <p:attrNameLst>
                                          <p:attrName>style.visibility</p:attrName>
                                        </p:attrNameLst>
                                      </p:cBhvr>
                                      <p:to>
                                        <p:strVal val="visible"/>
                                      </p:to>
                                    </p:set>
                                    <p:animEffect transition="in" filter="wipe(up)">
                                      <p:cBhvr>
                                        <p:cTn id="43" dur="500"/>
                                        <p:tgtEl>
                                          <p:spTgt spid="15423"/>
                                        </p:tgtEl>
                                      </p:cBhvr>
                                    </p:animEffect>
                                  </p:childTnLst>
                                </p:cTn>
                              </p:par>
                            </p:childTnLst>
                          </p:cTn>
                        </p:par>
                        <p:par>
                          <p:cTn id="44" fill="hold" nodeType="afterGroup">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5408"/>
                                        </p:tgtEl>
                                        <p:attrNameLst>
                                          <p:attrName>style.visibility</p:attrName>
                                        </p:attrNameLst>
                                      </p:cBhvr>
                                      <p:to>
                                        <p:strVal val="visible"/>
                                      </p:to>
                                    </p:set>
                                    <p:animEffect transition="in" filter="wipe(left)">
                                      <p:cBhvr>
                                        <p:cTn id="47" dur="500"/>
                                        <p:tgtEl>
                                          <p:spTgt spid="15408"/>
                                        </p:tgtEl>
                                      </p:cBhvr>
                                    </p:animEffect>
                                  </p:childTnLst>
                                </p:cTn>
                              </p:par>
                            </p:childTnLst>
                          </p:cTn>
                        </p:par>
                        <p:par>
                          <p:cTn id="48" fill="hold" nodeType="afterGroup">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15399"/>
                                        </p:tgtEl>
                                        <p:attrNameLst>
                                          <p:attrName>style.visibility</p:attrName>
                                        </p:attrNameLst>
                                      </p:cBhvr>
                                      <p:to>
                                        <p:strVal val="visible"/>
                                      </p:to>
                                    </p:set>
                                    <p:animEffect transition="in" filter="wipe(down)">
                                      <p:cBhvr>
                                        <p:cTn id="51" dur="500"/>
                                        <p:tgtEl>
                                          <p:spTgt spid="1539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390"/>
                                        </p:tgtEl>
                                        <p:attrNameLst>
                                          <p:attrName>style.visibility</p:attrName>
                                        </p:attrNameLst>
                                      </p:cBhvr>
                                      <p:to>
                                        <p:strVal val="visible"/>
                                      </p:to>
                                    </p:set>
                                    <p:animEffect transition="in" filter="wipe(left)">
                                      <p:cBhvr>
                                        <p:cTn id="56" dur="500"/>
                                        <p:tgtEl>
                                          <p:spTgt spid="1539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385"/>
                                        </p:tgtEl>
                                        <p:attrNameLst>
                                          <p:attrName>style.visibility</p:attrName>
                                        </p:attrNameLst>
                                      </p:cBhvr>
                                      <p:to>
                                        <p:strVal val="visible"/>
                                      </p:to>
                                    </p:set>
                                    <p:animEffect transition="in" filter="wipe(left)">
                                      <p:cBhvr>
                                        <p:cTn id="61" dur="500"/>
                                        <p:tgtEl>
                                          <p:spTgt spid="153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5384"/>
                                        </p:tgtEl>
                                        <p:attrNameLst>
                                          <p:attrName>style.visibility</p:attrName>
                                        </p:attrNameLst>
                                      </p:cBhvr>
                                      <p:to>
                                        <p:strVal val="visible"/>
                                      </p:to>
                                    </p:set>
                                    <p:animEffect transition="in" filter="wipe(down)">
                                      <p:cBhvr>
                                        <p:cTn id="66" dur="500"/>
                                        <p:tgtEl>
                                          <p:spTgt spid="1538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374"/>
                                        </p:tgtEl>
                                        <p:attrNameLst>
                                          <p:attrName>style.visibility</p:attrName>
                                        </p:attrNameLst>
                                      </p:cBhvr>
                                      <p:to>
                                        <p:strVal val="visible"/>
                                      </p:to>
                                    </p:set>
                                    <p:animEffect transition="in" filter="wipe(left)">
                                      <p:cBhvr>
                                        <p:cTn id="71" dur="500"/>
                                        <p:tgtEl>
                                          <p:spTgt spid="15374"/>
                                        </p:tgtEl>
                                      </p:cBhvr>
                                    </p:animEffect>
                                  </p:childTnLst>
                                </p:cTn>
                              </p:par>
                            </p:childTnLst>
                          </p:cTn>
                        </p:par>
                        <p:par>
                          <p:cTn id="72" fill="hold" nodeType="afterGroup">
                            <p:stCondLst>
                              <p:cond delay="500"/>
                            </p:stCondLst>
                            <p:childTnLst>
                              <p:par>
                                <p:cTn id="73" presetID="22" presetClass="entr" presetSubtype="4" fill="hold" grpId="0" nodeType="afterEffect">
                                  <p:stCondLst>
                                    <p:cond delay="0"/>
                                  </p:stCondLst>
                                  <p:childTnLst>
                                    <p:set>
                                      <p:cBhvr>
                                        <p:cTn id="74" dur="1" fill="hold">
                                          <p:stCondLst>
                                            <p:cond delay="0"/>
                                          </p:stCondLst>
                                        </p:cTn>
                                        <p:tgtEl>
                                          <p:spTgt spid="15372"/>
                                        </p:tgtEl>
                                        <p:attrNameLst>
                                          <p:attrName>style.visibility</p:attrName>
                                        </p:attrNameLst>
                                      </p:cBhvr>
                                      <p:to>
                                        <p:strVal val="visible"/>
                                      </p:to>
                                    </p:set>
                                    <p:animEffect transition="in" filter="wipe(down)">
                                      <p:cBhvr>
                                        <p:cTn id="75" dur="500"/>
                                        <p:tgtEl>
                                          <p:spTgt spid="15372"/>
                                        </p:tgtEl>
                                      </p:cBhvr>
                                    </p:animEffect>
                                  </p:childTnLst>
                                </p:cTn>
                              </p:par>
                            </p:childTnLst>
                          </p:cTn>
                        </p:par>
                        <p:par>
                          <p:cTn id="76" fill="hold" nodeType="afterGroup">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15375"/>
                                        </p:tgtEl>
                                        <p:attrNameLst>
                                          <p:attrName>style.visibility</p:attrName>
                                        </p:attrNameLst>
                                      </p:cBhvr>
                                      <p:to>
                                        <p:strVal val="visible"/>
                                      </p:to>
                                    </p:set>
                                    <p:animEffect transition="in" filter="wipe(left)">
                                      <p:cBhvr>
                                        <p:cTn id="79" dur="500"/>
                                        <p:tgtEl>
                                          <p:spTgt spid="15375"/>
                                        </p:tgtEl>
                                      </p:cBhvr>
                                    </p:animEffect>
                                  </p:childTnLst>
                                </p:cTn>
                              </p:par>
                            </p:childTnLst>
                          </p:cTn>
                        </p:par>
                        <p:par>
                          <p:cTn id="80" fill="hold" nodeType="afterGroup">
                            <p:stCondLst>
                              <p:cond delay="1500"/>
                            </p:stCondLst>
                            <p:childTnLst>
                              <p:par>
                                <p:cTn id="81" presetID="22" presetClass="entr" presetSubtype="1" fill="hold" grpId="0" nodeType="afterEffect">
                                  <p:stCondLst>
                                    <p:cond delay="0"/>
                                  </p:stCondLst>
                                  <p:childTnLst>
                                    <p:set>
                                      <p:cBhvr>
                                        <p:cTn id="82" dur="1" fill="hold">
                                          <p:stCondLst>
                                            <p:cond delay="0"/>
                                          </p:stCondLst>
                                        </p:cTn>
                                        <p:tgtEl>
                                          <p:spTgt spid="15371"/>
                                        </p:tgtEl>
                                        <p:attrNameLst>
                                          <p:attrName>style.visibility</p:attrName>
                                        </p:attrNameLst>
                                      </p:cBhvr>
                                      <p:to>
                                        <p:strVal val="visible"/>
                                      </p:to>
                                    </p:set>
                                    <p:animEffect transition="in" filter="wipe(up)">
                                      <p:cBhvr>
                                        <p:cTn id="83" dur="500"/>
                                        <p:tgtEl>
                                          <p:spTgt spid="15371"/>
                                        </p:tgtEl>
                                      </p:cBhvr>
                                    </p:animEffect>
                                  </p:childTnLst>
                                </p:cTn>
                              </p:par>
                            </p:childTnLst>
                          </p:cTn>
                        </p:par>
                        <p:par>
                          <p:cTn id="84" fill="hold" nodeType="afterGroup">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15365"/>
                                        </p:tgtEl>
                                        <p:attrNameLst>
                                          <p:attrName>style.visibility</p:attrName>
                                        </p:attrNameLst>
                                      </p:cBhvr>
                                      <p:to>
                                        <p:strVal val="visible"/>
                                      </p:to>
                                    </p:set>
                                    <p:animEffect transition="in" filter="wipe(left)">
                                      <p:cBhvr>
                                        <p:cTn id="87" dur="500"/>
                                        <p:tgtEl>
                                          <p:spTgt spid="15365"/>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5422"/>
                                        </p:tgtEl>
                                        <p:attrNameLst>
                                          <p:attrName>style.visibility</p:attrName>
                                        </p:attrNameLst>
                                      </p:cBhvr>
                                      <p:to>
                                        <p:strVal val="visible"/>
                                      </p:to>
                                    </p:set>
                                    <p:animEffect transition="in" filter="wipe(left)">
                                      <p:cBhvr>
                                        <p:cTn id="90" dur="500"/>
                                        <p:tgtEl>
                                          <p:spTgt spid="15422"/>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15378"/>
                                        </p:tgtEl>
                                        <p:attrNameLst>
                                          <p:attrName>style.visibility</p:attrName>
                                        </p:attrNameLst>
                                      </p:cBhvr>
                                      <p:to>
                                        <p:strVal val="visible"/>
                                      </p:to>
                                    </p:set>
                                    <p:animEffect transition="in" filter="wipe(left)">
                                      <p:cBhvr>
                                        <p:cTn id="93" dur="500"/>
                                        <p:tgtEl>
                                          <p:spTgt spid="15378"/>
                                        </p:tgtEl>
                                      </p:cBhvr>
                                    </p:animEffect>
                                  </p:childTnLst>
                                </p:cTn>
                              </p:par>
                            </p:childTnLst>
                          </p:cTn>
                        </p:par>
                        <p:par>
                          <p:cTn id="94" fill="hold" nodeType="afterGroup">
                            <p:stCondLst>
                              <p:cond delay="2500"/>
                            </p:stCondLst>
                            <p:childTnLst>
                              <p:par>
                                <p:cTn id="95" presetID="22" presetClass="entr" presetSubtype="4" fill="hold" grpId="0" nodeType="afterEffect">
                                  <p:stCondLst>
                                    <p:cond delay="0"/>
                                  </p:stCondLst>
                                  <p:childTnLst>
                                    <p:set>
                                      <p:cBhvr>
                                        <p:cTn id="96" dur="1" fill="hold">
                                          <p:stCondLst>
                                            <p:cond delay="0"/>
                                          </p:stCondLst>
                                        </p:cTn>
                                        <p:tgtEl>
                                          <p:spTgt spid="15379"/>
                                        </p:tgtEl>
                                        <p:attrNameLst>
                                          <p:attrName>style.visibility</p:attrName>
                                        </p:attrNameLst>
                                      </p:cBhvr>
                                      <p:to>
                                        <p:strVal val="visible"/>
                                      </p:to>
                                    </p:set>
                                    <p:animEffect transition="in" filter="wipe(down)">
                                      <p:cBhvr>
                                        <p:cTn id="97" dur="500"/>
                                        <p:tgtEl>
                                          <p:spTgt spid="15379"/>
                                        </p:tgtEl>
                                      </p:cBhvr>
                                    </p:animEffect>
                                  </p:childTnLst>
                                </p:cTn>
                              </p:par>
                            </p:childTnLst>
                          </p:cTn>
                        </p:par>
                        <p:par>
                          <p:cTn id="98" fill="hold" nodeType="afterGroup">
                            <p:stCondLst>
                              <p:cond delay="3000"/>
                            </p:stCondLst>
                            <p:childTnLst>
                              <p:par>
                                <p:cTn id="99" presetID="22" presetClass="entr" presetSubtype="8" fill="hold" grpId="0" nodeType="afterEffect">
                                  <p:stCondLst>
                                    <p:cond delay="0"/>
                                  </p:stCondLst>
                                  <p:childTnLst>
                                    <p:set>
                                      <p:cBhvr>
                                        <p:cTn id="100" dur="1" fill="hold">
                                          <p:stCondLst>
                                            <p:cond delay="0"/>
                                          </p:stCondLst>
                                        </p:cTn>
                                        <p:tgtEl>
                                          <p:spTgt spid="15380"/>
                                        </p:tgtEl>
                                        <p:attrNameLst>
                                          <p:attrName>style.visibility</p:attrName>
                                        </p:attrNameLst>
                                      </p:cBhvr>
                                      <p:to>
                                        <p:strVal val="visible"/>
                                      </p:to>
                                    </p:set>
                                    <p:animEffect transition="in" filter="wipe(left)">
                                      <p:cBhvr>
                                        <p:cTn id="101" dur="500"/>
                                        <p:tgtEl>
                                          <p:spTgt spid="15380"/>
                                        </p:tgtEl>
                                      </p:cBhvr>
                                    </p:animEffect>
                                  </p:childTnLst>
                                </p:cTn>
                              </p:par>
                            </p:childTnLst>
                          </p:cTn>
                        </p:par>
                        <p:par>
                          <p:cTn id="102" fill="hold" nodeType="afterGroup">
                            <p:stCondLst>
                              <p:cond delay="3500"/>
                            </p:stCondLst>
                            <p:childTnLst>
                              <p:par>
                                <p:cTn id="103" presetID="22" presetClass="entr" presetSubtype="1" fill="hold" grpId="0" nodeType="afterEffect">
                                  <p:stCondLst>
                                    <p:cond delay="0"/>
                                  </p:stCondLst>
                                  <p:childTnLst>
                                    <p:set>
                                      <p:cBhvr>
                                        <p:cTn id="104" dur="1" fill="hold">
                                          <p:stCondLst>
                                            <p:cond delay="0"/>
                                          </p:stCondLst>
                                        </p:cTn>
                                        <p:tgtEl>
                                          <p:spTgt spid="15413"/>
                                        </p:tgtEl>
                                        <p:attrNameLst>
                                          <p:attrName>style.visibility</p:attrName>
                                        </p:attrNameLst>
                                      </p:cBhvr>
                                      <p:to>
                                        <p:strVal val="visible"/>
                                      </p:to>
                                    </p:set>
                                    <p:animEffect transition="in" filter="wipe(up)">
                                      <p:cBhvr>
                                        <p:cTn id="105" dur="500"/>
                                        <p:tgtEl>
                                          <p:spTgt spid="1541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5366"/>
                                        </p:tgtEl>
                                        <p:attrNameLst>
                                          <p:attrName>style.visibility</p:attrName>
                                        </p:attrNameLst>
                                      </p:cBhvr>
                                      <p:to>
                                        <p:strVal val="visible"/>
                                      </p:to>
                                    </p:set>
                                    <p:animEffect transition="in" filter="wipe(left)">
                                      <p:cBhvr>
                                        <p:cTn id="110"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15371" grpId="0" animBg="1"/>
      <p:bldP spid="15372" grpId="0" animBg="1"/>
      <p:bldP spid="15374" grpId="0" animBg="1"/>
      <p:bldP spid="15375" grpId="0" animBg="1"/>
      <p:bldP spid="15378" grpId="0" animBg="1"/>
      <p:bldP spid="15379" grpId="0" animBg="1"/>
      <p:bldP spid="15380" grpId="0" animBg="1"/>
      <p:bldP spid="15384" grpId="0"/>
      <p:bldP spid="15385" grpId="0"/>
      <p:bldP spid="15390" grpId="0"/>
      <p:bldP spid="15391" grpId="0"/>
      <p:bldP spid="15396" grpId="0"/>
      <p:bldP spid="15399" grpId="0"/>
      <p:bldP spid="15401" grpId="0" animBg="1"/>
      <p:bldP spid="15402" grpId="0" animBg="1"/>
      <p:bldP spid="15403" grpId="0" animBg="1"/>
      <p:bldP spid="15404" grpId="0" animBg="1"/>
      <p:bldP spid="15407" grpId="0" animBg="1"/>
      <p:bldP spid="15408" grpId="0" animBg="1"/>
      <p:bldP spid="15413" grpId="0"/>
      <p:bldP spid="15422" grpId="0" animBg="1"/>
      <p:bldP spid="15423" grpId="0" animBg="1"/>
      <p:bldP spid="154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4294967295"/>
          </p:nvPr>
        </p:nvSpPr>
        <p:spPr bwMode="auto">
          <a:xfrm>
            <a:off x="527714" y="1109616"/>
            <a:ext cx="11173220" cy="4956175"/>
          </a:xfrm>
          <a:prstGeom prst="rect">
            <a:avLst/>
          </a:prstGeom>
          <a:solidFill>
            <a:srgbClr val="FFFFFF"/>
          </a:solidFill>
          <a:ln>
            <a:noFill/>
            <a:miter lim="800000"/>
            <a:headEnd/>
            <a:tailEnd/>
          </a:ln>
        </p:spPr>
        <p:txBody>
          <a:bodyPr>
            <a:normAutofit/>
          </a:bodyPr>
          <a:lstStyle/>
          <a:p>
            <a:pPr eaLnBrk="1" hangingPunct="1"/>
            <a:r>
              <a:rPr lang="en-US" sz="2400" dirty="0"/>
              <a:t>Storage capacity (number of bits) of a register is determined by the number of flip-flops</a:t>
            </a:r>
          </a:p>
          <a:p>
            <a:pPr lvl="1" eaLnBrk="1" hangingPunct="1">
              <a:buFont typeface="Wingdings" pitchFamily="2" charset="2"/>
              <a:buNone/>
            </a:pPr>
            <a:r>
              <a:rPr lang="en-US" sz="2400" dirty="0"/>
              <a:t>	-	One flip flop represents one bit of data storage</a:t>
            </a:r>
          </a:p>
          <a:p>
            <a:pPr lvl="1" eaLnBrk="1" hangingPunct="1">
              <a:buFont typeface="Wingdings" pitchFamily="2" charset="2"/>
              <a:buNone/>
            </a:pPr>
            <a:r>
              <a:rPr lang="en-US" sz="2400" dirty="0"/>
              <a:t>	-	“n” number of flip-flops can store an </a:t>
            </a:r>
            <a:r>
              <a:rPr lang="en-US" sz="2400" b="1" dirty="0"/>
              <a:t>n-bit </a:t>
            </a:r>
            <a:r>
              <a:rPr lang="en-US" sz="2400" dirty="0"/>
              <a:t>data</a:t>
            </a:r>
          </a:p>
          <a:p>
            <a:pPr lvl="1" eaLnBrk="1" hangingPunct="1">
              <a:buFont typeface="Wingdings" pitchFamily="2" charset="2"/>
              <a:buNone/>
            </a:pPr>
            <a:endParaRPr lang="en-US" sz="2400" dirty="0"/>
          </a:p>
          <a:p>
            <a:pPr eaLnBrk="1" hangingPunct="1"/>
            <a:r>
              <a:rPr lang="en-US" sz="2400" dirty="0"/>
              <a:t>The FFs interconnection should facilitate</a:t>
            </a:r>
          </a:p>
          <a:p>
            <a:pPr lvl="1" eaLnBrk="1" hangingPunct="1">
              <a:buFont typeface="Wingdings" pitchFamily="2" charset="2"/>
              <a:buNone/>
            </a:pPr>
            <a:r>
              <a:rPr lang="en-US" sz="2400" dirty="0"/>
              <a:t>- transfer of binary data into and out of the register, and</a:t>
            </a:r>
          </a:p>
          <a:p>
            <a:pPr lvl="1" eaLnBrk="1" hangingPunct="1">
              <a:buFontTx/>
              <a:buChar char="-"/>
            </a:pPr>
            <a:r>
              <a:rPr lang="en-US" sz="2400" dirty="0"/>
              <a:t>shifting data within the register one or more bit positions left or right, effected upon the application of clock pulses</a:t>
            </a:r>
          </a:p>
          <a:p>
            <a:pPr lvl="1" eaLnBrk="1" hangingPunct="1">
              <a:buFontTx/>
              <a:buChar char="-"/>
            </a:pPr>
            <a:endParaRPr lang="en-US" sz="2400" dirty="0"/>
          </a:p>
          <a:p>
            <a:pPr eaLnBrk="1" hangingPunct="1"/>
            <a:r>
              <a:rPr lang="en-US" sz="2400" dirty="0"/>
              <a:t>If </a:t>
            </a:r>
            <a:r>
              <a:rPr lang="en-US" sz="2400" b="1" u="sng" dirty="0">
                <a:solidFill>
                  <a:srgbClr val="E03804"/>
                </a:solidFill>
              </a:rPr>
              <a:t>no clock pulses</a:t>
            </a:r>
            <a:r>
              <a:rPr lang="en-US" sz="2400" dirty="0"/>
              <a:t> are applied, there will be </a:t>
            </a:r>
            <a:r>
              <a:rPr lang="en-US" sz="2400" b="1" u="sng" dirty="0">
                <a:solidFill>
                  <a:srgbClr val="E03804"/>
                </a:solidFill>
              </a:rPr>
              <a:t>no data shift</a:t>
            </a:r>
            <a:r>
              <a:rPr lang="en-US" sz="2400" dirty="0"/>
              <a:t> in the register</a:t>
            </a:r>
          </a:p>
        </p:txBody>
      </p:sp>
      <p:sp>
        <p:nvSpPr>
          <p:cNvPr id="24579" name="Text Box 3"/>
          <p:cNvSpPr txBox="1">
            <a:spLocks noChangeArrowheads="1"/>
          </p:cNvSpPr>
          <p:nvPr/>
        </p:nvSpPr>
        <p:spPr bwMode="auto">
          <a:xfrm>
            <a:off x="1457594" y="415522"/>
            <a:ext cx="10079567"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900" u="sng" dirty="0">
                <a:solidFill>
                  <a:srgbClr val="515F73"/>
                </a:solidFill>
                <a:effectLst>
                  <a:outerShdw blurRad="38100" dist="38100" dir="2700000" algn="tl">
                    <a:srgbClr val="000000"/>
                  </a:outerShdw>
                </a:effectLst>
                <a:latin typeface="Gill Sans MT" pitchFamily="34" charset="0"/>
              </a:rPr>
              <a:t>DATA STORAGE AND SHIFT</a:t>
            </a:r>
            <a:endParaRPr lang="en-SG" sz="3900" u="sng" dirty="0">
              <a:solidFill>
                <a:srgbClr val="515F73"/>
              </a:solidFill>
              <a:effectLst>
                <a:outerShdw blurRad="38100" dist="38100" dir="2700000" algn="tl">
                  <a:srgbClr val="000000"/>
                </a:outerShdw>
              </a:effectLst>
              <a:latin typeface="Gill Sans MT" pitchFamily="34" charset="0"/>
            </a:endParaRPr>
          </a:p>
        </p:txBody>
      </p:sp>
      <p:sp>
        <p:nvSpPr>
          <p:cNvPr id="12292"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7D4CBB4C-1F1A-4BB7-BD9C-8E48D1D3569A}" type="slidenum">
              <a:rPr lang="en-SG" sz="1200">
                <a:solidFill>
                  <a:srgbClr val="9A9A9A"/>
                </a:solidFill>
                <a:latin typeface="Gill Sans MT" pitchFamily="34" charset="0"/>
              </a:rPr>
              <a:pPr algn="ctr" eaLnBrk="1" hangingPunct="1"/>
              <a:t>5</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1828985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1">
                                            <p:bg/>
                                          </p:spTgt>
                                        </p:tgtEl>
                                        <p:attrNameLst>
                                          <p:attrName>style.visibility</p:attrName>
                                        </p:attrNameLst>
                                      </p:cBhvr>
                                      <p:to>
                                        <p:strVal val="visible"/>
                                      </p:to>
                                    </p:set>
                                    <p:animEffect transition="in" filter="wipe(up)">
                                      <p:cBhvr>
                                        <p:cTn id="7" dur="500"/>
                                        <p:tgtEl>
                                          <p:spTgt spid="48131">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wipe(up)">
                                      <p:cBhvr>
                                        <p:cTn id="12" dur="500"/>
                                        <p:tgtEl>
                                          <p:spTgt spid="48131">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8131">
                                            <p:txEl>
                                              <p:pRg st="1" end="1"/>
                                            </p:txEl>
                                          </p:spTgt>
                                        </p:tgtEl>
                                        <p:attrNameLst>
                                          <p:attrName>style.visibility</p:attrName>
                                        </p:attrNameLst>
                                      </p:cBhvr>
                                      <p:to>
                                        <p:strVal val="visible"/>
                                      </p:to>
                                    </p:set>
                                    <p:animEffect transition="in" filter="wipe(up)">
                                      <p:cBhvr>
                                        <p:cTn id="15" dur="500"/>
                                        <p:tgtEl>
                                          <p:spTgt spid="48131">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wipe(left)">
                                      <p:cBhvr>
                                        <p:cTn id="18" dur="500"/>
                                        <p:tgtEl>
                                          <p:spTgt spid="4813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animEffect transition="in" filter="wipe(up)">
                                      <p:cBhvr>
                                        <p:cTn id="23" dur="500"/>
                                        <p:tgtEl>
                                          <p:spTgt spid="48131">
                                            <p:txEl>
                                              <p:pRg st="4" end="4"/>
                                            </p:txEl>
                                          </p:spTgt>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animEffect transition="in" filter="wipe(up)">
                                      <p:cBhvr>
                                        <p:cTn id="27" dur="500"/>
                                        <p:tgtEl>
                                          <p:spTgt spid="48131">
                                            <p:txEl>
                                              <p:pRg st="5" end="5"/>
                                            </p:txEl>
                                          </p:spTgt>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animEffect transition="in" filter="wipe(up)">
                                      <p:cBhvr>
                                        <p:cTn id="31" dur="500"/>
                                        <p:tgtEl>
                                          <p:spTgt spid="4813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131">
                                            <p:txEl>
                                              <p:pRg st="8" end="8"/>
                                            </p:txEl>
                                          </p:spTgt>
                                        </p:tgtEl>
                                        <p:attrNameLst>
                                          <p:attrName>style.visibility</p:attrName>
                                        </p:attrNameLst>
                                      </p:cBhvr>
                                      <p:to>
                                        <p:strVal val="visible"/>
                                      </p:to>
                                    </p:set>
                                    <p:animEffect transition="in" filter="wipe(left)">
                                      <p:cBhvr>
                                        <p:cTn id="36"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 name="Rectangle 102"/>
          <p:cNvSpPr>
            <a:spLocks noChangeArrowheads="1"/>
          </p:cNvSpPr>
          <p:nvPr/>
        </p:nvSpPr>
        <p:spPr bwMode="auto">
          <a:xfrm>
            <a:off x="1807634" y="4224339"/>
            <a:ext cx="4864100" cy="1881187"/>
          </a:xfrm>
          <a:prstGeom prst="rect">
            <a:avLst/>
          </a:prstGeom>
          <a:solidFill>
            <a:srgbClr val="66FF99"/>
          </a:solidFill>
          <a:ln w="9525">
            <a:solidFill>
              <a:schemeClr val="tx1"/>
            </a:solidFill>
            <a:miter lim="800000"/>
            <a:headEnd/>
            <a:tailEnd/>
          </a:ln>
        </p:spPr>
        <p:txBody>
          <a:bodyPr wrap="none" anchor="ctr"/>
          <a:lstStyle/>
          <a:p>
            <a:endParaRPr lang="en-US"/>
          </a:p>
        </p:txBody>
      </p:sp>
      <p:sp>
        <p:nvSpPr>
          <p:cNvPr id="22631" name="Rectangle 103"/>
          <p:cNvSpPr>
            <a:spLocks noChangeArrowheads="1"/>
          </p:cNvSpPr>
          <p:nvPr/>
        </p:nvSpPr>
        <p:spPr bwMode="auto">
          <a:xfrm>
            <a:off x="6874934" y="4224339"/>
            <a:ext cx="4813300" cy="1881187"/>
          </a:xfrm>
          <a:prstGeom prst="rect">
            <a:avLst/>
          </a:prstGeom>
          <a:solidFill>
            <a:srgbClr val="66FF99"/>
          </a:solidFill>
          <a:ln w="9525">
            <a:solidFill>
              <a:schemeClr val="tx1"/>
            </a:solidFill>
            <a:miter lim="800000"/>
            <a:headEnd/>
            <a:tailEnd/>
          </a:ln>
        </p:spPr>
        <p:txBody>
          <a:bodyPr wrap="none" anchor="ctr"/>
          <a:lstStyle/>
          <a:p>
            <a:endParaRPr lang="en-US"/>
          </a:p>
        </p:txBody>
      </p:sp>
      <p:sp>
        <p:nvSpPr>
          <p:cNvPr id="22629" name="Rectangle 101"/>
          <p:cNvSpPr>
            <a:spLocks noChangeArrowheads="1"/>
          </p:cNvSpPr>
          <p:nvPr/>
        </p:nvSpPr>
        <p:spPr bwMode="auto">
          <a:xfrm>
            <a:off x="1805517" y="2303464"/>
            <a:ext cx="4866216" cy="1804987"/>
          </a:xfrm>
          <a:prstGeom prst="rect">
            <a:avLst/>
          </a:prstGeom>
          <a:solidFill>
            <a:srgbClr val="66FF99"/>
          </a:solidFill>
          <a:ln w="9525">
            <a:solidFill>
              <a:schemeClr val="tx1"/>
            </a:solidFill>
            <a:miter lim="800000"/>
            <a:headEnd/>
            <a:tailEnd/>
          </a:ln>
        </p:spPr>
        <p:txBody>
          <a:bodyPr wrap="none" anchor="ctr"/>
          <a:lstStyle/>
          <a:p>
            <a:endParaRPr lang="en-US"/>
          </a:p>
        </p:txBody>
      </p:sp>
      <p:sp>
        <p:nvSpPr>
          <p:cNvPr id="22628" name="Rectangle 100"/>
          <p:cNvSpPr>
            <a:spLocks noChangeArrowheads="1"/>
          </p:cNvSpPr>
          <p:nvPr/>
        </p:nvSpPr>
        <p:spPr bwMode="auto">
          <a:xfrm>
            <a:off x="6874934" y="2303464"/>
            <a:ext cx="4813300" cy="1804987"/>
          </a:xfrm>
          <a:prstGeom prst="rect">
            <a:avLst/>
          </a:prstGeom>
          <a:solidFill>
            <a:srgbClr val="66FF99"/>
          </a:solidFill>
          <a:ln w="9525">
            <a:solidFill>
              <a:schemeClr val="tx1"/>
            </a:solidFill>
            <a:miter lim="800000"/>
            <a:headEnd/>
            <a:tailEnd/>
          </a:ln>
        </p:spPr>
        <p:txBody>
          <a:bodyPr wrap="none" anchor="ctr"/>
          <a:lstStyle/>
          <a:p>
            <a:endParaRPr lang="en-US"/>
          </a:p>
        </p:txBody>
      </p:sp>
      <p:sp>
        <p:nvSpPr>
          <p:cNvPr id="22531" name="Rectangle 3"/>
          <p:cNvSpPr>
            <a:spLocks noGrp="1" noChangeArrowheads="1"/>
          </p:cNvSpPr>
          <p:nvPr>
            <p:ph type="body" idx="4294967295"/>
          </p:nvPr>
        </p:nvSpPr>
        <p:spPr bwMode="auto">
          <a:xfrm>
            <a:off x="1036439" y="984204"/>
            <a:ext cx="10136716" cy="1244600"/>
          </a:xfrm>
          <a:prstGeom prst="rect">
            <a:avLst/>
          </a:prstGeom>
          <a:solidFill>
            <a:srgbClr val="FFFFFF"/>
          </a:solidFill>
          <a:ln>
            <a:solidFill>
              <a:srgbClr val="000000"/>
            </a:solidFill>
            <a:miter lim="800000"/>
            <a:headEnd/>
            <a:tailEnd/>
          </a:ln>
        </p:spPr>
        <p:txBody>
          <a:bodyPr/>
          <a:lstStyle/>
          <a:p>
            <a:pPr eaLnBrk="1" hangingPunct="1"/>
            <a:r>
              <a:rPr lang="en-US" sz="2400"/>
              <a:t>Data can </a:t>
            </a:r>
            <a:r>
              <a:rPr lang="en-US" sz="2400" i="1" u="sng"/>
              <a:t>written in</a:t>
            </a:r>
            <a:r>
              <a:rPr lang="en-US" sz="2400"/>
              <a:t> and </a:t>
            </a:r>
            <a:r>
              <a:rPr lang="en-US" sz="2400" i="1" u="sng"/>
              <a:t>read out</a:t>
            </a:r>
            <a:r>
              <a:rPr lang="en-US" sz="2400"/>
              <a:t> from a register either serially (one bit at a time) or in parallel (all bits simultaneously)</a:t>
            </a:r>
          </a:p>
        </p:txBody>
      </p:sp>
      <p:sp>
        <p:nvSpPr>
          <p:cNvPr id="22532" name="Rectangle 4"/>
          <p:cNvSpPr>
            <a:spLocks noChangeArrowheads="1"/>
          </p:cNvSpPr>
          <p:nvPr/>
        </p:nvSpPr>
        <p:spPr bwMode="auto">
          <a:xfrm>
            <a:off x="3143250" y="2854326"/>
            <a:ext cx="7090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3" name="Rectangle 5"/>
          <p:cNvSpPr>
            <a:spLocks noChangeArrowheads="1"/>
          </p:cNvSpPr>
          <p:nvPr/>
        </p:nvSpPr>
        <p:spPr bwMode="auto">
          <a:xfrm>
            <a:off x="3750734" y="2854326"/>
            <a:ext cx="607484"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4" name="Rectangle 6"/>
          <p:cNvSpPr>
            <a:spLocks noChangeArrowheads="1"/>
          </p:cNvSpPr>
          <p:nvPr/>
        </p:nvSpPr>
        <p:spPr bwMode="auto">
          <a:xfrm>
            <a:off x="4358218" y="2854326"/>
            <a:ext cx="605367"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5" name="Rectangle 7"/>
          <p:cNvSpPr>
            <a:spLocks noChangeArrowheads="1"/>
          </p:cNvSpPr>
          <p:nvPr/>
        </p:nvSpPr>
        <p:spPr bwMode="auto">
          <a:xfrm>
            <a:off x="4963584" y="2854326"/>
            <a:ext cx="6074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36" name="Text Box 8"/>
          <p:cNvSpPr txBox="1">
            <a:spLocks noChangeArrowheads="1"/>
          </p:cNvSpPr>
          <p:nvPr/>
        </p:nvSpPr>
        <p:spPr bwMode="auto">
          <a:xfrm>
            <a:off x="3143251" y="2930525"/>
            <a:ext cx="6074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537" name="Line 9"/>
          <p:cNvSpPr>
            <a:spLocks noChangeShapeType="1"/>
          </p:cNvSpPr>
          <p:nvPr/>
        </p:nvSpPr>
        <p:spPr bwMode="auto">
          <a:xfrm>
            <a:off x="2535767" y="3081338"/>
            <a:ext cx="607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Text Box 10"/>
          <p:cNvSpPr txBox="1">
            <a:spLocks noChangeArrowheads="1"/>
          </p:cNvSpPr>
          <p:nvPr/>
        </p:nvSpPr>
        <p:spPr bwMode="auto">
          <a:xfrm>
            <a:off x="1818218" y="3081338"/>
            <a:ext cx="13165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In</a:t>
            </a:r>
          </a:p>
        </p:txBody>
      </p:sp>
      <p:sp>
        <p:nvSpPr>
          <p:cNvPr id="22539" name="Line 11"/>
          <p:cNvSpPr>
            <a:spLocks noChangeShapeType="1"/>
          </p:cNvSpPr>
          <p:nvPr/>
        </p:nvSpPr>
        <p:spPr bwMode="auto">
          <a:xfrm>
            <a:off x="3445933" y="3536951"/>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2"/>
          <p:cNvSpPr>
            <a:spLocks noChangeShapeType="1"/>
          </p:cNvSpPr>
          <p:nvPr/>
        </p:nvSpPr>
        <p:spPr bwMode="auto">
          <a:xfrm>
            <a:off x="4053417" y="3536951"/>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Line 13"/>
          <p:cNvSpPr>
            <a:spLocks noChangeShapeType="1"/>
          </p:cNvSpPr>
          <p:nvPr/>
        </p:nvSpPr>
        <p:spPr bwMode="auto">
          <a:xfrm>
            <a:off x="4660900" y="3536951"/>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Line 14"/>
          <p:cNvSpPr>
            <a:spLocks noChangeShapeType="1"/>
          </p:cNvSpPr>
          <p:nvPr/>
        </p:nvSpPr>
        <p:spPr bwMode="auto">
          <a:xfrm>
            <a:off x="5268384" y="3536951"/>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8" name="Text Box 20"/>
          <p:cNvSpPr txBox="1">
            <a:spLocks noChangeArrowheads="1"/>
          </p:cNvSpPr>
          <p:nvPr/>
        </p:nvSpPr>
        <p:spPr bwMode="auto">
          <a:xfrm>
            <a:off x="5135034" y="3609975"/>
            <a:ext cx="15197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Out</a:t>
            </a:r>
          </a:p>
        </p:txBody>
      </p:sp>
      <p:sp>
        <p:nvSpPr>
          <p:cNvPr id="22553" name="Text Box 25"/>
          <p:cNvSpPr txBox="1">
            <a:spLocks noChangeArrowheads="1"/>
          </p:cNvSpPr>
          <p:nvPr/>
        </p:nvSpPr>
        <p:spPr bwMode="auto">
          <a:xfrm>
            <a:off x="2233085" y="2398713"/>
            <a:ext cx="4049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Serial In Parallel Out (SIPO)</a:t>
            </a:r>
          </a:p>
        </p:txBody>
      </p:sp>
      <p:sp>
        <p:nvSpPr>
          <p:cNvPr id="22570" name="Text Box 42"/>
          <p:cNvSpPr txBox="1">
            <a:spLocks noChangeArrowheads="1"/>
          </p:cNvSpPr>
          <p:nvPr/>
        </p:nvSpPr>
        <p:spPr bwMode="auto">
          <a:xfrm>
            <a:off x="3244851" y="3233738"/>
            <a:ext cx="4042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571" name="Text Box 43"/>
          <p:cNvSpPr txBox="1">
            <a:spLocks noChangeArrowheads="1"/>
          </p:cNvSpPr>
          <p:nvPr/>
        </p:nvSpPr>
        <p:spPr bwMode="auto">
          <a:xfrm>
            <a:off x="3852334" y="3233738"/>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572" name="Text Box 44"/>
          <p:cNvSpPr txBox="1">
            <a:spLocks noChangeArrowheads="1"/>
          </p:cNvSpPr>
          <p:nvPr/>
        </p:nvSpPr>
        <p:spPr bwMode="auto">
          <a:xfrm>
            <a:off x="4457701" y="3233738"/>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573" name="Text Box 45"/>
          <p:cNvSpPr txBox="1">
            <a:spLocks noChangeArrowheads="1"/>
          </p:cNvSpPr>
          <p:nvPr/>
        </p:nvSpPr>
        <p:spPr bwMode="auto">
          <a:xfrm>
            <a:off x="5065184" y="3233738"/>
            <a:ext cx="4042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575" name="Rectangle 47"/>
          <p:cNvSpPr>
            <a:spLocks noChangeArrowheads="1"/>
          </p:cNvSpPr>
          <p:nvPr/>
        </p:nvSpPr>
        <p:spPr bwMode="auto">
          <a:xfrm>
            <a:off x="7979834" y="2878139"/>
            <a:ext cx="709084"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76" name="Rectangle 48"/>
          <p:cNvSpPr>
            <a:spLocks noChangeArrowheads="1"/>
          </p:cNvSpPr>
          <p:nvPr/>
        </p:nvSpPr>
        <p:spPr bwMode="auto">
          <a:xfrm>
            <a:off x="8587317" y="2878139"/>
            <a:ext cx="6074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77" name="Rectangle 49"/>
          <p:cNvSpPr>
            <a:spLocks noChangeArrowheads="1"/>
          </p:cNvSpPr>
          <p:nvPr/>
        </p:nvSpPr>
        <p:spPr bwMode="auto">
          <a:xfrm>
            <a:off x="9194801" y="2878139"/>
            <a:ext cx="605367"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78" name="Rectangle 50"/>
          <p:cNvSpPr>
            <a:spLocks noChangeArrowheads="1"/>
          </p:cNvSpPr>
          <p:nvPr/>
        </p:nvSpPr>
        <p:spPr bwMode="auto">
          <a:xfrm>
            <a:off x="9800167" y="2878139"/>
            <a:ext cx="607484"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79" name="Text Box 51"/>
          <p:cNvSpPr txBox="1">
            <a:spLocks noChangeArrowheads="1"/>
          </p:cNvSpPr>
          <p:nvPr/>
        </p:nvSpPr>
        <p:spPr bwMode="auto">
          <a:xfrm>
            <a:off x="7979834" y="2954338"/>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580" name="Line 52"/>
          <p:cNvSpPr>
            <a:spLocks noChangeShapeType="1"/>
          </p:cNvSpPr>
          <p:nvPr/>
        </p:nvSpPr>
        <p:spPr bwMode="auto">
          <a:xfrm>
            <a:off x="7372351" y="3105150"/>
            <a:ext cx="6074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1" name="Text Box 53"/>
          <p:cNvSpPr txBox="1">
            <a:spLocks noChangeArrowheads="1"/>
          </p:cNvSpPr>
          <p:nvPr/>
        </p:nvSpPr>
        <p:spPr bwMode="auto">
          <a:xfrm>
            <a:off x="6669618" y="3109913"/>
            <a:ext cx="13165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1600"/>
              <a:t>Data In</a:t>
            </a:r>
          </a:p>
        </p:txBody>
      </p:sp>
      <p:sp>
        <p:nvSpPr>
          <p:cNvPr id="22582" name="Line 54"/>
          <p:cNvSpPr>
            <a:spLocks noChangeShapeType="1"/>
          </p:cNvSpPr>
          <p:nvPr/>
        </p:nvSpPr>
        <p:spPr bwMode="auto">
          <a:xfrm>
            <a:off x="8735484" y="567213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3" name="Line 55"/>
          <p:cNvSpPr>
            <a:spLocks noChangeShapeType="1"/>
          </p:cNvSpPr>
          <p:nvPr/>
        </p:nvSpPr>
        <p:spPr bwMode="auto">
          <a:xfrm>
            <a:off x="9342967" y="567213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4" name="Line 56"/>
          <p:cNvSpPr>
            <a:spLocks noChangeShapeType="1"/>
          </p:cNvSpPr>
          <p:nvPr/>
        </p:nvSpPr>
        <p:spPr bwMode="auto">
          <a:xfrm>
            <a:off x="9950451" y="567213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5" name="Line 57"/>
          <p:cNvSpPr>
            <a:spLocks noChangeShapeType="1"/>
          </p:cNvSpPr>
          <p:nvPr/>
        </p:nvSpPr>
        <p:spPr bwMode="auto">
          <a:xfrm>
            <a:off x="10557933" y="567213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6" name="Text Box 58"/>
          <p:cNvSpPr txBox="1">
            <a:spLocks noChangeArrowheads="1"/>
          </p:cNvSpPr>
          <p:nvPr/>
        </p:nvSpPr>
        <p:spPr bwMode="auto">
          <a:xfrm>
            <a:off x="10356851" y="3186113"/>
            <a:ext cx="13335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Data Out</a:t>
            </a:r>
          </a:p>
        </p:txBody>
      </p:sp>
      <p:sp>
        <p:nvSpPr>
          <p:cNvPr id="22587" name="Text Box 59"/>
          <p:cNvSpPr txBox="1">
            <a:spLocks noChangeArrowheads="1"/>
          </p:cNvSpPr>
          <p:nvPr/>
        </p:nvSpPr>
        <p:spPr bwMode="auto">
          <a:xfrm>
            <a:off x="7387167" y="2379663"/>
            <a:ext cx="40491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Serial In Serial Out (SISO)</a:t>
            </a:r>
          </a:p>
        </p:txBody>
      </p:sp>
      <p:sp>
        <p:nvSpPr>
          <p:cNvPr id="22588" name="Rectangle 60"/>
          <p:cNvSpPr>
            <a:spLocks noChangeArrowheads="1"/>
          </p:cNvSpPr>
          <p:nvPr/>
        </p:nvSpPr>
        <p:spPr bwMode="auto">
          <a:xfrm>
            <a:off x="8430684" y="4991101"/>
            <a:ext cx="7090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89" name="Rectangle 61"/>
          <p:cNvSpPr>
            <a:spLocks noChangeArrowheads="1"/>
          </p:cNvSpPr>
          <p:nvPr/>
        </p:nvSpPr>
        <p:spPr bwMode="auto">
          <a:xfrm>
            <a:off x="9038167" y="4991101"/>
            <a:ext cx="607484"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90" name="Rectangle 62"/>
          <p:cNvSpPr>
            <a:spLocks noChangeArrowheads="1"/>
          </p:cNvSpPr>
          <p:nvPr/>
        </p:nvSpPr>
        <p:spPr bwMode="auto">
          <a:xfrm>
            <a:off x="9645651" y="4991101"/>
            <a:ext cx="605367"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91" name="Rectangle 63"/>
          <p:cNvSpPr>
            <a:spLocks noChangeArrowheads="1"/>
          </p:cNvSpPr>
          <p:nvPr/>
        </p:nvSpPr>
        <p:spPr bwMode="auto">
          <a:xfrm>
            <a:off x="10251017" y="4991101"/>
            <a:ext cx="6074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592" name="Text Box 64"/>
          <p:cNvSpPr txBox="1">
            <a:spLocks noChangeArrowheads="1"/>
          </p:cNvSpPr>
          <p:nvPr/>
        </p:nvSpPr>
        <p:spPr bwMode="auto">
          <a:xfrm>
            <a:off x="8432801" y="4991100"/>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593" name="Line 65"/>
          <p:cNvSpPr>
            <a:spLocks noChangeShapeType="1"/>
          </p:cNvSpPr>
          <p:nvPr/>
        </p:nvSpPr>
        <p:spPr bwMode="auto">
          <a:xfrm flipV="1">
            <a:off x="10392834" y="3127375"/>
            <a:ext cx="6667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4" name="Line 66"/>
          <p:cNvSpPr>
            <a:spLocks noChangeShapeType="1"/>
          </p:cNvSpPr>
          <p:nvPr/>
        </p:nvSpPr>
        <p:spPr bwMode="auto">
          <a:xfrm>
            <a:off x="8633884" y="468788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5" name="Line 67"/>
          <p:cNvSpPr>
            <a:spLocks noChangeShapeType="1"/>
          </p:cNvSpPr>
          <p:nvPr/>
        </p:nvSpPr>
        <p:spPr bwMode="auto">
          <a:xfrm>
            <a:off x="9241367" y="468788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6" name="Line 68"/>
          <p:cNvSpPr>
            <a:spLocks noChangeShapeType="1"/>
          </p:cNvSpPr>
          <p:nvPr/>
        </p:nvSpPr>
        <p:spPr bwMode="auto">
          <a:xfrm>
            <a:off x="9848851" y="468788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7" name="Line 69"/>
          <p:cNvSpPr>
            <a:spLocks noChangeShapeType="1"/>
          </p:cNvSpPr>
          <p:nvPr/>
        </p:nvSpPr>
        <p:spPr bwMode="auto">
          <a:xfrm>
            <a:off x="10456333" y="4687888"/>
            <a:ext cx="0" cy="3032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8" name="Text Box 70"/>
          <p:cNvSpPr txBox="1">
            <a:spLocks noChangeArrowheads="1"/>
          </p:cNvSpPr>
          <p:nvPr/>
        </p:nvSpPr>
        <p:spPr bwMode="auto">
          <a:xfrm>
            <a:off x="7387167" y="4300538"/>
            <a:ext cx="40491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Parallel In Parallel Out (PIPO)</a:t>
            </a:r>
          </a:p>
        </p:txBody>
      </p:sp>
      <p:sp>
        <p:nvSpPr>
          <p:cNvPr id="22599" name="Text Box 71"/>
          <p:cNvSpPr txBox="1">
            <a:spLocks noChangeArrowheads="1"/>
          </p:cNvSpPr>
          <p:nvPr/>
        </p:nvSpPr>
        <p:spPr bwMode="auto">
          <a:xfrm>
            <a:off x="9038167" y="4991100"/>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00" name="Text Box 72"/>
          <p:cNvSpPr txBox="1">
            <a:spLocks noChangeArrowheads="1"/>
          </p:cNvSpPr>
          <p:nvPr/>
        </p:nvSpPr>
        <p:spPr bwMode="auto">
          <a:xfrm>
            <a:off x="9645651" y="4991100"/>
            <a:ext cx="6074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01" name="Text Box 73"/>
          <p:cNvSpPr txBox="1">
            <a:spLocks noChangeArrowheads="1"/>
          </p:cNvSpPr>
          <p:nvPr/>
        </p:nvSpPr>
        <p:spPr bwMode="auto">
          <a:xfrm>
            <a:off x="10253134" y="4991100"/>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02" name="Text Box 74"/>
          <p:cNvSpPr txBox="1">
            <a:spLocks noChangeArrowheads="1"/>
          </p:cNvSpPr>
          <p:nvPr/>
        </p:nvSpPr>
        <p:spPr bwMode="auto">
          <a:xfrm>
            <a:off x="9901767" y="2952750"/>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03" name="Text Box 75"/>
          <p:cNvSpPr txBox="1">
            <a:spLocks noChangeArrowheads="1"/>
          </p:cNvSpPr>
          <p:nvPr/>
        </p:nvSpPr>
        <p:spPr bwMode="auto">
          <a:xfrm>
            <a:off x="8534401" y="5368925"/>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04" name="Text Box 76"/>
          <p:cNvSpPr txBox="1">
            <a:spLocks noChangeArrowheads="1"/>
          </p:cNvSpPr>
          <p:nvPr/>
        </p:nvSpPr>
        <p:spPr bwMode="auto">
          <a:xfrm>
            <a:off x="9141884" y="5368925"/>
            <a:ext cx="4042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05" name="Text Box 77"/>
          <p:cNvSpPr txBox="1">
            <a:spLocks noChangeArrowheads="1"/>
          </p:cNvSpPr>
          <p:nvPr/>
        </p:nvSpPr>
        <p:spPr bwMode="auto">
          <a:xfrm>
            <a:off x="9747251" y="5368925"/>
            <a:ext cx="4042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06" name="Text Box 78"/>
          <p:cNvSpPr txBox="1">
            <a:spLocks noChangeArrowheads="1"/>
          </p:cNvSpPr>
          <p:nvPr/>
        </p:nvSpPr>
        <p:spPr bwMode="auto">
          <a:xfrm>
            <a:off x="10354734" y="5368925"/>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07" name="Rectangle 79"/>
          <p:cNvSpPr>
            <a:spLocks noChangeArrowheads="1"/>
          </p:cNvSpPr>
          <p:nvPr/>
        </p:nvSpPr>
        <p:spPr bwMode="auto">
          <a:xfrm>
            <a:off x="2783417" y="5024439"/>
            <a:ext cx="7090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608" name="Rectangle 80"/>
          <p:cNvSpPr>
            <a:spLocks noChangeArrowheads="1"/>
          </p:cNvSpPr>
          <p:nvPr/>
        </p:nvSpPr>
        <p:spPr bwMode="auto">
          <a:xfrm>
            <a:off x="3390901" y="5024439"/>
            <a:ext cx="607484"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609" name="Rectangle 81"/>
          <p:cNvSpPr>
            <a:spLocks noChangeArrowheads="1"/>
          </p:cNvSpPr>
          <p:nvPr/>
        </p:nvSpPr>
        <p:spPr bwMode="auto">
          <a:xfrm>
            <a:off x="3998385" y="5024439"/>
            <a:ext cx="605367"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610" name="Rectangle 82"/>
          <p:cNvSpPr>
            <a:spLocks noChangeArrowheads="1"/>
          </p:cNvSpPr>
          <p:nvPr/>
        </p:nvSpPr>
        <p:spPr bwMode="auto">
          <a:xfrm>
            <a:off x="4603751" y="5024439"/>
            <a:ext cx="607483" cy="6826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611" name="Text Box 83"/>
          <p:cNvSpPr txBox="1">
            <a:spLocks noChangeArrowheads="1"/>
          </p:cNvSpPr>
          <p:nvPr/>
        </p:nvSpPr>
        <p:spPr bwMode="auto">
          <a:xfrm>
            <a:off x="2785534" y="5024438"/>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12" name="Line 84"/>
          <p:cNvSpPr>
            <a:spLocks noChangeShapeType="1"/>
          </p:cNvSpPr>
          <p:nvPr/>
        </p:nvSpPr>
        <p:spPr bwMode="auto">
          <a:xfrm>
            <a:off x="5213351" y="5480050"/>
            <a:ext cx="6074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3" name="Line 85"/>
          <p:cNvSpPr>
            <a:spLocks noChangeShapeType="1"/>
          </p:cNvSpPr>
          <p:nvPr/>
        </p:nvSpPr>
        <p:spPr bwMode="auto">
          <a:xfrm>
            <a:off x="2986617" y="4721226"/>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4" name="Line 86"/>
          <p:cNvSpPr>
            <a:spLocks noChangeShapeType="1"/>
          </p:cNvSpPr>
          <p:nvPr/>
        </p:nvSpPr>
        <p:spPr bwMode="auto">
          <a:xfrm>
            <a:off x="3594100" y="4721226"/>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5" name="Line 87"/>
          <p:cNvSpPr>
            <a:spLocks noChangeShapeType="1"/>
          </p:cNvSpPr>
          <p:nvPr/>
        </p:nvSpPr>
        <p:spPr bwMode="auto">
          <a:xfrm>
            <a:off x="4201584" y="4721226"/>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6" name="Line 88"/>
          <p:cNvSpPr>
            <a:spLocks noChangeShapeType="1"/>
          </p:cNvSpPr>
          <p:nvPr/>
        </p:nvSpPr>
        <p:spPr bwMode="auto">
          <a:xfrm>
            <a:off x="4809067" y="4721226"/>
            <a:ext cx="0" cy="3032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617" name="Text Box 89"/>
          <p:cNvSpPr txBox="1">
            <a:spLocks noChangeArrowheads="1"/>
          </p:cNvSpPr>
          <p:nvPr/>
        </p:nvSpPr>
        <p:spPr bwMode="auto">
          <a:xfrm>
            <a:off x="7027334" y="4645025"/>
            <a:ext cx="15197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Data In</a:t>
            </a:r>
          </a:p>
        </p:txBody>
      </p:sp>
      <p:sp>
        <p:nvSpPr>
          <p:cNvPr id="22618" name="Text Box 90"/>
          <p:cNvSpPr txBox="1">
            <a:spLocks noChangeArrowheads="1"/>
          </p:cNvSpPr>
          <p:nvPr/>
        </p:nvSpPr>
        <p:spPr bwMode="auto">
          <a:xfrm>
            <a:off x="2317751" y="4300538"/>
            <a:ext cx="40491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Parallel In Serial Out (PISO)</a:t>
            </a:r>
          </a:p>
        </p:txBody>
      </p:sp>
      <p:sp>
        <p:nvSpPr>
          <p:cNvPr id="22619" name="Text Box 91"/>
          <p:cNvSpPr txBox="1">
            <a:spLocks noChangeArrowheads="1"/>
          </p:cNvSpPr>
          <p:nvPr/>
        </p:nvSpPr>
        <p:spPr bwMode="auto">
          <a:xfrm>
            <a:off x="3390901" y="5024438"/>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20" name="Text Box 92"/>
          <p:cNvSpPr txBox="1">
            <a:spLocks noChangeArrowheads="1"/>
          </p:cNvSpPr>
          <p:nvPr/>
        </p:nvSpPr>
        <p:spPr bwMode="auto">
          <a:xfrm>
            <a:off x="3998384" y="5024438"/>
            <a:ext cx="60748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21" name="Text Box 93"/>
          <p:cNvSpPr txBox="1">
            <a:spLocks noChangeArrowheads="1"/>
          </p:cNvSpPr>
          <p:nvPr/>
        </p:nvSpPr>
        <p:spPr bwMode="auto">
          <a:xfrm>
            <a:off x="4605867" y="5024438"/>
            <a:ext cx="6074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D</a:t>
            </a:r>
            <a:r>
              <a:rPr lang="en-US" sz="1400" baseline="-25000"/>
              <a:t>in</a:t>
            </a:r>
          </a:p>
        </p:txBody>
      </p:sp>
      <p:sp>
        <p:nvSpPr>
          <p:cNvPr id="22622" name="Text Box 94"/>
          <p:cNvSpPr txBox="1">
            <a:spLocks noChangeArrowheads="1"/>
          </p:cNvSpPr>
          <p:nvPr/>
        </p:nvSpPr>
        <p:spPr bwMode="auto">
          <a:xfrm>
            <a:off x="4809067" y="5327650"/>
            <a:ext cx="404284"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400"/>
              <a:t>Q</a:t>
            </a:r>
          </a:p>
        </p:txBody>
      </p:sp>
      <p:sp>
        <p:nvSpPr>
          <p:cNvPr id="22623" name="Text Box 95"/>
          <p:cNvSpPr txBox="1">
            <a:spLocks noChangeArrowheads="1"/>
          </p:cNvSpPr>
          <p:nvPr/>
        </p:nvSpPr>
        <p:spPr bwMode="auto">
          <a:xfrm>
            <a:off x="5236634" y="5106988"/>
            <a:ext cx="1384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Data Out</a:t>
            </a:r>
          </a:p>
        </p:txBody>
      </p:sp>
      <p:sp>
        <p:nvSpPr>
          <p:cNvPr id="22625" name="Text Box 97"/>
          <p:cNvSpPr txBox="1">
            <a:spLocks noChangeArrowheads="1"/>
          </p:cNvSpPr>
          <p:nvPr/>
        </p:nvSpPr>
        <p:spPr bwMode="auto">
          <a:xfrm>
            <a:off x="1653118" y="4684713"/>
            <a:ext cx="151976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1600"/>
              <a:t>Data In</a:t>
            </a:r>
          </a:p>
        </p:txBody>
      </p:sp>
      <p:sp>
        <p:nvSpPr>
          <p:cNvPr id="22632" name="Text Box 104"/>
          <p:cNvSpPr txBox="1">
            <a:spLocks noChangeArrowheads="1"/>
          </p:cNvSpPr>
          <p:nvPr/>
        </p:nvSpPr>
        <p:spPr bwMode="auto">
          <a:xfrm>
            <a:off x="7131051" y="5683250"/>
            <a:ext cx="1384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1600"/>
              <a:t>Data Out</a:t>
            </a:r>
          </a:p>
        </p:txBody>
      </p:sp>
      <p:sp>
        <p:nvSpPr>
          <p:cNvPr id="24579" name="Text Box 3"/>
          <p:cNvSpPr txBox="1">
            <a:spLocks noChangeArrowheads="1"/>
          </p:cNvSpPr>
          <p:nvPr/>
        </p:nvSpPr>
        <p:spPr bwMode="auto">
          <a:xfrm>
            <a:off x="1242483" y="202111"/>
            <a:ext cx="10079567"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900" u="sng" dirty="0">
                <a:solidFill>
                  <a:srgbClr val="515F73"/>
                </a:solidFill>
                <a:effectLst>
                  <a:outerShdw blurRad="38100" dist="38100" dir="2700000" algn="tl">
                    <a:srgbClr val="000000"/>
                  </a:outerShdw>
                </a:effectLst>
                <a:latin typeface="Gill Sans MT" pitchFamily="34" charset="0"/>
              </a:rPr>
              <a:t>DATA MANIPULATION</a:t>
            </a:r>
            <a:endParaRPr lang="en-SG" sz="3900" u="sng" dirty="0">
              <a:solidFill>
                <a:srgbClr val="515F73"/>
              </a:solidFill>
              <a:effectLst>
                <a:outerShdw blurRad="38100" dist="38100" dir="2700000" algn="tl">
                  <a:srgbClr val="000000"/>
                </a:outerShdw>
              </a:effectLst>
              <a:latin typeface="Gill Sans MT" pitchFamily="34" charset="0"/>
            </a:endParaRPr>
          </a:p>
        </p:txBody>
      </p:sp>
      <p:sp>
        <p:nvSpPr>
          <p:cNvPr id="13388"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E7D74911-1325-4010-8D13-4CECC3C9B492}" type="slidenum">
              <a:rPr lang="en-SG" sz="1200">
                <a:solidFill>
                  <a:srgbClr val="9A9A9A"/>
                </a:solidFill>
                <a:latin typeface="Gill Sans MT" pitchFamily="34" charset="0"/>
              </a:rPr>
              <a:pPr algn="ctr" eaLnBrk="1" hangingPunct="1"/>
              <a:t>6</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3268622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629"/>
                                        </p:tgtEl>
                                        <p:attrNameLst>
                                          <p:attrName>style.visibility</p:attrName>
                                        </p:attrNameLst>
                                      </p:cBhvr>
                                      <p:to>
                                        <p:strVal val="visible"/>
                                      </p:to>
                                    </p:set>
                                    <p:animEffect transition="in" filter="wipe(up)">
                                      <p:cBhvr>
                                        <p:cTn id="12" dur="500"/>
                                        <p:tgtEl>
                                          <p:spTgt spid="2262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628"/>
                                        </p:tgtEl>
                                        <p:attrNameLst>
                                          <p:attrName>style.visibility</p:attrName>
                                        </p:attrNameLst>
                                      </p:cBhvr>
                                      <p:to>
                                        <p:strVal val="visible"/>
                                      </p:to>
                                    </p:set>
                                    <p:animEffect transition="in" filter="wipe(up)">
                                      <p:cBhvr>
                                        <p:cTn id="15" dur="500"/>
                                        <p:tgtEl>
                                          <p:spTgt spid="2262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630"/>
                                        </p:tgtEl>
                                        <p:attrNameLst>
                                          <p:attrName>style.visibility</p:attrName>
                                        </p:attrNameLst>
                                      </p:cBhvr>
                                      <p:to>
                                        <p:strVal val="visible"/>
                                      </p:to>
                                    </p:set>
                                    <p:animEffect transition="in" filter="wipe(up)">
                                      <p:cBhvr>
                                        <p:cTn id="18" dur="500"/>
                                        <p:tgtEl>
                                          <p:spTgt spid="22630"/>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631"/>
                                        </p:tgtEl>
                                        <p:attrNameLst>
                                          <p:attrName>style.visibility</p:attrName>
                                        </p:attrNameLst>
                                      </p:cBhvr>
                                      <p:to>
                                        <p:strVal val="visible"/>
                                      </p:to>
                                    </p:set>
                                    <p:animEffect transition="in" filter="wipe(up)">
                                      <p:cBhvr>
                                        <p:cTn id="21" dur="500"/>
                                        <p:tgtEl>
                                          <p:spTgt spid="22631"/>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25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73"/>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257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57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257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57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57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2602"/>
                                        </p:tgtEl>
                                        <p:attrNameLst>
                                          <p:attrName>style.visibility</p:attrName>
                                        </p:attrNameLst>
                                      </p:cBhvr>
                                      <p:to>
                                        <p:strVal val="visible"/>
                                      </p:to>
                                    </p:set>
                                  </p:childTnLst>
                                </p:cTn>
                              </p:par>
                            </p:childTnLst>
                          </p:cTn>
                        </p:par>
                        <p:par>
                          <p:cTn id="54" fill="hold" nodeType="afterGroup">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26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6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60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6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6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6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6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6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622"/>
                                        </p:tgtEl>
                                        <p:attrNameLst>
                                          <p:attrName>style.visibility</p:attrName>
                                        </p:attrNameLst>
                                      </p:cBhvr>
                                      <p:to>
                                        <p:strVal val="visible"/>
                                      </p:to>
                                    </p:set>
                                  </p:childTnLst>
                                </p:cTn>
                              </p:par>
                            </p:childTnLst>
                          </p:cTn>
                        </p:par>
                        <p:par>
                          <p:cTn id="73" fill="hold" nodeType="afterGroup">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258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2589"/>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259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2591"/>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259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59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260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260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260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260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26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260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2553"/>
                                        </p:tgtEl>
                                        <p:attrNameLst>
                                          <p:attrName>style.visibility</p:attrName>
                                        </p:attrNameLst>
                                      </p:cBhvr>
                                      <p:to>
                                        <p:strVal val="visible"/>
                                      </p:to>
                                    </p:set>
                                    <p:animEffect transition="in" filter="wipe(left)">
                                      <p:cBhvr>
                                        <p:cTn id="102" dur="500"/>
                                        <p:tgtEl>
                                          <p:spTgt spid="2255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2538"/>
                                        </p:tgtEl>
                                        <p:attrNameLst>
                                          <p:attrName>style.visibility</p:attrName>
                                        </p:attrNameLst>
                                      </p:cBhvr>
                                      <p:to>
                                        <p:strVal val="visible"/>
                                      </p:to>
                                    </p:set>
                                    <p:animEffect transition="in" filter="wipe(left)">
                                      <p:cBhvr>
                                        <p:cTn id="107" dur="500"/>
                                        <p:tgtEl>
                                          <p:spTgt spid="22538"/>
                                        </p:tgtEl>
                                      </p:cBhvr>
                                    </p:animEffect>
                                  </p:childTnLst>
                                </p:cTn>
                              </p:par>
                            </p:childTnLst>
                          </p:cTn>
                        </p:par>
                        <p:par>
                          <p:cTn id="108" fill="hold" nodeType="afterGroup">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22537"/>
                                        </p:tgtEl>
                                        <p:attrNameLst>
                                          <p:attrName>style.visibility</p:attrName>
                                        </p:attrNameLst>
                                      </p:cBhvr>
                                      <p:to>
                                        <p:strVal val="visible"/>
                                      </p:to>
                                    </p:set>
                                    <p:animEffect transition="in" filter="wipe(left)">
                                      <p:cBhvr>
                                        <p:cTn id="111" dur="500"/>
                                        <p:tgtEl>
                                          <p:spTgt spid="22537"/>
                                        </p:tgtEl>
                                      </p:cBhvr>
                                    </p:animEffect>
                                  </p:childTnLst>
                                </p:cTn>
                              </p:par>
                            </p:childTnLst>
                          </p:cTn>
                        </p:par>
                        <p:par>
                          <p:cTn id="112" fill="hold" nodeType="afterGroup">
                            <p:stCondLst>
                              <p:cond delay="1000"/>
                            </p:stCondLst>
                            <p:childTnLst>
                              <p:par>
                                <p:cTn id="113" presetID="22" presetClass="entr" presetSubtype="1" fill="hold" grpId="0" nodeType="afterEffect">
                                  <p:stCondLst>
                                    <p:cond delay="0"/>
                                  </p:stCondLst>
                                  <p:childTnLst>
                                    <p:set>
                                      <p:cBhvr>
                                        <p:cTn id="114" dur="1" fill="hold">
                                          <p:stCondLst>
                                            <p:cond delay="0"/>
                                          </p:stCondLst>
                                        </p:cTn>
                                        <p:tgtEl>
                                          <p:spTgt spid="22539"/>
                                        </p:tgtEl>
                                        <p:attrNameLst>
                                          <p:attrName>style.visibility</p:attrName>
                                        </p:attrNameLst>
                                      </p:cBhvr>
                                      <p:to>
                                        <p:strVal val="visible"/>
                                      </p:to>
                                    </p:set>
                                    <p:animEffect transition="in" filter="wipe(up)">
                                      <p:cBhvr>
                                        <p:cTn id="115" dur="500"/>
                                        <p:tgtEl>
                                          <p:spTgt spid="22539"/>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22540"/>
                                        </p:tgtEl>
                                        <p:attrNameLst>
                                          <p:attrName>style.visibility</p:attrName>
                                        </p:attrNameLst>
                                      </p:cBhvr>
                                      <p:to>
                                        <p:strVal val="visible"/>
                                      </p:to>
                                    </p:set>
                                    <p:animEffect transition="in" filter="wipe(up)">
                                      <p:cBhvr>
                                        <p:cTn id="118" dur="500"/>
                                        <p:tgtEl>
                                          <p:spTgt spid="225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22541"/>
                                        </p:tgtEl>
                                        <p:attrNameLst>
                                          <p:attrName>style.visibility</p:attrName>
                                        </p:attrNameLst>
                                      </p:cBhvr>
                                      <p:to>
                                        <p:strVal val="visible"/>
                                      </p:to>
                                    </p:set>
                                    <p:animEffect transition="in" filter="wipe(up)">
                                      <p:cBhvr>
                                        <p:cTn id="121" dur="500"/>
                                        <p:tgtEl>
                                          <p:spTgt spid="225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22542"/>
                                        </p:tgtEl>
                                        <p:attrNameLst>
                                          <p:attrName>style.visibility</p:attrName>
                                        </p:attrNameLst>
                                      </p:cBhvr>
                                      <p:to>
                                        <p:strVal val="visible"/>
                                      </p:to>
                                    </p:set>
                                    <p:animEffect transition="in" filter="wipe(up)">
                                      <p:cBhvr>
                                        <p:cTn id="124" dur="500"/>
                                        <p:tgtEl>
                                          <p:spTgt spid="22542"/>
                                        </p:tgtEl>
                                      </p:cBhvr>
                                    </p:animEffect>
                                  </p:childTnLst>
                                </p:cTn>
                              </p:par>
                            </p:childTnLst>
                          </p:cTn>
                        </p:par>
                        <p:par>
                          <p:cTn id="125" fill="hold" nodeType="afterGroup">
                            <p:stCondLst>
                              <p:cond delay="1500"/>
                            </p:stCondLst>
                            <p:childTnLst>
                              <p:par>
                                <p:cTn id="126" presetID="22" presetClass="entr" presetSubtype="1" fill="hold" grpId="0" nodeType="afterEffect">
                                  <p:stCondLst>
                                    <p:cond delay="0"/>
                                  </p:stCondLst>
                                  <p:childTnLst>
                                    <p:set>
                                      <p:cBhvr>
                                        <p:cTn id="127" dur="1" fill="hold">
                                          <p:stCondLst>
                                            <p:cond delay="0"/>
                                          </p:stCondLst>
                                        </p:cTn>
                                        <p:tgtEl>
                                          <p:spTgt spid="22548"/>
                                        </p:tgtEl>
                                        <p:attrNameLst>
                                          <p:attrName>style.visibility</p:attrName>
                                        </p:attrNameLst>
                                      </p:cBhvr>
                                      <p:to>
                                        <p:strVal val="visible"/>
                                      </p:to>
                                    </p:set>
                                    <p:animEffect transition="in" filter="wipe(up)">
                                      <p:cBhvr>
                                        <p:cTn id="128" dur="500"/>
                                        <p:tgtEl>
                                          <p:spTgt spid="2254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2587"/>
                                        </p:tgtEl>
                                        <p:attrNameLst>
                                          <p:attrName>style.visibility</p:attrName>
                                        </p:attrNameLst>
                                      </p:cBhvr>
                                      <p:to>
                                        <p:strVal val="visible"/>
                                      </p:to>
                                    </p:set>
                                    <p:animEffect transition="in" filter="wipe(left)">
                                      <p:cBhvr>
                                        <p:cTn id="133" dur="500"/>
                                        <p:tgtEl>
                                          <p:spTgt spid="2258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22581"/>
                                        </p:tgtEl>
                                        <p:attrNameLst>
                                          <p:attrName>style.visibility</p:attrName>
                                        </p:attrNameLst>
                                      </p:cBhvr>
                                      <p:to>
                                        <p:strVal val="visible"/>
                                      </p:to>
                                    </p:set>
                                    <p:animEffect transition="in" filter="wipe(left)">
                                      <p:cBhvr>
                                        <p:cTn id="138" dur="500"/>
                                        <p:tgtEl>
                                          <p:spTgt spid="22581"/>
                                        </p:tgtEl>
                                      </p:cBhvr>
                                    </p:animEffect>
                                  </p:childTnLst>
                                </p:cTn>
                              </p:par>
                            </p:childTnLst>
                          </p:cTn>
                        </p:par>
                        <p:par>
                          <p:cTn id="139" fill="hold" nodeType="afterGroup">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22580"/>
                                        </p:tgtEl>
                                        <p:attrNameLst>
                                          <p:attrName>style.visibility</p:attrName>
                                        </p:attrNameLst>
                                      </p:cBhvr>
                                      <p:to>
                                        <p:strVal val="visible"/>
                                      </p:to>
                                    </p:set>
                                    <p:animEffect transition="in" filter="wipe(left)">
                                      <p:cBhvr>
                                        <p:cTn id="142" dur="500"/>
                                        <p:tgtEl>
                                          <p:spTgt spid="22580"/>
                                        </p:tgtEl>
                                      </p:cBhvr>
                                    </p:animEffect>
                                  </p:childTnLst>
                                </p:cTn>
                              </p:par>
                            </p:childTnLst>
                          </p:cTn>
                        </p:par>
                        <p:par>
                          <p:cTn id="143" fill="hold" nodeType="afterGroup">
                            <p:stCondLst>
                              <p:cond delay="1000"/>
                            </p:stCondLst>
                            <p:childTnLst>
                              <p:par>
                                <p:cTn id="144" presetID="22" presetClass="entr" presetSubtype="8" fill="hold" grpId="0" nodeType="afterEffect">
                                  <p:stCondLst>
                                    <p:cond delay="0"/>
                                  </p:stCondLst>
                                  <p:childTnLst>
                                    <p:set>
                                      <p:cBhvr>
                                        <p:cTn id="145" dur="1" fill="hold">
                                          <p:stCondLst>
                                            <p:cond delay="0"/>
                                          </p:stCondLst>
                                        </p:cTn>
                                        <p:tgtEl>
                                          <p:spTgt spid="22593"/>
                                        </p:tgtEl>
                                        <p:attrNameLst>
                                          <p:attrName>style.visibility</p:attrName>
                                        </p:attrNameLst>
                                      </p:cBhvr>
                                      <p:to>
                                        <p:strVal val="visible"/>
                                      </p:to>
                                    </p:set>
                                    <p:animEffect transition="in" filter="wipe(left)">
                                      <p:cBhvr>
                                        <p:cTn id="146" dur="500"/>
                                        <p:tgtEl>
                                          <p:spTgt spid="22593"/>
                                        </p:tgtEl>
                                      </p:cBhvr>
                                    </p:animEffect>
                                  </p:childTnLst>
                                </p:cTn>
                              </p:par>
                            </p:childTnLst>
                          </p:cTn>
                        </p:par>
                        <p:par>
                          <p:cTn id="147" fill="hold" nodeType="afterGroup">
                            <p:stCondLst>
                              <p:cond delay="1500"/>
                            </p:stCondLst>
                            <p:childTnLst>
                              <p:par>
                                <p:cTn id="148" presetID="22" presetClass="entr" presetSubtype="8" fill="hold" grpId="0" nodeType="afterEffect">
                                  <p:stCondLst>
                                    <p:cond delay="0"/>
                                  </p:stCondLst>
                                  <p:childTnLst>
                                    <p:set>
                                      <p:cBhvr>
                                        <p:cTn id="149" dur="1" fill="hold">
                                          <p:stCondLst>
                                            <p:cond delay="0"/>
                                          </p:stCondLst>
                                        </p:cTn>
                                        <p:tgtEl>
                                          <p:spTgt spid="22586"/>
                                        </p:tgtEl>
                                        <p:attrNameLst>
                                          <p:attrName>style.visibility</p:attrName>
                                        </p:attrNameLst>
                                      </p:cBhvr>
                                      <p:to>
                                        <p:strVal val="visible"/>
                                      </p:to>
                                    </p:set>
                                    <p:animEffect transition="in" filter="wipe(left)">
                                      <p:cBhvr>
                                        <p:cTn id="150" dur="500"/>
                                        <p:tgtEl>
                                          <p:spTgt spid="225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2618"/>
                                        </p:tgtEl>
                                        <p:attrNameLst>
                                          <p:attrName>style.visibility</p:attrName>
                                        </p:attrNameLst>
                                      </p:cBhvr>
                                      <p:to>
                                        <p:strVal val="visible"/>
                                      </p:to>
                                    </p:set>
                                    <p:animEffect transition="in" filter="wipe(left)">
                                      <p:cBhvr>
                                        <p:cTn id="155" dur="500"/>
                                        <p:tgtEl>
                                          <p:spTgt spid="22618"/>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22625"/>
                                        </p:tgtEl>
                                        <p:attrNameLst>
                                          <p:attrName>style.visibility</p:attrName>
                                        </p:attrNameLst>
                                      </p:cBhvr>
                                      <p:to>
                                        <p:strVal val="visible"/>
                                      </p:to>
                                    </p:set>
                                    <p:animEffect transition="in" filter="wipe(up)">
                                      <p:cBhvr>
                                        <p:cTn id="160" dur="500"/>
                                        <p:tgtEl>
                                          <p:spTgt spid="22625"/>
                                        </p:tgtEl>
                                      </p:cBhvr>
                                    </p:animEffect>
                                  </p:childTnLst>
                                </p:cTn>
                              </p:par>
                            </p:childTnLst>
                          </p:cTn>
                        </p:par>
                        <p:par>
                          <p:cTn id="161" fill="hold" nodeType="afterGroup">
                            <p:stCondLst>
                              <p:cond delay="500"/>
                            </p:stCondLst>
                            <p:childTnLst>
                              <p:par>
                                <p:cTn id="162" presetID="22" presetClass="entr" presetSubtype="1" fill="hold" grpId="0" nodeType="afterEffect">
                                  <p:stCondLst>
                                    <p:cond delay="0"/>
                                  </p:stCondLst>
                                  <p:childTnLst>
                                    <p:set>
                                      <p:cBhvr>
                                        <p:cTn id="163" dur="1" fill="hold">
                                          <p:stCondLst>
                                            <p:cond delay="0"/>
                                          </p:stCondLst>
                                        </p:cTn>
                                        <p:tgtEl>
                                          <p:spTgt spid="22613"/>
                                        </p:tgtEl>
                                        <p:attrNameLst>
                                          <p:attrName>style.visibility</p:attrName>
                                        </p:attrNameLst>
                                      </p:cBhvr>
                                      <p:to>
                                        <p:strVal val="visible"/>
                                      </p:to>
                                    </p:set>
                                    <p:animEffect transition="in" filter="wipe(up)">
                                      <p:cBhvr>
                                        <p:cTn id="164" dur="500"/>
                                        <p:tgtEl>
                                          <p:spTgt spid="22613"/>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22614"/>
                                        </p:tgtEl>
                                        <p:attrNameLst>
                                          <p:attrName>style.visibility</p:attrName>
                                        </p:attrNameLst>
                                      </p:cBhvr>
                                      <p:to>
                                        <p:strVal val="visible"/>
                                      </p:to>
                                    </p:set>
                                    <p:animEffect transition="in" filter="wipe(up)">
                                      <p:cBhvr>
                                        <p:cTn id="167" dur="500"/>
                                        <p:tgtEl>
                                          <p:spTgt spid="22614"/>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22615"/>
                                        </p:tgtEl>
                                        <p:attrNameLst>
                                          <p:attrName>style.visibility</p:attrName>
                                        </p:attrNameLst>
                                      </p:cBhvr>
                                      <p:to>
                                        <p:strVal val="visible"/>
                                      </p:to>
                                    </p:set>
                                    <p:animEffect transition="in" filter="wipe(up)">
                                      <p:cBhvr>
                                        <p:cTn id="170" dur="500"/>
                                        <p:tgtEl>
                                          <p:spTgt spid="22615"/>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22616"/>
                                        </p:tgtEl>
                                        <p:attrNameLst>
                                          <p:attrName>style.visibility</p:attrName>
                                        </p:attrNameLst>
                                      </p:cBhvr>
                                      <p:to>
                                        <p:strVal val="visible"/>
                                      </p:to>
                                    </p:set>
                                    <p:animEffect transition="in" filter="wipe(up)">
                                      <p:cBhvr>
                                        <p:cTn id="173" dur="500"/>
                                        <p:tgtEl>
                                          <p:spTgt spid="22616"/>
                                        </p:tgtEl>
                                      </p:cBhvr>
                                    </p:animEffect>
                                  </p:childTnLst>
                                </p:cTn>
                              </p:par>
                            </p:childTnLst>
                          </p:cTn>
                        </p:par>
                        <p:par>
                          <p:cTn id="174" fill="hold" nodeType="afterGroup">
                            <p:stCondLst>
                              <p:cond delay="1000"/>
                            </p:stCondLst>
                            <p:childTnLst>
                              <p:par>
                                <p:cTn id="175" presetID="22" presetClass="entr" presetSubtype="8" fill="hold" grpId="0" nodeType="afterEffect">
                                  <p:stCondLst>
                                    <p:cond delay="0"/>
                                  </p:stCondLst>
                                  <p:childTnLst>
                                    <p:set>
                                      <p:cBhvr>
                                        <p:cTn id="176" dur="1" fill="hold">
                                          <p:stCondLst>
                                            <p:cond delay="0"/>
                                          </p:stCondLst>
                                        </p:cTn>
                                        <p:tgtEl>
                                          <p:spTgt spid="22612"/>
                                        </p:tgtEl>
                                        <p:attrNameLst>
                                          <p:attrName>style.visibility</p:attrName>
                                        </p:attrNameLst>
                                      </p:cBhvr>
                                      <p:to>
                                        <p:strVal val="visible"/>
                                      </p:to>
                                    </p:set>
                                    <p:animEffect transition="in" filter="wipe(left)">
                                      <p:cBhvr>
                                        <p:cTn id="177" dur="500"/>
                                        <p:tgtEl>
                                          <p:spTgt spid="22612"/>
                                        </p:tgtEl>
                                      </p:cBhvr>
                                    </p:animEffect>
                                  </p:childTnLst>
                                </p:cTn>
                              </p:par>
                            </p:childTnLst>
                          </p:cTn>
                        </p:par>
                        <p:par>
                          <p:cTn id="178" fill="hold" nodeType="afterGroup">
                            <p:stCondLst>
                              <p:cond delay="1500"/>
                            </p:stCondLst>
                            <p:childTnLst>
                              <p:par>
                                <p:cTn id="179" presetID="22" presetClass="entr" presetSubtype="8" fill="hold" grpId="0" nodeType="afterEffect">
                                  <p:stCondLst>
                                    <p:cond delay="0"/>
                                  </p:stCondLst>
                                  <p:childTnLst>
                                    <p:set>
                                      <p:cBhvr>
                                        <p:cTn id="180" dur="1" fill="hold">
                                          <p:stCondLst>
                                            <p:cond delay="0"/>
                                          </p:stCondLst>
                                        </p:cTn>
                                        <p:tgtEl>
                                          <p:spTgt spid="22623"/>
                                        </p:tgtEl>
                                        <p:attrNameLst>
                                          <p:attrName>style.visibility</p:attrName>
                                        </p:attrNameLst>
                                      </p:cBhvr>
                                      <p:to>
                                        <p:strVal val="visible"/>
                                      </p:to>
                                    </p:set>
                                    <p:animEffect transition="in" filter="wipe(left)">
                                      <p:cBhvr>
                                        <p:cTn id="181" dur="500"/>
                                        <p:tgtEl>
                                          <p:spTgt spid="22623"/>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22598"/>
                                        </p:tgtEl>
                                        <p:attrNameLst>
                                          <p:attrName>style.visibility</p:attrName>
                                        </p:attrNameLst>
                                      </p:cBhvr>
                                      <p:to>
                                        <p:strVal val="visible"/>
                                      </p:to>
                                    </p:set>
                                    <p:animEffect transition="in" filter="wipe(left)">
                                      <p:cBhvr>
                                        <p:cTn id="186" dur="500"/>
                                        <p:tgtEl>
                                          <p:spTgt spid="22598"/>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1" fill="hold" grpId="0" nodeType="clickEffect">
                                  <p:stCondLst>
                                    <p:cond delay="0"/>
                                  </p:stCondLst>
                                  <p:childTnLst>
                                    <p:set>
                                      <p:cBhvr>
                                        <p:cTn id="190" dur="1" fill="hold">
                                          <p:stCondLst>
                                            <p:cond delay="0"/>
                                          </p:stCondLst>
                                        </p:cTn>
                                        <p:tgtEl>
                                          <p:spTgt spid="22617"/>
                                        </p:tgtEl>
                                        <p:attrNameLst>
                                          <p:attrName>style.visibility</p:attrName>
                                        </p:attrNameLst>
                                      </p:cBhvr>
                                      <p:to>
                                        <p:strVal val="visible"/>
                                      </p:to>
                                    </p:set>
                                    <p:animEffect transition="in" filter="wipe(up)">
                                      <p:cBhvr>
                                        <p:cTn id="191" dur="500"/>
                                        <p:tgtEl>
                                          <p:spTgt spid="22617"/>
                                        </p:tgtEl>
                                      </p:cBhvr>
                                    </p:animEffect>
                                  </p:childTnLst>
                                </p:cTn>
                              </p:par>
                            </p:childTnLst>
                          </p:cTn>
                        </p:par>
                        <p:par>
                          <p:cTn id="192" fill="hold" nodeType="afterGroup">
                            <p:stCondLst>
                              <p:cond delay="500"/>
                            </p:stCondLst>
                            <p:childTnLst>
                              <p:par>
                                <p:cTn id="193" presetID="22" presetClass="entr" presetSubtype="1" fill="hold" grpId="0" nodeType="afterEffect">
                                  <p:stCondLst>
                                    <p:cond delay="0"/>
                                  </p:stCondLst>
                                  <p:childTnLst>
                                    <p:set>
                                      <p:cBhvr>
                                        <p:cTn id="194" dur="1" fill="hold">
                                          <p:stCondLst>
                                            <p:cond delay="0"/>
                                          </p:stCondLst>
                                        </p:cTn>
                                        <p:tgtEl>
                                          <p:spTgt spid="22594"/>
                                        </p:tgtEl>
                                        <p:attrNameLst>
                                          <p:attrName>style.visibility</p:attrName>
                                        </p:attrNameLst>
                                      </p:cBhvr>
                                      <p:to>
                                        <p:strVal val="visible"/>
                                      </p:to>
                                    </p:set>
                                    <p:animEffect transition="in" filter="wipe(up)">
                                      <p:cBhvr>
                                        <p:cTn id="195" dur="500"/>
                                        <p:tgtEl>
                                          <p:spTgt spid="22594"/>
                                        </p:tgtEl>
                                      </p:cBhvr>
                                    </p:animEffect>
                                  </p:childTnLst>
                                </p:cTn>
                              </p:par>
                              <p:par>
                                <p:cTn id="196" presetID="22" presetClass="entr" presetSubtype="1" fill="hold" grpId="0" nodeType="withEffect">
                                  <p:stCondLst>
                                    <p:cond delay="0"/>
                                  </p:stCondLst>
                                  <p:childTnLst>
                                    <p:set>
                                      <p:cBhvr>
                                        <p:cTn id="197" dur="1" fill="hold">
                                          <p:stCondLst>
                                            <p:cond delay="0"/>
                                          </p:stCondLst>
                                        </p:cTn>
                                        <p:tgtEl>
                                          <p:spTgt spid="22595"/>
                                        </p:tgtEl>
                                        <p:attrNameLst>
                                          <p:attrName>style.visibility</p:attrName>
                                        </p:attrNameLst>
                                      </p:cBhvr>
                                      <p:to>
                                        <p:strVal val="visible"/>
                                      </p:to>
                                    </p:set>
                                    <p:animEffect transition="in" filter="wipe(up)">
                                      <p:cBhvr>
                                        <p:cTn id="198" dur="500"/>
                                        <p:tgtEl>
                                          <p:spTgt spid="22595"/>
                                        </p:tgtEl>
                                      </p:cBhvr>
                                    </p:animEffect>
                                  </p:childTnLst>
                                </p:cTn>
                              </p:par>
                              <p:par>
                                <p:cTn id="199" presetID="22" presetClass="entr" presetSubtype="1" fill="hold" grpId="0" nodeType="withEffect">
                                  <p:stCondLst>
                                    <p:cond delay="0"/>
                                  </p:stCondLst>
                                  <p:childTnLst>
                                    <p:set>
                                      <p:cBhvr>
                                        <p:cTn id="200" dur="1" fill="hold">
                                          <p:stCondLst>
                                            <p:cond delay="0"/>
                                          </p:stCondLst>
                                        </p:cTn>
                                        <p:tgtEl>
                                          <p:spTgt spid="22596"/>
                                        </p:tgtEl>
                                        <p:attrNameLst>
                                          <p:attrName>style.visibility</p:attrName>
                                        </p:attrNameLst>
                                      </p:cBhvr>
                                      <p:to>
                                        <p:strVal val="visible"/>
                                      </p:to>
                                    </p:set>
                                    <p:animEffect transition="in" filter="wipe(up)">
                                      <p:cBhvr>
                                        <p:cTn id="201" dur="500"/>
                                        <p:tgtEl>
                                          <p:spTgt spid="22596"/>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22597"/>
                                        </p:tgtEl>
                                        <p:attrNameLst>
                                          <p:attrName>style.visibility</p:attrName>
                                        </p:attrNameLst>
                                      </p:cBhvr>
                                      <p:to>
                                        <p:strVal val="visible"/>
                                      </p:to>
                                    </p:set>
                                    <p:animEffect transition="in" filter="wipe(up)">
                                      <p:cBhvr>
                                        <p:cTn id="204" dur="500"/>
                                        <p:tgtEl>
                                          <p:spTgt spid="22597"/>
                                        </p:tgtEl>
                                      </p:cBhvr>
                                    </p:animEffect>
                                  </p:childTnLst>
                                </p:cTn>
                              </p:par>
                            </p:childTnLst>
                          </p:cTn>
                        </p:par>
                        <p:par>
                          <p:cTn id="205" fill="hold" nodeType="afterGroup">
                            <p:stCondLst>
                              <p:cond delay="1000"/>
                            </p:stCondLst>
                            <p:childTnLst>
                              <p:par>
                                <p:cTn id="206" presetID="22" presetClass="entr" presetSubtype="1" fill="hold" grpId="0" nodeType="afterEffect">
                                  <p:stCondLst>
                                    <p:cond delay="0"/>
                                  </p:stCondLst>
                                  <p:childTnLst>
                                    <p:set>
                                      <p:cBhvr>
                                        <p:cTn id="207" dur="1" fill="hold">
                                          <p:stCondLst>
                                            <p:cond delay="0"/>
                                          </p:stCondLst>
                                        </p:cTn>
                                        <p:tgtEl>
                                          <p:spTgt spid="22582"/>
                                        </p:tgtEl>
                                        <p:attrNameLst>
                                          <p:attrName>style.visibility</p:attrName>
                                        </p:attrNameLst>
                                      </p:cBhvr>
                                      <p:to>
                                        <p:strVal val="visible"/>
                                      </p:to>
                                    </p:set>
                                    <p:animEffect transition="in" filter="wipe(up)">
                                      <p:cBhvr>
                                        <p:cTn id="208" dur="500"/>
                                        <p:tgtEl>
                                          <p:spTgt spid="22582"/>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22583"/>
                                        </p:tgtEl>
                                        <p:attrNameLst>
                                          <p:attrName>style.visibility</p:attrName>
                                        </p:attrNameLst>
                                      </p:cBhvr>
                                      <p:to>
                                        <p:strVal val="visible"/>
                                      </p:to>
                                    </p:set>
                                    <p:animEffect transition="in" filter="wipe(up)">
                                      <p:cBhvr>
                                        <p:cTn id="211" dur="500"/>
                                        <p:tgtEl>
                                          <p:spTgt spid="22583"/>
                                        </p:tgtEl>
                                      </p:cBhvr>
                                    </p:animEffect>
                                  </p:childTnLst>
                                </p:cTn>
                              </p:par>
                              <p:par>
                                <p:cTn id="212" presetID="22" presetClass="entr" presetSubtype="1" fill="hold" grpId="0" nodeType="withEffect">
                                  <p:stCondLst>
                                    <p:cond delay="0"/>
                                  </p:stCondLst>
                                  <p:childTnLst>
                                    <p:set>
                                      <p:cBhvr>
                                        <p:cTn id="213" dur="1" fill="hold">
                                          <p:stCondLst>
                                            <p:cond delay="0"/>
                                          </p:stCondLst>
                                        </p:cTn>
                                        <p:tgtEl>
                                          <p:spTgt spid="22584"/>
                                        </p:tgtEl>
                                        <p:attrNameLst>
                                          <p:attrName>style.visibility</p:attrName>
                                        </p:attrNameLst>
                                      </p:cBhvr>
                                      <p:to>
                                        <p:strVal val="visible"/>
                                      </p:to>
                                    </p:set>
                                    <p:animEffect transition="in" filter="wipe(up)">
                                      <p:cBhvr>
                                        <p:cTn id="214" dur="500"/>
                                        <p:tgtEl>
                                          <p:spTgt spid="22584"/>
                                        </p:tgtEl>
                                      </p:cBhvr>
                                    </p:animEffect>
                                  </p:childTnLst>
                                </p:cTn>
                              </p:par>
                              <p:par>
                                <p:cTn id="215" presetID="22" presetClass="entr" presetSubtype="1" fill="hold" grpId="0" nodeType="withEffect">
                                  <p:stCondLst>
                                    <p:cond delay="0"/>
                                  </p:stCondLst>
                                  <p:childTnLst>
                                    <p:set>
                                      <p:cBhvr>
                                        <p:cTn id="216" dur="1" fill="hold">
                                          <p:stCondLst>
                                            <p:cond delay="0"/>
                                          </p:stCondLst>
                                        </p:cTn>
                                        <p:tgtEl>
                                          <p:spTgt spid="22585"/>
                                        </p:tgtEl>
                                        <p:attrNameLst>
                                          <p:attrName>style.visibility</p:attrName>
                                        </p:attrNameLst>
                                      </p:cBhvr>
                                      <p:to>
                                        <p:strVal val="visible"/>
                                      </p:to>
                                    </p:set>
                                    <p:animEffect transition="in" filter="wipe(up)">
                                      <p:cBhvr>
                                        <p:cTn id="217" dur="500"/>
                                        <p:tgtEl>
                                          <p:spTgt spid="22585"/>
                                        </p:tgtEl>
                                      </p:cBhvr>
                                    </p:animEffect>
                                  </p:childTnLst>
                                </p:cTn>
                              </p:par>
                            </p:childTnLst>
                          </p:cTn>
                        </p:par>
                        <p:par>
                          <p:cTn id="218" fill="hold" nodeType="afterGroup">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22632"/>
                                        </p:tgtEl>
                                        <p:attrNameLst>
                                          <p:attrName>style.visibility</p:attrName>
                                        </p:attrNameLst>
                                      </p:cBhvr>
                                      <p:to>
                                        <p:strVal val="visible"/>
                                      </p:to>
                                    </p:set>
                                    <p:animEffect transition="in" filter="wipe(left)">
                                      <p:cBhvr>
                                        <p:cTn id="221"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 grpId="0" animBg="1"/>
      <p:bldP spid="22631" grpId="0" animBg="1"/>
      <p:bldP spid="22629" grpId="0" animBg="1"/>
      <p:bldP spid="22628" grpId="0" animBg="1"/>
      <p:bldP spid="22531" grpId="0" build="p"/>
      <p:bldP spid="22532" grpId="0" animBg="1"/>
      <p:bldP spid="22533" grpId="0" animBg="1"/>
      <p:bldP spid="22534" grpId="0" animBg="1"/>
      <p:bldP spid="22535" grpId="0" animBg="1"/>
      <p:bldP spid="22536" grpId="0"/>
      <p:bldP spid="22537" grpId="0" animBg="1"/>
      <p:bldP spid="22538" grpId="0"/>
      <p:bldP spid="22539" grpId="0" animBg="1"/>
      <p:bldP spid="22540" grpId="0" animBg="1"/>
      <p:bldP spid="22541" grpId="0" animBg="1"/>
      <p:bldP spid="22542" grpId="0" animBg="1"/>
      <p:bldP spid="22548" grpId="0"/>
      <p:bldP spid="22553" grpId="0"/>
      <p:bldP spid="22570" grpId="0"/>
      <p:bldP spid="22571" grpId="0"/>
      <p:bldP spid="22572" grpId="0"/>
      <p:bldP spid="22573" grpId="0"/>
      <p:bldP spid="22575" grpId="0" animBg="1"/>
      <p:bldP spid="22576" grpId="0" animBg="1"/>
      <p:bldP spid="22577" grpId="0" animBg="1"/>
      <p:bldP spid="22578" grpId="0" animBg="1"/>
      <p:bldP spid="22579" grpId="0"/>
      <p:bldP spid="22580" grpId="0" animBg="1"/>
      <p:bldP spid="22581" grpId="0"/>
      <p:bldP spid="22582" grpId="0" animBg="1"/>
      <p:bldP spid="22583" grpId="0" animBg="1"/>
      <p:bldP spid="22584" grpId="0" animBg="1"/>
      <p:bldP spid="22585" grpId="0" animBg="1"/>
      <p:bldP spid="22586" grpId="0"/>
      <p:bldP spid="22587" grpId="0"/>
      <p:bldP spid="22588" grpId="0" animBg="1"/>
      <p:bldP spid="22589" grpId="0" animBg="1"/>
      <p:bldP spid="22590" grpId="0" animBg="1"/>
      <p:bldP spid="22591" grpId="0" animBg="1"/>
      <p:bldP spid="22592" grpId="0"/>
      <p:bldP spid="22593" grpId="0" animBg="1"/>
      <p:bldP spid="22594" grpId="0" animBg="1"/>
      <p:bldP spid="22595" grpId="0" animBg="1"/>
      <p:bldP spid="22596" grpId="0" animBg="1"/>
      <p:bldP spid="22597" grpId="0" animBg="1"/>
      <p:bldP spid="22598" grpId="0"/>
      <p:bldP spid="22599" grpId="0"/>
      <p:bldP spid="22600" grpId="0"/>
      <p:bldP spid="22601" grpId="0"/>
      <p:bldP spid="22602" grpId="0"/>
      <p:bldP spid="22603" grpId="0"/>
      <p:bldP spid="22604" grpId="0"/>
      <p:bldP spid="22605" grpId="0"/>
      <p:bldP spid="22606" grpId="0"/>
      <p:bldP spid="22607" grpId="0" animBg="1"/>
      <p:bldP spid="22608" grpId="0" animBg="1"/>
      <p:bldP spid="22609" grpId="0" animBg="1"/>
      <p:bldP spid="22610" grpId="0" animBg="1"/>
      <p:bldP spid="22611" grpId="0"/>
      <p:bldP spid="22612" grpId="0" animBg="1"/>
      <p:bldP spid="22613" grpId="0" animBg="1"/>
      <p:bldP spid="22614" grpId="0" animBg="1"/>
      <p:bldP spid="22615" grpId="0" animBg="1"/>
      <p:bldP spid="22616" grpId="0" animBg="1"/>
      <p:bldP spid="22617" grpId="0"/>
      <p:bldP spid="22618" grpId="0"/>
      <p:bldP spid="22619" grpId="0"/>
      <p:bldP spid="22620" grpId="0"/>
      <p:bldP spid="22621" grpId="0"/>
      <p:bldP spid="22622" grpId="0"/>
      <p:bldP spid="22623" grpId="0"/>
      <p:bldP spid="22625" grpId="0"/>
      <p:bldP spid="226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1310186" y="963614"/>
            <a:ext cx="1055161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u="sng" dirty="0">
                <a:solidFill>
                  <a:srgbClr val="990099"/>
                </a:solidFill>
                <a:ea typeface="SimSun" pitchFamily="2" charset="-122"/>
              </a:rPr>
              <a:t>Type 1 - Serial In Parallel Out (SIPO)</a:t>
            </a:r>
          </a:p>
          <a:p>
            <a:endParaRPr lang="en-US" altLang="zh-CN" sz="2400" b="1" u="sng" dirty="0">
              <a:solidFill>
                <a:srgbClr val="990099"/>
              </a:solidFill>
              <a:ea typeface="SimSun" pitchFamily="2" charset="-122"/>
            </a:endParaRPr>
          </a:p>
          <a:p>
            <a:pPr marL="179388" lvl="1"/>
            <a:r>
              <a:rPr lang="en-GB" sz="2400" dirty="0"/>
              <a:t>Data bits are entered serially into the shift register.</a:t>
            </a:r>
          </a:p>
          <a:p>
            <a:pPr marL="179388" lvl="1"/>
            <a:r>
              <a:rPr lang="en-GB" sz="2400" dirty="0"/>
              <a:t>Each bit appears on its respective output line, and all bits are available simultaneously.</a:t>
            </a:r>
          </a:p>
          <a:p>
            <a:pPr marL="179388" lvl="1"/>
            <a:endParaRPr lang="en-US" altLang="zh-CN" sz="2400" b="1" u="sng" dirty="0">
              <a:solidFill>
                <a:srgbClr val="000000"/>
              </a:solidFill>
              <a:ea typeface="SimSun" pitchFamily="2" charset="-122"/>
            </a:endParaRPr>
          </a:p>
          <a:p>
            <a:pPr marL="179388" lvl="1"/>
            <a:endParaRPr lang="en-US" altLang="zh-CN" sz="2400" b="1" u="sng" dirty="0">
              <a:solidFill>
                <a:srgbClr val="000000"/>
              </a:solidFill>
              <a:ea typeface="SimSun" pitchFamily="2" charset="-122"/>
            </a:endParaRPr>
          </a:p>
          <a:p>
            <a:r>
              <a:rPr lang="en-US" altLang="zh-CN" sz="2400" b="1" u="sng" dirty="0">
                <a:solidFill>
                  <a:srgbClr val="990099"/>
                </a:solidFill>
                <a:ea typeface="SimSun" pitchFamily="2" charset="-122"/>
              </a:rPr>
              <a:t>Type 2 - Serial In Serial Out (SISO)</a:t>
            </a:r>
          </a:p>
          <a:p>
            <a:endParaRPr lang="en-US" altLang="zh-CN" sz="2400" b="1" u="sng" dirty="0">
              <a:solidFill>
                <a:srgbClr val="990099"/>
              </a:solidFill>
              <a:ea typeface="SimSun" pitchFamily="2" charset="-122"/>
            </a:endParaRPr>
          </a:p>
          <a:p>
            <a:pPr marL="179388" lvl="1"/>
            <a:r>
              <a:rPr lang="en-US" sz="2400" dirty="0">
                <a:solidFill>
                  <a:srgbClr val="000000"/>
                </a:solidFill>
              </a:rPr>
              <a:t>The serial in serial out shift register accepts data serially, i.e. one bit at a time on a single line.</a:t>
            </a:r>
          </a:p>
          <a:p>
            <a:pPr marL="179388" lvl="1"/>
            <a:r>
              <a:rPr lang="en-US" sz="2400" dirty="0">
                <a:solidFill>
                  <a:srgbClr val="000000"/>
                </a:solidFill>
              </a:rPr>
              <a:t>It produces stored information on its output also in serial form.</a:t>
            </a:r>
            <a:endParaRPr lang="en-GB" sz="2400" dirty="0"/>
          </a:p>
        </p:txBody>
      </p:sp>
      <p:sp>
        <p:nvSpPr>
          <p:cNvPr id="24579" name="Text Box 3"/>
          <p:cNvSpPr txBox="1">
            <a:spLocks noChangeArrowheads="1"/>
          </p:cNvSpPr>
          <p:nvPr/>
        </p:nvSpPr>
        <p:spPr bwMode="auto">
          <a:xfrm>
            <a:off x="1106448" y="296579"/>
            <a:ext cx="10418233"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900" u="sng" dirty="0">
                <a:solidFill>
                  <a:srgbClr val="515F73"/>
                </a:solidFill>
                <a:effectLst>
                  <a:outerShdw blurRad="38100" dist="38100" dir="2700000" algn="tl">
                    <a:srgbClr val="000000"/>
                  </a:outerShdw>
                </a:effectLst>
                <a:latin typeface="Gill Sans MT" pitchFamily="34" charset="0"/>
              </a:rPr>
              <a:t>4 TYPES OF DATA MOVEMENT</a:t>
            </a:r>
            <a:endParaRPr lang="en-SG" sz="3900" u="sng" dirty="0">
              <a:solidFill>
                <a:srgbClr val="515F73"/>
              </a:solidFill>
              <a:effectLst>
                <a:outerShdw blurRad="38100" dist="38100" dir="2700000" algn="tl">
                  <a:srgbClr val="000000"/>
                </a:outerShdw>
              </a:effectLst>
              <a:latin typeface="Gill Sans MT" pitchFamily="34" charset="0"/>
            </a:endParaRPr>
          </a:p>
        </p:txBody>
      </p:sp>
      <p:sp>
        <p:nvSpPr>
          <p:cNvPr id="14340"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2F98AFCB-3681-40B3-B718-0F7C07EC5121}" type="slidenum">
              <a:rPr lang="en-SG" sz="1200">
                <a:solidFill>
                  <a:srgbClr val="9A9A9A"/>
                </a:solidFill>
                <a:latin typeface="Gill Sans MT" pitchFamily="34" charset="0"/>
              </a:rPr>
              <a:pPr algn="ctr" eaLnBrk="1" hangingPunct="1"/>
              <a:t>7</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1128488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animEffect transition="in" filter="wipe(left)">
                                      <p:cBhvr>
                                        <p:cTn id="7" dur="500"/>
                                        <p:tgtEl>
                                          <p:spTgt spid="1054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75">
                                            <p:txEl>
                                              <p:pRg st="3" end="3"/>
                                            </p:txEl>
                                          </p:spTgt>
                                        </p:tgtEl>
                                        <p:attrNameLst>
                                          <p:attrName>style.visibility</p:attrName>
                                        </p:attrNameLst>
                                      </p:cBhvr>
                                      <p:to>
                                        <p:strVal val="visible"/>
                                      </p:to>
                                    </p:set>
                                    <p:animEffect transition="in" filter="wipe(left)">
                                      <p:cBhvr>
                                        <p:cTn id="12" dur="500"/>
                                        <p:tgtEl>
                                          <p:spTgt spid="1054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475">
                                            <p:txEl>
                                              <p:pRg st="8" end="8"/>
                                            </p:txEl>
                                          </p:spTgt>
                                        </p:tgtEl>
                                        <p:attrNameLst>
                                          <p:attrName>style.visibility</p:attrName>
                                        </p:attrNameLst>
                                      </p:cBhvr>
                                      <p:to>
                                        <p:strVal val="visible"/>
                                      </p:to>
                                    </p:set>
                                    <p:animEffect transition="in" filter="wipe(left)">
                                      <p:cBhvr>
                                        <p:cTn id="17" dur="500"/>
                                        <p:tgtEl>
                                          <p:spTgt spid="105475">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475">
                                            <p:txEl>
                                              <p:pRg st="9" end="9"/>
                                            </p:txEl>
                                          </p:spTgt>
                                        </p:tgtEl>
                                        <p:attrNameLst>
                                          <p:attrName>style.visibility</p:attrName>
                                        </p:attrNameLst>
                                      </p:cBhvr>
                                      <p:to>
                                        <p:strVal val="visible"/>
                                      </p:to>
                                    </p:set>
                                    <p:animEffect transition="in" filter="wipe(left)">
                                      <p:cBhvr>
                                        <p:cTn id="22" dur="500"/>
                                        <p:tgtEl>
                                          <p:spTgt spid="105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695451" y="915989"/>
            <a:ext cx="1022773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u="sng" dirty="0">
                <a:solidFill>
                  <a:srgbClr val="990099"/>
                </a:solidFill>
                <a:ea typeface="SimSun" pitchFamily="2" charset="-122"/>
              </a:rPr>
              <a:t>Type 3 - Parallel In Serial Out (PISO)</a:t>
            </a:r>
          </a:p>
          <a:p>
            <a:endParaRPr lang="en-US" altLang="zh-CN" sz="2400" b="1" u="sng" dirty="0">
              <a:solidFill>
                <a:srgbClr val="990099"/>
              </a:solidFill>
              <a:ea typeface="SimSun" pitchFamily="2" charset="-122"/>
            </a:endParaRPr>
          </a:p>
          <a:p>
            <a:pPr marL="179388" lvl="1"/>
            <a:r>
              <a:rPr lang="en-US" sz="2400" dirty="0">
                <a:solidFill>
                  <a:srgbClr val="000000"/>
                </a:solidFill>
              </a:rPr>
              <a:t>Data bits are entered simultaneously into their respective stages in parallel fashion.</a:t>
            </a:r>
          </a:p>
          <a:p>
            <a:pPr marL="179388" lvl="1"/>
            <a:r>
              <a:rPr lang="en-US" sz="2400" dirty="0">
                <a:solidFill>
                  <a:srgbClr val="000000"/>
                </a:solidFill>
              </a:rPr>
              <a:t>The output is serial i.e. shifting one bit at a time on a single line.</a:t>
            </a:r>
          </a:p>
          <a:p>
            <a:pPr marL="179388" lvl="1"/>
            <a:endParaRPr lang="en-US" altLang="zh-CN" sz="2400" b="1" u="sng" dirty="0">
              <a:solidFill>
                <a:srgbClr val="000000"/>
              </a:solidFill>
              <a:ea typeface="SimSun" pitchFamily="2" charset="-122"/>
            </a:endParaRPr>
          </a:p>
          <a:p>
            <a:r>
              <a:rPr lang="en-US" altLang="zh-CN" sz="2400" b="1" u="sng" dirty="0">
                <a:solidFill>
                  <a:srgbClr val="990099"/>
                </a:solidFill>
                <a:ea typeface="SimSun" pitchFamily="2" charset="-122"/>
              </a:rPr>
              <a:t>Type 4 - Parallel In Parallel Out (PIPO)</a:t>
            </a:r>
            <a:r>
              <a:rPr lang="en-US" altLang="zh-CN" sz="2400" b="1" dirty="0">
                <a:solidFill>
                  <a:srgbClr val="990099"/>
                </a:solidFill>
                <a:ea typeface="SimSun" pitchFamily="2" charset="-122"/>
              </a:rPr>
              <a:t>	</a:t>
            </a:r>
            <a:r>
              <a:rPr lang="en-US" altLang="zh-CN" sz="2400" dirty="0">
                <a:solidFill>
                  <a:srgbClr val="000000"/>
                </a:solidFill>
                <a:ea typeface="SimSun" pitchFamily="2" charset="-122"/>
              </a:rPr>
              <a:t>	</a:t>
            </a:r>
            <a:endParaRPr lang="en-US" altLang="zh-CN" sz="2400" u="sng" dirty="0">
              <a:solidFill>
                <a:srgbClr val="000000"/>
              </a:solidFill>
              <a:ea typeface="SimSun" pitchFamily="2" charset="-122"/>
            </a:endParaRPr>
          </a:p>
          <a:p>
            <a:pPr marL="358775" lvl="2"/>
            <a:endParaRPr lang="en-GB" sz="2400" dirty="0"/>
          </a:p>
          <a:p>
            <a:pPr marL="179388" lvl="1"/>
            <a:r>
              <a:rPr lang="en-GB" sz="2400" dirty="0"/>
              <a:t>Data bits are entered simultaneously into their respective stages in parallel. All bits are also available at the respective output stage in parallel.</a:t>
            </a:r>
            <a:endParaRPr lang="en-US" sz="2400" dirty="0"/>
          </a:p>
        </p:txBody>
      </p:sp>
      <p:sp>
        <p:nvSpPr>
          <p:cNvPr id="24579" name="Text Box 3"/>
          <p:cNvSpPr txBox="1">
            <a:spLocks noChangeArrowheads="1"/>
          </p:cNvSpPr>
          <p:nvPr/>
        </p:nvSpPr>
        <p:spPr bwMode="auto">
          <a:xfrm>
            <a:off x="992717" y="274543"/>
            <a:ext cx="10418233" cy="685800"/>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3900" u="sng">
                <a:solidFill>
                  <a:srgbClr val="515F73"/>
                </a:solidFill>
                <a:effectLst>
                  <a:outerShdw blurRad="38100" dist="38100" dir="2700000" algn="tl">
                    <a:srgbClr val="000000"/>
                  </a:outerShdw>
                </a:effectLst>
                <a:latin typeface="Gill Sans MT" pitchFamily="34" charset="0"/>
              </a:rPr>
              <a:t>4 TYPES OF DATA MOVEMENT</a:t>
            </a:r>
            <a:endParaRPr lang="en-SG" sz="3900" u="sng">
              <a:solidFill>
                <a:srgbClr val="515F73"/>
              </a:solidFill>
              <a:effectLst>
                <a:outerShdw blurRad="38100" dist="38100" dir="2700000" algn="tl">
                  <a:srgbClr val="000000"/>
                </a:outerShdw>
              </a:effectLst>
              <a:latin typeface="Gill Sans MT" pitchFamily="34" charset="0"/>
            </a:endParaRPr>
          </a:p>
        </p:txBody>
      </p:sp>
      <p:sp>
        <p:nvSpPr>
          <p:cNvPr id="15364"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E671D07A-BF22-45E5-9190-DD997B7ABD2E}" type="slidenum">
              <a:rPr lang="en-SG" sz="1200">
                <a:solidFill>
                  <a:srgbClr val="9A9A9A"/>
                </a:solidFill>
                <a:latin typeface="Gill Sans MT" pitchFamily="34" charset="0"/>
              </a:rPr>
              <a:pPr algn="ctr" eaLnBrk="1" hangingPunct="1"/>
              <a:t>8</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1862185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2">
                                            <p:txEl>
                                              <p:pRg st="2" end="2"/>
                                            </p:txEl>
                                          </p:spTgt>
                                        </p:tgtEl>
                                        <p:attrNameLst>
                                          <p:attrName>style.visibility</p:attrName>
                                        </p:attrNameLst>
                                      </p:cBhvr>
                                      <p:to>
                                        <p:strVal val="visible"/>
                                      </p:to>
                                    </p:set>
                                    <p:animEffect transition="in" filter="wipe(left)">
                                      <p:cBhvr>
                                        <p:cTn id="7" dur="500"/>
                                        <p:tgtEl>
                                          <p:spTgt spid="1075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2">
                                            <p:txEl>
                                              <p:pRg st="3" end="3"/>
                                            </p:txEl>
                                          </p:spTgt>
                                        </p:tgtEl>
                                        <p:attrNameLst>
                                          <p:attrName>style.visibility</p:attrName>
                                        </p:attrNameLst>
                                      </p:cBhvr>
                                      <p:to>
                                        <p:strVal val="visible"/>
                                      </p:to>
                                    </p:set>
                                    <p:animEffect transition="in" filter="wipe(left)">
                                      <p:cBhvr>
                                        <p:cTn id="12" dur="500"/>
                                        <p:tgtEl>
                                          <p:spTgt spid="10752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2">
                                            <p:txEl>
                                              <p:pRg st="7" end="7"/>
                                            </p:txEl>
                                          </p:spTgt>
                                        </p:tgtEl>
                                        <p:attrNameLst>
                                          <p:attrName>style.visibility</p:attrName>
                                        </p:attrNameLst>
                                      </p:cBhvr>
                                      <p:to>
                                        <p:strVal val="visible"/>
                                      </p:to>
                                    </p:set>
                                    <p:animEffect transition="in" filter="wipe(left)">
                                      <p:cBhvr>
                                        <p:cTn id="17" dur="500"/>
                                        <p:tgtEl>
                                          <p:spTgt spid="1075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idx="4294967295"/>
          </p:nvPr>
        </p:nvSpPr>
        <p:spPr bwMode="auto">
          <a:xfrm>
            <a:off x="1519578" y="272956"/>
            <a:ext cx="9999133" cy="8016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gn="ctr" eaLnBrk="1" hangingPunct="1">
              <a:defRPr/>
            </a:pPr>
            <a:r>
              <a:rPr lang="en-US" sz="3900" u="sng">
                <a:effectLst>
                  <a:outerShdw blurRad="38100" dist="38100" dir="2700000" algn="tl">
                    <a:srgbClr val="000000"/>
                  </a:outerShdw>
                </a:effectLst>
              </a:rPr>
              <a:t>SIPO Register Basic Operation</a:t>
            </a:r>
          </a:p>
        </p:txBody>
      </p:sp>
      <p:sp>
        <p:nvSpPr>
          <p:cNvPr id="23555" name="Rectangle 3"/>
          <p:cNvSpPr>
            <a:spLocks noGrp="1" noChangeArrowheads="1"/>
          </p:cNvSpPr>
          <p:nvPr>
            <p:ph type="body" idx="4294967295"/>
          </p:nvPr>
        </p:nvSpPr>
        <p:spPr bwMode="auto">
          <a:xfrm>
            <a:off x="964443" y="1330965"/>
            <a:ext cx="11081981" cy="4208462"/>
          </a:xfrm>
          <a:prstGeom prst="rect">
            <a:avLst/>
          </a:prstGeom>
          <a:solidFill>
            <a:srgbClr val="FFFFFF"/>
          </a:solidFill>
          <a:ln>
            <a:noFill/>
            <a:miter lim="800000"/>
            <a:headEnd/>
            <a:tailEnd/>
          </a:ln>
        </p:spPr>
        <p:txBody>
          <a:bodyPr>
            <a:normAutofit lnSpcReduction="10000"/>
          </a:bodyPr>
          <a:lstStyle/>
          <a:p>
            <a:pPr eaLnBrk="1" hangingPunct="1">
              <a:lnSpc>
                <a:spcPct val="90000"/>
              </a:lnSpc>
            </a:pPr>
            <a:r>
              <a:rPr lang="en-US" dirty="0"/>
              <a:t>Accepts data serially on bit by bit basis</a:t>
            </a:r>
          </a:p>
          <a:p>
            <a:pPr eaLnBrk="1" hangingPunct="1">
              <a:lnSpc>
                <a:spcPct val="90000"/>
              </a:lnSpc>
            </a:pPr>
            <a:r>
              <a:rPr lang="en-US" dirty="0"/>
              <a:t>Once data is stored, each data bit appears simultaneously on its respective output line</a:t>
            </a:r>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u="sng" dirty="0"/>
              <a:t>Application of SIPO</a:t>
            </a:r>
            <a:r>
              <a:rPr lang="en-US" dirty="0"/>
              <a:t>:</a:t>
            </a:r>
          </a:p>
          <a:p>
            <a:pPr lvl="1" eaLnBrk="1" hangingPunct="1">
              <a:lnSpc>
                <a:spcPct val="90000"/>
              </a:lnSpc>
              <a:buFont typeface="Verdana" pitchFamily="34" charset="0"/>
              <a:buNone/>
            </a:pPr>
            <a:r>
              <a:rPr lang="en-US" sz="2400" dirty="0"/>
              <a:t>	- A computer or microprocessor based system commonly processes data in parallel 	format.</a:t>
            </a:r>
          </a:p>
          <a:p>
            <a:pPr lvl="1" eaLnBrk="1" hangingPunct="1">
              <a:lnSpc>
                <a:spcPct val="90000"/>
              </a:lnSpc>
              <a:buFont typeface="Verdana" pitchFamily="34" charset="0"/>
              <a:buNone/>
            </a:pPr>
            <a:r>
              <a:rPr lang="en-US" sz="2400" dirty="0"/>
              <a:t>	- Hence, serial incoming data is converted into 	parallel format through a SIPO register</a:t>
            </a:r>
          </a:p>
        </p:txBody>
      </p:sp>
      <p:sp>
        <p:nvSpPr>
          <p:cNvPr id="16388" name="Slide Number Placeholder 21"/>
          <p:cNvSpPr txBox="1">
            <a:spLocks noGrp="1"/>
          </p:cNvSpPr>
          <p:nvPr/>
        </p:nvSpPr>
        <p:spPr bwMode="auto">
          <a:xfrm>
            <a:off x="6201834" y="6381750"/>
            <a:ext cx="106468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SG" sz="1200">
                <a:solidFill>
                  <a:srgbClr val="9A9A9A"/>
                </a:solidFill>
                <a:latin typeface="Gill Sans MT" pitchFamily="34" charset="0"/>
              </a:rPr>
              <a:t>Slides </a:t>
            </a:r>
            <a:fld id="{4BD89746-5619-420A-9F18-A15BC1E6A2FA}" type="slidenum">
              <a:rPr lang="en-SG" sz="1200">
                <a:solidFill>
                  <a:srgbClr val="9A9A9A"/>
                </a:solidFill>
                <a:latin typeface="Gill Sans MT" pitchFamily="34" charset="0"/>
              </a:rPr>
              <a:pPr algn="ctr" eaLnBrk="1" hangingPunct="1"/>
              <a:t>9</a:t>
            </a:fld>
            <a:endParaRPr lang="en-SG" sz="1200">
              <a:solidFill>
                <a:srgbClr val="9A9A9A"/>
              </a:solidFill>
              <a:latin typeface="Gill Sans MT" pitchFamily="34" charset="0"/>
            </a:endParaRPr>
          </a:p>
        </p:txBody>
      </p:sp>
    </p:spTree>
    <p:extLst>
      <p:ext uri="{BB962C8B-B14F-4D97-AF65-F5344CB8AC3E}">
        <p14:creationId xmlns:p14="http://schemas.microsoft.com/office/powerpoint/2010/main" val="1040645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bg/>
                                          </p:spTgt>
                                        </p:tgtEl>
                                        <p:attrNameLst>
                                          <p:attrName>style.visibility</p:attrName>
                                        </p:attrNameLst>
                                      </p:cBhvr>
                                      <p:to>
                                        <p:strVal val="visible"/>
                                      </p:to>
                                    </p:set>
                                    <p:animEffect transition="in" filter="wipe(left)">
                                      <p:cBhvr>
                                        <p:cTn id="7" dur="500"/>
                                        <p:tgtEl>
                                          <p:spTgt spid="2355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left)">
                                      <p:cBhvr>
                                        <p:cTn id="12" dur="5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wipe(left)">
                                      <p:cBhvr>
                                        <p:cTn id="17" dur="500"/>
                                        <p:tgtEl>
                                          <p:spTgt spid="2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wipe(left)">
                                      <p:cBhvr>
                                        <p:cTn id="22" dur="500"/>
                                        <p:tgtEl>
                                          <p:spTgt spid="23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Effect transition="in" filter="wipe(left)">
                                      <p:cBhvr>
                                        <p:cTn id="27" dur="500"/>
                                        <p:tgtEl>
                                          <p:spTgt spid="235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5">
                                            <p:txEl>
                                              <p:pRg st="6" end="6"/>
                                            </p:txEl>
                                          </p:spTgt>
                                        </p:tgtEl>
                                        <p:attrNameLst>
                                          <p:attrName>style.visibility</p:attrName>
                                        </p:attrNameLst>
                                      </p:cBhvr>
                                      <p:to>
                                        <p:strVal val="visible"/>
                                      </p:to>
                                    </p:set>
                                    <p:animEffect transition="in" filter="wipe(left)">
                                      <p:cBhvr>
                                        <p:cTn id="32"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1305</Words>
  <Application>Microsoft Office PowerPoint</Application>
  <PresentationFormat>Widescreen</PresentationFormat>
  <Paragraphs>365</Paragraphs>
  <Slides>22</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Cambria Math</vt:lpstr>
      <vt:lpstr>Garamond</vt:lpstr>
      <vt:lpstr>Gill Sans MT</vt:lpstr>
      <vt:lpstr>Palatino</vt:lpstr>
      <vt:lpstr>Times New Roman</vt:lpstr>
      <vt:lpstr>Verdana</vt:lpstr>
      <vt:lpstr>Wingdings</vt:lpstr>
      <vt:lpstr>Wingdings 2</vt:lpstr>
      <vt:lpstr>Office Theme</vt:lpstr>
      <vt:lpstr>SHIFT REGISTERS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SIPO Register Basic Operation</vt:lpstr>
      <vt:lpstr>Example 1: 4-bit Shift SIPO Register</vt:lpstr>
      <vt:lpstr>SISO Register Basic Operation</vt:lpstr>
      <vt:lpstr>4-bit SISO shift register using D-FFs</vt:lpstr>
      <vt:lpstr>Example 2: 3-bit shift SISO register</vt:lpstr>
      <vt:lpstr>Parallel In Parallel Out Shift Register</vt:lpstr>
      <vt:lpstr>For the 4-bit PIPO register below, the initial states are given Q0Q1Q2Q3= 1000.  what are the outputs of registers immediately after 3rd clock pulse?</vt:lpstr>
      <vt:lpstr>Parallel In Serial Out Shift Register</vt:lpstr>
      <vt:lpstr>Parallel In - Serial Out Shift Registers </vt:lpstr>
      <vt:lpstr>PowerPoint Presentation</vt:lpstr>
      <vt:lpstr>PowerPoint Presentation</vt:lpstr>
      <vt:lpstr>Universal Shift Register</vt:lpstr>
      <vt:lpstr>PowerPoint Presentation</vt:lpstr>
      <vt:lpstr>Application of Shift Register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REGISTERS</dc:title>
  <dc:creator>Anitha Daniel</dc:creator>
  <cp:lastModifiedBy>Sureshkumar A</cp:lastModifiedBy>
  <cp:revision>5</cp:revision>
  <dcterms:created xsi:type="dcterms:W3CDTF">2020-10-23T08:47:42Z</dcterms:created>
  <dcterms:modified xsi:type="dcterms:W3CDTF">2021-12-13T17:13:21Z</dcterms:modified>
</cp:coreProperties>
</file>