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Lst>
  <p:sldSz cy="6858000" cx="9144000"/>
  <p:notesSz cx="6858000" cy="9144000"/>
  <p:embeddedFontLst>
    <p:embeddedFont>
      <p:font typeface="Arimo"/>
      <p:regular r:id="rId121"/>
      <p:bold r:id="rId122"/>
      <p:italic r:id="rId123"/>
      <p:boldItalic r:id="rId124"/>
    </p:embeddedFont>
    <p:embeddedFont>
      <p:font typeface="Tahoma"/>
      <p:regular r:id="rId125"/>
      <p:bold r:id="rId126"/>
    </p:embeddedFont>
    <p:embeddedFont>
      <p:font typeface="Libre Baskerville"/>
      <p:regular r:id="rId127"/>
      <p:bold r:id="rId128"/>
      <p:italic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30" roundtripDataSignature="AMtx7mh7aqWPxk/4iKQMF+SST8CKwBcb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2B8458-44CE-41D6-AA18-5701B8C612E8}">
  <a:tblStyle styleId="{9E2B8458-44CE-41D6-AA18-5701B8C612E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LibreBaskerville-italic.fntdata"/><Relationship Id="rId128" Type="http://schemas.openxmlformats.org/officeDocument/2006/relationships/font" Target="fonts/LibreBaskerville-bold.fntdata"/><Relationship Id="rId127" Type="http://schemas.openxmlformats.org/officeDocument/2006/relationships/font" Target="fonts/LibreBaskerville-regular.fntdata"/><Relationship Id="rId126" Type="http://schemas.openxmlformats.org/officeDocument/2006/relationships/font" Target="fonts/Tahoma-bold.fntdata"/><Relationship Id="rId26" Type="http://schemas.openxmlformats.org/officeDocument/2006/relationships/slide" Target="slides/slide20.xml"/><Relationship Id="rId121" Type="http://schemas.openxmlformats.org/officeDocument/2006/relationships/font" Target="fonts/Arimo-regular.fntdata"/><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Tahoma-regular.fntdata"/><Relationship Id="rId29" Type="http://schemas.openxmlformats.org/officeDocument/2006/relationships/slide" Target="slides/slide23.xml"/><Relationship Id="rId124" Type="http://schemas.openxmlformats.org/officeDocument/2006/relationships/font" Target="fonts/Arimo-boldItalic.fntdata"/><Relationship Id="rId123" Type="http://schemas.openxmlformats.org/officeDocument/2006/relationships/font" Target="fonts/Arimo-italic.fntdata"/><Relationship Id="rId122" Type="http://schemas.openxmlformats.org/officeDocument/2006/relationships/font" Target="fonts/Arimo-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0" Type="http://customschemas.google.com/relationships/presentationmetadata" Target="meta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4" name="Google Shape;86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870" name="Google Shape;870;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1" name="Google Shape;871;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9" name="Google Shape;879;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4" name="Google Shape;88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2" name="Google Shape;902;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7" name="Google Shape;907;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3" name="Google Shape;91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19" name="Google Shape;919;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0" name="Google Shape;920;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28" name="Google Shape;928;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7" name="Google Shape;937;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42" name="Google Shape;942;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3" name="Google Shape;943;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1" name="Google Shape;95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56" name="Google Shape;956;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7" name="Google Shape;95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4" name="Google Shape;96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9" name="Google Shape;969;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06" name="Google Shape;2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21" name="Google Shape;2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77" name="Google Shape;2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5" name="Google Shape;2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6" name="Google Shape;2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14" name="Google Shape;3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21" name="Google Shape;32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30" name="Google Shape;33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36" name="Google Shape;33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403" name="Google Shape;40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416" name="Google Shape;41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37" name="Google Shape;53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74" name="Google Shape;57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82" name="Google Shape;58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90" name="Google Shape;59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2" name="Google Shape;61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18" name="Google Shape;618;p72: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72: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32" name="Google Shape;632;p74: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74: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63" name="Google Shape;663;p77: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77: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78" name="Google Shape;678;p78: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78: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9" name="Google Shape;70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1" name="Google Shape;72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7" name="Google Shape;75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3" name="Google Shape;76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5" name="Google Shape;775;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2" name="Google Shape;78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9" name="Google Shape;789;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1" name="Google Shape;82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8" name="Google Shape;82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5" name="Google Shape;83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2" name="Google Shape;842;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8" name="Google Shape;858;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5"/>
          <p:cNvSpPr/>
          <p:nvPr>
            <p:ph idx="2" type="pic"/>
          </p:nvPr>
        </p:nvSpPr>
        <p:spPr>
          <a:xfrm>
            <a:off x="1792288" y="612775"/>
            <a:ext cx="5486400" cy="4114800"/>
          </a:xfrm>
          <a:prstGeom prst="rect">
            <a:avLst/>
          </a:prstGeom>
          <a:noFill/>
          <a:ln>
            <a:noFill/>
          </a:ln>
        </p:spPr>
      </p:sp>
      <p:sp>
        <p:nvSpPr>
          <p:cNvPr id="71" name="Google Shape;71;p1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2" name="Google Shape;72;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1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31" name="Shape 31"/>
        <p:cNvGrpSpPr/>
        <p:nvPr/>
      </p:nvGrpSpPr>
      <p:grpSpPr>
        <a:xfrm>
          <a:off x="0" y="0"/>
          <a:ext cx="0" cy="0"/>
          <a:chOff x="0" y="0"/>
          <a:chExt cx="0" cy="0"/>
        </a:xfrm>
      </p:grpSpPr>
      <p:sp>
        <p:nvSpPr>
          <p:cNvPr id="32" name="Google Shape;32;p119"/>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22.</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1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9" name="Google Shape;49;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5" name="Google Shape;55;p1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6" name="Google Shape;56;p1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7" name="Google Shape;57;p1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8" name="Google Shape;58;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4" name="Google Shape;64;p1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2.png"/><Relationship Id="rId4" Type="http://schemas.openxmlformats.org/officeDocument/2006/relationships/image" Target="../media/image6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3.png"/><Relationship Id="rId4" Type="http://schemas.openxmlformats.org/officeDocument/2006/relationships/image" Target="../media/image67.png"/><Relationship Id="rId5" Type="http://schemas.openxmlformats.org/officeDocument/2006/relationships/image" Target="../media/image6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7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71.png"/><Relationship Id="rId4"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en.wikipedia.org/wiki/Hopcount" TargetMode="External"/><Relationship Id="rId4" Type="http://schemas.openxmlformats.org/officeDocument/2006/relationships/hyperlink" Target="https://en.wikipedia.org/wiki/Metrics_(networking)" TargetMode="External"/><Relationship Id="rId5" Type="http://schemas.openxmlformats.org/officeDocument/2006/relationships/hyperlink" Target="https://en.wikipedia.org/wiki/Routing_loop_problem" TargetMode="External"/><Relationship Id="rId6" Type="http://schemas.openxmlformats.org/officeDocument/2006/relationships/hyperlink" Target="https://en.wikipedia.org/wiki/Hop_(telecommunication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en.wikipedia.org/wiki/Classful_address" TargetMode="External"/><Relationship Id="rId4" Type="http://schemas.openxmlformats.org/officeDocument/2006/relationships/hyperlink" Target="https://en.wikipedia.org/wiki/Subnetwork" TargetMode="External"/><Relationship Id="rId5" Type="http://schemas.openxmlformats.org/officeDocument/2006/relationships/hyperlink" Target="https://en.wikipedia.org/wiki/VLSM" TargetMode="External"/><Relationship Id="rId6" Type="http://schemas.openxmlformats.org/officeDocument/2006/relationships/hyperlink" Target="https://en.wikipedia.org/wiki/Subnetwork" TargetMode="External"/><Relationship Id="rId7" Type="http://schemas.openxmlformats.org/officeDocument/2006/relationships/hyperlink" Target="https://en.wikipedia.org/wiki/Network_clas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32.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en.wikipedia.org/wiki/Classless_Inter-Domain_Routing" TargetMode="External"/><Relationship Id="rId4" Type="http://schemas.openxmlformats.org/officeDocument/2006/relationships/hyperlink" Target="https://en.wikipedia.org/wiki/Multicast" TargetMode="External"/><Relationship Id="rId5" Type="http://schemas.openxmlformats.org/officeDocument/2006/relationships/hyperlink" Target="https://en.wikipedia.org/wiki/Multicast_address" TargetMode="External"/><Relationship Id="rId6" Type="http://schemas.openxmlformats.org/officeDocument/2006/relationships/hyperlink" Target="https://en.wikipedia.org/wiki/Broadcasting_(networking)" TargetMode="External"/><Relationship Id="rId7" Type="http://schemas.openxmlformats.org/officeDocument/2006/relationships/hyperlink" Target="https://en.wikipedia.org/wiki/Unicas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5.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7.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1.png"/><Relationship Id="rId4" Type="http://schemas.openxmlformats.org/officeDocument/2006/relationships/image" Target="../media/image36.png"/><Relationship Id="rId5"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6.png"/><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5.png"/><Relationship Id="rId4"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9.png"/><Relationship Id="rId4" Type="http://schemas.openxmlformats.org/officeDocument/2006/relationships/image" Target="../media/image51.png"/><Relationship Id="rId5"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5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5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5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6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60.png"/><Relationship Id="rId4" Type="http://schemas.openxmlformats.org/officeDocument/2006/relationships/image" Target="../media/image6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18CSS202J- COMPUTER COMMUNICATION</a:t>
            </a:r>
            <a:endParaRPr/>
          </a:p>
        </p:txBody>
      </p:sp>
      <p:sp>
        <p:nvSpPr>
          <p:cNvPr id="92" name="Google Shape;92;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2400"/>
              <a:buNone/>
            </a:pPr>
            <a:r>
              <a:rPr lang="en-US" sz="2400">
                <a:latin typeface="Libre Baskerville"/>
                <a:ea typeface="Libre Baskerville"/>
                <a:cs typeface="Libre Baskerville"/>
                <a:sym typeface="Libre Baskerville"/>
              </a:rPr>
              <a:t>				</a:t>
            </a:r>
            <a:endParaRPr/>
          </a:p>
        </p:txBody>
      </p:sp>
      <p:sp>
        <p:nvSpPr>
          <p:cNvPr descr="Image result for srm logo" id="93" name="Google Shape;93;p1"/>
          <p:cNvSpPr/>
          <p:nvPr/>
        </p:nvSpPr>
        <p:spPr>
          <a:xfrm>
            <a:off x="1259681" y="-144463"/>
            <a:ext cx="2286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srm logo" id="94" name="Google Shape;94;p1"/>
          <p:cNvSpPr/>
          <p:nvPr/>
        </p:nvSpPr>
        <p:spPr>
          <a:xfrm>
            <a:off x="1259681" y="-144463"/>
            <a:ext cx="2286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ownload.png" id="95" name="Google Shape;95;p1"/>
          <p:cNvPicPr preferRelativeResize="0"/>
          <p:nvPr/>
        </p:nvPicPr>
        <p:blipFill rotWithShape="1">
          <a:blip r:embed="rId3">
            <a:alphaModFix/>
          </a:blip>
          <a:srcRect b="0" l="0" r="0" t="0"/>
          <a:stretch/>
        </p:blipFill>
        <p:spPr>
          <a:xfrm>
            <a:off x="6457950" y="152400"/>
            <a:ext cx="268605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81" name="Google Shape;18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download.png" id="182" name="Google Shape;182;p10"/>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83" name="Google Shape;183;p10"/>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84" name="Google Shape;184;p10"/>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85" name="Google Shape;185;p10"/>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186" name="Google Shape;186;p10"/>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187" name="Google Shape;187;p10"/>
          <p:cNvSpPr txBox="1"/>
          <p:nvPr/>
        </p:nvSpPr>
        <p:spPr>
          <a:xfrm>
            <a:off x="304800" y="381000"/>
            <a:ext cx="65166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Times New Roman"/>
                <a:ea typeface="Times New Roman"/>
                <a:cs typeface="Times New Roman"/>
                <a:sym typeface="Times New Roman"/>
              </a:rPr>
              <a:t>Figure 22.3  </a:t>
            </a:r>
            <a:r>
              <a:rPr b="0" i="1" lang="en-US" sz="2000" u="none" cap="none" strike="noStrike">
                <a:solidFill>
                  <a:schemeClr val="dk1"/>
                </a:solidFill>
                <a:latin typeface="Times New Roman"/>
                <a:ea typeface="Times New Roman"/>
                <a:cs typeface="Times New Roman"/>
                <a:sym typeface="Times New Roman"/>
              </a:rPr>
              <a:t>Host-specific versus network-specific method</a:t>
            </a:r>
            <a:endParaRPr b="0" i="0" sz="1400" u="none" cap="none" strike="noStrike">
              <a:solidFill>
                <a:srgbClr val="000000"/>
              </a:solidFill>
              <a:latin typeface="Arial"/>
              <a:ea typeface="Arial"/>
              <a:cs typeface="Arial"/>
              <a:sym typeface="Arial"/>
            </a:endParaRPr>
          </a:p>
        </p:txBody>
      </p:sp>
      <p:cxnSp>
        <p:nvCxnSpPr>
          <p:cNvPr id="188" name="Google Shape;188;p10"/>
          <p:cNvCxnSpPr/>
          <p:nvPr/>
        </p:nvCxnSpPr>
        <p:spPr>
          <a:xfrm>
            <a:off x="152400" y="6248400"/>
            <a:ext cx="8763000" cy="0"/>
          </a:xfrm>
          <a:prstGeom prst="straightConnector1">
            <a:avLst/>
          </a:prstGeom>
          <a:noFill/>
          <a:ln cap="flat" cmpd="sng" w="76200">
            <a:solidFill>
              <a:schemeClr val="hlink"/>
            </a:solidFill>
            <a:prstDash val="solid"/>
            <a:round/>
            <a:headEnd len="sm" w="sm" type="none"/>
            <a:tailEnd len="sm" w="sm" type="none"/>
          </a:ln>
        </p:spPr>
      </p:cxnSp>
      <p:pic>
        <p:nvPicPr>
          <p:cNvPr id="189" name="Google Shape;189;p10"/>
          <p:cNvPicPr preferRelativeResize="0"/>
          <p:nvPr/>
        </p:nvPicPr>
        <p:blipFill rotWithShape="1">
          <a:blip r:embed="rId4">
            <a:alphaModFix/>
          </a:blip>
          <a:srcRect b="0" l="0" r="0" t="0"/>
          <a:stretch/>
        </p:blipFill>
        <p:spPr>
          <a:xfrm>
            <a:off x="219075" y="1882775"/>
            <a:ext cx="8620125" cy="32226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0"/>
          <p:cNvSpPr txBox="1"/>
          <p:nvPr>
            <p:ph idx="1" type="body"/>
          </p:nvPr>
        </p:nvSpPr>
        <p:spPr>
          <a:xfrm>
            <a:off x="381000" y="1219200"/>
            <a:ext cx="7772400" cy="5181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Arial"/>
              <a:buNone/>
            </a:pPr>
            <a:r>
              <a:rPr lang="en-US" sz="2000"/>
              <a:t>Feasible Successor exists:</a:t>
            </a:r>
            <a:endParaRPr/>
          </a:p>
          <a:p>
            <a:pPr indent="-342900" lvl="0" marL="342900" rtl="0" algn="l">
              <a:lnSpc>
                <a:spcPct val="100000"/>
              </a:lnSpc>
              <a:spcBef>
                <a:spcPts val="400"/>
              </a:spcBef>
              <a:spcAft>
                <a:spcPts val="0"/>
              </a:spcAft>
              <a:buClr>
                <a:schemeClr val="dk1"/>
              </a:buClr>
              <a:buSzPts val="2000"/>
              <a:buChar char="•"/>
            </a:pPr>
            <a:r>
              <a:rPr lang="en-US" sz="2000"/>
              <a:t>If current successor route fails, feasible successor becomes the current successor, i.e. the current route.</a:t>
            </a:r>
            <a:endParaRPr/>
          </a:p>
          <a:p>
            <a:pPr indent="-342900" lvl="0" marL="342900" rtl="0" algn="l">
              <a:lnSpc>
                <a:spcPct val="100000"/>
              </a:lnSpc>
              <a:spcBef>
                <a:spcPts val="400"/>
              </a:spcBef>
              <a:spcAft>
                <a:spcPts val="0"/>
              </a:spcAft>
              <a:buClr>
                <a:schemeClr val="dk1"/>
              </a:buClr>
              <a:buSzPts val="2000"/>
              <a:buChar char="•"/>
            </a:pPr>
            <a:r>
              <a:rPr lang="en-US" sz="2000"/>
              <a:t>Routing of packets continue with little delay.</a:t>
            </a:r>
            <a:endParaRPr/>
          </a:p>
          <a:p>
            <a:pPr indent="-342900" lvl="0" marL="342900" rtl="0" algn="l">
              <a:lnSpc>
                <a:spcPct val="100000"/>
              </a:lnSpc>
              <a:spcBef>
                <a:spcPts val="400"/>
              </a:spcBef>
              <a:spcAft>
                <a:spcPts val="0"/>
              </a:spcAft>
              <a:buClr>
                <a:schemeClr val="dk1"/>
              </a:buClr>
              <a:buSzPts val="2000"/>
              <a:buFont typeface="Arial"/>
              <a:buNone/>
            </a:pPr>
            <a:r>
              <a:t/>
            </a:r>
            <a:endParaRPr sz="2000"/>
          </a:p>
          <a:p>
            <a:pPr indent="-342900" lvl="0" marL="342900" rtl="0" algn="l">
              <a:lnSpc>
                <a:spcPct val="100000"/>
              </a:lnSpc>
              <a:spcBef>
                <a:spcPts val="400"/>
              </a:spcBef>
              <a:spcAft>
                <a:spcPts val="0"/>
              </a:spcAft>
              <a:buClr>
                <a:schemeClr val="dk1"/>
              </a:buClr>
              <a:buSzPts val="2000"/>
              <a:buFont typeface="Arial"/>
              <a:buNone/>
            </a:pPr>
            <a:r>
              <a:rPr b="1" lang="en-US" sz="2000"/>
              <a:t>No</a:t>
            </a:r>
            <a:r>
              <a:rPr lang="en-US" sz="2000"/>
              <a:t> Feasible Successor exists:</a:t>
            </a:r>
            <a:endParaRPr/>
          </a:p>
          <a:p>
            <a:pPr indent="-342900" lvl="0" marL="342900" rtl="0" algn="l">
              <a:lnSpc>
                <a:spcPct val="100000"/>
              </a:lnSpc>
              <a:spcBef>
                <a:spcPts val="1000"/>
              </a:spcBef>
              <a:spcAft>
                <a:spcPts val="0"/>
              </a:spcAft>
              <a:buClr>
                <a:schemeClr val="dk1"/>
              </a:buClr>
              <a:buSzPts val="2000"/>
              <a:buChar char="•"/>
            </a:pPr>
            <a:r>
              <a:rPr lang="en-US" sz="2000"/>
              <a:t>This may be because the Reported Distance is greater than the Feasible Distance. </a:t>
            </a:r>
            <a:endParaRPr/>
          </a:p>
          <a:p>
            <a:pPr indent="-342900" lvl="0" marL="342900" rtl="0" algn="l">
              <a:lnSpc>
                <a:spcPct val="100000"/>
              </a:lnSpc>
              <a:spcBef>
                <a:spcPts val="1000"/>
              </a:spcBef>
              <a:spcAft>
                <a:spcPts val="0"/>
              </a:spcAft>
              <a:buClr>
                <a:schemeClr val="dk1"/>
              </a:buClr>
              <a:buSzPts val="2000"/>
              <a:buChar char="•"/>
            </a:pPr>
            <a:r>
              <a:rPr lang="en-US" sz="2000"/>
              <a:t>Before this route can be installed, it must be placed in the </a:t>
            </a:r>
            <a:r>
              <a:rPr b="1" i="1" lang="en-US" sz="2000">
                <a:solidFill>
                  <a:schemeClr val="accent2"/>
                </a:solidFill>
              </a:rPr>
              <a:t>active state</a:t>
            </a:r>
            <a:r>
              <a:rPr lang="en-US" sz="2000"/>
              <a:t> and recomputed. </a:t>
            </a:r>
            <a:endParaRPr/>
          </a:p>
          <a:p>
            <a:pPr indent="-342900" lvl="0" marL="342900" rtl="0" algn="l">
              <a:lnSpc>
                <a:spcPct val="100000"/>
              </a:lnSpc>
              <a:spcBef>
                <a:spcPts val="1000"/>
              </a:spcBef>
              <a:spcAft>
                <a:spcPts val="0"/>
              </a:spcAft>
              <a:buClr>
                <a:schemeClr val="dk1"/>
              </a:buClr>
              <a:buSzPts val="2000"/>
              <a:buChar char="•"/>
            </a:pPr>
            <a:r>
              <a:rPr lang="en-US" sz="2000"/>
              <a:t>Routing of packets continue but with more of a delay.</a:t>
            </a:r>
            <a:endParaRPr/>
          </a:p>
        </p:txBody>
      </p:sp>
      <p:sp>
        <p:nvSpPr>
          <p:cNvPr id="867" name="Google Shape;867;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What if the successor fails?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1"/>
          <p:cNvSpPr/>
          <p:nvPr/>
        </p:nvSpPr>
        <p:spPr>
          <a:xfrm>
            <a:off x="0" y="0"/>
            <a:ext cx="91440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874" name="Google Shape;874;p101"/>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p:txBody>
      </p:sp>
      <p:sp>
        <p:nvSpPr>
          <p:cNvPr id="875" name="Google Shape;875;p101"/>
          <p:cNvSpPr/>
          <p:nvPr/>
        </p:nvSpPr>
        <p:spPr>
          <a:xfrm>
            <a:off x="395288" y="973138"/>
            <a:ext cx="8534400" cy="56943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mo"/>
                <a:ea typeface="Arimo"/>
                <a:cs typeface="Arimo"/>
                <a:sym typeface="Arimo"/>
              </a:rPr>
              <a:t>Border Gateway Protocol (BGP) is an interdomain routing protocol using path vector routing. It first appeared in 1989 and has gone through four versions.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mo"/>
                <a:ea typeface="Arimo"/>
                <a:cs typeface="Arimo"/>
                <a:sym typeface="Arimo"/>
              </a:rPr>
              <a:t>Types of AS:</a:t>
            </a:r>
            <a:endParaRPr b="0" i="0" sz="1400" u="none" cap="none" strike="noStrike">
              <a:solidFill>
                <a:srgbClr val="000000"/>
              </a:solidFill>
              <a:latin typeface="Arial"/>
              <a:ea typeface="Arial"/>
              <a:cs typeface="Arial"/>
              <a:sym typeface="Arial"/>
            </a:endParaRPr>
          </a:p>
          <a:p>
            <a:pPr indent="-514350" lvl="0" marL="514350" marR="0" rtl="0" algn="just">
              <a:lnSpc>
                <a:spcPct val="100000"/>
              </a:lnSpc>
              <a:spcBef>
                <a:spcPts val="0"/>
              </a:spcBef>
              <a:spcAft>
                <a:spcPts val="0"/>
              </a:spcAft>
              <a:buClr>
                <a:srgbClr val="000000"/>
              </a:buClr>
              <a:buSzPts val="2800"/>
              <a:buFont typeface="Arimo"/>
              <a:buAutoNum type="arabicPeriod"/>
            </a:pPr>
            <a:r>
              <a:rPr b="0" i="0" lang="en-US" sz="2800" u="none" cap="none" strike="noStrike">
                <a:solidFill>
                  <a:srgbClr val="000000"/>
                </a:solidFill>
                <a:latin typeface="Arimo"/>
                <a:ea typeface="Arimo"/>
                <a:cs typeface="Arimo"/>
                <a:sym typeface="Arimo"/>
              </a:rPr>
              <a:t>Stub AS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mo"/>
                <a:ea typeface="Arimo"/>
                <a:cs typeface="Arimo"/>
                <a:sym typeface="Arimo"/>
              </a:rPr>
              <a:t>A stub AS has only one connection to another AS.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mo"/>
                <a:ea typeface="Arimo"/>
                <a:cs typeface="Arimo"/>
                <a:sym typeface="Arimo"/>
              </a:rPr>
              <a:t>The interdomain data traffic in a stub AS can be either </a:t>
            </a:r>
            <a:r>
              <a:rPr b="0" i="0" lang="en-US" sz="2800" u="none" cap="none" strike="noStrike">
                <a:solidFill>
                  <a:srgbClr val="FF0000"/>
                </a:solidFill>
                <a:latin typeface="Arimo"/>
                <a:ea typeface="Arimo"/>
                <a:cs typeface="Arimo"/>
                <a:sym typeface="Arimo"/>
              </a:rPr>
              <a:t>created or terminated </a:t>
            </a:r>
            <a:r>
              <a:rPr b="0" i="0" lang="en-US" sz="2800" u="none" cap="none" strike="noStrike">
                <a:solidFill>
                  <a:srgbClr val="000000"/>
                </a:solidFill>
                <a:latin typeface="Arimo"/>
                <a:ea typeface="Arimo"/>
                <a:cs typeface="Arimo"/>
                <a:sym typeface="Arimo"/>
              </a:rPr>
              <a:t>in the AS.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mo"/>
                <a:ea typeface="Arimo"/>
                <a:cs typeface="Arimo"/>
                <a:sym typeface="Arimo"/>
              </a:rPr>
              <a:t>The host in the AS can send/Receive data traffic/coming form other ASs.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mo"/>
                <a:ea typeface="Arimo"/>
                <a:cs typeface="Arimo"/>
                <a:sym typeface="Arimo"/>
              </a:rPr>
              <a:t>Data traffic </a:t>
            </a:r>
            <a:r>
              <a:rPr b="0" i="0" lang="en-US" sz="2800" u="none" cap="none" strike="noStrike">
                <a:solidFill>
                  <a:srgbClr val="FF0000"/>
                </a:solidFill>
                <a:latin typeface="Arimo"/>
                <a:ea typeface="Arimo"/>
                <a:cs typeface="Arimo"/>
                <a:sym typeface="Arimo"/>
              </a:rPr>
              <a:t>cannot pass through </a:t>
            </a:r>
            <a:r>
              <a:rPr b="0" i="0" lang="en-US" sz="2800" u="none" cap="none" strike="noStrike">
                <a:solidFill>
                  <a:srgbClr val="000000"/>
                </a:solidFill>
                <a:latin typeface="Arimo"/>
                <a:ea typeface="Arimo"/>
                <a:cs typeface="Arimo"/>
                <a:sym typeface="Arimo"/>
              </a:rPr>
              <a:t>a stub AS. A stub AS is either a </a:t>
            </a:r>
            <a:r>
              <a:rPr b="0" i="0" lang="en-US" sz="2800" u="none" cap="none" strike="noStrike">
                <a:solidFill>
                  <a:srgbClr val="FF0000"/>
                </a:solidFill>
                <a:latin typeface="Arimo"/>
                <a:ea typeface="Arimo"/>
                <a:cs typeface="Arimo"/>
                <a:sym typeface="Arimo"/>
              </a:rPr>
              <a:t>source or a sink.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mo"/>
              <a:ea typeface="Arimo"/>
              <a:cs typeface="Arimo"/>
              <a:sym typeface="Arimo"/>
            </a:endParaRPr>
          </a:p>
        </p:txBody>
      </p:sp>
      <p:sp>
        <p:nvSpPr>
          <p:cNvPr id="876" name="Google Shape;876;p101"/>
          <p:cNvSpPr txBox="1"/>
          <p:nvPr/>
        </p:nvSpPr>
        <p:spPr>
          <a:xfrm>
            <a:off x="228600" y="144463"/>
            <a:ext cx="1133475" cy="646112"/>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a:ea typeface="Times"/>
                <a:cs typeface="Times"/>
                <a:sym typeface="Times"/>
              </a:rPr>
              <a:t>BGP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02"/>
          <p:cNvSpPr txBox="1"/>
          <p:nvPr>
            <p:ph idx="1" type="body"/>
          </p:nvPr>
        </p:nvSpPr>
        <p:spPr>
          <a:xfrm>
            <a:off x="152400" y="228600"/>
            <a:ext cx="8686800" cy="640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Noto Sans Symbols"/>
              <a:buNone/>
            </a:pPr>
            <a:r>
              <a:rPr b="1" lang="en-US"/>
              <a:t>2. Multihomed AS</a:t>
            </a:r>
            <a:endParaRPr/>
          </a:p>
          <a:p>
            <a:pPr indent="-342900" lvl="0" marL="342900" rtl="0" algn="l">
              <a:lnSpc>
                <a:spcPct val="100000"/>
              </a:lnSpc>
              <a:spcBef>
                <a:spcPts val="480"/>
              </a:spcBef>
              <a:spcAft>
                <a:spcPts val="0"/>
              </a:spcAft>
              <a:buClr>
                <a:schemeClr val="dk1"/>
              </a:buClr>
              <a:buSzPts val="2400"/>
              <a:buChar char="•"/>
            </a:pPr>
            <a:r>
              <a:rPr lang="en-US" sz="2400"/>
              <a:t>It has more than </a:t>
            </a:r>
            <a:r>
              <a:rPr lang="en-US" sz="2400">
                <a:solidFill>
                  <a:srgbClr val="FF0000"/>
                </a:solidFill>
              </a:rPr>
              <a:t>one connection</a:t>
            </a:r>
            <a:r>
              <a:rPr lang="en-US" sz="2400"/>
              <a:t> to other ASs, but it is still only a source or a sink.</a:t>
            </a:r>
            <a:endParaRPr/>
          </a:p>
          <a:p>
            <a:pPr indent="-342900" lvl="0" marL="342900" rtl="0" algn="l">
              <a:lnSpc>
                <a:spcPct val="100000"/>
              </a:lnSpc>
              <a:spcBef>
                <a:spcPts val="480"/>
              </a:spcBef>
              <a:spcAft>
                <a:spcPts val="0"/>
              </a:spcAft>
              <a:buClr>
                <a:schemeClr val="dk1"/>
              </a:buClr>
              <a:buSzPts val="2400"/>
              <a:buChar char="•"/>
            </a:pPr>
            <a:r>
              <a:rPr lang="en-US" sz="2400"/>
              <a:t>It can send/receive data traffic from/to more than one AS.</a:t>
            </a:r>
            <a:endParaRPr/>
          </a:p>
          <a:p>
            <a:pPr indent="-342900" lvl="0" marL="342900" rtl="0" algn="l">
              <a:lnSpc>
                <a:spcPct val="100000"/>
              </a:lnSpc>
              <a:spcBef>
                <a:spcPts val="480"/>
              </a:spcBef>
              <a:spcAft>
                <a:spcPts val="0"/>
              </a:spcAft>
              <a:buClr>
                <a:schemeClr val="dk1"/>
              </a:buClr>
              <a:buSzPts val="2400"/>
              <a:buChar char="•"/>
            </a:pPr>
            <a:r>
              <a:rPr lang="en-US" sz="2400"/>
              <a:t>It does </a:t>
            </a:r>
            <a:r>
              <a:rPr lang="en-US" sz="2400">
                <a:solidFill>
                  <a:srgbClr val="FF0000"/>
                </a:solidFill>
              </a:rPr>
              <a:t>not allow data coming </a:t>
            </a:r>
            <a:r>
              <a:rPr lang="en-US" sz="2400"/>
              <a:t>from one AS and going to another AS to pass through.</a:t>
            </a:r>
            <a:endParaRPr/>
          </a:p>
          <a:p>
            <a:pPr indent="0" lvl="0" marL="0" rtl="0" algn="l">
              <a:lnSpc>
                <a:spcPct val="100000"/>
              </a:lnSpc>
              <a:spcBef>
                <a:spcPts val="640"/>
              </a:spcBef>
              <a:spcAft>
                <a:spcPts val="0"/>
              </a:spcAft>
              <a:buClr>
                <a:schemeClr val="dk1"/>
              </a:buClr>
              <a:buSzPts val="3200"/>
              <a:buFont typeface="Noto Sans Symbols"/>
              <a:buNone/>
            </a:pPr>
            <a:r>
              <a:rPr b="1" lang="en-US"/>
              <a:t>3. Transit AS</a:t>
            </a:r>
            <a:endParaRPr/>
          </a:p>
          <a:p>
            <a:pPr indent="-342900" lvl="0" marL="342900" rtl="0" algn="l">
              <a:lnSpc>
                <a:spcPct val="100000"/>
              </a:lnSpc>
              <a:spcBef>
                <a:spcPts val="480"/>
              </a:spcBef>
              <a:spcAft>
                <a:spcPts val="0"/>
              </a:spcAft>
              <a:buClr>
                <a:schemeClr val="dk1"/>
              </a:buClr>
              <a:buSzPts val="2400"/>
              <a:buChar char="•"/>
            </a:pPr>
            <a:r>
              <a:rPr lang="en-US" sz="2400"/>
              <a:t>It allows transient traffic.</a:t>
            </a:r>
            <a:endParaRPr/>
          </a:p>
          <a:p>
            <a:pPr indent="0" lvl="0" marL="0" rtl="0" algn="l">
              <a:lnSpc>
                <a:spcPct val="100000"/>
              </a:lnSpc>
              <a:spcBef>
                <a:spcPts val="640"/>
              </a:spcBef>
              <a:spcAft>
                <a:spcPts val="0"/>
              </a:spcAft>
              <a:buClr>
                <a:schemeClr val="dk1"/>
              </a:buClr>
              <a:buSzPts val="3200"/>
              <a:buFont typeface="Noto Sans Symbols"/>
              <a:buNone/>
            </a:pPr>
            <a:r>
              <a:rPr b="1" lang="en-US"/>
              <a:t>Path attributes</a:t>
            </a:r>
            <a:endParaRPr/>
          </a:p>
          <a:p>
            <a:pPr indent="-342900" lvl="0" marL="342900" rtl="0" algn="l">
              <a:lnSpc>
                <a:spcPct val="100000"/>
              </a:lnSpc>
              <a:spcBef>
                <a:spcPts val="480"/>
              </a:spcBef>
              <a:spcAft>
                <a:spcPts val="0"/>
              </a:spcAft>
              <a:buClr>
                <a:schemeClr val="dk1"/>
              </a:buClr>
              <a:buSzPts val="2400"/>
              <a:buChar char="•"/>
            </a:pPr>
            <a:r>
              <a:rPr lang="en-US" sz="2400"/>
              <a:t>The path was presented as a list of attributes. Each attribute give some information about the path.</a:t>
            </a:r>
            <a:endParaRPr/>
          </a:p>
          <a:p>
            <a:pPr indent="-342900" lvl="0" marL="342900" rtl="0" algn="l">
              <a:lnSpc>
                <a:spcPct val="100000"/>
              </a:lnSpc>
              <a:spcBef>
                <a:spcPts val="480"/>
              </a:spcBef>
              <a:spcAft>
                <a:spcPts val="0"/>
              </a:spcAft>
              <a:buClr>
                <a:schemeClr val="dk1"/>
              </a:buClr>
              <a:buSzPts val="2400"/>
              <a:buChar char="•"/>
            </a:pPr>
            <a:r>
              <a:rPr lang="en-US" sz="2400"/>
              <a:t>The list of attributes helps the receiving router make a more informed decision when applying its policy.</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3"/>
          <p:cNvSpPr/>
          <p:nvPr/>
        </p:nvSpPr>
        <p:spPr>
          <a:xfrm>
            <a:off x="3429000" y="457200"/>
            <a:ext cx="1600200" cy="457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Attributes</a:t>
            </a:r>
            <a:endParaRPr b="0" i="0" sz="1400" u="none" cap="none" strike="noStrike">
              <a:solidFill>
                <a:srgbClr val="000000"/>
              </a:solidFill>
              <a:latin typeface="Arial"/>
              <a:ea typeface="Arial"/>
              <a:cs typeface="Arial"/>
              <a:sym typeface="Arial"/>
            </a:endParaRPr>
          </a:p>
        </p:txBody>
      </p:sp>
      <p:cxnSp>
        <p:nvCxnSpPr>
          <p:cNvPr id="887" name="Google Shape;887;p103"/>
          <p:cNvCxnSpPr>
            <a:stCxn id="886" idx="2"/>
          </p:cNvCxnSpPr>
          <p:nvPr/>
        </p:nvCxnSpPr>
        <p:spPr>
          <a:xfrm flipH="1">
            <a:off x="2438400" y="914400"/>
            <a:ext cx="1790700" cy="838200"/>
          </a:xfrm>
          <a:prstGeom prst="straightConnector1">
            <a:avLst/>
          </a:prstGeom>
          <a:noFill/>
          <a:ln cap="flat" cmpd="sng" w="9525">
            <a:solidFill>
              <a:schemeClr val="dk1"/>
            </a:solidFill>
            <a:prstDash val="solid"/>
            <a:round/>
            <a:headEnd len="sm" w="sm" type="none"/>
            <a:tailEnd len="med" w="med" type="triangle"/>
          </a:ln>
        </p:spPr>
      </p:cxnSp>
      <p:sp>
        <p:nvSpPr>
          <p:cNvPr id="888" name="Google Shape;888;p103"/>
          <p:cNvSpPr/>
          <p:nvPr/>
        </p:nvSpPr>
        <p:spPr>
          <a:xfrm>
            <a:off x="1371600" y="1752600"/>
            <a:ext cx="1803400" cy="457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Well known</a:t>
            </a:r>
            <a:endParaRPr b="0" i="0" sz="1400" u="none" cap="none" strike="noStrike">
              <a:solidFill>
                <a:srgbClr val="000000"/>
              </a:solidFill>
              <a:latin typeface="Arial"/>
              <a:ea typeface="Arial"/>
              <a:cs typeface="Arial"/>
              <a:sym typeface="Arial"/>
            </a:endParaRPr>
          </a:p>
        </p:txBody>
      </p:sp>
      <p:cxnSp>
        <p:nvCxnSpPr>
          <p:cNvPr id="889" name="Google Shape;889;p103"/>
          <p:cNvCxnSpPr>
            <a:stCxn id="886" idx="2"/>
          </p:cNvCxnSpPr>
          <p:nvPr/>
        </p:nvCxnSpPr>
        <p:spPr>
          <a:xfrm>
            <a:off x="4229100" y="914400"/>
            <a:ext cx="1333500" cy="838200"/>
          </a:xfrm>
          <a:prstGeom prst="straightConnector1">
            <a:avLst/>
          </a:prstGeom>
          <a:noFill/>
          <a:ln cap="flat" cmpd="sng" w="9525">
            <a:solidFill>
              <a:schemeClr val="dk1"/>
            </a:solidFill>
            <a:prstDash val="solid"/>
            <a:round/>
            <a:headEnd len="sm" w="sm" type="none"/>
            <a:tailEnd len="med" w="med" type="triangle"/>
          </a:ln>
        </p:spPr>
      </p:cxnSp>
      <p:sp>
        <p:nvSpPr>
          <p:cNvPr id="890" name="Google Shape;890;p103"/>
          <p:cNvSpPr/>
          <p:nvPr/>
        </p:nvSpPr>
        <p:spPr>
          <a:xfrm>
            <a:off x="4724400" y="1752600"/>
            <a:ext cx="16383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Optional</a:t>
            </a:r>
            <a:endParaRPr b="0" i="0" sz="1400" u="none" cap="none" strike="noStrike">
              <a:solidFill>
                <a:srgbClr val="000000"/>
              </a:solidFill>
              <a:latin typeface="Arial"/>
              <a:ea typeface="Arial"/>
              <a:cs typeface="Arial"/>
              <a:sym typeface="Arial"/>
            </a:endParaRPr>
          </a:p>
        </p:txBody>
      </p:sp>
      <p:cxnSp>
        <p:nvCxnSpPr>
          <p:cNvPr id="891" name="Google Shape;891;p103"/>
          <p:cNvCxnSpPr>
            <a:stCxn id="888" idx="2"/>
          </p:cNvCxnSpPr>
          <p:nvPr/>
        </p:nvCxnSpPr>
        <p:spPr>
          <a:xfrm flipH="1">
            <a:off x="1371500" y="2209800"/>
            <a:ext cx="901800" cy="990600"/>
          </a:xfrm>
          <a:prstGeom prst="straightConnector1">
            <a:avLst/>
          </a:prstGeom>
          <a:noFill/>
          <a:ln cap="flat" cmpd="sng" w="9525">
            <a:solidFill>
              <a:schemeClr val="dk1"/>
            </a:solidFill>
            <a:prstDash val="solid"/>
            <a:round/>
            <a:headEnd len="sm" w="sm" type="none"/>
            <a:tailEnd len="med" w="med" type="triangle"/>
          </a:ln>
        </p:spPr>
      </p:cxnSp>
      <p:cxnSp>
        <p:nvCxnSpPr>
          <p:cNvPr id="892" name="Google Shape;892;p103"/>
          <p:cNvCxnSpPr>
            <a:stCxn id="888" idx="2"/>
          </p:cNvCxnSpPr>
          <p:nvPr/>
        </p:nvCxnSpPr>
        <p:spPr>
          <a:xfrm>
            <a:off x="2273300" y="2209800"/>
            <a:ext cx="901800" cy="990600"/>
          </a:xfrm>
          <a:prstGeom prst="straightConnector1">
            <a:avLst/>
          </a:prstGeom>
          <a:noFill/>
          <a:ln cap="flat" cmpd="sng" w="9525">
            <a:solidFill>
              <a:schemeClr val="dk1"/>
            </a:solidFill>
            <a:prstDash val="solid"/>
            <a:round/>
            <a:headEnd len="sm" w="sm" type="none"/>
            <a:tailEnd len="med" w="med" type="triangle"/>
          </a:ln>
        </p:spPr>
      </p:cxnSp>
      <p:sp>
        <p:nvSpPr>
          <p:cNvPr id="893" name="Google Shape;893;p103"/>
          <p:cNvSpPr/>
          <p:nvPr/>
        </p:nvSpPr>
        <p:spPr>
          <a:xfrm>
            <a:off x="292100" y="3200400"/>
            <a:ext cx="1612900" cy="609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Mandatory</a:t>
            </a:r>
            <a:endParaRPr b="0" i="0" sz="1400" u="none" cap="none" strike="noStrike">
              <a:solidFill>
                <a:srgbClr val="000000"/>
              </a:solidFill>
              <a:latin typeface="Arial"/>
              <a:ea typeface="Arial"/>
              <a:cs typeface="Arial"/>
              <a:sym typeface="Arial"/>
            </a:endParaRPr>
          </a:p>
        </p:txBody>
      </p:sp>
      <p:sp>
        <p:nvSpPr>
          <p:cNvPr id="894" name="Google Shape;894;p103"/>
          <p:cNvSpPr/>
          <p:nvPr/>
        </p:nvSpPr>
        <p:spPr>
          <a:xfrm>
            <a:off x="2324100" y="3200400"/>
            <a:ext cx="2057400" cy="609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Discretionary</a:t>
            </a:r>
            <a:endParaRPr b="0" i="0" sz="1400" u="none" cap="none" strike="noStrike">
              <a:solidFill>
                <a:srgbClr val="000000"/>
              </a:solidFill>
              <a:latin typeface="Arial"/>
              <a:ea typeface="Arial"/>
              <a:cs typeface="Arial"/>
              <a:sym typeface="Arial"/>
            </a:endParaRPr>
          </a:p>
        </p:txBody>
      </p:sp>
      <p:cxnSp>
        <p:nvCxnSpPr>
          <p:cNvPr id="895" name="Google Shape;895;p103"/>
          <p:cNvCxnSpPr>
            <a:stCxn id="890" idx="2"/>
          </p:cNvCxnSpPr>
          <p:nvPr/>
        </p:nvCxnSpPr>
        <p:spPr>
          <a:xfrm flipH="1">
            <a:off x="5029050" y="2286000"/>
            <a:ext cx="514500" cy="990600"/>
          </a:xfrm>
          <a:prstGeom prst="straightConnector1">
            <a:avLst/>
          </a:prstGeom>
          <a:noFill/>
          <a:ln cap="flat" cmpd="sng" w="9525">
            <a:solidFill>
              <a:schemeClr val="dk1"/>
            </a:solidFill>
            <a:prstDash val="solid"/>
            <a:round/>
            <a:headEnd len="sm" w="sm" type="none"/>
            <a:tailEnd len="med" w="med" type="triangle"/>
          </a:ln>
        </p:spPr>
      </p:cxnSp>
      <p:cxnSp>
        <p:nvCxnSpPr>
          <p:cNvPr id="896" name="Google Shape;896;p103"/>
          <p:cNvCxnSpPr>
            <a:stCxn id="890" idx="2"/>
          </p:cNvCxnSpPr>
          <p:nvPr/>
        </p:nvCxnSpPr>
        <p:spPr>
          <a:xfrm>
            <a:off x="5543550" y="2286000"/>
            <a:ext cx="2000400" cy="914400"/>
          </a:xfrm>
          <a:prstGeom prst="straightConnector1">
            <a:avLst/>
          </a:prstGeom>
          <a:noFill/>
          <a:ln cap="flat" cmpd="sng" w="9525">
            <a:solidFill>
              <a:schemeClr val="dk1"/>
            </a:solidFill>
            <a:prstDash val="solid"/>
            <a:round/>
            <a:headEnd len="sm" w="sm" type="none"/>
            <a:tailEnd len="med" w="med" type="triangle"/>
          </a:ln>
        </p:spPr>
      </p:cxnSp>
      <p:sp>
        <p:nvSpPr>
          <p:cNvPr id="897" name="Google Shape;897;p103"/>
          <p:cNvSpPr/>
          <p:nvPr/>
        </p:nvSpPr>
        <p:spPr>
          <a:xfrm>
            <a:off x="4724400" y="3276600"/>
            <a:ext cx="15240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Transitive</a:t>
            </a:r>
            <a:endParaRPr b="0" i="0" sz="1400" u="none" cap="none" strike="noStrike">
              <a:solidFill>
                <a:srgbClr val="000000"/>
              </a:solidFill>
              <a:latin typeface="Arial"/>
              <a:ea typeface="Arial"/>
              <a:cs typeface="Arial"/>
              <a:sym typeface="Arial"/>
            </a:endParaRPr>
          </a:p>
        </p:txBody>
      </p:sp>
      <p:sp>
        <p:nvSpPr>
          <p:cNvPr id="898" name="Google Shape;898;p103"/>
          <p:cNvSpPr/>
          <p:nvPr/>
        </p:nvSpPr>
        <p:spPr>
          <a:xfrm>
            <a:off x="6726238" y="3200400"/>
            <a:ext cx="2133600" cy="609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Non Transitive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103"/>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04"/>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sz="2800"/>
              <a:t>Well Known- </a:t>
            </a:r>
            <a:r>
              <a:rPr lang="en-US" sz="2400"/>
              <a:t>one that every BGP router must recognize.</a:t>
            </a:r>
            <a:endParaRPr/>
          </a:p>
          <a:p>
            <a:pPr indent="-342900" lvl="0" marL="342900" rtl="0" algn="l">
              <a:lnSpc>
                <a:spcPct val="100000"/>
              </a:lnSpc>
              <a:spcBef>
                <a:spcPts val="560"/>
              </a:spcBef>
              <a:spcAft>
                <a:spcPts val="0"/>
              </a:spcAft>
              <a:buClr>
                <a:schemeClr val="dk1"/>
              </a:buClr>
              <a:buSzPts val="2800"/>
              <a:buChar char="•"/>
            </a:pPr>
            <a:r>
              <a:rPr b="1" lang="en-US" sz="2800"/>
              <a:t>Optional- </a:t>
            </a:r>
            <a:r>
              <a:rPr lang="en-US" sz="2400"/>
              <a:t>one that needs not be recognized by every router.</a:t>
            </a:r>
            <a:endParaRPr/>
          </a:p>
          <a:p>
            <a:pPr indent="-342900" lvl="0" marL="342900" rtl="0" algn="l">
              <a:lnSpc>
                <a:spcPct val="100000"/>
              </a:lnSpc>
              <a:spcBef>
                <a:spcPts val="480"/>
              </a:spcBef>
              <a:spcAft>
                <a:spcPts val="0"/>
              </a:spcAft>
              <a:buClr>
                <a:schemeClr val="dk1"/>
              </a:buClr>
              <a:buSzPts val="2400"/>
              <a:buChar char="•"/>
            </a:pPr>
            <a:r>
              <a:rPr b="1" lang="en-US" sz="2400"/>
              <a:t>Well known mandatory- </a:t>
            </a:r>
            <a:r>
              <a:rPr lang="en-US" sz="2400"/>
              <a:t>one that must appear in the description of a route.</a:t>
            </a:r>
            <a:endParaRPr/>
          </a:p>
          <a:p>
            <a:pPr indent="-342900" lvl="0" marL="342900" rtl="0" algn="l">
              <a:lnSpc>
                <a:spcPct val="100000"/>
              </a:lnSpc>
              <a:spcBef>
                <a:spcPts val="480"/>
              </a:spcBef>
              <a:spcAft>
                <a:spcPts val="0"/>
              </a:spcAft>
              <a:buClr>
                <a:schemeClr val="dk1"/>
              </a:buClr>
              <a:buSzPts val="2400"/>
              <a:buChar char="•"/>
            </a:pPr>
            <a:r>
              <a:rPr b="1" lang="en-US" sz="2400"/>
              <a:t>Well known Discretionary-</a:t>
            </a:r>
            <a:r>
              <a:rPr lang="en-US" sz="2400"/>
              <a:t> one that must be recognized by each router.</a:t>
            </a:r>
            <a:endParaRPr/>
          </a:p>
          <a:p>
            <a:pPr indent="-342900" lvl="0" marL="342900" rtl="0" algn="l">
              <a:lnSpc>
                <a:spcPct val="100000"/>
              </a:lnSpc>
              <a:spcBef>
                <a:spcPts val="480"/>
              </a:spcBef>
              <a:spcAft>
                <a:spcPts val="0"/>
              </a:spcAft>
              <a:buClr>
                <a:schemeClr val="dk1"/>
              </a:buClr>
              <a:buSzPts val="2400"/>
              <a:buChar char="•"/>
            </a:pPr>
            <a:r>
              <a:rPr b="1" lang="en-US" sz="2400"/>
              <a:t>Optional Transitive – </a:t>
            </a:r>
            <a:r>
              <a:rPr lang="en-US" sz="2400"/>
              <a:t>one that must be passed to the next router by the router that has not implemented this attribute</a:t>
            </a:r>
            <a:endParaRPr/>
          </a:p>
          <a:p>
            <a:pPr indent="-342900" lvl="0" marL="342900" rtl="0" algn="l">
              <a:lnSpc>
                <a:spcPct val="100000"/>
              </a:lnSpc>
              <a:spcBef>
                <a:spcPts val="480"/>
              </a:spcBef>
              <a:spcAft>
                <a:spcPts val="0"/>
              </a:spcAft>
              <a:buClr>
                <a:schemeClr val="dk1"/>
              </a:buClr>
              <a:buSzPts val="2400"/>
              <a:buChar char="•"/>
            </a:pPr>
            <a:r>
              <a:rPr b="1" lang="en-US" sz="2400"/>
              <a:t>Optional Non Transitive – </a:t>
            </a:r>
            <a:r>
              <a:rPr lang="en-US" sz="2400"/>
              <a:t>one that must be discarded if the receiving router has not implemented.</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5"/>
          <p:cNvSpPr txBox="1"/>
          <p:nvPr>
            <p:ph type="title"/>
          </p:nvPr>
        </p:nvSpPr>
        <p:spPr>
          <a:xfrm>
            <a:off x="552450" y="228600"/>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BGP Sessions</a:t>
            </a:r>
            <a:endParaRPr/>
          </a:p>
        </p:txBody>
      </p:sp>
      <p:sp>
        <p:nvSpPr>
          <p:cNvPr id="910" name="Google Shape;910;p105"/>
          <p:cNvSpPr txBox="1"/>
          <p:nvPr>
            <p:ph idx="1" type="body"/>
          </p:nvPr>
        </p:nvSpPr>
        <p:spPr>
          <a:xfrm>
            <a:off x="152400" y="930275"/>
            <a:ext cx="8686800" cy="5562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exchange of routing information between two routers using BGP takes place in a session.</a:t>
            </a:r>
            <a:endParaRPr/>
          </a:p>
          <a:p>
            <a:pPr indent="-342900" lvl="0" marL="342900" rtl="0" algn="l">
              <a:lnSpc>
                <a:spcPct val="100000"/>
              </a:lnSpc>
              <a:spcBef>
                <a:spcPts val="480"/>
              </a:spcBef>
              <a:spcAft>
                <a:spcPts val="0"/>
              </a:spcAft>
              <a:buClr>
                <a:schemeClr val="dk1"/>
              </a:buClr>
              <a:buSzPts val="2400"/>
              <a:buChar char="•"/>
            </a:pPr>
            <a:r>
              <a:rPr lang="en-US" sz="2400"/>
              <a:t> A session is a connection that is established between two BGP routers only for the sake of exchanging routing information. </a:t>
            </a:r>
            <a:endParaRPr/>
          </a:p>
          <a:p>
            <a:pPr indent="-342900" lvl="0" marL="342900" rtl="0" algn="l">
              <a:lnSpc>
                <a:spcPct val="100000"/>
              </a:lnSpc>
              <a:spcBef>
                <a:spcPts val="480"/>
              </a:spcBef>
              <a:spcAft>
                <a:spcPts val="0"/>
              </a:spcAft>
              <a:buClr>
                <a:schemeClr val="dk1"/>
              </a:buClr>
              <a:buSzPts val="2400"/>
              <a:buChar char="•"/>
            </a:pPr>
            <a:r>
              <a:rPr lang="en-US" sz="2400"/>
              <a:t>To create a reliable environment, BGP uses the services of TCP. </a:t>
            </a:r>
            <a:endParaRPr/>
          </a:p>
          <a:p>
            <a:pPr indent="-342900" lvl="0" marL="342900" rtl="0" algn="l">
              <a:lnSpc>
                <a:spcPct val="100000"/>
              </a:lnSpc>
              <a:spcBef>
                <a:spcPts val="480"/>
              </a:spcBef>
              <a:spcAft>
                <a:spcPts val="0"/>
              </a:spcAft>
              <a:buClr>
                <a:schemeClr val="dk1"/>
              </a:buClr>
              <a:buSzPts val="2400"/>
              <a:buChar char="•"/>
            </a:pPr>
            <a:r>
              <a:rPr lang="en-US" sz="2400"/>
              <a:t>When a TCP connection is created for BGP, it </a:t>
            </a:r>
            <a:r>
              <a:rPr lang="en-US" sz="2400">
                <a:solidFill>
                  <a:srgbClr val="FF0000"/>
                </a:solidFill>
              </a:rPr>
              <a:t>can last for a long time,</a:t>
            </a:r>
            <a:r>
              <a:rPr lang="en-US" sz="2400"/>
              <a:t> until something unusual happens. </a:t>
            </a:r>
            <a:endParaRPr/>
          </a:p>
          <a:p>
            <a:pPr indent="-342900" lvl="0" marL="342900" rtl="0" algn="l">
              <a:lnSpc>
                <a:spcPct val="100000"/>
              </a:lnSpc>
              <a:spcBef>
                <a:spcPts val="480"/>
              </a:spcBef>
              <a:spcAft>
                <a:spcPts val="0"/>
              </a:spcAft>
              <a:buClr>
                <a:schemeClr val="dk1"/>
              </a:buClr>
              <a:buSzPts val="2400"/>
              <a:buChar char="•"/>
            </a:pPr>
            <a:r>
              <a:rPr lang="en-US" sz="2400"/>
              <a:t>For this reason, BGP sessions are sometimes referred to as </a:t>
            </a:r>
            <a:r>
              <a:rPr lang="en-US" sz="2400">
                <a:solidFill>
                  <a:srgbClr val="FF0000"/>
                </a:solidFill>
              </a:rPr>
              <a:t>semi permanent connections.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06"/>
          <p:cNvSpPr txBox="1"/>
          <p:nvPr>
            <p:ph type="title"/>
          </p:nvPr>
        </p:nvSpPr>
        <p:spPr>
          <a:xfrm>
            <a:off x="628650" y="228600"/>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External and Internal BGP</a:t>
            </a:r>
            <a:endParaRPr/>
          </a:p>
        </p:txBody>
      </p:sp>
      <p:sp>
        <p:nvSpPr>
          <p:cNvPr id="916" name="Google Shape;916;p106"/>
          <p:cNvSpPr txBox="1"/>
          <p:nvPr>
            <p:ph idx="1" type="body"/>
          </p:nvPr>
        </p:nvSpPr>
        <p:spPr>
          <a:xfrm>
            <a:off x="228600" y="1066800"/>
            <a:ext cx="8801100" cy="5562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If we want to be precise, BGP can have two types of sessions: external BGP (E-BGP) and internal BGP (I-BGP) sessions.</a:t>
            </a:r>
            <a:endParaRPr/>
          </a:p>
          <a:p>
            <a:pPr indent="-342900" lvl="0" marL="342900" rtl="0" algn="l">
              <a:lnSpc>
                <a:spcPct val="100000"/>
              </a:lnSpc>
              <a:spcBef>
                <a:spcPts val="480"/>
              </a:spcBef>
              <a:spcAft>
                <a:spcPts val="0"/>
              </a:spcAft>
              <a:buClr>
                <a:schemeClr val="dk1"/>
              </a:buClr>
              <a:buSzPts val="2400"/>
              <a:buChar char="•"/>
            </a:pPr>
            <a:r>
              <a:rPr lang="en-US" sz="2400"/>
              <a:t> The E-BGP session is used to </a:t>
            </a:r>
            <a:r>
              <a:rPr lang="en-US" sz="2400">
                <a:solidFill>
                  <a:srgbClr val="FF0000"/>
                </a:solidFill>
              </a:rPr>
              <a:t>exchange information</a:t>
            </a:r>
            <a:r>
              <a:rPr lang="en-US" sz="2400"/>
              <a:t> between two speaker nodes belonging to two different autonomous systems. </a:t>
            </a:r>
            <a:endParaRPr/>
          </a:p>
          <a:p>
            <a:pPr indent="-342900" lvl="0" marL="342900" rtl="0" algn="l">
              <a:lnSpc>
                <a:spcPct val="100000"/>
              </a:lnSpc>
              <a:spcBef>
                <a:spcPts val="480"/>
              </a:spcBef>
              <a:spcAft>
                <a:spcPts val="0"/>
              </a:spcAft>
              <a:buClr>
                <a:schemeClr val="dk1"/>
              </a:buClr>
              <a:buSzPts val="2400"/>
              <a:buChar char="•"/>
            </a:pPr>
            <a:r>
              <a:rPr lang="en-US" sz="2400"/>
              <a:t>The IBGP session is used to </a:t>
            </a:r>
            <a:r>
              <a:rPr lang="en-US" sz="2400">
                <a:solidFill>
                  <a:srgbClr val="FF0000"/>
                </a:solidFill>
              </a:rPr>
              <a:t>exchange routing information</a:t>
            </a:r>
            <a:r>
              <a:rPr lang="en-US" sz="2400"/>
              <a:t> between two routers inside an autonomous system. </a:t>
            </a:r>
            <a:endParaRPr/>
          </a:p>
          <a:p>
            <a:pPr indent="-342900" lvl="0" marL="342900" rtl="0" algn="l">
              <a:lnSpc>
                <a:spcPct val="100000"/>
              </a:lnSpc>
              <a:spcBef>
                <a:spcPts val="480"/>
              </a:spcBef>
              <a:spcAft>
                <a:spcPts val="0"/>
              </a:spcAft>
              <a:buClr>
                <a:schemeClr val="dk1"/>
              </a:buClr>
              <a:buSzPts val="2400"/>
              <a:buChar char="•"/>
            </a:pPr>
            <a:r>
              <a:rPr lang="en-US" sz="2400"/>
              <a:t>The session established between AS1 and AS2 is an E-BGP session. The two speaker routers exchange information they know about networks in the Internet. </a:t>
            </a:r>
            <a:endParaRPr/>
          </a:p>
          <a:p>
            <a:pPr indent="-342900" lvl="0" marL="342900" rtl="0" algn="l">
              <a:lnSpc>
                <a:spcPct val="100000"/>
              </a:lnSpc>
              <a:spcBef>
                <a:spcPts val="480"/>
              </a:spcBef>
              <a:spcAft>
                <a:spcPts val="0"/>
              </a:spcAft>
              <a:buClr>
                <a:schemeClr val="dk1"/>
              </a:buClr>
              <a:buSzPts val="2400"/>
              <a:buChar char="•"/>
            </a:pPr>
            <a:r>
              <a:rPr lang="en-US" sz="2400"/>
              <a:t>However, these two routers need to collect information from other routers in the autonomous systems. This is done using I-BGP sessions.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07"/>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Times New Roman"/>
                <a:ea typeface="Times New Roman"/>
                <a:cs typeface="Times New Roman"/>
                <a:sym typeface="Times New Roman"/>
              </a:rPr>
              <a:t>Internal and external BGP sessions</a:t>
            </a:r>
            <a:endParaRPr b="0" i="0" sz="1400" u="none" cap="none" strike="noStrike">
              <a:solidFill>
                <a:srgbClr val="000000"/>
              </a:solidFill>
              <a:latin typeface="Arial"/>
              <a:ea typeface="Arial"/>
              <a:cs typeface="Arial"/>
              <a:sym typeface="Arial"/>
            </a:endParaRPr>
          </a:p>
        </p:txBody>
      </p:sp>
      <p:pic>
        <p:nvPicPr>
          <p:cNvPr id="923" name="Google Shape;923;p107"/>
          <p:cNvPicPr preferRelativeResize="0"/>
          <p:nvPr/>
        </p:nvPicPr>
        <p:blipFill rotWithShape="1">
          <a:blip r:embed="rId3">
            <a:alphaModFix/>
          </a:blip>
          <a:srcRect b="0" l="0" r="0" t="0"/>
          <a:stretch/>
        </p:blipFill>
        <p:spPr>
          <a:xfrm>
            <a:off x="604838" y="2136775"/>
            <a:ext cx="2824162" cy="2382838"/>
          </a:xfrm>
          <a:prstGeom prst="rect">
            <a:avLst/>
          </a:prstGeom>
          <a:noFill/>
          <a:ln>
            <a:noFill/>
          </a:ln>
        </p:spPr>
      </p:pic>
      <p:pic>
        <p:nvPicPr>
          <p:cNvPr id="924" name="Google Shape;924;p107"/>
          <p:cNvPicPr preferRelativeResize="0"/>
          <p:nvPr/>
        </p:nvPicPr>
        <p:blipFill rotWithShape="1">
          <a:blip r:embed="rId4">
            <a:alphaModFix/>
          </a:blip>
          <a:srcRect b="0" l="0" r="0" t="0"/>
          <a:stretch/>
        </p:blipFill>
        <p:spPr>
          <a:xfrm>
            <a:off x="5137150" y="2133600"/>
            <a:ext cx="3016250" cy="2386013"/>
          </a:xfrm>
          <a:prstGeom prst="rect">
            <a:avLst/>
          </a:prstGeom>
          <a:noFill/>
          <a:ln>
            <a:noFill/>
          </a:ln>
        </p:spPr>
      </p:pic>
      <p:cxnSp>
        <p:nvCxnSpPr>
          <p:cNvPr id="925" name="Google Shape;925;p107"/>
          <p:cNvCxnSpPr/>
          <p:nvPr/>
        </p:nvCxnSpPr>
        <p:spPr>
          <a:xfrm>
            <a:off x="3200400" y="3505200"/>
            <a:ext cx="2971800" cy="0"/>
          </a:xfrm>
          <a:prstGeom prst="straightConnector1">
            <a:avLst/>
          </a:prstGeom>
          <a:noFill/>
          <a:ln cap="flat" cmpd="sng" w="57150">
            <a:solidFill>
              <a:schemeClr val="folHlink"/>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0"/>
                                        <p:tgtEl>
                                          <p:spTgt spid="9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08"/>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Times New Roman"/>
                <a:ea typeface="Times New Roman"/>
                <a:cs typeface="Times New Roman"/>
                <a:sym typeface="Times New Roman"/>
              </a:rPr>
              <a:t>Types of BGP messages</a:t>
            </a:r>
            <a:endParaRPr b="0" i="0" sz="1400" u="none" cap="none" strike="noStrike">
              <a:solidFill>
                <a:srgbClr val="000000"/>
              </a:solidFill>
              <a:latin typeface="Arial"/>
              <a:ea typeface="Arial"/>
              <a:cs typeface="Arial"/>
              <a:sym typeface="Arial"/>
            </a:endParaRPr>
          </a:p>
        </p:txBody>
      </p:sp>
      <p:pic>
        <p:nvPicPr>
          <p:cNvPr id="932" name="Google Shape;932;p108"/>
          <p:cNvPicPr preferRelativeResize="0"/>
          <p:nvPr/>
        </p:nvPicPr>
        <p:blipFill rotWithShape="1">
          <a:blip r:embed="rId3">
            <a:alphaModFix/>
          </a:blip>
          <a:srcRect b="0" l="0" r="0" t="0"/>
          <a:stretch/>
        </p:blipFill>
        <p:spPr>
          <a:xfrm>
            <a:off x="755650" y="846138"/>
            <a:ext cx="7239000" cy="1668462"/>
          </a:xfrm>
          <a:prstGeom prst="rect">
            <a:avLst/>
          </a:prstGeom>
          <a:noFill/>
          <a:ln>
            <a:noFill/>
          </a:ln>
        </p:spPr>
      </p:pic>
      <p:pic>
        <p:nvPicPr>
          <p:cNvPr id="933" name="Google Shape;933;p108"/>
          <p:cNvPicPr preferRelativeResize="0"/>
          <p:nvPr/>
        </p:nvPicPr>
        <p:blipFill rotWithShape="1">
          <a:blip r:embed="rId4">
            <a:alphaModFix/>
          </a:blip>
          <a:srcRect b="0" l="0" r="0" t="0"/>
          <a:stretch/>
        </p:blipFill>
        <p:spPr>
          <a:xfrm>
            <a:off x="304800" y="2901950"/>
            <a:ext cx="4926013" cy="493713"/>
          </a:xfrm>
          <a:prstGeom prst="rect">
            <a:avLst/>
          </a:prstGeom>
          <a:noFill/>
          <a:ln>
            <a:noFill/>
          </a:ln>
        </p:spPr>
      </p:pic>
      <p:pic>
        <p:nvPicPr>
          <p:cNvPr id="934" name="Google Shape;934;p108"/>
          <p:cNvPicPr preferRelativeResize="0"/>
          <p:nvPr/>
        </p:nvPicPr>
        <p:blipFill rotWithShape="1">
          <a:blip r:embed="rId5">
            <a:alphaModFix/>
          </a:blip>
          <a:srcRect b="0" l="0" r="0" t="0"/>
          <a:stretch/>
        </p:blipFill>
        <p:spPr>
          <a:xfrm>
            <a:off x="457200" y="3395663"/>
            <a:ext cx="8120063" cy="2944812"/>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9"/>
          <p:cNvSpPr txBox="1"/>
          <p:nvPr>
            <p:ph idx="1" type="body"/>
          </p:nvPr>
        </p:nvSpPr>
        <p:spPr>
          <a:xfrm>
            <a:off x="628650" y="365125"/>
            <a:ext cx="8515350" cy="58118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Noto Sans Symbols"/>
              <a:buNone/>
            </a:pPr>
            <a:r>
              <a:rPr b="1" lang="en-US"/>
              <a:t>Packet Format </a:t>
            </a:r>
            <a:endParaRPr/>
          </a:p>
          <a:p>
            <a:pPr indent="-342900" lvl="0" marL="342900" rtl="0" algn="l">
              <a:lnSpc>
                <a:spcPct val="100000"/>
              </a:lnSpc>
              <a:spcBef>
                <a:spcPts val="560"/>
              </a:spcBef>
              <a:spcAft>
                <a:spcPts val="0"/>
              </a:spcAft>
              <a:buClr>
                <a:schemeClr val="dk1"/>
              </a:buClr>
              <a:buSzPts val="2800"/>
              <a:buChar char="•"/>
            </a:pPr>
            <a:r>
              <a:rPr lang="en-US" sz="2800"/>
              <a:t>All BGP packets share the same common header. </a:t>
            </a:r>
            <a:endParaRPr/>
          </a:p>
          <a:p>
            <a:pPr indent="-342900" lvl="0" marL="342900" rtl="0" algn="l">
              <a:lnSpc>
                <a:spcPct val="100000"/>
              </a:lnSpc>
              <a:spcBef>
                <a:spcPts val="560"/>
              </a:spcBef>
              <a:spcAft>
                <a:spcPts val="0"/>
              </a:spcAft>
              <a:buClr>
                <a:schemeClr val="dk1"/>
              </a:buClr>
              <a:buSzPts val="2800"/>
              <a:buChar char="•"/>
            </a:pPr>
            <a:r>
              <a:rPr lang="en-US" sz="2800"/>
              <a:t>The fields of this header are as follows: </a:t>
            </a:r>
            <a:endParaRPr/>
          </a:p>
          <a:p>
            <a:pPr indent="0" lvl="0" marL="0" rtl="0" algn="l">
              <a:lnSpc>
                <a:spcPct val="100000"/>
              </a:lnSpc>
              <a:spcBef>
                <a:spcPts val="560"/>
              </a:spcBef>
              <a:spcAft>
                <a:spcPts val="0"/>
              </a:spcAft>
              <a:buClr>
                <a:schemeClr val="dk1"/>
              </a:buClr>
              <a:buSzPts val="2800"/>
              <a:buFont typeface="Noto Sans Symbols"/>
              <a:buNone/>
            </a:pPr>
            <a:r>
              <a:rPr b="1" lang="en-US" sz="2800"/>
              <a:t>❑ Marker. </a:t>
            </a:r>
            <a:r>
              <a:rPr lang="en-US" sz="2800"/>
              <a:t>The 16-byte marker field is reserved for </a:t>
            </a:r>
            <a:r>
              <a:rPr lang="en-US" sz="2800">
                <a:solidFill>
                  <a:srgbClr val="FF0000"/>
                </a:solidFill>
              </a:rPr>
              <a:t>authentication. </a:t>
            </a:r>
            <a:endParaRPr/>
          </a:p>
          <a:p>
            <a:pPr indent="0" lvl="0" marL="0" rtl="0" algn="l">
              <a:lnSpc>
                <a:spcPct val="100000"/>
              </a:lnSpc>
              <a:spcBef>
                <a:spcPts val="560"/>
              </a:spcBef>
              <a:spcAft>
                <a:spcPts val="0"/>
              </a:spcAft>
              <a:buClr>
                <a:schemeClr val="dk1"/>
              </a:buClr>
              <a:buSzPts val="2800"/>
              <a:buFont typeface="Noto Sans Symbols"/>
              <a:buNone/>
            </a:pPr>
            <a:r>
              <a:rPr b="1" lang="en-US" sz="2800"/>
              <a:t>❑ Length</a:t>
            </a:r>
            <a:r>
              <a:rPr lang="en-US" sz="2800"/>
              <a:t>. This 2-byte field defines the </a:t>
            </a:r>
            <a:r>
              <a:rPr lang="en-US" sz="2800">
                <a:solidFill>
                  <a:srgbClr val="FF0000"/>
                </a:solidFill>
              </a:rPr>
              <a:t>length </a:t>
            </a:r>
            <a:r>
              <a:rPr lang="en-US" sz="2800"/>
              <a:t>of the total message including the header. </a:t>
            </a:r>
            <a:endParaRPr/>
          </a:p>
          <a:p>
            <a:pPr indent="0" lvl="0" marL="0" rtl="0" algn="l">
              <a:lnSpc>
                <a:spcPct val="100000"/>
              </a:lnSpc>
              <a:spcBef>
                <a:spcPts val="560"/>
              </a:spcBef>
              <a:spcAft>
                <a:spcPts val="0"/>
              </a:spcAft>
              <a:buClr>
                <a:schemeClr val="dk1"/>
              </a:buClr>
              <a:buSzPts val="2800"/>
              <a:buFont typeface="Noto Sans Symbols"/>
              <a:buNone/>
            </a:pPr>
            <a:r>
              <a:rPr b="1" lang="en-US" sz="2800"/>
              <a:t>❑ Type. </a:t>
            </a:r>
            <a:r>
              <a:rPr lang="en-US" sz="2800"/>
              <a:t>This 1-byte field defines the type of the packet.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95" name="Google Shape;19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download.png" id="196" name="Google Shape;196;p11"/>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97" name="Google Shape;197;p11"/>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98" name="Google Shape;198;p11"/>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99" name="Google Shape;199;p11"/>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200" name="Google Shape;200;p11"/>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201" name="Google Shape;201;p11"/>
          <p:cNvSpPr txBox="1"/>
          <p:nvPr/>
        </p:nvSpPr>
        <p:spPr>
          <a:xfrm>
            <a:off x="304800" y="381000"/>
            <a:ext cx="3435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Times New Roman"/>
                <a:ea typeface="Times New Roman"/>
                <a:cs typeface="Times New Roman"/>
                <a:sym typeface="Times New Roman"/>
              </a:rPr>
              <a:t>Figure 22.4  </a:t>
            </a:r>
            <a:r>
              <a:rPr b="0" i="1" lang="en-US" sz="2000" u="none" cap="none" strike="noStrike">
                <a:solidFill>
                  <a:schemeClr val="dk1"/>
                </a:solidFill>
                <a:latin typeface="Times New Roman"/>
                <a:ea typeface="Times New Roman"/>
                <a:cs typeface="Times New Roman"/>
                <a:sym typeface="Times New Roman"/>
              </a:rPr>
              <a:t>Default method</a:t>
            </a:r>
            <a:endParaRPr b="0" i="0" sz="1400" u="none" cap="none" strike="noStrike">
              <a:solidFill>
                <a:srgbClr val="000000"/>
              </a:solidFill>
              <a:latin typeface="Arial"/>
              <a:ea typeface="Arial"/>
              <a:cs typeface="Arial"/>
              <a:sym typeface="Arial"/>
            </a:endParaRPr>
          </a:p>
        </p:txBody>
      </p:sp>
      <p:cxnSp>
        <p:nvCxnSpPr>
          <p:cNvPr id="202" name="Google Shape;202;p11"/>
          <p:cNvCxnSpPr/>
          <p:nvPr/>
        </p:nvCxnSpPr>
        <p:spPr>
          <a:xfrm>
            <a:off x="152400" y="6248400"/>
            <a:ext cx="8763000" cy="0"/>
          </a:xfrm>
          <a:prstGeom prst="straightConnector1">
            <a:avLst/>
          </a:prstGeom>
          <a:noFill/>
          <a:ln cap="flat" cmpd="sng" w="76200">
            <a:solidFill>
              <a:schemeClr val="hlink"/>
            </a:solidFill>
            <a:prstDash val="solid"/>
            <a:round/>
            <a:headEnd len="sm" w="sm" type="none"/>
            <a:tailEnd len="sm" w="sm" type="none"/>
          </a:ln>
        </p:spPr>
      </p:cxnSp>
      <p:pic>
        <p:nvPicPr>
          <p:cNvPr id="203" name="Google Shape;203;p11"/>
          <p:cNvPicPr preferRelativeResize="0"/>
          <p:nvPr/>
        </p:nvPicPr>
        <p:blipFill rotWithShape="1">
          <a:blip r:embed="rId4">
            <a:alphaModFix/>
          </a:blip>
          <a:srcRect b="0" l="0" r="0" t="0"/>
          <a:stretch/>
        </p:blipFill>
        <p:spPr>
          <a:xfrm>
            <a:off x="1690688" y="1295400"/>
            <a:ext cx="6462712" cy="44323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10"/>
          <p:cNvSpPr txBox="1"/>
          <p:nvPr/>
        </p:nvSpPr>
        <p:spPr>
          <a:xfrm>
            <a:off x="990600" y="90488"/>
            <a:ext cx="25146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Times New Roman"/>
                <a:ea typeface="Times New Roman"/>
                <a:cs typeface="Times New Roman"/>
                <a:sym typeface="Times New Roman"/>
              </a:rPr>
              <a:t>Open </a:t>
            </a:r>
            <a:r>
              <a:rPr b="1" i="1" lang="en-US" sz="2800" u="none" cap="none" strike="noStrike">
                <a:solidFill>
                  <a:srgbClr val="000000"/>
                </a:solidFill>
                <a:latin typeface="Times New Roman"/>
                <a:ea typeface="Times New Roman"/>
                <a:cs typeface="Times New Roman"/>
                <a:sym typeface="Times New Roman"/>
              </a:rPr>
              <a:t>message</a:t>
            </a:r>
            <a:endParaRPr b="1" i="1" sz="2400" u="none" cap="none" strike="noStrike">
              <a:solidFill>
                <a:srgbClr val="000000"/>
              </a:solidFill>
              <a:latin typeface="Times New Roman"/>
              <a:ea typeface="Times New Roman"/>
              <a:cs typeface="Times New Roman"/>
              <a:sym typeface="Times New Roman"/>
            </a:endParaRPr>
          </a:p>
        </p:txBody>
      </p:sp>
      <p:pic>
        <p:nvPicPr>
          <p:cNvPr id="946" name="Google Shape;946;p110"/>
          <p:cNvPicPr preferRelativeResize="0"/>
          <p:nvPr/>
        </p:nvPicPr>
        <p:blipFill rotWithShape="1">
          <a:blip r:embed="rId3">
            <a:alphaModFix/>
          </a:blip>
          <a:srcRect b="0" l="0" r="0" t="0"/>
          <a:stretch/>
        </p:blipFill>
        <p:spPr>
          <a:xfrm>
            <a:off x="596900" y="2286000"/>
            <a:ext cx="8116888" cy="2514600"/>
          </a:xfrm>
          <a:prstGeom prst="rect">
            <a:avLst/>
          </a:prstGeom>
          <a:noFill/>
          <a:ln>
            <a:noFill/>
          </a:ln>
        </p:spPr>
      </p:pic>
      <p:sp>
        <p:nvSpPr>
          <p:cNvPr id="947" name="Google Shape;947;p110"/>
          <p:cNvSpPr/>
          <p:nvPr/>
        </p:nvSpPr>
        <p:spPr>
          <a:xfrm>
            <a:off x="203200" y="461963"/>
            <a:ext cx="8528050" cy="167163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0" baseline="-25000" i="0" lang="en-US" sz="2800" u="none" cap="none" strike="noStrike">
                <a:solidFill>
                  <a:schemeClr val="dk1"/>
                </a:solidFill>
                <a:latin typeface="Arial"/>
                <a:ea typeface="Arial"/>
                <a:cs typeface="Arial"/>
                <a:sym typeface="Arial"/>
              </a:rPr>
              <a:t>To create a neighborhood relationship, a router running BGP opens a TCP connection</a:t>
            </a:r>
            <a:r>
              <a:rPr b="0" i="0" lang="en-US" sz="2800" u="none" cap="none" strike="noStrike">
                <a:solidFill>
                  <a:schemeClr val="dk1"/>
                </a:solidFill>
                <a:latin typeface="Arial"/>
                <a:ea typeface="Arial"/>
                <a:cs typeface="Arial"/>
                <a:sym typeface="Arial"/>
              </a:rPr>
              <a:t> </a:t>
            </a:r>
            <a:r>
              <a:rPr b="0" baseline="-25000" i="0" lang="en-US" sz="2800" u="none" cap="none" strike="noStrike">
                <a:solidFill>
                  <a:schemeClr val="dk1"/>
                </a:solidFill>
                <a:latin typeface="Arial"/>
                <a:ea typeface="Arial"/>
                <a:cs typeface="Arial"/>
                <a:sym typeface="Arial"/>
              </a:rPr>
              <a:t>with a neighbor and sends an open message. If the neighbor accepts the neighborhood</a:t>
            </a:r>
            <a:r>
              <a:rPr b="0" i="0" lang="en-US" sz="2800" u="none" cap="none" strike="noStrike">
                <a:solidFill>
                  <a:schemeClr val="dk1"/>
                </a:solidFill>
                <a:latin typeface="Arial"/>
                <a:ea typeface="Arial"/>
                <a:cs typeface="Arial"/>
                <a:sym typeface="Arial"/>
              </a:rPr>
              <a:t> </a:t>
            </a:r>
            <a:r>
              <a:rPr b="0" baseline="-25000" i="0" lang="en-US" sz="2800" u="none" cap="none" strike="noStrike">
                <a:solidFill>
                  <a:schemeClr val="dk1"/>
                </a:solidFill>
                <a:latin typeface="Arial"/>
                <a:ea typeface="Arial"/>
                <a:cs typeface="Arial"/>
                <a:sym typeface="Arial"/>
              </a:rPr>
              <a:t>relationship, it responds with a keepalive message, which means that a relationship has</a:t>
            </a:r>
            <a:r>
              <a:rPr b="0" i="0" lang="en-US" sz="2800" u="none" cap="none" strike="noStrike">
                <a:solidFill>
                  <a:schemeClr val="dk1"/>
                </a:solidFill>
                <a:latin typeface="Arial"/>
                <a:ea typeface="Arial"/>
                <a:cs typeface="Arial"/>
                <a:sym typeface="Arial"/>
              </a:rPr>
              <a:t> </a:t>
            </a:r>
            <a:r>
              <a:rPr b="0" baseline="-25000" i="0" lang="en-US" sz="2800" u="none" cap="none" strike="noStrike">
                <a:solidFill>
                  <a:schemeClr val="dk1"/>
                </a:solidFill>
                <a:latin typeface="Arial"/>
                <a:ea typeface="Arial"/>
                <a:cs typeface="Arial"/>
                <a:sym typeface="Arial"/>
              </a:rPr>
              <a:t>been established between the two routers. </a:t>
            </a:r>
            <a:endParaRPr b="0" i="0" sz="1400" u="none" cap="none" strike="noStrike">
              <a:solidFill>
                <a:srgbClr val="000000"/>
              </a:solidFill>
              <a:latin typeface="Arial"/>
              <a:ea typeface="Arial"/>
              <a:cs typeface="Arial"/>
              <a:sym typeface="Arial"/>
            </a:endParaRPr>
          </a:p>
        </p:txBody>
      </p:sp>
      <p:sp>
        <p:nvSpPr>
          <p:cNvPr id="948" name="Google Shape;948;p110"/>
          <p:cNvSpPr/>
          <p:nvPr/>
        </p:nvSpPr>
        <p:spPr>
          <a:xfrm>
            <a:off x="633413" y="4953000"/>
            <a:ext cx="8097837" cy="1241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baseline="-25000" i="0" lang="en-US" sz="2800" u="none" cap="none" strike="noStrike">
                <a:solidFill>
                  <a:schemeClr val="dk1"/>
                </a:solidFill>
                <a:latin typeface="Arial"/>
                <a:ea typeface="Arial"/>
                <a:cs typeface="Arial"/>
                <a:sym typeface="Arial"/>
              </a:rPr>
              <a:t>❑ </a:t>
            </a:r>
            <a:r>
              <a:rPr b="1" baseline="-25000" i="0" lang="en-US" sz="2800" u="none" cap="none" strike="noStrike">
                <a:solidFill>
                  <a:schemeClr val="dk1"/>
                </a:solidFill>
                <a:latin typeface="Arial"/>
                <a:ea typeface="Arial"/>
                <a:cs typeface="Arial"/>
                <a:sym typeface="Arial"/>
              </a:rPr>
              <a:t>Hold time. </a:t>
            </a:r>
            <a:r>
              <a:rPr b="0" baseline="-25000" i="0" lang="en-US" sz="2800" u="none" cap="none" strike="noStrike">
                <a:solidFill>
                  <a:schemeClr val="dk1"/>
                </a:solidFill>
                <a:latin typeface="Arial"/>
                <a:ea typeface="Arial"/>
                <a:cs typeface="Arial"/>
                <a:sym typeface="Arial"/>
              </a:rPr>
              <a:t>This 2-byte field defines the </a:t>
            </a:r>
            <a:r>
              <a:rPr b="0" baseline="-25000" i="0" lang="en-US" sz="2800" u="none" cap="none" strike="noStrike">
                <a:solidFill>
                  <a:srgbClr val="FF0000"/>
                </a:solidFill>
                <a:latin typeface="Arial"/>
                <a:ea typeface="Arial"/>
                <a:cs typeface="Arial"/>
                <a:sym typeface="Arial"/>
              </a:rPr>
              <a:t>maximum number of seconds </a:t>
            </a:r>
            <a:r>
              <a:rPr b="0" baseline="-25000" i="0" lang="en-US" sz="2800" u="none" cap="none" strike="noStrike">
                <a:solidFill>
                  <a:schemeClr val="dk1"/>
                </a:solidFill>
                <a:latin typeface="Arial"/>
                <a:ea typeface="Arial"/>
                <a:cs typeface="Arial"/>
                <a:sym typeface="Arial"/>
              </a:rPr>
              <a:t>that can elapse until one of the parties receives a keepalive or update message from the other. If a router does not receive one of these messages during the hold time period, it considers the </a:t>
            </a:r>
            <a:r>
              <a:rPr b="0" baseline="-25000" i="0" lang="en-US" sz="2800" u="none" cap="none" strike="noStrike">
                <a:solidFill>
                  <a:srgbClr val="FF0000"/>
                </a:solidFill>
                <a:latin typeface="Arial"/>
                <a:ea typeface="Arial"/>
                <a:cs typeface="Arial"/>
                <a:sym typeface="Arial"/>
              </a:rPr>
              <a:t>other party dead</a:t>
            </a:r>
            <a:r>
              <a:rPr b="0" baseline="-25000" i="0"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11"/>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Noto Sans Symbols"/>
              <a:buNone/>
            </a:pPr>
            <a:r>
              <a:rPr b="1" lang="en-US" sz="2400"/>
              <a:t>BGP identifier. </a:t>
            </a:r>
            <a:r>
              <a:rPr lang="en-US" sz="2400"/>
              <a:t>This 4-byte field </a:t>
            </a:r>
            <a:r>
              <a:rPr lang="en-US" sz="2400">
                <a:solidFill>
                  <a:srgbClr val="FF0000"/>
                </a:solidFill>
              </a:rPr>
              <a:t>defines the router that sends the open message.</a:t>
            </a:r>
            <a:r>
              <a:rPr lang="en-US" sz="2400"/>
              <a:t> The router usually uses one of its IP addresses (because it is unique) for this purpose. </a:t>
            </a:r>
            <a:endParaRPr b="1" sz="2400"/>
          </a:p>
          <a:p>
            <a:pPr indent="0" lvl="0" marL="0" rtl="0" algn="l">
              <a:lnSpc>
                <a:spcPct val="100000"/>
              </a:lnSpc>
              <a:spcBef>
                <a:spcPts val="480"/>
              </a:spcBef>
              <a:spcAft>
                <a:spcPts val="0"/>
              </a:spcAft>
              <a:buClr>
                <a:schemeClr val="dk1"/>
              </a:buClr>
              <a:buSzPts val="2400"/>
              <a:buFont typeface="Noto Sans Symbols"/>
              <a:buNone/>
            </a:pPr>
            <a:r>
              <a:rPr b="1" lang="en-US" sz="2400"/>
              <a:t> </a:t>
            </a:r>
            <a:endParaRPr/>
          </a:p>
          <a:p>
            <a:pPr indent="0" lvl="0" marL="0" rtl="0" algn="l">
              <a:lnSpc>
                <a:spcPct val="100000"/>
              </a:lnSpc>
              <a:spcBef>
                <a:spcPts val="480"/>
              </a:spcBef>
              <a:spcAft>
                <a:spcPts val="0"/>
              </a:spcAft>
              <a:buClr>
                <a:schemeClr val="dk1"/>
              </a:buClr>
              <a:buSzPts val="2400"/>
              <a:buFont typeface="Noto Sans Symbols"/>
              <a:buNone/>
            </a:pPr>
            <a:r>
              <a:rPr b="1" lang="en-US" sz="2400"/>
              <a:t>Option length. </a:t>
            </a:r>
            <a:r>
              <a:rPr lang="en-US" sz="2400"/>
              <a:t>The open message may contain some option parameters. In this case, this 1-byte field defines the length of the total option parameters. If there are no option parameters, the value of this field </a:t>
            </a:r>
            <a:r>
              <a:rPr lang="en-US" sz="2400">
                <a:solidFill>
                  <a:srgbClr val="FF0000"/>
                </a:solidFill>
              </a:rPr>
              <a:t>is zero</a:t>
            </a:r>
            <a:r>
              <a:rPr lang="en-US" sz="2400"/>
              <a:t>. </a:t>
            </a:r>
            <a:endParaRPr/>
          </a:p>
          <a:p>
            <a:pPr indent="0" lvl="0" marL="0" rtl="0" algn="l">
              <a:lnSpc>
                <a:spcPct val="100000"/>
              </a:lnSpc>
              <a:spcBef>
                <a:spcPts val="480"/>
              </a:spcBef>
              <a:spcAft>
                <a:spcPts val="0"/>
              </a:spcAft>
              <a:buClr>
                <a:schemeClr val="dk1"/>
              </a:buClr>
              <a:buSzPts val="2400"/>
              <a:buFont typeface="Noto Sans Symbols"/>
              <a:buNone/>
            </a:pPr>
            <a:r>
              <a:t/>
            </a:r>
            <a:endParaRPr b="1" sz="2400"/>
          </a:p>
          <a:p>
            <a:pPr indent="0" lvl="0" marL="0" rtl="0" algn="l">
              <a:lnSpc>
                <a:spcPct val="100000"/>
              </a:lnSpc>
              <a:spcBef>
                <a:spcPts val="480"/>
              </a:spcBef>
              <a:spcAft>
                <a:spcPts val="0"/>
              </a:spcAft>
              <a:buClr>
                <a:schemeClr val="dk1"/>
              </a:buClr>
              <a:buSzPts val="2400"/>
              <a:buFont typeface="Noto Sans Symbols"/>
              <a:buNone/>
            </a:pPr>
            <a:r>
              <a:rPr b="1" lang="en-US" sz="2400"/>
              <a:t> Option parameters</a:t>
            </a:r>
            <a:r>
              <a:rPr lang="en-US" sz="2400"/>
              <a:t>. If the value of the option parameter length is not zero, it means that there are some option parameters. Each option parameter itself has two subfields: the length of the parameter and the parameter value. The only option parameter defined so far is </a:t>
            </a:r>
            <a:r>
              <a:rPr lang="en-US" sz="2400">
                <a:solidFill>
                  <a:srgbClr val="FF0000"/>
                </a:solidFill>
              </a:rPr>
              <a:t>authentication.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12"/>
          <p:cNvSpPr txBox="1"/>
          <p:nvPr/>
        </p:nvSpPr>
        <p:spPr>
          <a:xfrm>
            <a:off x="990600" y="90488"/>
            <a:ext cx="5715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Times New Roman"/>
                <a:ea typeface="Times New Roman"/>
                <a:cs typeface="Times New Roman"/>
                <a:sym typeface="Times New Roman"/>
              </a:rPr>
              <a:t>Update message</a:t>
            </a:r>
            <a:endParaRPr b="0" i="0" sz="1400" u="none" cap="none" strike="noStrike">
              <a:solidFill>
                <a:srgbClr val="000000"/>
              </a:solidFill>
              <a:latin typeface="Arial"/>
              <a:ea typeface="Arial"/>
              <a:cs typeface="Arial"/>
              <a:sym typeface="Arial"/>
            </a:endParaRPr>
          </a:p>
        </p:txBody>
      </p:sp>
      <p:pic>
        <p:nvPicPr>
          <p:cNvPr id="960" name="Google Shape;960;p112"/>
          <p:cNvPicPr preferRelativeResize="0"/>
          <p:nvPr/>
        </p:nvPicPr>
        <p:blipFill rotWithShape="1">
          <a:blip r:embed="rId3">
            <a:alphaModFix/>
          </a:blip>
          <a:srcRect b="0" l="0" r="0" t="0"/>
          <a:stretch/>
        </p:blipFill>
        <p:spPr>
          <a:xfrm>
            <a:off x="990600" y="1828800"/>
            <a:ext cx="7559675" cy="4916488"/>
          </a:xfrm>
          <a:prstGeom prst="rect">
            <a:avLst/>
          </a:prstGeom>
          <a:noFill/>
          <a:ln>
            <a:noFill/>
          </a:ln>
        </p:spPr>
      </p:pic>
      <p:sp>
        <p:nvSpPr>
          <p:cNvPr id="961" name="Google Shape;961;p112"/>
          <p:cNvSpPr/>
          <p:nvPr/>
        </p:nvSpPr>
        <p:spPr>
          <a:xfrm>
            <a:off x="762000" y="457200"/>
            <a:ext cx="7816850" cy="1096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baseline="-25000" i="0" lang="en-US" sz="2800" u="none" cap="none" strike="noStrike">
                <a:solidFill>
                  <a:schemeClr val="dk1"/>
                </a:solidFill>
                <a:latin typeface="Arial"/>
                <a:ea typeface="Arial"/>
                <a:cs typeface="Arial"/>
                <a:sym typeface="Arial"/>
              </a:rPr>
              <a:t>The update message is </a:t>
            </a:r>
            <a:r>
              <a:rPr b="0" baseline="-25000" i="0" lang="en-US" sz="2800" u="none" cap="none" strike="noStrike">
                <a:solidFill>
                  <a:srgbClr val="FF0000"/>
                </a:solidFill>
                <a:latin typeface="Arial"/>
                <a:ea typeface="Arial"/>
                <a:cs typeface="Arial"/>
                <a:sym typeface="Arial"/>
              </a:rPr>
              <a:t>the heart of the </a:t>
            </a:r>
            <a:r>
              <a:rPr b="0" baseline="-25000" i="0" lang="en-US" sz="2800" u="none" cap="none" strike="noStrike">
                <a:solidFill>
                  <a:schemeClr val="dk1"/>
                </a:solidFill>
                <a:latin typeface="Arial"/>
                <a:ea typeface="Arial"/>
                <a:cs typeface="Arial"/>
                <a:sym typeface="Arial"/>
              </a:rPr>
              <a:t>BGP protocol. It is used by a router to withdraw destinations that have been advertised previously, announce a route to a new destination,</a:t>
            </a:r>
            <a:r>
              <a:rPr b="0" i="0" lang="en-US" sz="2800" u="none" cap="none" strike="noStrike">
                <a:solidFill>
                  <a:schemeClr val="dk1"/>
                </a:solidFill>
                <a:latin typeface="Arial"/>
                <a:ea typeface="Arial"/>
                <a:cs typeface="Arial"/>
                <a:sym typeface="Arial"/>
              </a:rPr>
              <a:t> </a:t>
            </a:r>
            <a:r>
              <a:rPr b="0" baseline="-25000" i="0" lang="en-US" sz="2800" u="none" cap="none" strike="noStrike">
                <a:solidFill>
                  <a:schemeClr val="dk1"/>
                </a:solidFill>
                <a:latin typeface="Arial"/>
                <a:ea typeface="Arial"/>
                <a:cs typeface="Arial"/>
                <a:sym typeface="Arial"/>
              </a:rPr>
              <a:t>or both..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13"/>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Noto Sans Symbols"/>
              <a:buNone/>
            </a:pPr>
            <a:r>
              <a:rPr b="1" lang="en-US" sz="2400"/>
              <a:t> Unfeasible routes length</a:t>
            </a:r>
            <a:r>
              <a:rPr lang="en-US" sz="2400"/>
              <a:t>. This 2-byte field defines the </a:t>
            </a:r>
            <a:r>
              <a:rPr lang="en-US" sz="2400">
                <a:solidFill>
                  <a:srgbClr val="FF0000"/>
                </a:solidFill>
              </a:rPr>
              <a:t>length of the next field</a:t>
            </a:r>
            <a:r>
              <a:rPr lang="en-US" sz="2400"/>
              <a:t>. </a:t>
            </a:r>
            <a:endParaRPr/>
          </a:p>
          <a:p>
            <a:pPr indent="0" lvl="0" marL="0" rtl="0" algn="l">
              <a:lnSpc>
                <a:spcPct val="100000"/>
              </a:lnSpc>
              <a:spcBef>
                <a:spcPts val="480"/>
              </a:spcBef>
              <a:spcAft>
                <a:spcPts val="0"/>
              </a:spcAft>
              <a:buClr>
                <a:schemeClr val="dk1"/>
              </a:buClr>
              <a:buSzPts val="2400"/>
              <a:buFont typeface="Noto Sans Symbols"/>
              <a:buNone/>
            </a:pPr>
            <a:r>
              <a:rPr b="1" lang="en-US" sz="2400"/>
              <a:t>Withdrawn routes. </a:t>
            </a:r>
            <a:r>
              <a:rPr lang="en-US" sz="2400"/>
              <a:t>This field lists all the routes that </a:t>
            </a:r>
            <a:r>
              <a:rPr lang="en-US" sz="2400">
                <a:solidFill>
                  <a:srgbClr val="FF0000"/>
                </a:solidFill>
              </a:rPr>
              <a:t>must be deleted </a:t>
            </a:r>
            <a:r>
              <a:rPr lang="en-US" sz="2400"/>
              <a:t>from the previously advertised list.</a:t>
            </a:r>
            <a:endParaRPr/>
          </a:p>
          <a:p>
            <a:pPr indent="0" lvl="0" marL="0" rtl="0" algn="l">
              <a:lnSpc>
                <a:spcPct val="100000"/>
              </a:lnSpc>
              <a:spcBef>
                <a:spcPts val="480"/>
              </a:spcBef>
              <a:spcAft>
                <a:spcPts val="0"/>
              </a:spcAft>
              <a:buClr>
                <a:schemeClr val="dk1"/>
              </a:buClr>
              <a:buSzPts val="2400"/>
              <a:buFont typeface="Noto Sans Symbols"/>
              <a:buNone/>
            </a:pPr>
            <a:r>
              <a:rPr b="1" lang="en-US" sz="2400"/>
              <a:t>Path attributes length.</a:t>
            </a:r>
            <a:r>
              <a:rPr lang="en-US" sz="2400"/>
              <a:t> This 2-byte field defines the </a:t>
            </a:r>
            <a:r>
              <a:rPr lang="en-US" sz="2400">
                <a:solidFill>
                  <a:srgbClr val="FF0000"/>
                </a:solidFill>
              </a:rPr>
              <a:t>length of the next field. </a:t>
            </a:r>
            <a:endParaRPr/>
          </a:p>
          <a:p>
            <a:pPr indent="0" lvl="0" marL="0" rtl="0" algn="l">
              <a:lnSpc>
                <a:spcPct val="100000"/>
              </a:lnSpc>
              <a:spcBef>
                <a:spcPts val="480"/>
              </a:spcBef>
              <a:spcAft>
                <a:spcPts val="0"/>
              </a:spcAft>
              <a:buClr>
                <a:schemeClr val="dk1"/>
              </a:buClr>
              <a:buSzPts val="2400"/>
              <a:buFont typeface="Noto Sans Symbols"/>
              <a:buNone/>
            </a:pPr>
            <a:r>
              <a:rPr b="1" lang="en-US" sz="2400"/>
              <a:t>Network layer reachability information (NLRI). </a:t>
            </a:r>
            <a:r>
              <a:rPr lang="en-US" sz="2400"/>
              <a:t>This field defines the network that is actually advertised by this message. It has </a:t>
            </a:r>
            <a:r>
              <a:rPr lang="en-US" sz="2400">
                <a:solidFill>
                  <a:srgbClr val="FF0000"/>
                </a:solidFill>
              </a:rPr>
              <a:t>a length field and an IP address </a:t>
            </a:r>
            <a:r>
              <a:rPr lang="en-US" sz="2400"/>
              <a:t>prefix. The length defines the number of bits in the prefix. The prefix defines the common part of the network address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14"/>
          <p:cNvSpPr/>
          <p:nvPr/>
        </p:nvSpPr>
        <p:spPr>
          <a:xfrm>
            <a:off x="685800" y="304800"/>
            <a:ext cx="2708275" cy="4206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Keepalive message</a:t>
            </a:r>
            <a:endParaRPr b="0" i="0" sz="1400" u="none" cap="none" strike="noStrike">
              <a:solidFill>
                <a:srgbClr val="000000"/>
              </a:solidFill>
              <a:latin typeface="Arial"/>
              <a:ea typeface="Arial"/>
              <a:cs typeface="Arial"/>
              <a:sym typeface="Arial"/>
            </a:endParaRPr>
          </a:p>
        </p:txBody>
      </p:sp>
      <p:pic>
        <p:nvPicPr>
          <p:cNvPr id="972" name="Google Shape;972;p114"/>
          <p:cNvPicPr preferRelativeResize="0"/>
          <p:nvPr/>
        </p:nvPicPr>
        <p:blipFill rotWithShape="1">
          <a:blip r:embed="rId3">
            <a:alphaModFix/>
          </a:blip>
          <a:srcRect b="0" l="0" r="0" t="0"/>
          <a:stretch/>
        </p:blipFill>
        <p:spPr>
          <a:xfrm>
            <a:off x="381000" y="896938"/>
            <a:ext cx="8120063" cy="1463675"/>
          </a:xfrm>
          <a:prstGeom prst="rect">
            <a:avLst/>
          </a:prstGeom>
          <a:noFill/>
          <a:ln>
            <a:noFill/>
          </a:ln>
        </p:spPr>
      </p:pic>
      <p:sp>
        <p:nvSpPr>
          <p:cNvPr id="973" name="Google Shape;973;p114"/>
          <p:cNvSpPr/>
          <p:nvPr/>
        </p:nvSpPr>
        <p:spPr>
          <a:xfrm>
            <a:off x="228600" y="2533650"/>
            <a:ext cx="2933700" cy="4206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Notification message</a:t>
            </a:r>
            <a:endParaRPr b="0" i="0" sz="1400" u="none" cap="none" strike="noStrike">
              <a:solidFill>
                <a:srgbClr val="000000"/>
              </a:solidFill>
              <a:latin typeface="Arial"/>
              <a:ea typeface="Arial"/>
              <a:cs typeface="Arial"/>
              <a:sym typeface="Arial"/>
            </a:endParaRPr>
          </a:p>
        </p:txBody>
      </p:sp>
      <p:pic>
        <p:nvPicPr>
          <p:cNvPr id="974" name="Google Shape;974;p114"/>
          <p:cNvPicPr preferRelativeResize="0"/>
          <p:nvPr/>
        </p:nvPicPr>
        <p:blipFill rotWithShape="1">
          <a:blip r:embed="rId4">
            <a:alphaModFix/>
          </a:blip>
          <a:srcRect b="0" l="0" r="0" t="0"/>
          <a:stretch/>
        </p:blipFill>
        <p:spPr>
          <a:xfrm>
            <a:off x="409575" y="3990975"/>
            <a:ext cx="8116888" cy="2867025"/>
          </a:xfrm>
          <a:prstGeom prst="rect">
            <a:avLst/>
          </a:prstGeom>
          <a:noFill/>
          <a:ln>
            <a:noFill/>
          </a:ln>
        </p:spPr>
      </p:pic>
      <p:sp>
        <p:nvSpPr>
          <p:cNvPr id="975" name="Google Shape;975;p114"/>
          <p:cNvSpPr/>
          <p:nvPr/>
        </p:nvSpPr>
        <p:spPr>
          <a:xfrm>
            <a:off x="381000" y="2982913"/>
            <a:ext cx="8305800"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baseline="-25000" i="0" lang="en-US" sz="2400" u="none" cap="none" strike="noStrike">
                <a:solidFill>
                  <a:schemeClr val="dk1"/>
                </a:solidFill>
                <a:latin typeface="Arial"/>
                <a:ea typeface="Arial"/>
                <a:cs typeface="Arial"/>
                <a:sym typeface="Arial"/>
              </a:rPr>
              <a:t>A notification message is sent by a router whenever an </a:t>
            </a:r>
            <a:r>
              <a:rPr b="0" baseline="-25000" i="0" lang="en-US" sz="2400" u="none" cap="none" strike="noStrike">
                <a:solidFill>
                  <a:srgbClr val="FF0000"/>
                </a:solidFill>
                <a:latin typeface="Arial"/>
                <a:ea typeface="Arial"/>
                <a:cs typeface="Arial"/>
                <a:sym typeface="Arial"/>
              </a:rPr>
              <a:t>error condition </a:t>
            </a:r>
            <a:r>
              <a:rPr b="0" baseline="-25000" i="0" lang="en-US" sz="2400" u="none" cap="none" strike="noStrike">
                <a:solidFill>
                  <a:schemeClr val="dk1"/>
                </a:solidFill>
                <a:latin typeface="Arial"/>
                <a:ea typeface="Arial"/>
                <a:cs typeface="Arial"/>
                <a:sym typeface="Arial"/>
              </a:rPr>
              <a:t>is detected</a:t>
            </a:r>
            <a:r>
              <a:rPr b="0" i="0" lang="en-US" sz="2400" u="none" cap="none" strike="noStrike">
                <a:solidFill>
                  <a:schemeClr val="dk1"/>
                </a:solidFill>
                <a:latin typeface="Arial"/>
                <a:ea typeface="Arial"/>
                <a:cs typeface="Arial"/>
                <a:sym typeface="Arial"/>
              </a:rPr>
              <a:t> </a:t>
            </a:r>
            <a:r>
              <a:rPr b="0" baseline="-25000" i="0" lang="en-US" sz="2400" u="none" cap="none" strike="noStrike">
                <a:solidFill>
                  <a:schemeClr val="dk1"/>
                </a:solidFill>
                <a:latin typeface="Arial"/>
                <a:ea typeface="Arial"/>
                <a:cs typeface="Arial"/>
                <a:sym typeface="Arial"/>
              </a:rPr>
              <a:t>or a router wants to </a:t>
            </a:r>
            <a:r>
              <a:rPr b="0" baseline="-25000" i="0" lang="en-US" sz="2400" u="none" cap="none" strike="noStrike">
                <a:solidFill>
                  <a:srgbClr val="FF0000"/>
                </a:solidFill>
                <a:latin typeface="Arial"/>
                <a:ea typeface="Arial"/>
                <a:cs typeface="Arial"/>
                <a:sym typeface="Arial"/>
              </a:rPr>
              <a:t>close the connection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nvSpPr>
        <p:spPr>
          <a:xfrm>
            <a:off x="304800" y="381000"/>
            <a:ext cx="1827213"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Times New Roman"/>
                <a:ea typeface="Times New Roman"/>
                <a:cs typeface="Times New Roman"/>
                <a:sym typeface="Times New Roman"/>
              </a:rPr>
              <a:t>Default method</a:t>
            </a:r>
            <a:endParaRPr b="0" i="0" sz="1400" u="none" cap="none" strike="noStrike">
              <a:solidFill>
                <a:srgbClr val="000000"/>
              </a:solidFill>
              <a:latin typeface="Arial"/>
              <a:ea typeface="Arial"/>
              <a:cs typeface="Arial"/>
              <a:sym typeface="Arial"/>
            </a:endParaRPr>
          </a:p>
        </p:txBody>
      </p:sp>
      <p:pic>
        <p:nvPicPr>
          <p:cNvPr id="210" name="Google Shape;210;p12"/>
          <p:cNvPicPr preferRelativeResize="0"/>
          <p:nvPr/>
        </p:nvPicPr>
        <p:blipFill rotWithShape="1">
          <a:blip r:embed="rId3">
            <a:alphaModFix/>
          </a:blip>
          <a:srcRect b="0" l="0" r="0" t="0"/>
          <a:stretch/>
        </p:blipFill>
        <p:spPr>
          <a:xfrm>
            <a:off x="1690688" y="781050"/>
            <a:ext cx="6462712" cy="3638550"/>
          </a:xfrm>
          <a:prstGeom prst="rect">
            <a:avLst/>
          </a:prstGeom>
          <a:noFill/>
          <a:ln>
            <a:noFill/>
          </a:ln>
        </p:spPr>
      </p:pic>
      <p:sp>
        <p:nvSpPr>
          <p:cNvPr id="211" name="Google Shape;211;p12"/>
          <p:cNvSpPr txBox="1"/>
          <p:nvPr/>
        </p:nvSpPr>
        <p:spPr>
          <a:xfrm>
            <a:off x="533400" y="5105400"/>
            <a:ext cx="8229600" cy="74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baseline="-25000" i="0" lang="en-US" sz="3200" u="none" cap="none" strike="noStrike">
                <a:solidFill>
                  <a:schemeClr val="dk1"/>
                </a:solidFill>
                <a:latin typeface="Arial"/>
                <a:ea typeface="Arial"/>
                <a:cs typeface="Arial"/>
                <a:sym typeface="Arial"/>
              </a:rPr>
              <a:t>Host A have one entry called the default(normally defined as network address</a:t>
            </a:r>
            <a:r>
              <a:rPr b="1" baseline="-25000" i="0" lang="en-US" sz="3200" u="none" cap="none" strike="noStrike">
                <a:solidFill>
                  <a:schemeClr val="dk1"/>
                </a:solidFill>
                <a:latin typeface="Arial"/>
                <a:ea typeface="Arial"/>
                <a:cs typeface="Arial"/>
                <a:sym typeface="Arial"/>
              </a:rPr>
              <a:t> (0.0.0.0</a:t>
            </a:r>
            <a:r>
              <a:rPr b="0" baseline="-25000" i="0" lang="en-US" sz="3200" u="none" cap="none" strike="noStrike">
                <a:solidFill>
                  <a:schemeClr val="dk1"/>
                </a:solidFill>
                <a:latin typeface="Arial"/>
                <a:ea typeface="Arial"/>
                <a:cs typeface="Arial"/>
                <a:sym typeface="Arial"/>
              </a:rPr>
              <a:t>).</a:t>
            </a:r>
            <a:endParaRPr b="0" baseline="-25000" i="0" sz="3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nvSpPr>
        <p:spPr>
          <a:xfrm>
            <a:off x="304800" y="381000"/>
            <a:ext cx="5451475" cy="830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Forwarding 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Times New Roman"/>
                <a:ea typeface="Times New Roman"/>
                <a:cs typeface="Times New Roman"/>
                <a:sym typeface="Times New Roman"/>
              </a:rPr>
              <a:t>Simplified forwarding module in classless address</a:t>
            </a:r>
            <a:endParaRPr b="0" i="0" sz="1400" u="none" cap="none" strike="noStrike">
              <a:solidFill>
                <a:srgbClr val="000000"/>
              </a:solidFill>
              <a:latin typeface="Arial"/>
              <a:ea typeface="Arial"/>
              <a:cs typeface="Arial"/>
              <a:sym typeface="Arial"/>
            </a:endParaRPr>
          </a:p>
        </p:txBody>
      </p:sp>
      <p:pic>
        <p:nvPicPr>
          <p:cNvPr id="218" name="Google Shape;218;p13"/>
          <p:cNvPicPr preferRelativeResize="0"/>
          <p:nvPr/>
        </p:nvPicPr>
        <p:blipFill rotWithShape="1">
          <a:blip r:embed="rId3">
            <a:alphaModFix/>
          </a:blip>
          <a:srcRect b="0" l="0" r="0" t="0"/>
          <a:stretch/>
        </p:blipFill>
        <p:spPr>
          <a:xfrm>
            <a:off x="0" y="2133600"/>
            <a:ext cx="8902700" cy="27892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p:nvPr/>
        </p:nvSpPr>
        <p:spPr>
          <a:xfrm>
            <a:off x="152400" y="584200"/>
            <a:ext cx="8686800" cy="9461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Make a routing table for router R1, using the configuration in Figure.</a:t>
            </a:r>
            <a:endParaRPr b="0" i="0" sz="1400" u="none" cap="none" strike="noStrike">
              <a:solidFill>
                <a:srgbClr val="000000"/>
              </a:solidFill>
              <a:latin typeface="Arial"/>
              <a:ea typeface="Arial"/>
              <a:cs typeface="Arial"/>
              <a:sym typeface="Arial"/>
            </a:endParaRPr>
          </a:p>
        </p:txBody>
      </p:sp>
      <p:sp>
        <p:nvSpPr>
          <p:cNvPr id="225" name="Google Shape;225;p14"/>
          <p:cNvSpPr txBox="1"/>
          <p:nvPr/>
        </p:nvSpPr>
        <p:spPr>
          <a:xfrm>
            <a:off x="1143000" y="0"/>
            <a:ext cx="16891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chemeClr val="hlink"/>
                </a:solidFill>
                <a:latin typeface="Times New Roman"/>
                <a:ea typeface="Times New Roman"/>
                <a:cs typeface="Times New Roman"/>
                <a:sym typeface="Times New Roman"/>
              </a:rPr>
              <a:t>Example</a:t>
            </a:r>
            <a:endParaRPr b="0" i="0" sz="1400" u="none" cap="none" strike="noStrike">
              <a:solidFill>
                <a:srgbClr val="000000"/>
              </a:solidFill>
              <a:latin typeface="Arial"/>
              <a:ea typeface="Arial"/>
              <a:cs typeface="Arial"/>
              <a:sym typeface="Arial"/>
            </a:endParaRPr>
          </a:p>
        </p:txBody>
      </p:sp>
      <p:pic>
        <p:nvPicPr>
          <p:cNvPr id="226" name="Google Shape;226;p14"/>
          <p:cNvPicPr preferRelativeResize="0"/>
          <p:nvPr/>
        </p:nvPicPr>
        <p:blipFill rotWithShape="1">
          <a:blip r:embed="rId3">
            <a:alphaModFix/>
          </a:blip>
          <a:srcRect b="0" l="0" r="0" t="0"/>
          <a:stretch/>
        </p:blipFill>
        <p:spPr>
          <a:xfrm>
            <a:off x="381000" y="1752600"/>
            <a:ext cx="7843838"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nvSpPr>
        <p:spPr>
          <a:xfrm>
            <a:off x="609600" y="1524000"/>
            <a:ext cx="494188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Times New Roman"/>
                <a:ea typeface="Times New Roman"/>
                <a:cs typeface="Times New Roman"/>
                <a:sym typeface="Times New Roman"/>
              </a:rPr>
              <a:t>Table </a:t>
            </a:r>
            <a:r>
              <a:rPr b="1" i="1" lang="en-US" sz="2000" u="none" cap="none" strike="noStrike">
                <a:solidFill>
                  <a:schemeClr val="dk1"/>
                </a:solidFill>
                <a:latin typeface="Times New Roman"/>
                <a:ea typeface="Times New Roman"/>
                <a:cs typeface="Times New Roman"/>
                <a:sym typeface="Times New Roman"/>
              </a:rPr>
              <a:t>Routing table for router R1 in Figure</a:t>
            </a:r>
            <a:endParaRPr b="0" i="0" sz="1400" u="none" cap="none" strike="noStrike">
              <a:solidFill>
                <a:srgbClr val="000000"/>
              </a:solidFill>
              <a:latin typeface="Arial"/>
              <a:ea typeface="Arial"/>
              <a:cs typeface="Arial"/>
              <a:sym typeface="Arial"/>
            </a:endParaRPr>
          </a:p>
        </p:txBody>
      </p:sp>
      <p:pic>
        <p:nvPicPr>
          <p:cNvPr id="233" name="Google Shape;233;p15"/>
          <p:cNvPicPr preferRelativeResize="0"/>
          <p:nvPr/>
        </p:nvPicPr>
        <p:blipFill rotWithShape="1">
          <a:blip r:embed="rId3">
            <a:alphaModFix/>
          </a:blip>
          <a:srcRect b="0" l="0" r="0" t="0"/>
          <a:stretch/>
        </p:blipFill>
        <p:spPr>
          <a:xfrm>
            <a:off x="454025" y="1952625"/>
            <a:ext cx="8235950" cy="295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457200" y="122238"/>
            <a:ext cx="7543800" cy="1063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t/>
            </a:r>
            <a:endParaRPr/>
          </a:p>
        </p:txBody>
      </p:sp>
      <p:pic>
        <p:nvPicPr>
          <p:cNvPr id="239" name="Google Shape;239;p16"/>
          <p:cNvPicPr preferRelativeResize="0"/>
          <p:nvPr>
            <p:ph idx="1" type="body"/>
          </p:nvPr>
        </p:nvPicPr>
        <p:blipFill rotWithShape="1">
          <a:blip r:embed="rId3">
            <a:alphaModFix/>
          </a:blip>
          <a:srcRect b="0" l="0" r="0" t="0"/>
          <a:stretch/>
        </p:blipFill>
        <p:spPr>
          <a:xfrm>
            <a:off x="304800" y="533400"/>
            <a:ext cx="8229600" cy="5597525"/>
          </a:xfrm>
          <a:prstGeom prst="rect">
            <a:avLst/>
          </a:prstGeom>
          <a:noFill/>
          <a:ln>
            <a:noFill/>
          </a:ln>
        </p:spPr>
      </p:pic>
      <p:sp>
        <p:nvSpPr>
          <p:cNvPr id="240" name="Google Shape;24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lang="en-US" sz="1000">
                <a:solidFill>
                  <a:srgbClr val="000000"/>
                </a:solidFill>
                <a:latin typeface="Arial"/>
                <a:ea typeface="Arial"/>
                <a:cs typeface="Arial"/>
                <a:sym typeface="Arial"/>
              </a:rPr>
              <a:t>‹#›</a:t>
            </a:fld>
            <a:endParaRPr b="0" sz="1000">
              <a:solidFill>
                <a:srgbClr val="000000"/>
              </a:solidFill>
              <a:latin typeface="Arial"/>
              <a:ea typeface="Arial"/>
              <a:cs typeface="Arial"/>
              <a:sym typeface="Arial"/>
            </a:endParaRPr>
          </a:p>
        </p:txBody>
      </p:sp>
      <p:sp>
        <p:nvSpPr>
          <p:cNvPr id="246" name="Google Shape;2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Static route operation </a:t>
            </a:r>
            <a:endParaRPr/>
          </a:p>
        </p:txBody>
      </p:sp>
      <p:sp>
        <p:nvSpPr>
          <p:cNvPr id="247" name="Google Shape;247;p17"/>
          <p:cNvSpPr txBox="1"/>
          <p:nvPr>
            <p:ph idx="1" type="body"/>
          </p:nvPr>
        </p:nvSpPr>
        <p:spPr>
          <a:xfrm>
            <a:off x="328613" y="1941513"/>
            <a:ext cx="8208962" cy="465613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Static route operations can be divided into these three parts: </a:t>
            </a:r>
            <a:endParaRPr/>
          </a:p>
          <a:p>
            <a:pPr indent="-285750" lvl="1" marL="742950" rtl="0" algn="l">
              <a:lnSpc>
                <a:spcPct val="100000"/>
              </a:lnSpc>
              <a:spcBef>
                <a:spcPts val="560"/>
              </a:spcBef>
              <a:spcAft>
                <a:spcPts val="0"/>
              </a:spcAft>
              <a:buClr>
                <a:schemeClr val="dk1"/>
              </a:buClr>
              <a:buSzPts val="2800"/>
              <a:buChar char="–"/>
            </a:pPr>
            <a:r>
              <a:rPr lang="en-US"/>
              <a:t>Network administrator configures the route </a:t>
            </a:r>
            <a:endParaRPr/>
          </a:p>
          <a:p>
            <a:pPr indent="-285750" lvl="1" marL="742950" rtl="0" algn="l">
              <a:lnSpc>
                <a:spcPct val="100000"/>
              </a:lnSpc>
              <a:spcBef>
                <a:spcPts val="560"/>
              </a:spcBef>
              <a:spcAft>
                <a:spcPts val="0"/>
              </a:spcAft>
              <a:buClr>
                <a:schemeClr val="dk1"/>
              </a:buClr>
              <a:buSzPts val="2800"/>
              <a:buChar char="–"/>
            </a:pPr>
            <a:r>
              <a:rPr lang="en-US"/>
              <a:t>Router installs the route in the routing table </a:t>
            </a:r>
            <a:endParaRPr/>
          </a:p>
          <a:p>
            <a:pPr indent="-285750" lvl="1" marL="742950" rtl="0" algn="l">
              <a:lnSpc>
                <a:spcPct val="100000"/>
              </a:lnSpc>
              <a:spcBef>
                <a:spcPts val="560"/>
              </a:spcBef>
              <a:spcAft>
                <a:spcPts val="0"/>
              </a:spcAft>
              <a:buClr>
                <a:schemeClr val="dk1"/>
              </a:buClr>
              <a:buSzPts val="2800"/>
              <a:buChar char="–"/>
            </a:pPr>
            <a:r>
              <a:rPr lang="en-US"/>
              <a:t>Packets are routed using the static route </a:t>
            </a:r>
            <a:endParaRPr/>
          </a:p>
          <a:p>
            <a:pPr indent="-342900" lvl="0" marL="342900" rtl="0" algn="l">
              <a:lnSpc>
                <a:spcPct val="100000"/>
              </a:lnSpc>
              <a:spcBef>
                <a:spcPts val="640"/>
              </a:spcBef>
              <a:spcAft>
                <a:spcPts val="0"/>
              </a:spcAft>
              <a:buClr>
                <a:schemeClr val="dk1"/>
              </a:buClr>
              <a:buSzPts val="3200"/>
              <a:buChar char="•"/>
            </a:pPr>
            <a:r>
              <a:rPr lang="en-US"/>
              <a:t>Since a static route is </a:t>
            </a:r>
            <a:r>
              <a:rPr lang="en-US">
                <a:solidFill>
                  <a:srgbClr val="0000FF"/>
                </a:solidFill>
              </a:rPr>
              <a:t>manually </a:t>
            </a:r>
            <a:r>
              <a:rPr lang="en-US"/>
              <a:t>configured, the administrator must configure the static route on the router using the </a:t>
            </a:r>
            <a:r>
              <a:rPr b="1" lang="en-US">
                <a:solidFill>
                  <a:srgbClr val="FF0000"/>
                </a:solidFill>
              </a:rPr>
              <a:t>ip route</a:t>
            </a:r>
            <a:r>
              <a:rPr lang="en-US"/>
              <a:t> command.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lang="en-US" sz="1000">
                <a:solidFill>
                  <a:srgbClr val="000000"/>
                </a:solidFill>
                <a:latin typeface="Arial"/>
                <a:ea typeface="Arial"/>
                <a:cs typeface="Arial"/>
                <a:sym typeface="Arial"/>
              </a:rPr>
              <a:t>‹#›</a:t>
            </a:fld>
            <a:endParaRPr b="0" sz="1000">
              <a:solidFill>
                <a:srgbClr val="000000"/>
              </a:solidFill>
              <a:latin typeface="Arial"/>
              <a:ea typeface="Arial"/>
              <a:cs typeface="Arial"/>
              <a:sym typeface="Arial"/>
            </a:endParaRPr>
          </a:p>
        </p:txBody>
      </p:sp>
      <p:sp>
        <p:nvSpPr>
          <p:cNvPr id="253" name="Google Shape;25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pic>
        <p:nvPicPr>
          <p:cNvPr id="254" name="Google Shape;254;p18"/>
          <p:cNvPicPr preferRelativeResize="0"/>
          <p:nvPr/>
        </p:nvPicPr>
        <p:blipFill rotWithShape="1">
          <a:blip r:embed="rId3">
            <a:alphaModFix/>
          </a:blip>
          <a:srcRect b="0" l="0" r="0" t="0"/>
          <a:stretch/>
        </p:blipFill>
        <p:spPr>
          <a:xfrm>
            <a:off x="323850" y="692150"/>
            <a:ext cx="8640763" cy="5811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lang="en-US" sz="1000">
                <a:solidFill>
                  <a:srgbClr val="000000"/>
                </a:solidFill>
                <a:latin typeface="Arial"/>
                <a:ea typeface="Arial"/>
                <a:cs typeface="Arial"/>
                <a:sym typeface="Arial"/>
              </a:rPr>
              <a:t>‹#›</a:t>
            </a:fld>
            <a:endParaRPr b="0" sz="1000">
              <a:solidFill>
                <a:srgbClr val="000000"/>
              </a:solidFill>
              <a:latin typeface="Arial"/>
              <a:ea typeface="Arial"/>
              <a:cs typeface="Arial"/>
              <a:sym typeface="Arial"/>
            </a:endParaRPr>
          </a:p>
        </p:txBody>
      </p:sp>
      <p:sp>
        <p:nvSpPr>
          <p:cNvPr id="260" name="Google Shape;26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Verifying static route configuration </a:t>
            </a:r>
            <a:endParaRPr/>
          </a:p>
        </p:txBody>
      </p:sp>
      <p:sp>
        <p:nvSpPr>
          <p:cNvPr id="261" name="Google Shape;26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600"/>
              <a:buChar char="•"/>
            </a:pPr>
            <a:r>
              <a:rPr lang="en-US" sz="2600"/>
              <a:t>Use the following steps to verify static route configuration:</a:t>
            </a:r>
            <a:endParaRPr/>
          </a:p>
          <a:p>
            <a:pPr indent="-285750" lvl="1" marL="742950" rtl="0" algn="l">
              <a:lnSpc>
                <a:spcPct val="100000"/>
              </a:lnSpc>
              <a:spcBef>
                <a:spcPts val="440"/>
              </a:spcBef>
              <a:spcAft>
                <a:spcPts val="0"/>
              </a:spcAft>
              <a:buClr>
                <a:schemeClr val="dk1"/>
              </a:buClr>
              <a:buSzPts val="2200"/>
              <a:buChar char="–"/>
            </a:pPr>
            <a:r>
              <a:rPr lang="en-US" sz="2200"/>
              <a:t>In privileged mode enter the command </a:t>
            </a:r>
            <a:r>
              <a:rPr b="1" lang="en-US" sz="2200">
                <a:solidFill>
                  <a:srgbClr val="FF0000"/>
                </a:solidFill>
              </a:rPr>
              <a:t>show running-config</a:t>
            </a:r>
            <a:r>
              <a:rPr lang="en-US" sz="2200"/>
              <a:t> to view the active configuration. </a:t>
            </a:r>
            <a:endParaRPr/>
          </a:p>
          <a:p>
            <a:pPr indent="-285750" lvl="1" marL="742950" rtl="0" algn="l">
              <a:lnSpc>
                <a:spcPct val="100000"/>
              </a:lnSpc>
              <a:spcBef>
                <a:spcPts val="440"/>
              </a:spcBef>
              <a:spcAft>
                <a:spcPts val="0"/>
              </a:spcAft>
              <a:buClr>
                <a:schemeClr val="dk1"/>
              </a:buClr>
              <a:buSzPts val="2200"/>
              <a:buChar char="–"/>
            </a:pPr>
            <a:r>
              <a:rPr lang="en-US" sz="2200"/>
              <a:t>Verify that the static route has been correctly entered. </a:t>
            </a:r>
            <a:endParaRPr/>
          </a:p>
          <a:p>
            <a:pPr indent="-285750" lvl="1" marL="742950" rtl="0" algn="l">
              <a:lnSpc>
                <a:spcPct val="100000"/>
              </a:lnSpc>
              <a:spcBef>
                <a:spcPts val="440"/>
              </a:spcBef>
              <a:spcAft>
                <a:spcPts val="0"/>
              </a:spcAft>
              <a:buClr>
                <a:schemeClr val="dk1"/>
              </a:buClr>
              <a:buSzPts val="2200"/>
              <a:buChar char="–"/>
            </a:pPr>
            <a:r>
              <a:rPr lang="en-US" sz="2200"/>
              <a:t>Enter the command </a:t>
            </a:r>
            <a:r>
              <a:rPr b="1" lang="en-US" sz="2200">
                <a:solidFill>
                  <a:srgbClr val="FF0000"/>
                </a:solidFill>
              </a:rPr>
              <a:t>show ip route</a:t>
            </a:r>
            <a:r>
              <a:rPr lang="en-US" sz="2200"/>
              <a:t>. </a:t>
            </a:r>
            <a:endParaRPr/>
          </a:p>
          <a:p>
            <a:pPr indent="-285750" lvl="1" marL="742950" rtl="0" algn="l">
              <a:lnSpc>
                <a:spcPct val="100000"/>
              </a:lnSpc>
              <a:spcBef>
                <a:spcPts val="440"/>
              </a:spcBef>
              <a:spcAft>
                <a:spcPts val="0"/>
              </a:spcAft>
              <a:buClr>
                <a:schemeClr val="dk1"/>
              </a:buClr>
              <a:buSzPts val="2200"/>
              <a:buChar char="–"/>
            </a:pPr>
            <a:r>
              <a:rPr lang="en-US" sz="2200"/>
              <a:t>Verify that the route that was configured is in the routing table.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0" y="0"/>
            <a:ext cx="6019800" cy="1066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UNIT –V Contents</a:t>
            </a:r>
            <a:endParaRPr/>
          </a:p>
        </p:txBody>
      </p:sp>
      <p:sp>
        <p:nvSpPr>
          <p:cNvPr id="101" name="Google Shape;101;p2"/>
          <p:cNvSpPr txBox="1"/>
          <p:nvPr>
            <p:ph idx="1" type="body"/>
          </p:nvPr>
        </p:nvSpPr>
        <p:spPr>
          <a:xfrm>
            <a:off x="533400" y="12192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83591"/>
              <a:buNone/>
            </a:pPr>
            <a:r>
              <a:rPr lang="en-US"/>
              <a:t>                                         </a:t>
            </a:r>
            <a:endParaRPr b="1" sz="3500"/>
          </a:p>
          <a:p>
            <a:pPr indent="-342900" lvl="0" marL="342900" rtl="0" algn="l">
              <a:lnSpc>
                <a:spcPct val="100000"/>
              </a:lnSpc>
              <a:spcBef>
                <a:spcPts val="592"/>
              </a:spcBef>
              <a:spcAft>
                <a:spcPts val="0"/>
              </a:spcAft>
              <a:buClr>
                <a:schemeClr val="dk1"/>
              </a:buClr>
              <a:buSzPct val="100000"/>
              <a:buChar char="•"/>
            </a:pPr>
            <a:r>
              <a:rPr lang="en-US"/>
              <a:t>Delivery - Types ( Direct , Indirect)</a:t>
            </a:r>
            <a:endParaRPr/>
          </a:p>
          <a:p>
            <a:pPr indent="-342900" lvl="0" marL="342900" rtl="0" algn="l">
              <a:lnSpc>
                <a:spcPct val="100000"/>
              </a:lnSpc>
              <a:spcBef>
                <a:spcPts val="592"/>
              </a:spcBef>
              <a:spcAft>
                <a:spcPts val="0"/>
              </a:spcAft>
              <a:buClr>
                <a:schemeClr val="dk1"/>
              </a:buClr>
              <a:buSzPct val="100000"/>
              <a:buChar char="•"/>
            </a:pPr>
            <a:r>
              <a:rPr b="1" lang="en-US"/>
              <a:t>Forwarding Techniques - </a:t>
            </a:r>
            <a:endParaRPr/>
          </a:p>
          <a:p>
            <a:pPr indent="-342900" lvl="0" marL="342900" rtl="0" algn="l">
              <a:lnSpc>
                <a:spcPct val="100000"/>
              </a:lnSpc>
              <a:spcBef>
                <a:spcPts val="592"/>
              </a:spcBef>
              <a:spcAft>
                <a:spcPts val="0"/>
              </a:spcAft>
              <a:buClr>
                <a:schemeClr val="dk1"/>
              </a:buClr>
              <a:buSzPct val="100000"/>
              <a:buNone/>
            </a:pPr>
            <a:r>
              <a:rPr lang="en-US"/>
              <a:t>               - Next -hop method</a:t>
            </a:r>
            <a:endParaRPr/>
          </a:p>
          <a:p>
            <a:pPr indent="-342900" lvl="0" marL="342900" rtl="0" algn="l">
              <a:lnSpc>
                <a:spcPct val="100000"/>
              </a:lnSpc>
              <a:spcBef>
                <a:spcPts val="592"/>
              </a:spcBef>
              <a:spcAft>
                <a:spcPts val="0"/>
              </a:spcAft>
              <a:buClr>
                <a:schemeClr val="dk1"/>
              </a:buClr>
              <a:buSzPct val="100000"/>
              <a:buNone/>
            </a:pPr>
            <a:r>
              <a:rPr lang="en-US"/>
              <a:t>               - Route Method</a:t>
            </a:r>
            <a:endParaRPr/>
          </a:p>
          <a:p>
            <a:pPr indent="-342900" lvl="0" marL="342900" rtl="0" algn="l">
              <a:lnSpc>
                <a:spcPct val="100000"/>
              </a:lnSpc>
              <a:spcBef>
                <a:spcPts val="592"/>
              </a:spcBef>
              <a:spcAft>
                <a:spcPts val="0"/>
              </a:spcAft>
              <a:buClr>
                <a:schemeClr val="dk1"/>
              </a:buClr>
              <a:buSzPct val="100000"/>
              <a:buNone/>
            </a:pPr>
            <a:r>
              <a:rPr lang="en-US"/>
              <a:t>               - Network specific Method</a:t>
            </a:r>
            <a:endParaRPr/>
          </a:p>
          <a:p>
            <a:pPr indent="-342900" lvl="0" marL="342900" rtl="0" algn="l">
              <a:lnSpc>
                <a:spcPct val="100000"/>
              </a:lnSpc>
              <a:spcBef>
                <a:spcPts val="592"/>
              </a:spcBef>
              <a:spcAft>
                <a:spcPts val="0"/>
              </a:spcAft>
              <a:buClr>
                <a:schemeClr val="dk1"/>
              </a:buClr>
              <a:buSzPct val="100000"/>
              <a:buNone/>
            </a:pPr>
            <a:r>
              <a:rPr lang="en-US"/>
              <a:t>               - Host specific Method</a:t>
            </a:r>
            <a:endParaRPr/>
          </a:p>
          <a:p>
            <a:pPr indent="-342900" lvl="0" marL="342900" rtl="0" algn="l">
              <a:lnSpc>
                <a:spcPct val="100000"/>
              </a:lnSpc>
              <a:spcBef>
                <a:spcPts val="592"/>
              </a:spcBef>
              <a:spcAft>
                <a:spcPts val="0"/>
              </a:spcAft>
              <a:buClr>
                <a:schemeClr val="dk1"/>
              </a:buClr>
              <a:buSzPct val="100000"/>
              <a:buNone/>
            </a:pPr>
            <a:r>
              <a:rPr lang="en-US"/>
              <a:t>               - Default Method</a:t>
            </a:r>
            <a:endParaRPr/>
          </a:p>
          <a:p>
            <a:pPr indent="-342900" lvl="0" marL="342900" rtl="0" algn="l">
              <a:lnSpc>
                <a:spcPct val="100000"/>
              </a:lnSpc>
              <a:spcBef>
                <a:spcPts val="592"/>
              </a:spcBef>
              <a:spcAft>
                <a:spcPts val="0"/>
              </a:spcAft>
              <a:buClr>
                <a:schemeClr val="dk1"/>
              </a:buClr>
              <a:buSzPct val="100000"/>
              <a:buChar char="•"/>
            </a:pPr>
            <a:r>
              <a:rPr b="1" lang="en-US"/>
              <a:t>Forwarding Process:</a:t>
            </a:r>
            <a:endParaRPr/>
          </a:p>
          <a:p>
            <a:pPr indent="-342900" lvl="0" marL="342900" rtl="0" algn="l">
              <a:lnSpc>
                <a:spcPct val="100000"/>
              </a:lnSpc>
              <a:spcBef>
                <a:spcPts val="592"/>
              </a:spcBef>
              <a:spcAft>
                <a:spcPts val="0"/>
              </a:spcAft>
              <a:buClr>
                <a:schemeClr val="dk1"/>
              </a:buClr>
              <a:buSzPct val="100000"/>
              <a:buNone/>
            </a:pPr>
            <a:r>
              <a:rPr lang="en-US"/>
              <a:t>                Steps followed by  Router</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None/>
            </a:pPr>
            <a:r>
              <a:t/>
            </a:r>
            <a:endParaRPr/>
          </a:p>
        </p:txBody>
      </p:sp>
      <p:pic>
        <p:nvPicPr>
          <p:cNvPr descr="download.png" id="102" name="Google Shape;102;p2"/>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idx="1" type="body"/>
          </p:nvPr>
        </p:nvSpPr>
        <p:spPr>
          <a:xfrm>
            <a:off x="228600" y="5334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00FF"/>
              </a:buClr>
              <a:buSzPts val="3200"/>
              <a:buChar char="•"/>
            </a:pPr>
            <a:r>
              <a:rPr lang="en-US">
                <a:solidFill>
                  <a:srgbClr val="0000FF"/>
                </a:solidFill>
              </a:rPr>
              <a:t>Advantages</a:t>
            </a:r>
            <a:r>
              <a:rPr lang="en-US"/>
              <a:t> of </a:t>
            </a:r>
            <a:r>
              <a:rPr b="1" lang="en-US"/>
              <a:t>static routing</a:t>
            </a:r>
            <a:endParaRPr/>
          </a:p>
          <a:p>
            <a:pPr indent="-177800" lvl="1" marL="742950" rtl="0" algn="l">
              <a:lnSpc>
                <a:spcPct val="100000"/>
              </a:lnSpc>
              <a:spcBef>
                <a:spcPts val="560"/>
              </a:spcBef>
              <a:spcAft>
                <a:spcPts val="0"/>
              </a:spcAft>
              <a:buClr>
                <a:schemeClr val="dk1"/>
              </a:buClr>
              <a:buSzPts val="2800"/>
              <a:buChar char="–"/>
            </a:pPr>
            <a:r>
              <a:rPr lang="en-US"/>
              <a:t>-It can backup multiple interfaces/networks on a router</a:t>
            </a:r>
            <a:endParaRPr/>
          </a:p>
          <a:p>
            <a:pPr indent="-177800" lvl="1" marL="742950" rtl="0" algn="l">
              <a:lnSpc>
                <a:spcPct val="100000"/>
              </a:lnSpc>
              <a:spcBef>
                <a:spcPts val="560"/>
              </a:spcBef>
              <a:spcAft>
                <a:spcPts val="0"/>
              </a:spcAft>
              <a:buClr>
                <a:schemeClr val="dk1"/>
              </a:buClr>
              <a:buSzPts val="2800"/>
              <a:buChar char="–"/>
            </a:pPr>
            <a:r>
              <a:rPr lang="en-US"/>
              <a:t>-Easy to configure</a:t>
            </a:r>
            <a:endParaRPr/>
          </a:p>
          <a:p>
            <a:pPr indent="-177800" lvl="1" marL="742950" rtl="0" algn="l">
              <a:lnSpc>
                <a:spcPct val="100000"/>
              </a:lnSpc>
              <a:spcBef>
                <a:spcPts val="560"/>
              </a:spcBef>
              <a:spcAft>
                <a:spcPts val="0"/>
              </a:spcAft>
              <a:buClr>
                <a:schemeClr val="dk1"/>
              </a:buClr>
              <a:buSzPts val="2800"/>
              <a:buChar char="–"/>
            </a:pPr>
            <a:r>
              <a:rPr lang="en-US"/>
              <a:t>-No extra resources are needed</a:t>
            </a:r>
            <a:endParaRPr/>
          </a:p>
          <a:p>
            <a:pPr indent="-177800" lvl="1" marL="742950" rtl="0" algn="l">
              <a:lnSpc>
                <a:spcPct val="100000"/>
              </a:lnSpc>
              <a:spcBef>
                <a:spcPts val="560"/>
              </a:spcBef>
              <a:spcAft>
                <a:spcPts val="0"/>
              </a:spcAft>
              <a:buClr>
                <a:schemeClr val="dk1"/>
              </a:buClr>
              <a:buSzPts val="2800"/>
              <a:buChar char="–"/>
            </a:pPr>
            <a:r>
              <a:rPr lang="en-US"/>
              <a:t>-More secure</a:t>
            </a:r>
            <a:endParaRPr/>
          </a:p>
          <a:p>
            <a:pPr indent="-342900" lvl="0" marL="342900" rtl="0" algn="l">
              <a:lnSpc>
                <a:spcPct val="100000"/>
              </a:lnSpc>
              <a:spcBef>
                <a:spcPts val="640"/>
              </a:spcBef>
              <a:spcAft>
                <a:spcPts val="0"/>
              </a:spcAft>
              <a:buClr>
                <a:srgbClr val="0000FF"/>
              </a:buClr>
              <a:buSzPts val="3200"/>
              <a:buChar char="•"/>
            </a:pPr>
            <a:r>
              <a:rPr lang="en-US">
                <a:solidFill>
                  <a:srgbClr val="0000FF"/>
                </a:solidFill>
              </a:rPr>
              <a:t>Disadvantages</a:t>
            </a:r>
            <a:r>
              <a:rPr lang="en-US"/>
              <a:t> of </a:t>
            </a:r>
            <a:r>
              <a:rPr b="1" lang="en-US"/>
              <a:t>static routing</a:t>
            </a:r>
            <a:endParaRPr/>
          </a:p>
          <a:p>
            <a:pPr indent="-177800" lvl="1" marL="742950" rtl="0" algn="l">
              <a:lnSpc>
                <a:spcPct val="100000"/>
              </a:lnSpc>
              <a:spcBef>
                <a:spcPts val="560"/>
              </a:spcBef>
              <a:spcAft>
                <a:spcPts val="0"/>
              </a:spcAft>
              <a:buClr>
                <a:schemeClr val="dk1"/>
              </a:buClr>
              <a:buSzPts val="2800"/>
              <a:buChar char="–"/>
            </a:pPr>
            <a:r>
              <a:rPr lang="en-US"/>
              <a:t>-Network changes require manual reconfiguration </a:t>
            </a:r>
            <a:endParaRPr/>
          </a:p>
          <a:p>
            <a:pPr indent="-177800" lvl="1" marL="742950" rtl="0" algn="l">
              <a:lnSpc>
                <a:spcPct val="100000"/>
              </a:lnSpc>
              <a:spcBef>
                <a:spcPts val="560"/>
              </a:spcBef>
              <a:spcAft>
                <a:spcPts val="0"/>
              </a:spcAft>
              <a:buClr>
                <a:schemeClr val="dk1"/>
              </a:buClr>
              <a:buSzPts val="2800"/>
              <a:buChar char="–"/>
            </a:pPr>
            <a:r>
              <a:rPr lang="en-US"/>
              <a:t>-Does not scale well in large topologies</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267" name="Google Shape;2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457200" y="122238"/>
            <a:ext cx="7543800" cy="868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Dynamic Routing Table</a:t>
            </a:r>
            <a:endParaRPr/>
          </a:p>
        </p:txBody>
      </p:sp>
      <p:sp>
        <p:nvSpPr>
          <p:cNvPr id="273" name="Google Shape;273;p21"/>
          <p:cNvSpPr txBox="1"/>
          <p:nvPr>
            <p:ph idx="1" type="body"/>
          </p:nvPr>
        </p:nvSpPr>
        <p:spPr>
          <a:xfrm>
            <a:off x="457200" y="990600"/>
            <a:ext cx="8229600" cy="51403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It is updated periodically by using one of the dynamic routing protocols such as RIP, OSPF or BGP.</a:t>
            </a:r>
            <a:endParaRPr/>
          </a:p>
          <a:p>
            <a:pPr indent="-342900" lvl="0" marL="342900" rtl="0" algn="l">
              <a:lnSpc>
                <a:spcPct val="100000"/>
              </a:lnSpc>
              <a:spcBef>
                <a:spcPts val="640"/>
              </a:spcBef>
              <a:spcAft>
                <a:spcPts val="0"/>
              </a:spcAft>
              <a:buClr>
                <a:schemeClr val="dk1"/>
              </a:buClr>
              <a:buSzPts val="2400"/>
              <a:buChar char="•"/>
            </a:pPr>
            <a:r>
              <a:rPr lang="en-US" sz="2400"/>
              <a:t>Whenever there is a change in the internet, such as a </a:t>
            </a:r>
            <a:r>
              <a:rPr lang="en-US" sz="2400">
                <a:solidFill>
                  <a:srgbClr val="FF0000"/>
                </a:solidFill>
              </a:rPr>
              <a:t>shutdown of a router or breaking of a link</a:t>
            </a:r>
            <a:r>
              <a:rPr lang="en-US" sz="2400"/>
              <a:t>, the dynamic routing protocols update all the tables in the routers automatically</a:t>
            </a:r>
            <a:r>
              <a:rPr lang="en-US"/>
              <a:t>.</a:t>
            </a:r>
            <a:endParaRPr sz="2400"/>
          </a:p>
          <a:p>
            <a:pPr indent="-342900" lvl="0" marL="342900" rtl="0" algn="l">
              <a:lnSpc>
                <a:spcPct val="100000"/>
              </a:lnSpc>
              <a:spcBef>
                <a:spcPts val="480"/>
              </a:spcBef>
              <a:spcAft>
                <a:spcPts val="0"/>
              </a:spcAft>
              <a:buClr>
                <a:schemeClr val="dk1"/>
              </a:buClr>
              <a:buSzPts val="2400"/>
              <a:buChar char="•"/>
            </a:pPr>
            <a:r>
              <a:rPr lang="en-US" sz="2400"/>
              <a:t>The routers in a big internet need to be updated dynamically for efficient delivery of the IP packets.</a:t>
            </a:r>
            <a:endParaRPr sz="2400"/>
          </a:p>
        </p:txBody>
      </p:sp>
      <p:sp>
        <p:nvSpPr>
          <p:cNvPr id="274" name="Google Shape;27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nvSpPr>
        <p:spPr>
          <a:xfrm>
            <a:off x="304800" y="230188"/>
            <a:ext cx="4618038"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Times New Roman"/>
                <a:ea typeface="Times New Roman"/>
                <a:cs typeface="Times New Roman"/>
                <a:sym typeface="Times New Roman"/>
              </a:rPr>
              <a:t>Figure </a:t>
            </a:r>
            <a:r>
              <a:rPr b="1" i="1" lang="en-US" sz="2000" u="none" cap="none" strike="noStrike">
                <a:solidFill>
                  <a:schemeClr val="dk1"/>
                </a:solidFill>
                <a:latin typeface="Times New Roman"/>
                <a:ea typeface="Times New Roman"/>
                <a:cs typeface="Times New Roman"/>
                <a:sym typeface="Times New Roman"/>
              </a:rPr>
              <a:t>Common fields in a routing table</a:t>
            </a:r>
            <a:endParaRPr b="0" i="0" sz="1400" u="none" cap="none" strike="noStrike">
              <a:solidFill>
                <a:srgbClr val="000000"/>
              </a:solidFill>
              <a:latin typeface="Arial"/>
              <a:ea typeface="Arial"/>
              <a:cs typeface="Arial"/>
              <a:sym typeface="Arial"/>
            </a:endParaRPr>
          </a:p>
        </p:txBody>
      </p:sp>
      <p:pic>
        <p:nvPicPr>
          <p:cNvPr id="281" name="Google Shape;281;p22"/>
          <p:cNvPicPr preferRelativeResize="0"/>
          <p:nvPr/>
        </p:nvPicPr>
        <p:blipFill rotWithShape="1">
          <a:blip r:embed="rId3">
            <a:alphaModFix/>
          </a:blip>
          <a:srcRect b="0" l="0" r="0" t="0"/>
          <a:stretch/>
        </p:blipFill>
        <p:spPr>
          <a:xfrm>
            <a:off x="304800" y="692150"/>
            <a:ext cx="8135938" cy="1060450"/>
          </a:xfrm>
          <a:prstGeom prst="rect">
            <a:avLst/>
          </a:prstGeom>
          <a:noFill/>
          <a:ln>
            <a:noFill/>
          </a:ln>
        </p:spPr>
      </p:pic>
      <p:sp>
        <p:nvSpPr>
          <p:cNvPr id="282" name="Google Shape;282;p22"/>
          <p:cNvSpPr txBox="1"/>
          <p:nvPr/>
        </p:nvSpPr>
        <p:spPr>
          <a:xfrm>
            <a:off x="304800" y="1752600"/>
            <a:ext cx="8915400" cy="60023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Flags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U(up): U flag indicated the router is up and running.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G(gateway): G flag means that the destination is in another network.</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H(host-specific): H flag indicates that the entry in the network address is a host specific address.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D(added by redirection)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M(Modified by redirection)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Reference 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field gives the number of users of this route at the moment.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field shows the number of packets transmitted through this router for the corresponding destination.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400050" lvl="0" marL="51435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289" name="Google Shape;289;p23"/>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290" name="Google Shape;290;p23"/>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291" name="Google Shape;291;p23"/>
          <p:cNvSpPr txBox="1"/>
          <p:nvPr/>
        </p:nvSpPr>
        <p:spPr>
          <a:xfrm>
            <a:off x="304800" y="381000"/>
            <a:ext cx="41513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Times New Roman"/>
                <a:ea typeface="Times New Roman"/>
                <a:cs typeface="Times New Roman"/>
                <a:sym typeface="Times New Roman"/>
              </a:rPr>
              <a:t>Figure 22.12  </a:t>
            </a:r>
            <a:r>
              <a:rPr b="0" i="1" lang="en-US" sz="2000" u="none" cap="none" strike="noStrike">
                <a:solidFill>
                  <a:schemeClr val="dk1"/>
                </a:solidFill>
                <a:latin typeface="Times New Roman"/>
                <a:ea typeface="Times New Roman"/>
                <a:cs typeface="Times New Roman"/>
                <a:sym typeface="Times New Roman"/>
              </a:rPr>
              <a:t>Autonomous systems</a:t>
            </a:r>
            <a:endParaRPr b="0" i="0" sz="1400" u="none" cap="none" strike="noStrike">
              <a:solidFill>
                <a:srgbClr val="000000"/>
              </a:solidFill>
              <a:latin typeface="Arial"/>
              <a:ea typeface="Arial"/>
              <a:cs typeface="Arial"/>
              <a:sym typeface="Arial"/>
            </a:endParaRPr>
          </a:p>
        </p:txBody>
      </p:sp>
      <p:cxnSp>
        <p:nvCxnSpPr>
          <p:cNvPr id="292" name="Google Shape;292;p23"/>
          <p:cNvCxnSpPr/>
          <p:nvPr/>
        </p:nvCxnSpPr>
        <p:spPr>
          <a:xfrm>
            <a:off x="152400" y="6248400"/>
            <a:ext cx="8763000" cy="0"/>
          </a:xfrm>
          <a:prstGeom prst="straightConnector1">
            <a:avLst/>
          </a:prstGeom>
          <a:noFill/>
          <a:ln cap="flat" cmpd="sng" w="76200">
            <a:solidFill>
              <a:schemeClr val="hlink"/>
            </a:solidFill>
            <a:prstDash val="solid"/>
            <a:round/>
            <a:headEnd len="sm" w="sm" type="none"/>
            <a:tailEnd len="sm" w="sm" type="none"/>
          </a:ln>
        </p:spPr>
      </p:cxnSp>
      <p:pic>
        <p:nvPicPr>
          <p:cNvPr id="293" name="Google Shape;293;p23"/>
          <p:cNvPicPr preferRelativeResize="0"/>
          <p:nvPr/>
        </p:nvPicPr>
        <p:blipFill rotWithShape="1">
          <a:blip r:embed="rId3">
            <a:alphaModFix/>
          </a:blip>
          <a:srcRect b="0" l="0" r="0" t="0"/>
          <a:stretch/>
        </p:blipFill>
        <p:spPr>
          <a:xfrm>
            <a:off x="836613" y="1447800"/>
            <a:ext cx="7011987" cy="4329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300" name="Google Shape;300;p24"/>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301" name="Google Shape;301;p24"/>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302" name="Google Shape;302;p24"/>
          <p:cNvSpPr txBox="1"/>
          <p:nvPr/>
        </p:nvSpPr>
        <p:spPr>
          <a:xfrm>
            <a:off x="304800" y="381000"/>
            <a:ext cx="466566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Times New Roman"/>
                <a:ea typeface="Times New Roman"/>
                <a:cs typeface="Times New Roman"/>
                <a:sym typeface="Times New Roman"/>
              </a:rPr>
              <a:t>Figure 22.13  </a:t>
            </a:r>
            <a:r>
              <a:rPr b="0" i="1" lang="en-US" sz="2000" u="none" cap="none" strike="noStrike">
                <a:solidFill>
                  <a:schemeClr val="dk1"/>
                </a:solidFill>
                <a:latin typeface="Times New Roman"/>
                <a:ea typeface="Times New Roman"/>
                <a:cs typeface="Times New Roman"/>
                <a:sym typeface="Times New Roman"/>
              </a:rPr>
              <a:t>Popular routing protocols</a:t>
            </a:r>
            <a:endParaRPr b="0" i="0" sz="1400" u="none" cap="none" strike="noStrike">
              <a:solidFill>
                <a:srgbClr val="000000"/>
              </a:solidFill>
              <a:latin typeface="Arial"/>
              <a:ea typeface="Arial"/>
              <a:cs typeface="Arial"/>
              <a:sym typeface="Arial"/>
            </a:endParaRPr>
          </a:p>
        </p:txBody>
      </p:sp>
      <p:cxnSp>
        <p:nvCxnSpPr>
          <p:cNvPr id="303" name="Google Shape;303;p24"/>
          <p:cNvCxnSpPr/>
          <p:nvPr/>
        </p:nvCxnSpPr>
        <p:spPr>
          <a:xfrm>
            <a:off x="152400" y="6248400"/>
            <a:ext cx="8763000" cy="0"/>
          </a:xfrm>
          <a:prstGeom prst="straightConnector1">
            <a:avLst/>
          </a:prstGeom>
          <a:noFill/>
          <a:ln cap="flat" cmpd="sng" w="76200">
            <a:solidFill>
              <a:schemeClr val="hlink"/>
            </a:solidFill>
            <a:prstDash val="solid"/>
            <a:round/>
            <a:headEnd len="sm" w="sm" type="none"/>
            <a:tailEnd len="sm" w="sm" type="none"/>
          </a:ln>
        </p:spPr>
      </p:cxnSp>
      <p:pic>
        <p:nvPicPr>
          <p:cNvPr id="304" name="Google Shape;304;p24"/>
          <p:cNvPicPr preferRelativeResize="0"/>
          <p:nvPr/>
        </p:nvPicPr>
        <p:blipFill rotWithShape="1">
          <a:blip r:embed="rId3">
            <a:alphaModFix/>
          </a:blip>
          <a:srcRect b="0" l="0" r="0" t="0"/>
          <a:stretch/>
        </p:blipFill>
        <p:spPr>
          <a:xfrm>
            <a:off x="782638" y="2030413"/>
            <a:ext cx="6837362" cy="32273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457200" y="122238"/>
            <a:ext cx="75438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Distance vector routing</a:t>
            </a:r>
            <a:endParaRPr/>
          </a:p>
        </p:txBody>
      </p:sp>
      <p:sp>
        <p:nvSpPr>
          <p:cNvPr id="310" name="Google Shape;310;p25"/>
          <p:cNvSpPr txBox="1"/>
          <p:nvPr>
            <p:ph idx="1" type="body"/>
          </p:nvPr>
        </p:nvSpPr>
        <p:spPr>
          <a:xfrm>
            <a:off x="649288" y="1447800"/>
            <a:ext cx="8001000" cy="3657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least –cost route between any 2 nodes is the route with minimum distance.</a:t>
            </a:r>
            <a:endParaRPr/>
          </a:p>
          <a:p>
            <a:pPr indent="0" lvl="0" marL="0" rtl="0" algn="l">
              <a:lnSpc>
                <a:spcPct val="100000"/>
              </a:lnSpc>
              <a:spcBef>
                <a:spcPts val="640"/>
              </a:spcBef>
              <a:spcAft>
                <a:spcPts val="0"/>
              </a:spcAft>
              <a:buClr>
                <a:schemeClr val="dk1"/>
              </a:buClr>
              <a:buSzPts val="3200"/>
              <a:buFont typeface="Noto Sans Symbols"/>
              <a:buNone/>
            </a:pPr>
            <a:r>
              <a:t/>
            </a:r>
            <a:endParaRPr/>
          </a:p>
          <a:p>
            <a:pPr indent="-342900" lvl="0" marL="342900" rtl="0" algn="l">
              <a:lnSpc>
                <a:spcPct val="100000"/>
              </a:lnSpc>
              <a:spcBef>
                <a:spcPts val="640"/>
              </a:spcBef>
              <a:spcAft>
                <a:spcPts val="0"/>
              </a:spcAft>
              <a:buClr>
                <a:schemeClr val="dk1"/>
              </a:buClr>
              <a:buSzPts val="3200"/>
              <a:buChar char="•"/>
            </a:pPr>
            <a:r>
              <a:rPr lang="en-US"/>
              <a:t>Initialization</a:t>
            </a:r>
            <a:endParaRPr/>
          </a:p>
          <a:p>
            <a:pPr indent="-342900" lvl="0" marL="342900" rtl="0" algn="l">
              <a:lnSpc>
                <a:spcPct val="100000"/>
              </a:lnSpc>
              <a:spcBef>
                <a:spcPts val="640"/>
              </a:spcBef>
              <a:spcAft>
                <a:spcPts val="0"/>
              </a:spcAft>
              <a:buClr>
                <a:schemeClr val="dk1"/>
              </a:buClr>
              <a:buSzPts val="3200"/>
              <a:buChar char="•"/>
            </a:pPr>
            <a:r>
              <a:rPr lang="en-US"/>
              <a:t>Sharing</a:t>
            </a:r>
            <a:endParaRPr/>
          </a:p>
          <a:p>
            <a:pPr indent="-342900" lvl="0" marL="342900" rtl="0" algn="l">
              <a:lnSpc>
                <a:spcPct val="100000"/>
              </a:lnSpc>
              <a:spcBef>
                <a:spcPts val="640"/>
              </a:spcBef>
              <a:spcAft>
                <a:spcPts val="0"/>
              </a:spcAft>
              <a:buClr>
                <a:schemeClr val="dk1"/>
              </a:buClr>
              <a:buSzPts val="3200"/>
              <a:buChar char="•"/>
            </a:pPr>
            <a:r>
              <a:rPr lang="en-US"/>
              <a:t>Updating</a:t>
            </a:r>
            <a:endParaRPr/>
          </a:p>
        </p:txBody>
      </p:sp>
      <p:sp>
        <p:nvSpPr>
          <p:cNvPr id="311" name="Google Shape;31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nvSpPr>
        <p:spPr>
          <a:xfrm>
            <a:off x="304800" y="381000"/>
            <a:ext cx="427672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Times New Roman"/>
                <a:ea typeface="Times New Roman"/>
                <a:cs typeface="Times New Roman"/>
                <a:sym typeface="Times New Roman"/>
              </a:rPr>
              <a:t>Figure </a:t>
            </a:r>
            <a:r>
              <a:rPr b="1" i="1" lang="en-US" sz="2000" u="none" cap="none" strike="noStrike">
                <a:solidFill>
                  <a:schemeClr val="dk1"/>
                </a:solidFill>
                <a:latin typeface="Times New Roman"/>
                <a:ea typeface="Times New Roman"/>
                <a:cs typeface="Times New Roman"/>
                <a:sym typeface="Times New Roman"/>
              </a:rPr>
              <a:t>Distance vector routing tables</a:t>
            </a:r>
            <a:endParaRPr b="0" i="0" sz="1400" u="none" cap="none" strike="noStrike">
              <a:solidFill>
                <a:srgbClr val="000000"/>
              </a:solidFill>
              <a:latin typeface="Arial"/>
              <a:ea typeface="Arial"/>
              <a:cs typeface="Arial"/>
              <a:sym typeface="Arial"/>
            </a:endParaRPr>
          </a:p>
        </p:txBody>
      </p:sp>
      <p:pic>
        <p:nvPicPr>
          <p:cNvPr id="318" name="Google Shape;318;p26"/>
          <p:cNvPicPr preferRelativeResize="0"/>
          <p:nvPr/>
        </p:nvPicPr>
        <p:blipFill rotWithShape="1">
          <a:blip r:embed="rId3">
            <a:alphaModFix/>
          </a:blip>
          <a:srcRect b="0" l="0" r="0" t="0"/>
          <a:stretch/>
        </p:blipFill>
        <p:spPr>
          <a:xfrm>
            <a:off x="465138" y="1066800"/>
            <a:ext cx="8145462" cy="478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cxnSp>
        <p:nvCxnSpPr>
          <p:cNvPr id="324" name="Google Shape;324;p27"/>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325" name="Google Shape;325;p27"/>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326" name="Google Shape;326;p27"/>
          <p:cNvSpPr txBox="1"/>
          <p:nvPr/>
        </p:nvSpPr>
        <p:spPr>
          <a:xfrm>
            <a:off x="304800" y="381000"/>
            <a:ext cx="619918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Times New Roman"/>
                <a:ea typeface="Times New Roman"/>
                <a:cs typeface="Times New Roman"/>
                <a:sym typeface="Times New Roman"/>
              </a:rPr>
              <a:t>Figure </a:t>
            </a:r>
            <a:r>
              <a:rPr b="1" i="1" lang="en-US" sz="2000" u="none" cap="none" strike="noStrike">
                <a:solidFill>
                  <a:schemeClr val="dk1"/>
                </a:solidFill>
                <a:latin typeface="Times New Roman"/>
                <a:ea typeface="Times New Roman"/>
                <a:cs typeface="Times New Roman"/>
                <a:sym typeface="Times New Roman"/>
              </a:rPr>
              <a:t>Initialization of tables in distance vector routing</a:t>
            </a:r>
            <a:endParaRPr b="0" i="0" sz="1400" u="none" cap="none" strike="noStrike">
              <a:solidFill>
                <a:srgbClr val="000000"/>
              </a:solidFill>
              <a:latin typeface="Arial"/>
              <a:ea typeface="Arial"/>
              <a:cs typeface="Arial"/>
              <a:sym typeface="Arial"/>
            </a:endParaRPr>
          </a:p>
        </p:txBody>
      </p:sp>
      <p:pic>
        <p:nvPicPr>
          <p:cNvPr id="327" name="Google Shape;327;p27"/>
          <p:cNvPicPr preferRelativeResize="0"/>
          <p:nvPr/>
        </p:nvPicPr>
        <p:blipFill rotWithShape="1">
          <a:blip r:embed="rId3">
            <a:alphaModFix/>
          </a:blip>
          <a:srcRect b="0" l="0" r="0" t="0"/>
          <a:stretch/>
        </p:blipFill>
        <p:spPr>
          <a:xfrm>
            <a:off x="465138" y="1463675"/>
            <a:ext cx="8145462" cy="4403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p:nvPr/>
        </p:nvSpPr>
        <p:spPr>
          <a:xfrm>
            <a:off x="457200" y="609600"/>
            <a:ext cx="8382000" cy="56324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Sharing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In distance vector routing, each node shares its routing table with its immediate neighbors periodically and when there is a change.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Updating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The receiving node needs to add the cost between itself and sending node to each value in the 2</a:t>
            </a:r>
            <a:r>
              <a:rPr b="0" baseline="30000" i="0" lang="en-US" sz="2400" u="none" cap="none" strike="noStrike">
                <a:solidFill>
                  <a:schemeClr val="dk1"/>
                </a:solidFill>
                <a:latin typeface="Arial"/>
                <a:ea typeface="Arial"/>
                <a:cs typeface="Arial"/>
                <a:sym typeface="Arial"/>
              </a:rPr>
              <a:t>nd</a:t>
            </a:r>
            <a:r>
              <a:rPr b="0" i="0" lang="en-US" sz="2400" u="none" cap="none" strike="noStrike">
                <a:solidFill>
                  <a:schemeClr val="dk1"/>
                </a:solidFill>
                <a:latin typeface="Arial"/>
                <a:ea typeface="Arial"/>
                <a:cs typeface="Arial"/>
                <a:sym typeface="Arial"/>
              </a:rPr>
              <a:t> column.</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The receiving node needs to add the name of the sending node to each row as the 3</a:t>
            </a:r>
            <a:r>
              <a:rPr b="0" baseline="30000" i="0" lang="en-US" sz="2400" u="none" cap="none" strike="noStrike">
                <a:solidFill>
                  <a:schemeClr val="dk1"/>
                </a:solidFill>
                <a:latin typeface="Arial"/>
                <a:ea typeface="Arial"/>
                <a:cs typeface="Arial"/>
                <a:sym typeface="Arial"/>
              </a:rPr>
              <a:t>rd</a:t>
            </a:r>
            <a:r>
              <a:rPr b="0" i="0" lang="en-US" sz="2400" u="none" cap="none" strike="noStrike">
                <a:solidFill>
                  <a:schemeClr val="dk1"/>
                </a:solidFill>
                <a:latin typeface="Arial"/>
                <a:ea typeface="Arial"/>
                <a:cs typeface="Arial"/>
                <a:sym typeface="Arial"/>
              </a:rPr>
              <a:t> column.</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The receiving node needs to compare each row of its old table with the corresponding row of the modified version of the received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cxnSp>
        <p:nvCxnSpPr>
          <p:cNvPr id="339" name="Google Shape;339;p29"/>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340" name="Google Shape;340;p29"/>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341" name="Google Shape;341;p29"/>
          <p:cNvSpPr txBox="1"/>
          <p:nvPr/>
        </p:nvSpPr>
        <p:spPr>
          <a:xfrm>
            <a:off x="304800" y="381000"/>
            <a:ext cx="486727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Times New Roman"/>
                <a:ea typeface="Times New Roman"/>
                <a:cs typeface="Times New Roman"/>
                <a:sym typeface="Times New Roman"/>
              </a:rPr>
              <a:t>Figure </a:t>
            </a:r>
            <a:r>
              <a:rPr b="1" i="1" lang="en-US" sz="2000" u="none" cap="none" strike="noStrike">
                <a:solidFill>
                  <a:schemeClr val="dk1"/>
                </a:solidFill>
                <a:latin typeface="Times New Roman"/>
                <a:ea typeface="Times New Roman"/>
                <a:cs typeface="Times New Roman"/>
                <a:sym typeface="Times New Roman"/>
              </a:rPr>
              <a:t>Updating in distance vector routing</a:t>
            </a:r>
            <a:endParaRPr b="0" i="0" sz="1400" u="none" cap="none" strike="noStrike">
              <a:solidFill>
                <a:srgbClr val="000000"/>
              </a:solidFill>
              <a:latin typeface="Arial"/>
              <a:ea typeface="Arial"/>
              <a:cs typeface="Arial"/>
              <a:sym typeface="Arial"/>
            </a:endParaRPr>
          </a:p>
        </p:txBody>
      </p:sp>
      <p:pic>
        <p:nvPicPr>
          <p:cNvPr id="342" name="Google Shape;342;p29"/>
          <p:cNvPicPr preferRelativeResize="0"/>
          <p:nvPr/>
        </p:nvPicPr>
        <p:blipFill rotWithShape="1">
          <a:blip r:embed="rId3">
            <a:alphaModFix/>
          </a:blip>
          <a:srcRect b="0" l="0" r="0" t="0"/>
          <a:stretch/>
        </p:blipFill>
        <p:spPr>
          <a:xfrm>
            <a:off x="762000" y="1905000"/>
            <a:ext cx="6207125" cy="36337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r>
              <a:t/>
            </a:r>
            <a:endParaRPr b="1" sz="3200"/>
          </a:p>
        </p:txBody>
      </p:sp>
      <p:sp>
        <p:nvSpPr>
          <p:cNvPr id="108" name="Google Shape;108;p3"/>
          <p:cNvSpPr txBox="1"/>
          <p:nvPr>
            <p:ph idx="1" type="body"/>
          </p:nvPr>
        </p:nvSpPr>
        <p:spPr>
          <a:xfrm>
            <a:off x="457200" y="1257299"/>
            <a:ext cx="8229600" cy="4868864"/>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Routing</a:t>
            </a:r>
            <a:endParaRPr/>
          </a:p>
          <a:p>
            <a:pPr indent="-342900" lvl="0" marL="342900" rtl="0" algn="l">
              <a:lnSpc>
                <a:spcPct val="100000"/>
              </a:lnSpc>
              <a:spcBef>
                <a:spcPts val="640"/>
              </a:spcBef>
              <a:spcAft>
                <a:spcPts val="0"/>
              </a:spcAft>
              <a:buClr>
                <a:schemeClr val="dk1"/>
              </a:buClr>
              <a:buSzPts val="3200"/>
              <a:buNone/>
            </a:pPr>
            <a:r>
              <a:rPr lang="en-US"/>
              <a:t>       -Routing Table contents</a:t>
            </a:r>
            <a:endParaRPr/>
          </a:p>
          <a:p>
            <a:pPr indent="-342900" lvl="0" marL="342900" rtl="0" algn="l">
              <a:lnSpc>
                <a:spcPct val="100000"/>
              </a:lnSpc>
              <a:spcBef>
                <a:spcPts val="640"/>
              </a:spcBef>
              <a:spcAft>
                <a:spcPts val="0"/>
              </a:spcAft>
              <a:buClr>
                <a:schemeClr val="dk1"/>
              </a:buClr>
              <a:buSzPts val="3200"/>
              <a:buNone/>
            </a:pPr>
            <a:r>
              <a:rPr lang="en-US"/>
              <a:t>       -Types of Routing - Static &amp; Dynamic </a:t>
            </a:r>
            <a:endParaRPr/>
          </a:p>
          <a:p>
            <a:pPr indent="-342900" lvl="0" marL="342900" rtl="0" algn="l">
              <a:lnSpc>
                <a:spcPct val="100000"/>
              </a:lnSpc>
              <a:spcBef>
                <a:spcPts val="640"/>
              </a:spcBef>
              <a:spcAft>
                <a:spcPts val="0"/>
              </a:spcAft>
              <a:buClr>
                <a:schemeClr val="dk1"/>
              </a:buClr>
              <a:buSzPts val="3200"/>
              <a:buNone/>
            </a:pPr>
            <a:r>
              <a:rPr lang="en-US"/>
              <a:t>         ( including  tables).</a:t>
            </a:r>
            <a:endParaRPr/>
          </a:p>
          <a:p>
            <a:pPr indent="-342900" lvl="0" marL="342900" rtl="0" algn="l">
              <a:lnSpc>
                <a:spcPct val="100000"/>
              </a:lnSpc>
              <a:spcBef>
                <a:spcPts val="640"/>
              </a:spcBef>
              <a:spcAft>
                <a:spcPts val="0"/>
              </a:spcAft>
              <a:buClr>
                <a:schemeClr val="dk1"/>
              </a:buClr>
              <a:buSzPts val="3200"/>
              <a:buChar char="•"/>
            </a:pPr>
            <a:r>
              <a:rPr b="1" lang="en-US"/>
              <a:t>Autonomous system</a:t>
            </a:r>
            <a:endParaRPr/>
          </a:p>
          <a:p>
            <a:pPr indent="-342900" lvl="0" marL="342900" rtl="0" algn="l">
              <a:lnSpc>
                <a:spcPct val="100000"/>
              </a:lnSpc>
              <a:spcBef>
                <a:spcPts val="640"/>
              </a:spcBef>
              <a:spcAft>
                <a:spcPts val="0"/>
              </a:spcAft>
              <a:buClr>
                <a:schemeClr val="dk1"/>
              </a:buClr>
              <a:buSzPts val="3200"/>
              <a:buChar char="•"/>
            </a:pPr>
            <a:r>
              <a:rPr lang="en-US"/>
              <a:t>Intradomain  &amp;  Interdomain routing </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descr="download.png" id="109" name="Google Shape;109;p3"/>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628650" y="274638"/>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LINK STATE ROUTING</a:t>
            </a:r>
            <a:br>
              <a:rPr lang="en-US"/>
            </a:br>
            <a:endParaRPr/>
          </a:p>
        </p:txBody>
      </p:sp>
      <p:sp>
        <p:nvSpPr>
          <p:cNvPr id="348" name="Google Shape;348;p30"/>
          <p:cNvSpPr txBox="1"/>
          <p:nvPr>
            <p:ph idx="1" type="body"/>
          </p:nvPr>
        </p:nvSpPr>
        <p:spPr>
          <a:xfrm>
            <a:off x="228600" y="990600"/>
            <a:ext cx="8686800" cy="5867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Arimo"/>
                <a:ea typeface="Arimo"/>
                <a:cs typeface="Arimo"/>
                <a:sym typeface="Arimo"/>
              </a:rPr>
              <a:t>Link state routing has a different philosophy from that of distance vector routing.</a:t>
            </a:r>
            <a:endParaRPr/>
          </a:p>
          <a:p>
            <a:pPr indent="-342900" lvl="0" marL="342900" rtl="0" algn="l">
              <a:lnSpc>
                <a:spcPct val="100000"/>
              </a:lnSpc>
              <a:spcBef>
                <a:spcPts val="640"/>
              </a:spcBef>
              <a:spcAft>
                <a:spcPts val="0"/>
              </a:spcAft>
              <a:buClr>
                <a:schemeClr val="dk1"/>
              </a:buClr>
              <a:buSzPts val="3200"/>
              <a:buChar char="•"/>
            </a:pPr>
            <a:r>
              <a:rPr lang="en-US">
                <a:latin typeface="Arimo"/>
                <a:ea typeface="Arimo"/>
                <a:cs typeface="Arimo"/>
                <a:sym typeface="Arimo"/>
              </a:rPr>
              <a:t> In link state routing, if each node in the domain has the entire topology of the domain</a:t>
            </a:r>
            <a:r>
              <a:rPr lang="en-US">
                <a:latin typeface="Arial"/>
                <a:ea typeface="Arial"/>
                <a:cs typeface="Arial"/>
                <a:sym typeface="Arial"/>
              </a:rPr>
              <a:t>—</a:t>
            </a:r>
            <a:r>
              <a:rPr lang="en-US">
                <a:latin typeface="Arimo"/>
                <a:ea typeface="Arimo"/>
                <a:cs typeface="Arimo"/>
                <a:sym typeface="Arimo"/>
              </a:rPr>
              <a:t>the list of nodes and links, how they are connected including the </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latin typeface="Arimo"/>
                <a:ea typeface="Arimo"/>
                <a:cs typeface="Arimo"/>
                <a:sym typeface="Arimo"/>
              </a:rPr>
              <a:t>Type</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latin typeface="Arimo"/>
                <a:ea typeface="Arimo"/>
                <a:cs typeface="Arimo"/>
                <a:sym typeface="Arimo"/>
              </a:rPr>
              <a:t>Cost (metric)</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latin typeface="Arimo"/>
                <a:ea typeface="Arimo"/>
                <a:cs typeface="Arimo"/>
                <a:sym typeface="Arimo"/>
              </a:rPr>
              <a:t> The condition of the links (up or down)</a:t>
            </a:r>
            <a:r>
              <a:rPr lang="en-US">
                <a:latin typeface="Arial"/>
                <a:ea typeface="Arial"/>
                <a:cs typeface="Arial"/>
                <a:sym typeface="Arial"/>
              </a:rPr>
              <a:t>—</a:t>
            </a:r>
            <a:r>
              <a:rPr lang="en-US">
                <a:latin typeface="Arimo"/>
                <a:ea typeface="Arimo"/>
                <a:cs typeface="Arimo"/>
                <a:sym typeface="Arimo"/>
              </a:rPr>
              <a:t>the node can use the Dijkstra algorithm to build a routing table.</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i="1" lang="en-US" sz="3200">
                <a:latin typeface="Times New Roman"/>
                <a:ea typeface="Times New Roman"/>
                <a:cs typeface="Times New Roman"/>
                <a:sym typeface="Times New Roman"/>
              </a:rPr>
              <a:t>Concept of Link state routing</a:t>
            </a:r>
            <a:endParaRPr sz="3200"/>
          </a:p>
        </p:txBody>
      </p:sp>
      <p:pic>
        <p:nvPicPr>
          <p:cNvPr id="354" name="Google Shape;354;p31"/>
          <p:cNvPicPr preferRelativeResize="0"/>
          <p:nvPr>
            <p:ph idx="1" type="body"/>
          </p:nvPr>
        </p:nvPicPr>
        <p:blipFill rotWithShape="1">
          <a:blip r:embed="rId3">
            <a:alphaModFix/>
          </a:blip>
          <a:srcRect b="0" l="0" r="0" t="0"/>
          <a:stretch/>
        </p:blipFill>
        <p:spPr>
          <a:xfrm>
            <a:off x="1763713" y="990600"/>
            <a:ext cx="5616575" cy="51863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sz="3600">
                <a:latin typeface="Times New Roman"/>
                <a:ea typeface="Times New Roman"/>
                <a:cs typeface="Times New Roman"/>
                <a:sym typeface="Times New Roman"/>
              </a:rPr>
              <a:t>Link state knowledge</a:t>
            </a:r>
            <a:endParaRPr sz="3600"/>
          </a:p>
        </p:txBody>
      </p:sp>
      <p:pic>
        <p:nvPicPr>
          <p:cNvPr id="360" name="Google Shape;360;p32"/>
          <p:cNvPicPr preferRelativeResize="0"/>
          <p:nvPr>
            <p:ph idx="1" type="body"/>
          </p:nvPr>
        </p:nvPicPr>
        <p:blipFill rotWithShape="1">
          <a:blip r:embed="rId3">
            <a:alphaModFix/>
          </a:blip>
          <a:srcRect b="0" l="0" r="0" t="0"/>
          <a:stretch/>
        </p:blipFill>
        <p:spPr>
          <a:xfrm>
            <a:off x="628650" y="2174875"/>
            <a:ext cx="7886700" cy="29702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sz="3600">
                <a:latin typeface="Times New Roman"/>
                <a:ea typeface="Times New Roman"/>
                <a:cs typeface="Times New Roman"/>
                <a:sym typeface="Times New Roman"/>
              </a:rPr>
              <a:t>Dijkstra algorithm</a:t>
            </a:r>
            <a:br>
              <a:rPr i="1" lang="en-US">
                <a:latin typeface="Times New Roman"/>
                <a:ea typeface="Times New Roman"/>
                <a:cs typeface="Times New Roman"/>
                <a:sym typeface="Times New Roman"/>
              </a:rPr>
            </a:br>
            <a:endParaRPr/>
          </a:p>
        </p:txBody>
      </p:sp>
      <p:pic>
        <p:nvPicPr>
          <p:cNvPr id="366" name="Google Shape;366;p33"/>
          <p:cNvPicPr preferRelativeResize="0"/>
          <p:nvPr>
            <p:ph idx="1" type="body"/>
          </p:nvPr>
        </p:nvPicPr>
        <p:blipFill rotWithShape="1">
          <a:blip r:embed="rId3">
            <a:alphaModFix/>
          </a:blip>
          <a:srcRect b="0" l="0" r="0" t="0"/>
          <a:stretch/>
        </p:blipFill>
        <p:spPr>
          <a:xfrm>
            <a:off x="1947863" y="1066800"/>
            <a:ext cx="5248275" cy="51101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sz="2400">
                <a:latin typeface="Times New Roman"/>
                <a:ea typeface="Times New Roman"/>
                <a:cs typeface="Times New Roman"/>
                <a:sym typeface="Times New Roman"/>
              </a:rPr>
              <a:t>Example of formation of shortest path tree</a:t>
            </a:r>
            <a:br>
              <a:rPr i="1" lang="en-US">
                <a:latin typeface="Times New Roman"/>
                <a:ea typeface="Times New Roman"/>
                <a:cs typeface="Times New Roman"/>
                <a:sym typeface="Times New Roman"/>
              </a:rPr>
            </a:br>
            <a:endParaRPr/>
          </a:p>
        </p:txBody>
      </p:sp>
      <p:pic>
        <p:nvPicPr>
          <p:cNvPr id="372" name="Google Shape;372;p34"/>
          <p:cNvPicPr preferRelativeResize="0"/>
          <p:nvPr>
            <p:ph idx="1" type="body"/>
          </p:nvPr>
        </p:nvPicPr>
        <p:blipFill rotWithShape="1">
          <a:blip r:embed="rId3">
            <a:alphaModFix/>
          </a:blip>
          <a:srcRect b="0" l="0" r="0" t="0"/>
          <a:stretch/>
        </p:blipFill>
        <p:spPr>
          <a:xfrm>
            <a:off x="152400" y="990600"/>
            <a:ext cx="8610600" cy="556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Routing table for node A</a:t>
            </a:r>
            <a:br>
              <a:rPr i="1" lang="en-US">
                <a:latin typeface="Times New Roman"/>
                <a:ea typeface="Times New Roman"/>
                <a:cs typeface="Times New Roman"/>
                <a:sym typeface="Times New Roman"/>
              </a:rPr>
            </a:br>
            <a:endParaRPr/>
          </a:p>
        </p:txBody>
      </p:sp>
      <p:pic>
        <p:nvPicPr>
          <p:cNvPr id="378" name="Google Shape;378;p35"/>
          <p:cNvPicPr preferRelativeResize="0"/>
          <p:nvPr>
            <p:ph idx="1" type="body"/>
          </p:nvPr>
        </p:nvPicPr>
        <p:blipFill rotWithShape="1">
          <a:blip r:embed="rId3">
            <a:alphaModFix/>
          </a:blip>
          <a:srcRect b="0" l="0" r="0" t="0"/>
          <a:stretch/>
        </p:blipFill>
        <p:spPr>
          <a:xfrm>
            <a:off x="1676400" y="1962150"/>
            <a:ext cx="5791200" cy="35480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txBox="1"/>
          <p:nvPr>
            <p:ph type="title"/>
          </p:nvPr>
        </p:nvSpPr>
        <p:spPr>
          <a:xfrm>
            <a:off x="628650" y="365125"/>
            <a:ext cx="7886700" cy="7778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solidFill>
                  <a:schemeClr val="dk1"/>
                </a:solidFill>
              </a:rPr>
              <a:t>Building Routing Tables</a:t>
            </a:r>
            <a:endParaRPr>
              <a:solidFill>
                <a:schemeClr val="dk1"/>
              </a:solidFill>
            </a:endParaRPr>
          </a:p>
        </p:txBody>
      </p:sp>
      <p:sp>
        <p:nvSpPr>
          <p:cNvPr id="384" name="Google Shape;384;p36"/>
          <p:cNvSpPr txBox="1"/>
          <p:nvPr>
            <p:ph idx="1" type="body"/>
          </p:nvPr>
        </p:nvSpPr>
        <p:spPr>
          <a:xfrm>
            <a:off x="381000" y="1295400"/>
            <a:ext cx="8534400" cy="5410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Creation of the states of the links by each node, called the </a:t>
            </a:r>
            <a:r>
              <a:rPr lang="en-US">
                <a:solidFill>
                  <a:srgbClr val="FF0000"/>
                </a:solidFill>
              </a:rPr>
              <a:t>link state packets </a:t>
            </a:r>
            <a:r>
              <a:rPr lang="en-US"/>
              <a:t>(LSP)</a:t>
            </a:r>
            <a:endParaRPr/>
          </a:p>
          <a:p>
            <a:pPr indent="-342900" lvl="0" marL="342900" rtl="0" algn="l">
              <a:lnSpc>
                <a:spcPct val="100000"/>
              </a:lnSpc>
              <a:spcBef>
                <a:spcPts val="640"/>
              </a:spcBef>
              <a:spcAft>
                <a:spcPts val="0"/>
              </a:spcAft>
              <a:buClr>
                <a:schemeClr val="dk1"/>
              </a:buClr>
              <a:buSzPts val="3200"/>
              <a:buChar char="•"/>
            </a:pPr>
            <a:r>
              <a:rPr lang="en-US"/>
              <a:t>Distribution of LSPs to every other routers, called </a:t>
            </a:r>
            <a:r>
              <a:rPr lang="en-US">
                <a:solidFill>
                  <a:srgbClr val="FF0000"/>
                </a:solidFill>
              </a:rPr>
              <a:t>flooding</a:t>
            </a:r>
            <a:r>
              <a:rPr lang="en-US"/>
              <a:t> (efficiently)</a:t>
            </a:r>
            <a:endParaRPr/>
          </a:p>
          <a:p>
            <a:pPr indent="-342900" lvl="0" marL="342900" rtl="0" algn="l">
              <a:lnSpc>
                <a:spcPct val="100000"/>
              </a:lnSpc>
              <a:spcBef>
                <a:spcPts val="640"/>
              </a:spcBef>
              <a:spcAft>
                <a:spcPts val="0"/>
              </a:spcAft>
              <a:buClr>
                <a:schemeClr val="dk1"/>
              </a:buClr>
              <a:buSzPts val="3200"/>
              <a:buChar char="•"/>
            </a:pPr>
            <a:r>
              <a:rPr lang="en-US"/>
              <a:t>Formation of a shortest path tree for each node</a:t>
            </a:r>
            <a:endParaRPr/>
          </a:p>
          <a:p>
            <a:pPr indent="-342900" lvl="0" marL="342900" rtl="0" algn="l">
              <a:lnSpc>
                <a:spcPct val="100000"/>
              </a:lnSpc>
              <a:spcBef>
                <a:spcPts val="640"/>
              </a:spcBef>
              <a:spcAft>
                <a:spcPts val="0"/>
              </a:spcAft>
              <a:buClr>
                <a:schemeClr val="dk1"/>
              </a:buClr>
              <a:buSzPts val="3200"/>
              <a:buChar char="•"/>
            </a:pPr>
            <a:r>
              <a:rPr lang="en-US"/>
              <a:t>Calculation of a routing table based on the shortest path tree</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628650" y="152400"/>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mo"/>
              <a:buNone/>
            </a:pPr>
            <a:r>
              <a:rPr b="1" lang="en-US">
                <a:latin typeface="Arimo"/>
                <a:ea typeface="Arimo"/>
                <a:cs typeface="Arimo"/>
                <a:sym typeface="Arimo"/>
              </a:rPr>
              <a:t>PATH VECTOR ROUTING</a:t>
            </a:r>
            <a:endParaRPr b="1"/>
          </a:p>
        </p:txBody>
      </p:sp>
      <p:sp>
        <p:nvSpPr>
          <p:cNvPr id="390" name="Google Shape;390;p37"/>
          <p:cNvSpPr txBox="1"/>
          <p:nvPr>
            <p:ph idx="1" type="body"/>
          </p:nvPr>
        </p:nvSpPr>
        <p:spPr>
          <a:xfrm>
            <a:off x="0" y="854075"/>
            <a:ext cx="9144000" cy="6003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latin typeface="Arimo"/>
                <a:ea typeface="Arimo"/>
                <a:cs typeface="Arimo"/>
                <a:sym typeface="Arimo"/>
              </a:rPr>
              <a:t>Distance vector and link state routing are both interior routing protocols. They can be used inside an autonomous system. </a:t>
            </a:r>
            <a:endParaRPr/>
          </a:p>
          <a:p>
            <a:pPr indent="-342900" lvl="0" marL="342900" rtl="0" algn="l">
              <a:lnSpc>
                <a:spcPct val="100000"/>
              </a:lnSpc>
              <a:spcBef>
                <a:spcPts val="560"/>
              </a:spcBef>
              <a:spcAft>
                <a:spcPts val="0"/>
              </a:spcAft>
              <a:buClr>
                <a:schemeClr val="dk1"/>
              </a:buClr>
              <a:buSzPts val="2800"/>
              <a:buChar char="•"/>
            </a:pPr>
            <a:r>
              <a:rPr lang="en-US" sz="2800">
                <a:latin typeface="Arimo"/>
                <a:ea typeface="Arimo"/>
                <a:cs typeface="Arimo"/>
                <a:sym typeface="Arimo"/>
              </a:rPr>
              <a:t>Both of these routing protocols </a:t>
            </a:r>
            <a:r>
              <a:rPr lang="en-US" sz="2800">
                <a:solidFill>
                  <a:srgbClr val="FF0000"/>
                </a:solidFill>
                <a:latin typeface="Arimo"/>
                <a:ea typeface="Arimo"/>
                <a:cs typeface="Arimo"/>
                <a:sym typeface="Arimo"/>
              </a:rPr>
              <a:t>become intractable </a:t>
            </a:r>
            <a:r>
              <a:rPr lang="en-US" sz="2800">
                <a:latin typeface="Arimo"/>
                <a:ea typeface="Arimo"/>
                <a:cs typeface="Arimo"/>
                <a:sym typeface="Arimo"/>
              </a:rPr>
              <a:t>when the domain of operation becomes large. </a:t>
            </a:r>
            <a:endParaRPr/>
          </a:p>
          <a:p>
            <a:pPr indent="-342900" lvl="0" marL="342900" rtl="0" algn="l">
              <a:lnSpc>
                <a:spcPct val="100000"/>
              </a:lnSpc>
              <a:spcBef>
                <a:spcPts val="560"/>
              </a:spcBef>
              <a:spcAft>
                <a:spcPts val="0"/>
              </a:spcAft>
              <a:buClr>
                <a:schemeClr val="dk1"/>
              </a:buClr>
              <a:buSzPts val="2800"/>
              <a:buChar char="•"/>
            </a:pPr>
            <a:r>
              <a:rPr lang="en-US" sz="2800">
                <a:latin typeface="Arimo"/>
                <a:ea typeface="Arimo"/>
                <a:cs typeface="Arimo"/>
                <a:sym typeface="Arimo"/>
              </a:rPr>
              <a:t>Distance vector routing is subject to </a:t>
            </a:r>
            <a:r>
              <a:rPr lang="en-US" sz="2800">
                <a:solidFill>
                  <a:srgbClr val="FF0000"/>
                </a:solidFill>
                <a:latin typeface="Arimo"/>
                <a:ea typeface="Arimo"/>
                <a:cs typeface="Arimo"/>
                <a:sym typeface="Arimo"/>
              </a:rPr>
              <a:t>instability</a:t>
            </a:r>
            <a:r>
              <a:rPr lang="en-US" sz="2800">
                <a:latin typeface="Arimo"/>
                <a:ea typeface="Arimo"/>
                <a:cs typeface="Arimo"/>
                <a:sym typeface="Arimo"/>
              </a:rPr>
              <a:t> if there is more than a few hops in the domain of operation. </a:t>
            </a:r>
            <a:endParaRPr/>
          </a:p>
          <a:p>
            <a:pPr indent="-342900" lvl="0" marL="342900" rtl="0" algn="l">
              <a:lnSpc>
                <a:spcPct val="100000"/>
              </a:lnSpc>
              <a:spcBef>
                <a:spcPts val="560"/>
              </a:spcBef>
              <a:spcAft>
                <a:spcPts val="0"/>
              </a:spcAft>
              <a:buClr>
                <a:schemeClr val="dk1"/>
              </a:buClr>
              <a:buSzPts val="2800"/>
              <a:buChar char="•"/>
            </a:pPr>
            <a:r>
              <a:rPr lang="en-US" sz="2800">
                <a:latin typeface="Arimo"/>
                <a:ea typeface="Arimo"/>
                <a:cs typeface="Arimo"/>
                <a:sym typeface="Arimo"/>
              </a:rPr>
              <a:t>Link state routing needs a </a:t>
            </a:r>
            <a:r>
              <a:rPr lang="en-US" sz="2800">
                <a:solidFill>
                  <a:srgbClr val="FF0000"/>
                </a:solidFill>
                <a:latin typeface="Arimo"/>
                <a:ea typeface="Arimo"/>
                <a:cs typeface="Arimo"/>
                <a:sym typeface="Arimo"/>
              </a:rPr>
              <a:t>huge amount of resources </a:t>
            </a:r>
            <a:r>
              <a:rPr lang="en-US" sz="2800">
                <a:latin typeface="Arimo"/>
                <a:ea typeface="Arimo"/>
                <a:cs typeface="Arimo"/>
                <a:sym typeface="Arimo"/>
              </a:rPr>
              <a:t>to calculate routing tables. It also creates heavy traffic because of flooding. </a:t>
            </a:r>
            <a:endParaRPr/>
          </a:p>
          <a:p>
            <a:pPr indent="-342900" lvl="0" marL="342900" rtl="0" algn="l">
              <a:lnSpc>
                <a:spcPct val="100000"/>
              </a:lnSpc>
              <a:spcBef>
                <a:spcPts val="560"/>
              </a:spcBef>
              <a:spcAft>
                <a:spcPts val="0"/>
              </a:spcAft>
              <a:buClr>
                <a:schemeClr val="dk1"/>
              </a:buClr>
              <a:buSzPts val="2800"/>
              <a:buChar char="•"/>
            </a:pPr>
            <a:r>
              <a:rPr lang="en-US" sz="2800">
                <a:latin typeface="Arimo"/>
                <a:ea typeface="Arimo"/>
                <a:cs typeface="Arimo"/>
                <a:sym typeface="Arimo"/>
              </a:rPr>
              <a:t>There is a need for a third routing protocol which we call </a:t>
            </a:r>
            <a:r>
              <a:rPr lang="en-US" sz="2800">
                <a:solidFill>
                  <a:srgbClr val="FF0000"/>
                </a:solidFill>
                <a:latin typeface="Arimo"/>
                <a:ea typeface="Arimo"/>
                <a:cs typeface="Arimo"/>
                <a:sym typeface="Arimo"/>
              </a:rPr>
              <a:t>path vector routing.</a:t>
            </a:r>
            <a:endParaRPr/>
          </a:p>
          <a:p>
            <a:pPr indent="-165100" lvl="0" marL="342900" rtl="0" algn="l">
              <a:lnSpc>
                <a:spcPct val="100000"/>
              </a:lnSpc>
              <a:spcBef>
                <a:spcPts val="560"/>
              </a:spcBef>
              <a:spcAft>
                <a:spcPts val="0"/>
              </a:spcAft>
              <a:buClr>
                <a:schemeClr val="dk1"/>
              </a:buClr>
              <a:buSzPts val="2800"/>
              <a:buNone/>
            </a:pPr>
            <a:r>
              <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principle of path vector routing is similar to that of distance vector routing.</a:t>
            </a:r>
            <a:endParaRPr/>
          </a:p>
          <a:p>
            <a:pPr indent="-342900" lvl="0" marL="342900" rtl="0" algn="l">
              <a:lnSpc>
                <a:spcPct val="100000"/>
              </a:lnSpc>
              <a:spcBef>
                <a:spcPts val="480"/>
              </a:spcBef>
              <a:spcAft>
                <a:spcPts val="0"/>
              </a:spcAft>
              <a:buClr>
                <a:schemeClr val="dk1"/>
              </a:buClr>
              <a:buSzPts val="2400"/>
              <a:buChar char="•"/>
            </a:pPr>
            <a:r>
              <a:rPr lang="en-US" sz="2400"/>
              <a:t>In path vector, we assume that there is one node in each AS that acts on behalf of the entire AS. This is called as </a:t>
            </a:r>
            <a:r>
              <a:rPr lang="en-US" sz="2400">
                <a:solidFill>
                  <a:srgbClr val="FF0000"/>
                </a:solidFill>
              </a:rPr>
              <a:t>speaker node</a:t>
            </a:r>
            <a:r>
              <a:rPr lang="en-US" sz="2400"/>
              <a:t>.</a:t>
            </a:r>
            <a:endParaRPr/>
          </a:p>
          <a:p>
            <a:pPr indent="-342900" lvl="0" marL="342900" rtl="0" algn="l">
              <a:lnSpc>
                <a:spcPct val="100000"/>
              </a:lnSpc>
              <a:spcBef>
                <a:spcPts val="480"/>
              </a:spcBef>
              <a:spcAft>
                <a:spcPts val="0"/>
              </a:spcAft>
              <a:buClr>
                <a:schemeClr val="dk1"/>
              </a:buClr>
              <a:buSzPts val="2400"/>
              <a:buChar char="•"/>
            </a:pPr>
            <a:r>
              <a:rPr lang="en-US" sz="2400"/>
              <a:t>The speaker node in an AS creates </a:t>
            </a:r>
            <a:r>
              <a:rPr lang="en-US" sz="2400">
                <a:solidFill>
                  <a:srgbClr val="FF0000"/>
                </a:solidFill>
              </a:rPr>
              <a:t>a routing table </a:t>
            </a:r>
            <a:r>
              <a:rPr lang="en-US" sz="2400"/>
              <a:t>and </a:t>
            </a:r>
            <a:r>
              <a:rPr lang="en-US" sz="2400">
                <a:solidFill>
                  <a:srgbClr val="FF0000"/>
                </a:solidFill>
              </a:rPr>
              <a:t>advertises </a:t>
            </a:r>
            <a:r>
              <a:rPr lang="en-US" sz="2400"/>
              <a:t>it to speaker nodes in the neighboring ASs.</a:t>
            </a:r>
            <a:endParaRPr/>
          </a:p>
          <a:p>
            <a:pPr indent="-342900" lvl="0" marL="342900" rtl="0" algn="l">
              <a:lnSpc>
                <a:spcPct val="100000"/>
              </a:lnSpc>
              <a:spcBef>
                <a:spcPts val="480"/>
              </a:spcBef>
              <a:spcAft>
                <a:spcPts val="0"/>
              </a:spcAft>
              <a:buClr>
                <a:schemeClr val="dk1"/>
              </a:buClr>
              <a:buSzPts val="2400"/>
              <a:buChar char="•"/>
            </a:pPr>
            <a:r>
              <a:rPr lang="en-US" sz="2400"/>
              <a:t>A speaker node advertises the </a:t>
            </a:r>
            <a:r>
              <a:rPr lang="en-US" sz="2400">
                <a:solidFill>
                  <a:srgbClr val="FF0000"/>
                </a:solidFill>
              </a:rPr>
              <a:t>path,</a:t>
            </a:r>
            <a:r>
              <a:rPr lang="en-US" sz="2400"/>
              <a:t> not the metric of the nodes, in its AS or other ASs.</a:t>
            </a:r>
            <a:endParaRPr/>
          </a:p>
          <a:p>
            <a:pPr indent="-342900" lvl="0" marL="342900" rtl="0" algn="l">
              <a:lnSpc>
                <a:spcPct val="100000"/>
              </a:lnSpc>
              <a:spcBef>
                <a:spcPts val="480"/>
              </a:spcBef>
              <a:spcAft>
                <a:spcPts val="0"/>
              </a:spcAft>
              <a:buClr>
                <a:schemeClr val="dk1"/>
              </a:buClr>
              <a:buSzPts val="2400"/>
              <a:buChar char="•"/>
            </a:pPr>
            <a:r>
              <a:rPr lang="en-US" sz="2400"/>
              <a:t>The idea is the same as for DV routing except that only speaker nodes in each AS can communicate with each other</a:t>
            </a:r>
            <a:endParaRPr/>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idx="1" type="body"/>
          </p:nvPr>
        </p:nvSpPr>
        <p:spPr>
          <a:xfrm>
            <a:off x="152400" y="365125"/>
            <a:ext cx="8915400" cy="649287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3200"/>
              <a:buFont typeface="Noto Sans Symbols"/>
              <a:buNone/>
            </a:pPr>
            <a:r>
              <a:rPr b="1" lang="en-US"/>
              <a:t>Initialization</a:t>
            </a:r>
            <a:endParaRPr/>
          </a:p>
          <a:p>
            <a:pPr indent="-342900" lvl="0" marL="342900" rtl="0" algn="l">
              <a:lnSpc>
                <a:spcPct val="100000"/>
              </a:lnSpc>
              <a:spcBef>
                <a:spcPts val="480"/>
              </a:spcBef>
              <a:spcAft>
                <a:spcPts val="0"/>
              </a:spcAft>
              <a:buClr>
                <a:schemeClr val="dk1"/>
              </a:buClr>
              <a:buSzPts val="2400"/>
              <a:buChar char="•"/>
            </a:pPr>
            <a:r>
              <a:rPr lang="en-US" sz="2400"/>
              <a:t>Each speaker node can know only the reachability of nodes inside its AS.</a:t>
            </a:r>
            <a:endParaRPr/>
          </a:p>
          <a:p>
            <a:pPr indent="-342900" lvl="0" marL="342900" rtl="0" algn="l">
              <a:lnSpc>
                <a:spcPct val="100000"/>
              </a:lnSpc>
              <a:spcBef>
                <a:spcPts val="480"/>
              </a:spcBef>
              <a:spcAft>
                <a:spcPts val="0"/>
              </a:spcAft>
              <a:buClr>
                <a:schemeClr val="dk1"/>
              </a:buClr>
              <a:buSzPts val="2400"/>
              <a:buChar char="•"/>
            </a:pPr>
            <a:r>
              <a:rPr lang="en-US" sz="2400"/>
              <a:t> Node A1 is the speaker node for AS1, B1 for AS2, C1 for AS3 and D1 for AS4.</a:t>
            </a:r>
            <a:endParaRPr/>
          </a:p>
          <a:p>
            <a:pPr indent="-342900" lvl="0" marL="342900" rtl="0" algn="l">
              <a:lnSpc>
                <a:spcPct val="100000"/>
              </a:lnSpc>
              <a:spcBef>
                <a:spcPts val="480"/>
              </a:spcBef>
              <a:spcAft>
                <a:spcPts val="0"/>
              </a:spcAft>
              <a:buClr>
                <a:schemeClr val="dk1"/>
              </a:buClr>
              <a:buSzPts val="2400"/>
              <a:buChar char="•"/>
            </a:pPr>
            <a:r>
              <a:rPr lang="en-US" sz="2400"/>
              <a:t>Node A1 creates an initial table that shows A1 to A5 are located in AS1 and can be reached through it.</a:t>
            </a:r>
            <a:endParaRPr/>
          </a:p>
          <a:p>
            <a:pPr indent="-342900" lvl="0" marL="342900" rtl="0" algn="l">
              <a:lnSpc>
                <a:spcPct val="100000"/>
              </a:lnSpc>
              <a:spcBef>
                <a:spcPts val="480"/>
              </a:spcBef>
              <a:spcAft>
                <a:spcPts val="0"/>
              </a:spcAft>
              <a:buClr>
                <a:schemeClr val="dk1"/>
              </a:buClr>
              <a:buSzPts val="2400"/>
              <a:buChar char="•"/>
            </a:pPr>
            <a:r>
              <a:rPr lang="en-US" sz="2400"/>
              <a:t>Node B1 advertises that B1 to B4 are located in AS2 and can be reached through B1. And so on.</a:t>
            </a:r>
            <a:endParaRPr/>
          </a:p>
          <a:p>
            <a:pPr indent="0" lvl="0" marL="0" rtl="0" algn="l">
              <a:lnSpc>
                <a:spcPct val="100000"/>
              </a:lnSpc>
              <a:spcBef>
                <a:spcPts val="640"/>
              </a:spcBef>
              <a:spcAft>
                <a:spcPts val="0"/>
              </a:spcAft>
              <a:buClr>
                <a:schemeClr val="dk1"/>
              </a:buClr>
              <a:buSzPts val="3200"/>
              <a:buFont typeface="Noto Sans Symbols"/>
              <a:buNone/>
            </a:pPr>
            <a:r>
              <a:rPr b="1" lang="en-US"/>
              <a:t>Sharing</a:t>
            </a:r>
            <a:endParaRPr/>
          </a:p>
          <a:p>
            <a:pPr indent="-342900" lvl="0" marL="342900" rtl="0" algn="l">
              <a:lnSpc>
                <a:spcPct val="100000"/>
              </a:lnSpc>
              <a:spcBef>
                <a:spcPts val="480"/>
              </a:spcBef>
              <a:spcAft>
                <a:spcPts val="0"/>
              </a:spcAft>
              <a:buClr>
                <a:schemeClr val="dk1"/>
              </a:buClr>
              <a:buSzPts val="2400"/>
              <a:buChar char="•"/>
            </a:pPr>
            <a:r>
              <a:rPr lang="en-US" sz="2400"/>
              <a:t>A speaker in an AS shares its table with immediate neighbors.</a:t>
            </a:r>
            <a:endParaRPr/>
          </a:p>
          <a:p>
            <a:pPr indent="-342900" lvl="0" marL="342900" rtl="0" algn="l">
              <a:lnSpc>
                <a:spcPct val="100000"/>
              </a:lnSpc>
              <a:spcBef>
                <a:spcPts val="480"/>
              </a:spcBef>
              <a:spcAft>
                <a:spcPts val="0"/>
              </a:spcAft>
              <a:buClr>
                <a:schemeClr val="dk1"/>
              </a:buClr>
              <a:buSzPts val="2400"/>
              <a:buChar char="•"/>
            </a:pPr>
            <a:r>
              <a:rPr lang="en-US" sz="2400"/>
              <a:t>Node A1 shares its table with B1 and C1.</a:t>
            </a:r>
            <a:endParaRPr/>
          </a:p>
          <a:p>
            <a:pPr indent="-342900" lvl="0" marL="342900" rtl="0" algn="l">
              <a:lnSpc>
                <a:spcPct val="100000"/>
              </a:lnSpc>
              <a:spcBef>
                <a:spcPts val="480"/>
              </a:spcBef>
              <a:spcAft>
                <a:spcPts val="0"/>
              </a:spcAft>
              <a:buClr>
                <a:schemeClr val="dk1"/>
              </a:buClr>
              <a:buSzPts val="2400"/>
              <a:buChar char="•"/>
            </a:pPr>
            <a:r>
              <a:rPr lang="en-US" sz="2400"/>
              <a:t>Node C1 shares its table with B1 and D1.</a:t>
            </a:r>
            <a:endParaRPr/>
          </a:p>
          <a:p>
            <a:pPr indent="-342900" lvl="0" marL="342900" rtl="0" algn="l">
              <a:lnSpc>
                <a:spcPct val="100000"/>
              </a:lnSpc>
              <a:spcBef>
                <a:spcPts val="480"/>
              </a:spcBef>
              <a:spcAft>
                <a:spcPts val="0"/>
              </a:spcAft>
              <a:buClr>
                <a:schemeClr val="dk1"/>
              </a:buClr>
              <a:buSzPts val="2400"/>
              <a:buChar char="•"/>
            </a:pPr>
            <a:r>
              <a:rPr lang="en-US" sz="2400"/>
              <a:t>Node B1 shares its table with A1 and C1.</a:t>
            </a:r>
            <a:endParaRPr/>
          </a:p>
          <a:p>
            <a:pPr indent="-342900" lvl="0" marL="342900" rtl="0" algn="l">
              <a:lnSpc>
                <a:spcPct val="100000"/>
              </a:lnSpc>
              <a:spcBef>
                <a:spcPts val="480"/>
              </a:spcBef>
              <a:spcAft>
                <a:spcPts val="0"/>
              </a:spcAft>
              <a:buClr>
                <a:schemeClr val="dk1"/>
              </a:buClr>
              <a:buSzPts val="2400"/>
              <a:buChar char="•"/>
            </a:pPr>
            <a:r>
              <a:rPr lang="en-US" sz="2400"/>
              <a:t>Node D1 shares its table with C1.</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r>
              <a:t/>
            </a:r>
            <a:endParaRPr b="1" sz="3200"/>
          </a:p>
        </p:txBody>
      </p:sp>
      <p:sp>
        <p:nvSpPr>
          <p:cNvPr id="115" name="Google Shape;11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Types of Routing.</a:t>
            </a:r>
            <a:endParaRPr/>
          </a:p>
          <a:p>
            <a:pPr indent="-342900" lvl="0" marL="342900" rtl="0" algn="l">
              <a:lnSpc>
                <a:spcPct val="100000"/>
              </a:lnSpc>
              <a:spcBef>
                <a:spcPts val="640"/>
              </a:spcBef>
              <a:spcAft>
                <a:spcPts val="0"/>
              </a:spcAft>
              <a:buClr>
                <a:schemeClr val="dk1"/>
              </a:buClr>
              <a:buSzPts val="3200"/>
              <a:buNone/>
            </a:pPr>
            <a:r>
              <a:rPr lang="en-US"/>
              <a:t>           Distance vector Routing</a:t>
            </a:r>
            <a:endParaRPr/>
          </a:p>
          <a:p>
            <a:pPr indent="-342900" lvl="0" marL="342900" rtl="0" algn="l">
              <a:lnSpc>
                <a:spcPct val="100000"/>
              </a:lnSpc>
              <a:spcBef>
                <a:spcPts val="640"/>
              </a:spcBef>
              <a:spcAft>
                <a:spcPts val="0"/>
              </a:spcAft>
              <a:buClr>
                <a:schemeClr val="dk1"/>
              </a:buClr>
              <a:buSzPts val="3200"/>
              <a:buNone/>
            </a:pPr>
            <a:r>
              <a:rPr lang="en-US"/>
              <a:t>           Link state Routing</a:t>
            </a:r>
            <a:endParaRPr/>
          </a:p>
          <a:p>
            <a:pPr indent="0" lvl="0" marL="0" rtl="0" algn="l">
              <a:lnSpc>
                <a:spcPct val="100000"/>
              </a:lnSpc>
              <a:spcBef>
                <a:spcPts val="640"/>
              </a:spcBef>
              <a:spcAft>
                <a:spcPts val="0"/>
              </a:spcAft>
              <a:buClr>
                <a:schemeClr val="dk1"/>
              </a:buClr>
              <a:buSzPts val="3200"/>
              <a:buNone/>
            </a:pPr>
            <a:r>
              <a:rPr lang="en-US"/>
              <a:t>                                         </a:t>
            </a:r>
            <a:endParaRPr b="1"/>
          </a:p>
          <a:p>
            <a:pPr indent="-342900" lvl="0" marL="342900" rtl="0" algn="l">
              <a:lnSpc>
                <a:spcPct val="100000"/>
              </a:lnSpc>
              <a:spcBef>
                <a:spcPts val="640"/>
              </a:spcBef>
              <a:spcAft>
                <a:spcPts val="0"/>
              </a:spcAft>
              <a:buClr>
                <a:schemeClr val="dk1"/>
              </a:buClr>
              <a:buSzPts val="3200"/>
              <a:buChar char="•"/>
            </a:pPr>
            <a:r>
              <a:rPr lang="en-US"/>
              <a:t>Path vector Routing</a:t>
            </a:r>
            <a:endParaRPr/>
          </a:p>
          <a:p>
            <a:pPr indent="-342900" lvl="0" marL="342900" rtl="0" algn="l">
              <a:lnSpc>
                <a:spcPct val="100000"/>
              </a:lnSpc>
              <a:spcBef>
                <a:spcPts val="640"/>
              </a:spcBef>
              <a:spcAft>
                <a:spcPts val="0"/>
              </a:spcAft>
              <a:buClr>
                <a:schemeClr val="dk1"/>
              </a:buClr>
              <a:buSzPts val="3200"/>
              <a:buChar char="•"/>
            </a:pPr>
            <a:r>
              <a:rPr lang="en-US"/>
              <a:t> PROBLEM SOLVING </a:t>
            </a:r>
            <a:endParaRPr/>
          </a:p>
          <a:p>
            <a:pPr indent="0" lvl="0" marL="0" rtl="0" algn="l">
              <a:lnSpc>
                <a:spcPct val="100000"/>
              </a:lnSpc>
              <a:spcBef>
                <a:spcPts val="640"/>
              </a:spcBef>
              <a:spcAft>
                <a:spcPts val="0"/>
              </a:spcAft>
              <a:buClr>
                <a:schemeClr val="dk1"/>
              </a:buClr>
              <a:buSzPts val="3200"/>
              <a:buNone/>
            </a:pPr>
            <a:r>
              <a:t/>
            </a:r>
            <a:endParaRPr/>
          </a:p>
        </p:txBody>
      </p:sp>
      <p:pic>
        <p:nvPicPr>
          <p:cNvPr descr="download.png" id="116" name="Google Shape;116;p4"/>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17" name="Google Shape;117;p4"/>
          <p:cNvSpPr txBox="1"/>
          <p:nvPr/>
        </p:nvSpPr>
        <p:spPr>
          <a:xfrm>
            <a:off x="304800" y="1295400"/>
            <a:ext cx="8458200" cy="5029200"/>
          </a:xfrm>
          <a:prstGeom prst="rect">
            <a:avLst/>
          </a:prstGeom>
          <a:noFill/>
          <a:ln>
            <a:noFill/>
          </a:ln>
        </p:spPr>
        <p:txBody>
          <a:bodyPr anchorCtr="0" anchor="t" bIns="45700" lIns="91425" spcFirstLastPara="1" rIns="91425" wrap="square" tIns="45700">
            <a:norm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560"/>
              </a:spcBef>
              <a:spcAft>
                <a:spcPts val="0"/>
              </a:spcAft>
              <a:buClr>
                <a:srgbClr val="000000"/>
              </a:buClr>
              <a:buSzPts val="2800"/>
              <a:buFont typeface="Arial"/>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cxnSp>
        <p:nvCxnSpPr>
          <p:cNvPr id="406" name="Google Shape;406;p40"/>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407" name="Google Shape;407;p40"/>
          <p:cNvSpPr txBox="1"/>
          <p:nvPr/>
        </p:nvSpPr>
        <p:spPr>
          <a:xfrm>
            <a:off x="304800" y="381000"/>
            <a:ext cx="471963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imes New Roman"/>
                <a:ea typeface="Times New Roman"/>
                <a:cs typeface="Times New Roman"/>
                <a:sym typeface="Times New Roman"/>
              </a:rPr>
              <a:t>Initial routing tables in path vector routing</a:t>
            </a:r>
            <a:endParaRPr b="0" i="0" sz="1400" u="none" cap="none" strike="noStrike">
              <a:solidFill>
                <a:srgbClr val="000000"/>
              </a:solidFill>
              <a:latin typeface="Arial"/>
              <a:ea typeface="Arial"/>
              <a:cs typeface="Arial"/>
              <a:sym typeface="Arial"/>
            </a:endParaRPr>
          </a:p>
        </p:txBody>
      </p:sp>
      <p:pic>
        <p:nvPicPr>
          <p:cNvPr id="408" name="Google Shape;408;p40"/>
          <p:cNvPicPr preferRelativeResize="0"/>
          <p:nvPr/>
        </p:nvPicPr>
        <p:blipFill rotWithShape="1">
          <a:blip r:embed="rId3">
            <a:alphaModFix/>
          </a:blip>
          <a:srcRect b="0" l="0" r="0" t="0"/>
          <a:stretch/>
        </p:blipFill>
        <p:spPr>
          <a:xfrm>
            <a:off x="1409700" y="1204913"/>
            <a:ext cx="5905500" cy="46624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1"/>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Noto Sans Symbols"/>
              <a:buNone/>
            </a:pPr>
            <a:r>
              <a:rPr b="1" lang="en-US"/>
              <a:t>Updating</a:t>
            </a:r>
            <a:endParaRPr/>
          </a:p>
          <a:p>
            <a:pPr indent="-342900" lvl="0" marL="342900" rtl="0" algn="l">
              <a:lnSpc>
                <a:spcPct val="100000"/>
              </a:lnSpc>
              <a:spcBef>
                <a:spcPts val="480"/>
              </a:spcBef>
              <a:spcAft>
                <a:spcPts val="0"/>
              </a:spcAft>
              <a:buClr>
                <a:schemeClr val="dk1"/>
              </a:buClr>
              <a:buSzPts val="2400"/>
              <a:buChar char="•"/>
            </a:pPr>
            <a:r>
              <a:rPr lang="en-US" sz="2400"/>
              <a:t>When a speaker node receives a two column table from a neighbor, it updates its own table by </a:t>
            </a:r>
            <a:r>
              <a:rPr lang="en-US" sz="2400">
                <a:solidFill>
                  <a:srgbClr val="FF0000"/>
                </a:solidFill>
              </a:rPr>
              <a:t>adding the nodes that are not in its routing table </a:t>
            </a:r>
            <a:r>
              <a:rPr lang="en-US" sz="2400"/>
              <a:t>and adding its own AS and the AS that sent the table.</a:t>
            </a:r>
            <a:endParaRPr/>
          </a:p>
          <a:p>
            <a:pPr indent="-342900" lvl="0" marL="342900" rtl="0" algn="l">
              <a:lnSpc>
                <a:spcPct val="100000"/>
              </a:lnSpc>
              <a:spcBef>
                <a:spcPts val="480"/>
              </a:spcBef>
              <a:spcAft>
                <a:spcPts val="0"/>
              </a:spcAft>
              <a:buClr>
                <a:schemeClr val="dk1"/>
              </a:buClr>
              <a:buSzPts val="2400"/>
              <a:buChar char="•"/>
            </a:pPr>
            <a:r>
              <a:rPr lang="en-US" sz="2400"/>
              <a:t>After a while each speaker has a table and knows how to reach node in other Ass.</a:t>
            </a:r>
            <a:endParaRPr/>
          </a:p>
          <a:p>
            <a:pPr indent="-457200" lvl="0" marL="457200" rtl="0" algn="l">
              <a:lnSpc>
                <a:spcPct val="100000"/>
              </a:lnSpc>
              <a:spcBef>
                <a:spcPts val="560"/>
              </a:spcBef>
              <a:spcAft>
                <a:spcPts val="0"/>
              </a:spcAft>
              <a:buClr>
                <a:schemeClr val="dk1"/>
              </a:buClr>
              <a:buSzPts val="2800"/>
              <a:buFont typeface="Calibri"/>
              <a:buAutoNum type="arabicPeriod"/>
            </a:pPr>
            <a:r>
              <a:rPr b="1" lang="en-US" sz="2800"/>
              <a:t>Loop prevention</a:t>
            </a:r>
            <a:endParaRPr/>
          </a:p>
          <a:p>
            <a:pPr indent="-342900" lvl="0" marL="342900" rtl="0" algn="l">
              <a:lnSpc>
                <a:spcPct val="100000"/>
              </a:lnSpc>
              <a:spcBef>
                <a:spcPts val="480"/>
              </a:spcBef>
              <a:spcAft>
                <a:spcPts val="0"/>
              </a:spcAft>
              <a:buClr>
                <a:schemeClr val="dk1"/>
              </a:buClr>
              <a:buSzPts val="2400"/>
              <a:buChar char="•"/>
            </a:pPr>
            <a:r>
              <a:rPr lang="en-US" sz="2400"/>
              <a:t>The instability of DV routing and the creation of </a:t>
            </a:r>
            <a:r>
              <a:rPr lang="en-US" sz="2400">
                <a:solidFill>
                  <a:srgbClr val="FF0000"/>
                </a:solidFill>
              </a:rPr>
              <a:t>loops can be avoided</a:t>
            </a:r>
            <a:r>
              <a:rPr lang="en-US" sz="2400"/>
              <a:t> in PV routing.</a:t>
            </a:r>
            <a:endParaRPr/>
          </a:p>
          <a:p>
            <a:pPr indent="-342900" lvl="0" marL="342900" rtl="0" algn="l">
              <a:lnSpc>
                <a:spcPct val="100000"/>
              </a:lnSpc>
              <a:spcBef>
                <a:spcPts val="480"/>
              </a:spcBef>
              <a:spcAft>
                <a:spcPts val="0"/>
              </a:spcAft>
              <a:buClr>
                <a:schemeClr val="dk1"/>
              </a:buClr>
              <a:buSzPts val="2400"/>
              <a:buChar char="•"/>
            </a:pPr>
            <a:r>
              <a:rPr lang="en-US" sz="2400"/>
              <a:t>When a router receives a message, it</a:t>
            </a:r>
            <a:r>
              <a:rPr lang="en-US" sz="2400">
                <a:solidFill>
                  <a:srgbClr val="FF0000"/>
                </a:solidFill>
              </a:rPr>
              <a:t> checks</a:t>
            </a:r>
            <a:r>
              <a:rPr lang="en-US" sz="2400"/>
              <a:t> to see if its AS is in the path list to the destination.</a:t>
            </a:r>
            <a:endParaRPr/>
          </a:p>
          <a:p>
            <a:pPr indent="-342900" lvl="0" marL="342900" rtl="0" algn="l">
              <a:lnSpc>
                <a:spcPct val="100000"/>
              </a:lnSpc>
              <a:spcBef>
                <a:spcPts val="480"/>
              </a:spcBef>
              <a:spcAft>
                <a:spcPts val="0"/>
              </a:spcAft>
              <a:buClr>
                <a:schemeClr val="dk1"/>
              </a:buClr>
              <a:buSzPts val="2400"/>
              <a:buChar char="•"/>
            </a:pPr>
            <a:r>
              <a:rPr lang="en-US" sz="2400"/>
              <a:t>If it is, looping is involved and the message is ignored.</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cxnSp>
        <p:nvCxnSpPr>
          <p:cNvPr id="419" name="Google Shape;419;p42"/>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420" name="Google Shape;420;p42"/>
          <p:cNvSpPr txBox="1"/>
          <p:nvPr/>
        </p:nvSpPr>
        <p:spPr>
          <a:xfrm>
            <a:off x="304800" y="381000"/>
            <a:ext cx="509587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imes New Roman"/>
                <a:ea typeface="Times New Roman"/>
                <a:cs typeface="Times New Roman"/>
                <a:sym typeface="Times New Roman"/>
              </a:rPr>
              <a:t>Stabilized tables for three autonomous systems</a:t>
            </a:r>
            <a:endParaRPr b="0" i="0" sz="1400" u="none" cap="none" strike="noStrike">
              <a:solidFill>
                <a:srgbClr val="000000"/>
              </a:solidFill>
              <a:latin typeface="Arial"/>
              <a:ea typeface="Arial"/>
              <a:cs typeface="Arial"/>
              <a:sym typeface="Arial"/>
            </a:endParaRPr>
          </a:p>
        </p:txBody>
      </p:sp>
      <p:pic>
        <p:nvPicPr>
          <p:cNvPr id="421" name="Google Shape;421;p42"/>
          <p:cNvPicPr preferRelativeResize="0"/>
          <p:nvPr/>
        </p:nvPicPr>
        <p:blipFill rotWithShape="1">
          <a:blip r:embed="rId3">
            <a:alphaModFix/>
          </a:blip>
          <a:srcRect b="0" l="0" r="0" t="0"/>
          <a:stretch/>
        </p:blipFill>
        <p:spPr>
          <a:xfrm>
            <a:off x="311150" y="1905000"/>
            <a:ext cx="8547100" cy="28844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3"/>
          <p:cNvSpPr txBox="1"/>
          <p:nvPr>
            <p:ph idx="1" type="body"/>
          </p:nvPr>
        </p:nvSpPr>
        <p:spPr>
          <a:xfrm>
            <a:off x="0" y="-152400"/>
            <a:ext cx="9144000" cy="7010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Noto Sans Symbols"/>
              <a:buAutoNum type="arabicPeriod" startAt="2"/>
            </a:pPr>
            <a:r>
              <a:rPr b="1" lang="en-US"/>
              <a:t>Policy routing</a:t>
            </a:r>
            <a:endParaRPr/>
          </a:p>
          <a:p>
            <a:pPr indent="-342900" lvl="0" marL="342900" rtl="0" algn="l">
              <a:lnSpc>
                <a:spcPct val="100000"/>
              </a:lnSpc>
              <a:spcBef>
                <a:spcPts val="480"/>
              </a:spcBef>
              <a:spcAft>
                <a:spcPts val="0"/>
              </a:spcAft>
              <a:buClr>
                <a:schemeClr val="dk1"/>
              </a:buClr>
              <a:buSzPts val="2400"/>
              <a:buChar char="•"/>
            </a:pPr>
            <a:r>
              <a:rPr lang="en-US" sz="2400"/>
              <a:t>When a router receives a message, it can check the path.</a:t>
            </a:r>
            <a:endParaRPr/>
          </a:p>
          <a:p>
            <a:pPr indent="-342900" lvl="0" marL="342900" rtl="0" algn="l">
              <a:lnSpc>
                <a:spcPct val="100000"/>
              </a:lnSpc>
              <a:spcBef>
                <a:spcPts val="480"/>
              </a:spcBef>
              <a:spcAft>
                <a:spcPts val="0"/>
              </a:spcAft>
              <a:buClr>
                <a:schemeClr val="dk1"/>
              </a:buClr>
              <a:buSzPts val="2400"/>
              <a:buChar char="•"/>
            </a:pPr>
            <a:r>
              <a:rPr lang="en-US" sz="2400"/>
              <a:t>If one of the AS listed in the path is </a:t>
            </a:r>
            <a:r>
              <a:rPr lang="en-US" sz="2400">
                <a:solidFill>
                  <a:srgbClr val="FF0000"/>
                </a:solidFill>
              </a:rPr>
              <a:t>against its policy</a:t>
            </a:r>
            <a:r>
              <a:rPr lang="en-US" sz="2400"/>
              <a:t>, it can </a:t>
            </a:r>
            <a:r>
              <a:rPr lang="en-US" sz="2400">
                <a:solidFill>
                  <a:srgbClr val="FF0000"/>
                </a:solidFill>
              </a:rPr>
              <a:t>ignore</a:t>
            </a:r>
            <a:r>
              <a:rPr lang="en-US" sz="2400"/>
              <a:t> that path and that destination.</a:t>
            </a:r>
            <a:endParaRPr/>
          </a:p>
          <a:p>
            <a:pPr indent="-342900" lvl="0" marL="342900" rtl="0" algn="l">
              <a:lnSpc>
                <a:spcPct val="100000"/>
              </a:lnSpc>
              <a:spcBef>
                <a:spcPts val="480"/>
              </a:spcBef>
              <a:spcAft>
                <a:spcPts val="0"/>
              </a:spcAft>
              <a:buClr>
                <a:schemeClr val="dk1"/>
              </a:buClr>
              <a:buSzPts val="2400"/>
              <a:buChar char="•"/>
            </a:pPr>
            <a:r>
              <a:rPr lang="en-US" sz="2400"/>
              <a:t>It does </a:t>
            </a:r>
            <a:r>
              <a:rPr lang="en-US" sz="2400">
                <a:solidFill>
                  <a:srgbClr val="FF0000"/>
                </a:solidFill>
              </a:rPr>
              <a:t>not update </a:t>
            </a:r>
            <a:r>
              <a:rPr lang="en-US" sz="2400"/>
              <a:t>its routing table with this path, and it does </a:t>
            </a:r>
            <a:r>
              <a:rPr lang="en-US" sz="2400">
                <a:solidFill>
                  <a:srgbClr val="FF0000"/>
                </a:solidFill>
              </a:rPr>
              <a:t>not send </a:t>
            </a:r>
            <a:r>
              <a:rPr lang="en-US" sz="2400"/>
              <a:t>this message to its neighbors.</a:t>
            </a:r>
            <a:endParaRPr/>
          </a:p>
          <a:p>
            <a:pPr indent="0" lvl="0" marL="0" rtl="0" algn="l">
              <a:lnSpc>
                <a:spcPct val="100000"/>
              </a:lnSpc>
              <a:spcBef>
                <a:spcPts val="640"/>
              </a:spcBef>
              <a:spcAft>
                <a:spcPts val="0"/>
              </a:spcAft>
              <a:buClr>
                <a:schemeClr val="dk1"/>
              </a:buClr>
              <a:buSzPts val="2400"/>
              <a:buFont typeface="Noto Sans Symbols"/>
              <a:buNone/>
            </a:pPr>
            <a:r>
              <a:rPr lang="en-US" sz="2400"/>
              <a:t>3. </a:t>
            </a:r>
            <a:r>
              <a:rPr b="1" lang="en-US"/>
              <a:t>Optimum path</a:t>
            </a:r>
            <a:endParaRPr/>
          </a:p>
          <a:p>
            <a:pPr indent="-342900" lvl="0" marL="342900" rtl="0" algn="l">
              <a:lnSpc>
                <a:spcPct val="100000"/>
              </a:lnSpc>
              <a:spcBef>
                <a:spcPts val="480"/>
              </a:spcBef>
              <a:spcAft>
                <a:spcPts val="0"/>
              </a:spcAft>
              <a:buClr>
                <a:schemeClr val="dk1"/>
              </a:buClr>
              <a:buSzPts val="2400"/>
              <a:buChar char="•"/>
            </a:pPr>
            <a:r>
              <a:rPr lang="en-US" sz="2400"/>
              <a:t>It cannot include </a:t>
            </a:r>
            <a:r>
              <a:rPr lang="en-US" sz="2400">
                <a:solidFill>
                  <a:srgbClr val="FF0000"/>
                </a:solidFill>
              </a:rPr>
              <a:t>metrics</a:t>
            </a:r>
            <a:r>
              <a:rPr lang="en-US" sz="2400"/>
              <a:t> in this route because each AS that is included in </a:t>
            </a:r>
            <a:r>
              <a:rPr lang="en-US" sz="2400">
                <a:solidFill>
                  <a:srgbClr val="FF0000"/>
                </a:solidFill>
              </a:rPr>
              <a:t>the path </a:t>
            </a:r>
            <a:r>
              <a:rPr lang="en-US" sz="2400"/>
              <a:t>may use a different criterion for the metric.</a:t>
            </a:r>
            <a:endParaRPr/>
          </a:p>
          <a:p>
            <a:pPr indent="-342900" lvl="0" marL="342900" rtl="0" algn="l">
              <a:lnSpc>
                <a:spcPct val="100000"/>
              </a:lnSpc>
              <a:spcBef>
                <a:spcPts val="480"/>
              </a:spcBef>
              <a:spcAft>
                <a:spcPts val="0"/>
              </a:spcAft>
              <a:buClr>
                <a:schemeClr val="dk1"/>
              </a:buClr>
              <a:buSzPts val="2400"/>
              <a:buChar char="•"/>
            </a:pPr>
            <a:r>
              <a:rPr lang="en-US" sz="2400"/>
              <a:t>One system may use, RIP which defines  </a:t>
            </a:r>
            <a:r>
              <a:rPr lang="en-US" sz="2400">
                <a:solidFill>
                  <a:srgbClr val="FF0000"/>
                </a:solidFill>
              </a:rPr>
              <a:t>hop count </a:t>
            </a:r>
            <a:r>
              <a:rPr lang="en-US" sz="2400"/>
              <a:t>as the metric. Another may use OSPF with minimum </a:t>
            </a:r>
            <a:r>
              <a:rPr lang="en-US" sz="2400">
                <a:solidFill>
                  <a:srgbClr val="FF0000"/>
                </a:solidFill>
              </a:rPr>
              <a:t>delay</a:t>
            </a:r>
            <a:r>
              <a:rPr lang="en-US" sz="2400"/>
              <a:t> defined as the metric.</a:t>
            </a:r>
            <a:endParaRPr/>
          </a:p>
          <a:p>
            <a:pPr indent="-342900" lvl="0" marL="342900" rtl="0" algn="l">
              <a:lnSpc>
                <a:spcPct val="100000"/>
              </a:lnSpc>
              <a:spcBef>
                <a:spcPts val="480"/>
              </a:spcBef>
              <a:spcAft>
                <a:spcPts val="0"/>
              </a:spcAft>
              <a:buClr>
                <a:schemeClr val="dk1"/>
              </a:buClr>
              <a:buSzPts val="2400"/>
              <a:buChar char="•"/>
            </a:pPr>
            <a:r>
              <a:rPr lang="en-US" sz="2400"/>
              <a:t>The optimum path is the path that fits the organization.(Eg: AS4 to AS1)</a:t>
            </a:r>
            <a:endParaRPr/>
          </a:p>
          <a:p>
            <a:pPr indent="-342900" lvl="0" marL="342900" rtl="0" algn="l">
              <a:lnSpc>
                <a:spcPct val="100000"/>
              </a:lnSpc>
              <a:spcBef>
                <a:spcPts val="480"/>
              </a:spcBef>
              <a:spcAft>
                <a:spcPts val="0"/>
              </a:spcAft>
              <a:buClr>
                <a:schemeClr val="dk1"/>
              </a:buClr>
              <a:buSzPts val="2400"/>
              <a:buChar char="•"/>
            </a:pPr>
            <a:r>
              <a:rPr lang="en-US" sz="2400"/>
              <a:t>Other criteria, such as security, safety and reliability can also be applied.</a:t>
            </a:r>
            <a:endParaRPr/>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457200" y="152400"/>
            <a:ext cx="7886700" cy="7778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RIP</a:t>
            </a:r>
            <a:endParaRPr/>
          </a:p>
        </p:txBody>
      </p:sp>
      <p:sp>
        <p:nvSpPr>
          <p:cNvPr id="432" name="Google Shape;432;p44"/>
          <p:cNvSpPr txBox="1"/>
          <p:nvPr>
            <p:ph idx="1" type="body"/>
          </p:nvPr>
        </p:nvSpPr>
        <p:spPr>
          <a:xfrm>
            <a:off x="228600" y="903288"/>
            <a:ext cx="8610600" cy="5410200"/>
          </a:xfrm>
          <a:prstGeom prst="rect">
            <a:avLst/>
          </a:prstGeom>
          <a:noFill/>
          <a:ln>
            <a:noFill/>
          </a:ln>
        </p:spPr>
        <p:txBody>
          <a:bodyPr anchorCtr="0" anchor="t" bIns="45700" lIns="91425" spcFirstLastPara="1" rIns="91425" wrap="square" tIns="45700">
            <a:spAutoFit/>
          </a:bodyPr>
          <a:lstStyle/>
          <a:p>
            <a:pPr indent="-342900" lvl="0" marL="342900" rtl="0" algn="l">
              <a:lnSpc>
                <a:spcPct val="100000"/>
              </a:lnSpc>
              <a:spcBef>
                <a:spcPts val="0"/>
              </a:spcBef>
              <a:spcAft>
                <a:spcPts val="0"/>
              </a:spcAft>
              <a:buClr>
                <a:schemeClr val="dk1"/>
              </a:buClr>
              <a:buSzPts val="2400"/>
              <a:buChar char="•"/>
            </a:pPr>
            <a:r>
              <a:rPr lang="en-US" sz="2400"/>
              <a:t>The Routing Information Protocol (RIP) is an intra-domain (interior) routing protocol used inside an autonomous system. </a:t>
            </a:r>
            <a:endParaRPr/>
          </a:p>
          <a:p>
            <a:pPr indent="-342900" lvl="0" marL="342900" rtl="0" algn="l">
              <a:lnSpc>
                <a:spcPct val="100000"/>
              </a:lnSpc>
              <a:spcBef>
                <a:spcPts val="480"/>
              </a:spcBef>
              <a:spcAft>
                <a:spcPts val="0"/>
              </a:spcAft>
              <a:buClr>
                <a:schemeClr val="dk1"/>
              </a:buClr>
              <a:buSzPts val="2400"/>
              <a:buChar char="•"/>
            </a:pPr>
            <a:r>
              <a:rPr lang="en-US" sz="2400"/>
              <a:t>It is a very simple protocol based on distance vector routing which employ the </a:t>
            </a:r>
            <a:r>
              <a:rPr lang="en-US" sz="2400" u="sng">
                <a:solidFill>
                  <a:schemeClr val="hlink"/>
                </a:solidFill>
                <a:hlinkClick r:id="rId3"/>
              </a:rPr>
              <a:t>hop count</a:t>
            </a:r>
            <a:r>
              <a:rPr lang="en-US" sz="2400"/>
              <a:t> as a </a:t>
            </a:r>
            <a:r>
              <a:rPr lang="en-US" sz="2400" u="sng">
                <a:solidFill>
                  <a:schemeClr val="hlink"/>
                </a:solidFill>
                <a:hlinkClick r:id="rId4"/>
              </a:rPr>
              <a:t>routing metric</a:t>
            </a:r>
            <a:r>
              <a:rPr lang="en-US" sz="2400"/>
              <a:t>.</a:t>
            </a:r>
            <a:endParaRPr/>
          </a:p>
          <a:p>
            <a:pPr indent="-342900" lvl="0" marL="342900" rtl="0" algn="l">
              <a:lnSpc>
                <a:spcPct val="100000"/>
              </a:lnSpc>
              <a:spcBef>
                <a:spcPts val="480"/>
              </a:spcBef>
              <a:spcAft>
                <a:spcPts val="0"/>
              </a:spcAft>
              <a:buClr>
                <a:schemeClr val="dk1"/>
              </a:buClr>
              <a:buSzPts val="2400"/>
              <a:buChar char="•"/>
            </a:pPr>
            <a:r>
              <a:rPr lang="en-US" sz="2400"/>
              <a:t> RIP prevents </a:t>
            </a:r>
            <a:r>
              <a:rPr lang="en-US" sz="2400" u="sng">
                <a:solidFill>
                  <a:schemeClr val="hlink"/>
                </a:solidFill>
                <a:hlinkClick r:id="rId5"/>
              </a:rPr>
              <a:t>routing loops</a:t>
            </a:r>
            <a:r>
              <a:rPr lang="en-US" sz="2400"/>
              <a:t> by implementing a limit on the number of </a:t>
            </a:r>
            <a:r>
              <a:rPr lang="en-US" sz="2400" u="sng">
                <a:solidFill>
                  <a:schemeClr val="hlink"/>
                </a:solidFill>
                <a:hlinkClick r:id="rId6"/>
              </a:rPr>
              <a:t>hops</a:t>
            </a:r>
            <a:r>
              <a:rPr lang="en-US" sz="2400"/>
              <a:t> allowed in a path from source to destination.</a:t>
            </a:r>
            <a:endParaRPr/>
          </a:p>
          <a:p>
            <a:pPr indent="-342900" lvl="0" marL="342900" rtl="0" algn="l">
              <a:lnSpc>
                <a:spcPct val="100000"/>
              </a:lnSpc>
              <a:spcBef>
                <a:spcPts val="480"/>
              </a:spcBef>
              <a:spcAft>
                <a:spcPts val="0"/>
              </a:spcAft>
              <a:buClr>
                <a:schemeClr val="dk1"/>
              </a:buClr>
              <a:buSzPts val="2400"/>
              <a:buChar char="•"/>
            </a:pPr>
            <a:r>
              <a:rPr lang="en-US" sz="2400"/>
              <a:t> The maximum number of </a:t>
            </a:r>
            <a:r>
              <a:rPr lang="en-US" sz="2400">
                <a:solidFill>
                  <a:srgbClr val="FF0000"/>
                </a:solidFill>
              </a:rPr>
              <a:t>hops allowed for RIP is 15</a:t>
            </a:r>
            <a:r>
              <a:rPr lang="en-US" sz="2400"/>
              <a:t>, which limits the size of networks that RIP can support. </a:t>
            </a:r>
            <a:endParaRPr/>
          </a:p>
          <a:p>
            <a:pPr indent="-342900" lvl="0" marL="342900" rtl="0" algn="l">
              <a:lnSpc>
                <a:spcPct val="100000"/>
              </a:lnSpc>
              <a:spcBef>
                <a:spcPts val="480"/>
              </a:spcBef>
              <a:spcAft>
                <a:spcPts val="0"/>
              </a:spcAft>
              <a:buClr>
                <a:schemeClr val="dk1"/>
              </a:buClr>
              <a:buSzPts val="2400"/>
              <a:buChar char="•"/>
            </a:pPr>
            <a:r>
              <a:rPr lang="en-US" sz="2400"/>
              <a:t>A hop count of 16 is considered an </a:t>
            </a:r>
            <a:r>
              <a:rPr lang="en-US" sz="2400">
                <a:solidFill>
                  <a:srgbClr val="FF0000"/>
                </a:solidFill>
              </a:rPr>
              <a:t>infinite distance </a:t>
            </a:r>
            <a:r>
              <a:rPr lang="en-US" sz="2400"/>
              <a:t>and the route is considered </a:t>
            </a:r>
            <a:r>
              <a:rPr lang="en-US" sz="2400">
                <a:solidFill>
                  <a:srgbClr val="FF0000"/>
                </a:solidFill>
              </a:rPr>
              <a:t>unreachable</a:t>
            </a:r>
            <a:r>
              <a:rPr lang="en-US" sz="2400"/>
              <a:t>.</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628650" y="365125"/>
            <a:ext cx="7886700" cy="5492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sz="4000"/>
              <a:t>RIP version 1</a:t>
            </a:r>
            <a:br>
              <a:rPr b="1" lang="en-US"/>
            </a:br>
            <a:endParaRPr/>
          </a:p>
        </p:txBody>
      </p:sp>
      <p:sp>
        <p:nvSpPr>
          <p:cNvPr id="438" name="Google Shape;438;p45"/>
          <p:cNvSpPr txBox="1"/>
          <p:nvPr>
            <p:ph idx="1" type="body"/>
          </p:nvPr>
        </p:nvSpPr>
        <p:spPr>
          <a:xfrm>
            <a:off x="0" y="1143000"/>
            <a:ext cx="9144000" cy="5791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t>The original specification of RIP was published in 1988 and uses </a:t>
            </a:r>
            <a:r>
              <a:rPr lang="en-US" sz="2800" u="sng">
                <a:solidFill>
                  <a:schemeClr val="hlink"/>
                </a:solidFill>
                <a:hlinkClick r:id="rId3"/>
              </a:rPr>
              <a:t>classful</a:t>
            </a:r>
            <a:r>
              <a:rPr lang="en-US" sz="2800"/>
              <a:t> routing. </a:t>
            </a:r>
            <a:endParaRPr/>
          </a:p>
          <a:p>
            <a:pPr indent="-342900" lvl="0" marL="342900" rtl="0" algn="l">
              <a:lnSpc>
                <a:spcPct val="100000"/>
              </a:lnSpc>
              <a:spcBef>
                <a:spcPts val="560"/>
              </a:spcBef>
              <a:spcAft>
                <a:spcPts val="0"/>
              </a:spcAft>
              <a:buClr>
                <a:schemeClr val="dk1"/>
              </a:buClr>
              <a:buSzPts val="2800"/>
              <a:buChar char="•"/>
            </a:pPr>
            <a:r>
              <a:rPr lang="en-US" sz="2800"/>
              <a:t>The periodic routing updates do not carry </a:t>
            </a:r>
            <a:r>
              <a:rPr lang="en-US" sz="2800" u="sng">
                <a:solidFill>
                  <a:schemeClr val="hlink"/>
                </a:solidFill>
                <a:hlinkClick r:id="rId4"/>
              </a:rPr>
              <a:t>subnet</a:t>
            </a:r>
            <a:r>
              <a:rPr lang="en-US" sz="2800"/>
              <a:t> information, lacking support for </a:t>
            </a:r>
            <a:r>
              <a:rPr lang="en-US" sz="2800" u="sng">
                <a:solidFill>
                  <a:schemeClr val="hlink"/>
                </a:solidFill>
                <a:hlinkClick r:id="rId5"/>
              </a:rPr>
              <a:t>variable length subnet masks</a:t>
            </a:r>
            <a:r>
              <a:rPr lang="en-US" sz="2800"/>
              <a:t> (VLSM). </a:t>
            </a:r>
            <a:endParaRPr/>
          </a:p>
          <a:p>
            <a:pPr indent="-342900" lvl="0" marL="342900" rtl="0" algn="l">
              <a:lnSpc>
                <a:spcPct val="100000"/>
              </a:lnSpc>
              <a:spcBef>
                <a:spcPts val="560"/>
              </a:spcBef>
              <a:spcAft>
                <a:spcPts val="0"/>
              </a:spcAft>
              <a:buClr>
                <a:schemeClr val="dk1"/>
              </a:buClr>
              <a:buSzPts val="2800"/>
              <a:buChar char="•"/>
            </a:pPr>
            <a:r>
              <a:rPr lang="en-US" sz="2800"/>
              <a:t>This limitation makes it impossible to have different-sized </a:t>
            </a:r>
            <a:r>
              <a:rPr lang="en-US" sz="2800" u="sng">
                <a:solidFill>
                  <a:schemeClr val="hlink"/>
                </a:solidFill>
                <a:hlinkClick r:id="rId6"/>
              </a:rPr>
              <a:t>subnets</a:t>
            </a:r>
            <a:r>
              <a:rPr lang="en-US" sz="2800"/>
              <a:t> inside of the same </a:t>
            </a:r>
            <a:r>
              <a:rPr lang="en-US" sz="2800" u="sng">
                <a:solidFill>
                  <a:schemeClr val="hlink"/>
                </a:solidFill>
                <a:hlinkClick r:id="rId7"/>
              </a:rPr>
              <a:t>network class</a:t>
            </a:r>
            <a:r>
              <a:rPr lang="en-US" sz="2800"/>
              <a:t>.</a:t>
            </a:r>
            <a:endParaRPr/>
          </a:p>
          <a:p>
            <a:pPr indent="-342900" lvl="0" marL="342900" rtl="0" algn="l">
              <a:lnSpc>
                <a:spcPct val="100000"/>
              </a:lnSpc>
              <a:spcBef>
                <a:spcPts val="560"/>
              </a:spcBef>
              <a:spcAft>
                <a:spcPts val="0"/>
              </a:spcAft>
              <a:buClr>
                <a:schemeClr val="dk1"/>
              </a:buClr>
              <a:buSzPts val="2800"/>
              <a:buChar char="•"/>
            </a:pPr>
            <a:r>
              <a:rPr lang="en-US" sz="2800"/>
              <a:t> In other words, all subnets in a network class must have the same size. </a:t>
            </a:r>
            <a:endParaRPr/>
          </a:p>
          <a:p>
            <a:pPr indent="-342900" lvl="0" marL="342900" rtl="0" algn="l">
              <a:lnSpc>
                <a:spcPct val="100000"/>
              </a:lnSpc>
              <a:spcBef>
                <a:spcPts val="560"/>
              </a:spcBef>
              <a:spcAft>
                <a:spcPts val="0"/>
              </a:spcAft>
              <a:buClr>
                <a:schemeClr val="dk1"/>
              </a:buClr>
              <a:buSzPts val="2800"/>
              <a:buChar char="•"/>
            </a:pPr>
            <a:r>
              <a:rPr lang="en-US" sz="2800"/>
              <a:t>There is also no support for </a:t>
            </a:r>
            <a:r>
              <a:rPr lang="en-US" sz="2800">
                <a:solidFill>
                  <a:srgbClr val="FF0000"/>
                </a:solidFill>
              </a:rPr>
              <a:t>router authentication</a:t>
            </a:r>
            <a:r>
              <a:rPr lang="en-US" sz="2800"/>
              <a:t>, making RIP vulnerable to various attacks.</a:t>
            </a:r>
            <a:endParaRPr/>
          </a:p>
          <a:p>
            <a:pPr indent="-165100" lvl="0" marL="342900" rtl="0" algn="l">
              <a:lnSpc>
                <a:spcPct val="100000"/>
              </a:lnSpc>
              <a:spcBef>
                <a:spcPts val="560"/>
              </a:spcBef>
              <a:spcAft>
                <a:spcPts val="0"/>
              </a:spcAft>
              <a:buClr>
                <a:schemeClr val="dk1"/>
              </a:buClr>
              <a:buSzPts val="2800"/>
              <a:buNone/>
            </a:pPr>
            <a:r>
              <a:t/>
            </a: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628650" y="152400"/>
            <a:ext cx="7886700" cy="3968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sz="3600"/>
              <a:t>RIPv1 Operation</a:t>
            </a:r>
            <a:br>
              <a:rPr lang="en-US" sz="3600"/>
            </a:br>
            <a:endParaRPr sz="3600"/>
          </a:p>
        </p:txBody>
      </p:sp>
      <p:sp>
        <p:nvSpPr>
          <p:cNvPr id="444" name="Google Shape;444;p46"/>
          <p:cNvSpPr txBox="1"/>
          <p:nvPr>
            <p:ph idx="1" type="body"/>
          </p:nvPr>
        </p:nvSpPr>
        <p:spPr>
          <a:xfrm>
            <a:off x="304800" y="914400"/>
            <a:ext cx="8534400" cy="5486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latin typeface="Arial"/>
                <a:ea typeface="Arial"/>
                <a:cs typeface="Arial"/>
                <a:sym typeface="Arial"/>
              </a:rPr>
              <a:t>RIP defines two types of messages.</a:t>
            </a:r>
            <a:endParaRPr/>
          </a:p>
          <a:p>
            <a:pPr indent="-457200" lvl="0" marL="457200" rtl="0" algn="l">
              <a:lnSpc>
                <a:spcPct val="100000"/>
              </a:lnSpc>
              <a:spcBef>
                <a:spcPts val="480"/>
              </a:spcBef>
              <a:spcAft>
                <a:spcPts val="0"/>
              </a:spcAft>
              <a:buClr>
                <a:schemeClr val="dk1"/>
              </a:buClr>
              <a:buSzPts val="2400"/>
              <a:buFont typeface="Calibri"/>
              <a:buAutoNum type="arabicPeriod"/>
            </a:pPr>
            <a:r>
              <a:rPr lang="en-US" sz="2400">
                <a:latin typeface="Arial"/>
                <a:ea typeface="Arial"/>
                <a:cs typeface="Arial"/>
                <a:sym typeface="Arial"/>
              </a:rPr>
              <a:t>Request Message</a:t>
            </a:r>
            <a:endParaRPr/>
          </a:p>
          <a:p>
            <a:pPr indent="-457200" lvl="0" marL="457200" rtl="0" algn="l">
              <a:lnSpc>
                <a:spcPct val="100000"/>
              </a:lnSpc>
              <a:spcBef>
                <a:spcPts val="480"/>
              </a:spcBef>
              <a:spcAft>
                <a:spcPts val="0"/>
              </a:spcAft>
              <a:buClr>
                <a:schemeClr val="dk1"/>
              </a:buClr>
              <a:buSzPts val="2400"/>
              <a:buFont typeface="Calibri"/>
              <a:buAutoNum type="arabicPeriod"/>
            </a:pPr>
            <a:r>
              <a:rPr lang="en-US" sz="2400">
                <a:latin typeface="Arial"/>
                <a:ea typeface="Arial"/>
                <a:cs typeface="Arial"/>
                <a:sym typeface="Arial"/>
              </a:rPr>
              <a:t>Response Message</a:t>
            </a:r>
            <a:endParaRPr/>
          </a:p>
          <a:p>
            <a:pPr indent="-342900" lvl="0" marL="342900" rtl="0" algn="l">
              <a:lnSpc>
                <a:spcPct val="100000"/>
              </a:lnSpc>
              <a:spcBef>
                <a:spcPts val="480"/>
              </a:spcBef>
              <a:spcAft>
                <a:spcPts val="0"/>
              </a:spcAft>
              <a:buClr>
                <a:schemeClr val="dk1"/>
              </a:buClr>
              <a:buSzPts val="2400"/>
              <a:buChar char="•"/>
            </a:pPr>
            <a:r>
              <a:rPr lang="en-US" sz="2400">
                <a:latin typeface="Arial"/>
                <a:ea typeface="Arial"/>
                <a:cs typeface="Arial"/>
                <a:sym typeface="Arial"/>
              </a:rPr>
              <a:t>When a RIP router comes online, it sends a </a:t>
            </a:r>
            <a:r>
              <a:rPr lang="en-US" sz="2400">
                <a:solidFill>
                  <a:srgbClr val="FF0000"/>
                </a:solidFill>
                <a:latin typeface="Arial"/>
                <a:ea typeface="Arial"/>
                <a:cs typeface="Arial"/>
                <a:sym typeface="Arial"/>
              </a:rPr>
              <a:t>broadcast Request Message </a:t>
            </a:r>
            <a:r>
              <a:rPr lang="en-US" sz="2400">
                <a:latin typeface="Arial"/>
                <a:ea typeface="Arial"/>
                <a:cs typeface="Arial"/>
                <a:sym typeface="Arial"/>
              </a:rPr>
              <a:t>on all of its RIP enabled interfaces. All the neighboring routers which receive the Request message respond back with the Response Message containing their Routing table. </a:t>
            </a:r>
            <a:endParaRPr/>
          </a:p>
          <a:p>
            <a:pPr indent="-342900" lvl="0" marL="342900" rtl="0" algn="l">
              <a:lnSpc>
                <a:spcPct val="100000"/>
              </a:lnSpc>
              <a:spcBef>
                <a:spcPts val="480"/>
              </a:spcBef>
              <a:spcAft>
                <a:spcPts val="0"/>
              </a:spcAft>
              <a:buClr>
                <a:schemeClr val="dk1"/>
              </a:buClr>
              <a:buSzPts val="2400"/>
              <a:buChar char="•"/>
            </a:pPr>
            <a:r>
              <a:rPr lang="en-US" sz="2400">
                <a:latin typeface="Arial"/>
                <a:ea typeface="Arial"/>
                <a:cs typeface="Arial"/>
                <a:sym typeface="Arial"/>
              </a:rPr>
              <a:t>The Response Message is also unnecessarily sent when the Update timer expires. On receiving the Routing table, the router processes each entry of the routing table as per the following rules</a:t>
            </a:r>
            <a:endParaRPr/>
          </a:p>
          <a:p>
            <a:pPr indent="-215900" lvl="0" marL="342900" rtl="0" algn="l">
              <a:lnSpc>
                <a:spcPct val="100000"/>
              </a:lnSpc>
              <a:spcBef>
                <a:spcPts val="400"/>
              </a:spcBef>
              <a:spcAft>
                <a:spcPts val="0"/>
              </a:spcAft>
              <a:buClr>
                <a:schemeClr val="dk1"/>
              </a:buClr>
              <a:buSzPts val="2000"/>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7"/>
          <p:cNvSpPr/>
          <p:nvPr/>
        </p:nvSpPr>
        <p:spPr>
          <a:xfrm>
            <a:off x="609600" y="609600"/>
            <a:ext cx="7848600" cy="436086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If there are </a:t>
            </a:r>
            <a:r>
              <a:rPr b="0" baseline="-25000" i="0" lang="en-US" sz="3200" u="none" cap="none" strike="noStrike">
                <a:solidFill>
                  <a:srgbClr val="FF0000"/>
                </a:solidFill>
                <a:latin typeface="Arial"/>
                <a:ea typeface="Arial"/>
                <a:cs typeface="Arial"/>
                <a:sym typeface="Arial"/>
              </a:rPr>
              <a:t>no route entries matching </a:t>
            </a:r>
            <a:r>
              <a:rPr b="0" baseline="-25000" i="0" lang="en-US" sz="3200" u="none" cap="none" strike="noStrike">
                <a:solidFill>
                  <a:schemeClr val="dk1"/>
                </a:solidFill>
                <a:latin typeface="Arial"/>
                <a:ea typeface="Arial"/>
                <a:cs typeface="Arial"/>
                <a:sym typeface="Arial"/>
              </a:rPr>
              <a:t>the one received then the route </a:t>
            </a:r>
            <a:r>
              <a:rPr b="0" baseline="-25000" i="0" lang="en-US" sz="3200" u="none" cap="none" strike="noStrike">
                <a:solidFill>
                  <a:srgbClr val="FF0000"/>
                </a:solidFill>
                <a:latin typeface="Arial"/>
                <a:ea typeface="Arial"/>
                <a:cs typeface="Arial"/>
                <a:sym typeface="Arial"/>
              </a:rPr>
              <a:t>entry is added to the routing table automatically</a:t>
            </a:r>
            <a:r>
              <a:rPr b="0" baseline="-25000" i="0" lang="en-US" sz="3200" u="none" cap="none" strike="noStrike">
                <a:solidFill>
                  <a:schemeClr val="dk1"/>
                </a:solidFill>
                <a:latin typeface="Arial"/>
                <a:ea typeface="Arial"/>
                <a:cs typeface="Arial"/>
                <a:sym typeface="Arial"/>
              </a:rPr>
              <a:t>, along with the information about the router from which it received the routing table.</a:t>
            </a:r>
            <a:endParaRPr b="0" i="0" sz="1400" u="none" cap="none" strike="noStrike">
              <a:solidFill>
                <a:srgbClr val="000000"/>
              </a:solidFill>
              <a:latin typeface="Arial"/>
              <a:ea typeface="Arial"/>
              <a:cs typeface="Arial"/>
              <a:sym typeface="Arial"/>
            </a:endParaRPr>
          </a:p>
          <a:p>
            <a:pPr indent="-254000" lvl="0" marL="457200" marR="0" rtl="0" algn="l">
              <a:lnSpc>
                <a:spcPct val="100000"/>
              </a:lnSpc>
              <a:spcBef>
                <a:spcPts val="0"/>
              </a:spcBef>
              <a:spcAft>
                <a:spcPts val="0"/>
              </a:spcAft>
              <a:buClr>
                <a:schemeClr val="dk1"/>
              </a:buClr>
              <a:buSzPts val="3200"/>
              <a:buFont typeface="Arial"/>
              <a:buNone/>
            </a:pPr>
            <a:r>
              <a:t/>
            </a:r>
            <a:endParaRPr b="0" baseline="-2500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If there are </a:t>
            </a:r>
            <a:r>
              <a:rPr b="0" baseline="-25000" i="0" lang="en-US" sz="3200" u="none" cap="none" strike="noStrike">
                <a:solidFill>
                  <a:srgbClr val="FF0000"/>
                </a:solidFill>
                <a:latin typeface="Arial"/>
                <a:ea typeface="Arial"/>
                <a:cs typeface="Arial"/>
                <a:sym typeface="Arial"/>
              </a:rPr>
              <a:t>matching entries but the hop count metric is lower </a:t>
            </a:r>
            <a:r>
              <a:rPr b="0" baseline="-25000" i="0" lang="en-US" sz="3200" u="none" cap="none" strike="noStrike">
                <a:solidFill>
                  <a:schemeClr val="dk1"/>
                </a:solidFill>
                <a:latin typeface="Arial"/>
                <a:ea typeface="Arial"/>
                <a:cs typeface="Arial"/>
                <a:sym typeface="Arial"/>
              </a:rPr>
              <a:t>than the one already in its routing table, then the routing table is </a:t>
            </a:r>
            <a:r>
              <a:rPr b="0" baseline="-25000" i="0" lang="en-US" sz="3200" u="none" cap="none" strike="noStrike">
                <a:solidFill>
                  <a:srgbClr val="FF0000"/>
                </a:solidFill>
                <a:latin typeface="Arial"/>
                <a:ea typeface="Arial"/>
                <a:cs typeface="Arial"/>
                <a:sym typeface="Arial"/>
              </a:rPr>
              <a:t>updated with the new route.</a:t>
            </a:r>
            <a:endParaRPr b="0" i="0" sz="1400" u="none" cap="none" strike="noStrike">
              <a:solidFill>
                <a:srgbClr val="000000"/>
              </a:solidFill>
              <a:latin typeface="Arial"/>
              <a:ea typeface="Arial"/>
              <a:cs typeface="Arial"/>
              <a:sym typeface="Arial"/>
            </a:endParaRPr>
          </a:p>
          <a:p>
            <a:pPr indent="-254000" lvl="0" marL="457200" marR="0" rtl="0" algn="l">
              <a:lnSpc>
                <a:spcPct val="100000"/>
              </a:lnSpc>
              <a:spcBef>
                <a:spcPts val="0"/>
              </a:spcBef>
              <a:spcAft>
                <a:spcPts val="0"/>
              </a:spcAft>
              <a:buClr>
                <a:schemeClr val="dk1"/>
              </a:buClr>
              <a:buSzPts val="3200"/>
              <a:buFont typeface="Arial"/>
              <a:buNone/>
            </a:pPr>
            <a:r>
              <a:t/>
            </a:r>
            <a:endParaRPr b="0" baseline="-25000" i="0" sz="3200" u="none" cap="none" strike="noStrike">
              <a:solidFill>
                <a:srgbClr val="FF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If there are matching entries but the hop count </a:t>
            </a:r>
            <a:r>
              <a:rPr b="0" baseline="-25000" i="0" lang="en-US" sz="3200" u="none" cap="none" strike="noStrike">
                <a:solidFill>
                  <a:srgbClr val="FF0000"/>
                </a:solidFill>
                <a:latin typeface="Arial"/>
                <a:ea typeface="Arial"/>
                <a:cs typeface="Arial"/>
                <a:sym typeface="Arial"/>
              </a:rPr>
              <a:t>metric is higher</a:t>
            </a:r>
            <a:r>
              <a:rPr b="0" baseline="-25000" i="0" lang="en-US" sz="3200" u="none" cap="none" strike="noStrike">
                <a:solidFill>
                  <a:schemeClr val="dk1"/>
                </a:solidFill>
                <a:latin typeface="Arial"/>
                <a:ea typeface="Arial"/>
                <a:cs typeface="Arial"/>
                <a:sym typeface="Arial"/>
              </a:rPr>
              <a:t> than the one already in its routing table, then the routing entry is </a:t>
            </a:r>
            <a:r>
              <a:rPr b="0" baseline="-25000" i="0" lang="en-US" sz="3200" u="none" cap="none" strike="noStrike">
                <a:solidFill>
                  <a:srgbClr val="FF0000"/>
                </a:solidFill>
                <a:latin typeface="Arial"/>
                <a:ea typeface="Arial"/>
                <a:cs typeface="Arial"/>
                <a:sym typeface="Arial"/>
              </a:rPr>
              <a:t>updated with hop count of 16 (infinite hop)</a:t>
            </a:r>
            <a:r>
              <a:rPr b="0" baseline="-25000" i="0" lang="en-US" sz="3200" u="none" cap="none" strike="noStrike">
                <a:solidFill>
                  <a:schemeClr val="dk1"/>
                </a:solidFill>
                <a:latin typeface="Arial"/>
                <a:ea typeface="Arial"/>
                <a:cs typeface="Arial"/>
                <a:sym typeface="Arial"/>
              </a:rPr>
              <a:t>. The packets are still forwarded to the old route.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620713" y="152400"/>
            <a:ext cx="7886700" cy="5492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sz="4000"/>
              <a:t>RIP </a:t>
            </a:r>
            <a:r>
              <a:rPr lang="en-US" sz="3600"/>
              <a:t>Timer</a:t>
            </a:r>
            <a:endParaRPr sz="4000"/>
          </a:p>
        </p:txBody>
      </p:sp>
      <p:pic>
        <p:nvPicPr>
          <p:cNvPr id="455" name="Google Shape;455;p48"/>
          <p:cNvPicPr preferRelativeResize="0"/>
          <p:nvPr>
            <p:ph idx="1" type="body"/>
          </p:nvPr>
        </p:nvPicPr>
        <p:blipFill rotWithShape="1">
          <a:blip r:embed="rId3">
            <a:alphaModFix/>
          </a:blip>
          <a:srcRect b="0" l="0" r="0" t="0"/>
          <a:stretch/>
        </p:blipFill>
        <p:spPr>
          <a:xfrm>
            <a:off x="620713" y="736600"/>
            <a:ext cx="7207250" cy="1530350"/>
          </a:xfrm>
          <a:prstGeom prst="rect">
            <a:avLst/>
          </a:prstGeom>
          <a:noFill/>
          <a:ln>
            <a:noFill/>
          </a:ln>
        </p:spPr>
      </p:pic>
      <p:sp>
        <p:nvSpPr>
          <p:cNvPr id="456" name="Google Shape;456;p48"/>
          <p:cNvSpPr/>
          <p:nvPr/>
        </p:nvSpPr>
        <p:spPr>
          <a:xfrm>
            <a:off x="654050" y="2590800"/>
            <a:ext cx="7886700" cy="42783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Update Timer(Periodic)</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The update timer controls the interval between </a:t>
            </a:r>
            <a:r>
              <a:rPr b="0" baseline="-25000" i="0" lang="en-US" sz="3200" u="none" cap="none" strike="noStrike">
                <a:solidFill>
                  <a:srgbClr val="FF0000"/>
                </a:solidFill>
                <a:latin typeface="Arial"/>
                <a:ea typeface="Arial"/>
                <a:cs typeface="Arial"/>
                <a:sym typeface="Arial"/>
              </a:rPr>
              <a:t>two gratuitous Response Messages.</a:t>
            </a:r>
            <a:r>
              <a:rPr b="0" baseline="-25000" i="0" lang="en-US" sz="3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By default the value is 30 seconds. The response message is broadcast to all its RIP enabled interface.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baseline="-2500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Invalid Timer(Expiration)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The invalid timer specifies </a:t>
            </a:r>
            <a:r>
              <a:rPr b="0" baseline="-25000" i="0" lang="en-US" sz="3200" u="none" cap="none" strike="noStrike">
                <a:solidFill>
                  <a:srgbClr val="FF0000"/>
                </a:solidFill>
                <a:latin typeface="Arial"/>
                <a:ea typeface="Arial"/>
                <a:cs typeface="Arial"/>
                <a:sym typeface="Arial"/>
              </a:rPr>
              <a:t>how long a routing entry </a:t>
            </a:r>
            <a:r>
              <a:rPr b="0" baseline="-25000" i="0" lang="en-US" sz="3200" u="none" cap="none" strike="noStrike">
                <a:solidFill>
                  <a:schemeClr val="dk1"/>
                </a:solidFill>
                <a:latin typeface="Arial"/>
                <a:ea typeface="Arial"/>
                <a:cs typeface="Arial"/>
                <a:sym typeface="Arial"/>
              </a:rPr>
              <a:t>can be in the routing table </a:t>
            </a:r>
            <a:r>
              <a:rPr b="0" baseline="-25000" i="0" lang="en-US" sz="3200" u="none" cap="none" strike="noStrike">
                <a:solidFill>
                  <a:srgbClr val="FF0000"/>
                </a:solidFill>
                <a:latin typeface="Arial"/>
                <a:ea typeface="Arial"/>
                <a:cs typeface="Arial"/>
                <a:sym typeface="Arial"/>
              </a:rPr>
              <a:t>without being updated</a:t>
            </a:r>
            <a:r>
              <a:rPr b="0" baseline="-25000" i="0" lang="en-US" sz="3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By default, the value is 180 seconds. After the timer expires the hop count of the routing entry will be set to 16, marking the destination as unreachable.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baseline="-25000" i="0" sz="24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9"/>
          <p:cNvSpPr/>
          <p:nvPr/>
        </p:nvSpPr>
        <p:spPr>
          <a:xfrm>
            <a:off x="457200" y="685800"/>
            <a:ext cx="8534400" cy="501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Flush Timer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The flush timer controls the time between the route is </a:t>
            </a:r>
            <a:r>
              <a:rPr b="0" baseline="-25000" i="0" lang="en-US" sz="3200" u="none" cap="none" strike="noStrike">
                <a:solidFill>
                  <a:srgbClr val="FF0000"/>
                </a:solidFill>
                <a:latin typeface="Arial"/>
                <a:ea typeface="Arial"/>
                <a:cs typeface="Arial"/>
                <a:sym typeface="Arial"/>
              </a:rPr>
              <a:t>invalidated or marked as unreachable</a:t>
            </a:r>
            <a:r>
              <a:rPr b="0" baseline="-25000" i="0" lang="en-US" sz="3200" u="none" cap="none" strike="noStrike">
                <a:solidFill>
                  <a:schemeClr val="dk1"/>
                </a:solidFill>
                <a:latin typeface="Arial"/>
                <a:ea typeface="Arial"/>
                <a:cs typeface="Arial"/>
                <a:sym typeface="Arial"/>
              </a:rPr>
              <a:t> and removal of entry from the routing table.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By default the value is 240 seconds. This is 60 seconds longer than Invalid timer.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 So for 60 seconds the router will be advertising about this unreachable route to all its neighbors. This timer must be set to a higher value than the invalid timer.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baseline="-2500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Hold-down Timer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baseline="-25000" i="0" lang="en-US" sz="3200" u="none" cap="none" strike="noStrike">
                <a:solidFill>
                  <a:schemeClr val="dk1"/>
                </a:solidFill>
                <a:latin typeface="Arial"/>
                <a:ea typeface="Arial"/>
                <a:cs typeface="Arial"/>
                <a:sym typeface="Arial"/>
              </a:rPr>
              <a:t>The hold-down timer is </a:t>
            </a:r>
            <a:r>
              <a:rPr b="0" baseline="-25000" i="0" lang="en-US" sz="3200" u="none" cap="none" strike="noStrike">
                <a:solidFill>
                  <a:srgbClr val="FF0000"/>
                </a:solidFill>
                <a:latin typeface="Arial"/>
                <a:ea typeface="Arial"/>
                <a:cs typeface="Arial"/>
                <a:sym typeface="Arial"/>
              </a:rPr>
              <a:t>started per route entry</a:t>
            </a:r>
            <a:r>
              <a:rPr b="0" baseline="-25000" i="0" lang="en-US" sz="3200" u="none" cap="none" strike="noStrike">
                <a:solidFill>
                  <a:schemeClr val="dk1"/>
                </a:solidFill>
                <a:latin typeface="Arial"/>
                <a:ea typeface="Arial"/>
                <a:cs typeface="Arial"/>
                <a:sym typeface="Arial"/>
              </a:rPr>
              <a:t>, when the hop count is changing from lower value to higher value. This allows the route to get stabilized. During this time </a:t>
            </a:r>
            <a:r>
              <a:rPr b="0" baseline="-25000" i="0" lang="en-US" sz="3200" u="none" cap="none" strike="noStrike">
                <a:solidFill>
                  <a:srgbClr val="FF0000"/>
                </a:solidFill>
                <a:latin typeface="Arial"/>
                <a:ea typeface="Arial"/>
                <a:cs typeface="Arial"/>
                <a:sym typeface="Arial"/>
              </a:rPr>
              <a:t>no update can be done to that routing entry. </a:t>
            </a:r>
            <a:endParaRPr b="0" baseline="-2500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r>
              <a:t/>
            </a:r>
            <a:endParaRPr b="1" sz="3200"/>
          </a:p>
        </p:txBody>
      </p:sp>
      <p:sp>
        <p:nvSpPr>
          <p:cNvPr id="123" name="Google Shape;12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                                         </a:t>
            </a:r>
            <a:endParaRPr b="1"/>
          </a:p>
          <a:p>
            <a:pPr indent="-342900" lvl="0" marL="342900" rtl="0" algn="l">
              <a:lnSpc>
                <a:spcPct val="100000"/>
              </a:lnSpc>
              <a:spcBef>
                <a:spcPts val="640"/>
              </a:spcBef>
              <a:spcAft>
                <a:spcPts val="0"/>
              </a:spcAft>
              <a:buClr>
                <a:schemeClr val="dk1"/>
              </a:buClr>
              <a:buSzPts val="3200"/>
              <a:buChar char="•"/>
            </a:pPr>
            <a:r>
              <a:rPr lang="en-US"/>
              <a:t>RIP version 1 &amp; RIP version2</a:t>
            </a:r>
            <a:endParaRPr/>
          </a:p>
          <a:p>
            <a:pPr indent="-342900" lvl="0" marL="342900" rtl="0" algn="l">
              <a:lnSpc>
                <a:spcPct val="100000"/>
              </a:lnSpc>
              <a:spcBef>
                <a:spcPts val="640"/>
              </a:spcBef>
              <a:spcAft>
                <a:spcPts val="0"/>
              </a:spcAft>
              <a:buClr>
                <a:schemeClr val="dk1"/>
              </a:buClr>
              <a:buSzPts val="3200"/>
              <a:buChar char="•"/>
            </a:pPr>
            <a:r>
              <a:rPr lang="en-US"/>
              <a:t>OSPF</a:t>
            </a:r>
            <a:endParaRPr/>
          </a:p>
          <a:p>
            <a:pPr indent="-342900" lvl="0" marL="342900" rtl="0" algn="l">
              <a:lnSpc>
                <a:spcPct val="100000"/>
              </a:lnSpc>
              <a:spcBef>
                <a:spcPts val="640"/>
              </a:spcBef>
              <a:spcAft>
                <a:spcPts val="0"/>
              </a:spcAft>
              <a:buClr>
                <a:schemeClr val="dk1"/>
              </a:buClr>
              <a:buSzPts val="3200"/>
              <a:buChar char="•"/>
            </a:pPr>
            <a:r>
              <a:rPr lang="en-US"/>
              <a:t>Comparison</a:t>
            </a:r>
            <a:endParaRPr/>
          </a:p>
          <a:p>
            <a:pPr indent="-342900" lvl="0" marL="342900" rtl="0" algn="l">
              <a:lnSpc>
                <a:spcPct val="100000"/>
              </a:lnSpc>
              <a:spcBef>
                <a:spcPts val="640"/>
              </a:spcBef>
              <a:spcAft>
                <a:spcPts val="0"/>
              </a:spcAft>
              <a:buClr>
                <a:schemeClr val="dk1"/>
              </a:buClr>
              <a:buSzPts val="3200"/>
              <a:buChar char="•"/>
            </a:pPr>
            <a:r>
              <a:rPr lang="en-US"/>
              <a:t>EIGRP</a:t>
            </a:r>
            <a:endParaRPr/>
          </a:p>
          <a:p>
            <a:pPr indent="-342900" lvl="0" marL="342900" rtl="0" algn="l">
              <a:lnSpc>
                <a:spcPct val="100000"/>
              </a:lnSpc>
              <a:spcBef>
                <a:spcPts val="640"/>
              </a:spcBef>
              <a:spcAft>
                <a:spcPts val="0"/>
              </a:spcAft>
              <a:buClr>
                <a:schemeClr val="dk1"/>
              </a:buClr>
              <a:buSzPts val="3200"/>
              <a:buChar char="•"/>
            </a:pPr>
            <a:r>
              <a:rPr lang="en-US"/>
              <a:t>BGP</a:t>
            </a:r>
            <a:endParaRPr/>
          </a:p>
        </p:txBody>
      </p:sp>
      <p:pic>
        <p:nvPicPr>
          <p:cNvPr descr="download.png" id="124" name="Google Shape;124;p5"/>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25" name="Google Shape;125;p5"/>
          <p:cNvSpPr txBox="1"/>
          <p:nvPr/>
        </p:nvSpPr>
        <p:spPr>
          <a:xfrm>
            <a:off x="304800" y="1295400"/>
            <a:ext cx="8458200" cy="5029200"/>
          </a:xfrm>
          <a:prstGeom prst="rect">
            <a:avLst/>
          </a:prstGeom>
          <a:noFill/>
          <a:ln>
            <a:noFill/>
          </a:ln>
        </p:spPr>
        <p:txBody>
          <a:bodyPr anchorCtr="0" anchor="t" bIns="45700" lIns="91425" spcFirstLastPara="1" rIns="91425" wrap="square" tIns="45700">
            <a:norm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RIP message format</a:t>
            </a:r>
            <a:endParaRPr/>
          </a:p>
        </p:txBody>
      </p:sp>
      <p:pic>
        <p:nvPicPr>
          <p:cNvPr id="467" name="Google Shape;467;p50"/>
          <p:cNvPicPr preferRelativeResize="0"/>
          <p:nvPr>
            <p:ph idx="1" type="body"/>
          </p:nvPr>
        </p:nvPicPr>
        <p:blipFill rotWithShape="1">
          <a:blip r:embed="rId3">
            <a:alphaModFix/>
          </a:blip>
          <a:srcRect b="0" l="0" r="0" t="0"/>
          <a:stretch/>
        </p:blipFill>
        <p:spPr>
          <a:xfrm>
            <a:off x="1176338" y="2670175"/>
            <a:ext cx="6791325" cy="190341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628650" y="365125"/>
            <a:ext cx="7886700" cy="4730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Request messages</a:t>
            </a:r>
            <a:endParaRPr/>
          </a:p>
        </p:txBody>
      </p:sp>
      <p:pic>
        <p:nvPicPr>
          <p:cNvPr id="473" name="Google Shape;473;p51"/>
          <p:cNvPicPr preferRelativeResize="0"/>
          <p:nvPr>
            <p:ph idx="1" type="body"/>
          </p:nvPr>
        </p:nvPicPr>
        <p:blipFill rotWithShape="1">
          <a:blip r:embed="rId3">
            <a:alphaModFix/>
          </a:blip>
          <a:srcRect b="0" l="0" r="0" t="0"/>
          <a:stretch/>
        </p:blipFill>
        <p:spPr>
          <a:xfrm>
            <a:off x="614363" y="1219200"/>
            <a:ext cx="4433887" cy="2266950"/>
          </a:xfrm>
          <a:prstGeom prst="rect">
            <a:avLst/>
          </a:prstGeom>
          <a:noFill/>
          <a:ln>
            <a:noFill/>
          </a:ln>
        </p:spPr>
      </p:pic>
      <p:pic>
        <p:nvPicPr>
          <p:cNvPr id="474" name="Google Shape;474;p51"/>
          <p:cNvPicPr preferRelativeResize="0"/>
          <p:nvPr/>
        </p:nvPicPr>
        <p:blipFill rotWithShape="1">
          <a:blip r:embed="rId4">
            <a:alphaModFix/>
          </a:blip>
          <a:srcRect b="0" l="0" r="0" t="0"/>
          <a:stretch/>
        </p:blipFill>
        <p:spPr>
          <a:xfrm>
            <a:off x="4021138" y="3606800"/>
            <a:ext cx="3675062" cy="157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type="title"/>
          </p:nvPr>
        </p:nvSpPr>
        <p:spPr>
          <a:xfrm>
            <a:off x="685800" y="381000"/>
            <a:ext cx="7772400" cy="5334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RIP message example</a:t>
            </a:r>
            <a:endParaRPr/>
          </a:p>
        </p:txBody>
      </p:sp>
      <p:pic>
        <p:nvPicPr>
          <p:cNvPr id="480" name="Google Shape;480;p52"/>
          <p:cNvPicPr preferRelativeResize="0"/>
          <p:nvPr/>
        </p:nvPicPr>
        <p:blipFill rotWithShape="1">
          <a:blip r:embed="rId3">
            <a:alphaModFix/>
          </a:blip>
          <a:srcRect b="0" l="0" r="0" t="0"/>
          <a:stretch/>
        </p:blipFill>
        <p:spPr>
          <a:xfrm>
            <a:off x="609600" y="1219200"/>
            <a:ext cx="3833813" cy="2676525"/>
          </a:xfrm>
          <a:prstGeom prst="rect">
            <a:avLst/>
          </a:prstGeom>
          <a:noFill/>
          <a:ln>
            <a:noFill/>
          </a:ln>
        </p:spPr>
      </p:pic>
      <p:pic>
        <p:nvPicPr>
          <p:cNvPr id="481" name="Google Shape;481;p52"/>
          <p:cNvPicPr preferRelativeResize="0"/>
          <p:nvPr/>
        </p:nvPicPr>
        <p:blipFill rotWithShape="1">
          <a:blip r:embed="rId4">
            <a:alphaModFix/>
          </a:blip>
          <a:srcRect b="0" l="0" r="0" t="0"/>
          <a:stretch/>
        </p:blipFill>
        <p:spPr>
          <a:xfrm>
            <a:off x="4572000" y="2743200"/>
            <a:ext cx="4044950" cy="35321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3"/>
          <p:cNvSpPr txBox="1"/>
          <p:nvPr>
            <p:ph type="title"/>
          </p:nvPr>
        </p:nvSpPr>
        <p:spPr>
          <a:xfrm>
            <a:off x="628650" y="365125"/>
            <a:ext cx="7886700" cy="8540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Limitations</a:t>
            </a:r>
            <a:endParaRPr/>
          </a:p>
        </p:txBody>
      </p:sp>
      <p:sp>
        <p:nvSpPr>
          <p:cNvPr id="487" name="Google Shape;487;p53"/>
          <p:cNvSpPr/>
          <p:nvPr/>
        </p:nvSpPr>
        <p:spPr>
          <a:xfrm>
            <a:off x="228600" y="1577975"/>
            <a:ext cx="8458200" cy="304641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600"/>
              <a:buFont typeface="Arial"/>
              <a:buChar char="•"/>
            </a:pPr>
            <a:r>
              <a:rPr b="1" baseline="-25000" i="0" lang="en-US" sz="3600" u="none" cap="none" strike="noStrike">
                <a:solidFill>
                  <a:schemeClr val="dk1"/>
                </a:solidFill>
                <a:latin typeface="Arial"/>
                <a:ea typeface="Arial"/>
                <a:cs typeface="Arial"/>
                <a:sym typeface="Arial"/>
              </a:rPr>
              <a:t>The hop count </a:t>
            </a:r>
            <a:r>
              <a:rPr b="1" baseline="-25000" i="0" lang="en-US" sz="3600" u="none" cap="none" strike="noStrike">
                <a:solidFill>
                  <a:srgbClr val="FF0000"/>
                </a:solidFill>
                <a:latin typeface="Arial"/>
                <a:ea typeface="Arial"/>
                <a:cs typeface="Arial"/>
                <a:sym typeface="Arial"/>
              </a:rPr>
              <a:t>cannot exceed 15</a:t>
            </a:r>
            <a:r>
              <a:rPr b="1" baseline="-25000" i="0" lang="en-US" sz="3600" u="none" cap="none" strike="noStrike">
                <a:solidFill>
                  <a:schemeClr val="dk1"/>
                </a:solidFill>
                <a:latin typeface="Arial"/>
                <a:ea typeface="Arial"/>
                <a:cs typeface="Arial"/>
                <a:sym typeface="Arial"/>
              </a:rPr>
              <a:t>, or routes will be dropped.</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Arial"/>
              <a:buChar char="•"/>
            </a:pPr>
            <a:r>
              <a:rPr b="1" baseline="-25000" i="0" lang="en-US" sz="3600" u="none" cap="none" strike="noStrike">
                <a:solidFill>
                  <a:schemeClr val="dk1"/>
                </a:solidFill>
                <a:latin typeface="Arial"/>
                <a:ea typeface="Arial"/>
                <a:cs typeface="Arial"/>
                <a:sym typeface="Arial"/>
              </a:rPr>
              <a:t>Most RIP networks are flat. There is no concept of </a:t>
            </a:r>
            <a:r>
              <a:rPr b="1" baseline="-25000" i="0" lang="en-US" sz="3600" u="none" cap="none" strike="noStrike">
                <a:solidFill>
                  <a:srgbClr val="FF0000"/>
                </a:solidFill>
                <a:latin typeface="Arial"/>
                <a:ea typeface="Arial"/>
                <a:cs typeface="Arial"/>
                <a:sym typeface="Arial"/>
              </a:rPr>
              <a:t>areas or boundaries </a:t>
            </a:r>
            <a:r>
              <a:rPr b="1" baseline="-25000" i="0" lang="en-US" sz="3600" u="none" cap="none" strike="noStrike">
                <a:solidFill>
                  <a:schemeClr val="dk1"/>
                </a:solidFill>
                <a:latin typeface="Arial"/>
                <a:ea typeface="Arial"/>
                <a:cs typeface="Arial"/>
                <a:sym typeface="Arial"/>
              </a:rPr>
              <a:t>in RIP networks.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3600"/>
              <a:buFont typeface="Arial"/>
              <a:buChar char="•"/>
            </a:pPr>
            <a:r>
              <a:rPr b="1" baseline="-25000" i="0" lang="en-US" sz="3600" u="none" cap="none" strike="noStrike">
                <a:solidFill>
                  <a:srgbClr val="FF0000"/>
                </a:solidFill>
                <a:latin typeface="Arial"/>
                <a:ea typeface="Arial"/>
                <a:cs typeface="Arial"/>
                <a:sym typeface="Arial"/>
              </a:rPr>
              <a:t>Variable Length Subnet Masks </a:t>
            </a:r>
            <a:r>
              <a:rPr b="1" baseline="-25000" i="0" lang="en-US" sz="3600" u="none" cap="none" strike="noStrike">
                <a:solidFill>
                  <a:schemeClr val="dk1"/>
                </a:solidFill>
                <a:latin typeface="Arial"/>
                <a:ea typeface="Arial"/>
                <a:cs typeface="Arial"/>
                <a:sym typeface="Arial"/>
              </a:rPr>
              <a:t>are not supported by RIP version 1 (which is obsolete).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Arial"/>
              <a:buChar char="•"/>
            </a:pPr>
            <a:r>
              <a:rPr b="1" baseline="-25000" i="0" lang="en-US" sz="3600" u="none" cap="none" strike="noStrike">
                <a:solidFill>
                  <a:schemeClr val="dk1"/>
                </a:solidFill>
                <a:latin typeface="Arial"/>
                <a:ea typeface="Arial"/>
                <a:cs typeface="Arial"/>
                <a:sym typeface="Arial"/>
              </a:rPr>
              <a:t>RIP has slow convergence and count to infinity problems.</a:t>
            </a:r>
            <a:endParaRPr b="1" baseline="-25000" i="0" sz="36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4"/>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Verdana"/>
              <a:buNone/>
            </a:pPr>
            <a:r>
              <a:rPr b="1" lang="en-US" sz="3200">
                <a:latin typeface="Verdana"/>
                <a:ea typeface="Verdana"/>
                <a:cs typeface="Verdana"/>
                <a:sym typeface="Verdana"/>
              </a:rPr>
              <a:t>RIP Configuring and Commands</a:t>
            </a:r>
            <a:endParaRPr sz="3200"/>
          </a:p>
        </p:txBody>
      </p:sp>
      <p:sp>
        <p:nvSpPr>
          <p:cNvPr id="493" name="Google Shape;493;p54"/>
          <p:cNvSpPr txBox="1"/>
          <p:nvPr>
            <p:ph idx="1" type="body"/>
          </p:nvPr>
        </p:nvSpPr>
        <p:spPr>
          <a:xfrm>
            <a:off x="628650" y="1219200"/>
            <a:ext cx="7886700" cy="49577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Char char="•"/>
            </a:pPr>
            <a:r>
              <a:rPr b="1" lang="en-US" sz="2400"/>
              <a:t>ip routing </a:t>
            </a:r>
            <a:r>
              <a:rPr lang="en-US" sz="2400"/>
              <a:t>: enables the router</a:t>
            </a:r>
            <a:endParaRPr/>
          </a:p>
          <a:p>
            <a:pPr indent="-342900" lvl="0" marL="342900" rtl="0" algn="l">
              <a:lnSpc>
                <a:spcPct val="80000"/>
              </a:lnSpc>
              <a:spcBef>
                <a:spcPts val="480"/>
              </a:spcBef>
              <a:spcAft>
                <a:spcPts val="0"/>
              </a:spcAft>
              <a:buClr>
                <a:schemeClr val="dk1"/>
              </a:buClr>
              <a:buSzPts val="2400"/>
              <a:buChar char="•"/>
            </a:pPr>
            <a:r>
              <a:rPr b="1" lang="en-US" sz="2400"/>
              <a:t>router rip </a:t>
            </a:r>
            <a:r>
              <a:rPr lang="en-US" sz="2400"/>
              <a:t>: you can enter configuration commands to define the RIP process for router </a:t>
            </a:r>
            <a:endParaRPr/>
          </a:p>
          <a:p>
            <a:pPr indent="-342900" lvl="0" marL="342900" rtl="0" algn="l">
              <a:lnSpc>
                <a:spcPct val="80000"/>
              </a:lnSpc>
              <a:spcBef>
                <a:spcPts val="480"/>
              </a:spcBef>
              <a:spcAft>
                <a:spcPts val="0"/>
              </a:spcAft>
              <a:buClr>
                <a:schemeClr val="dk1"/>
              </a:buClr>
              <a:buSzPts val="2400"/>
              <a:buChar char="•"/>
            </a:pPr>
            <a:r>
              <a:rPr b="1" lang="en-US" sz="2400"/>
              <a:t>network network_address : </a:t>
            </a:r>
            <a:r>
              <a:rPr lang="en-US" sz="2400"/>
              <a:t>Telling the router which networks it should advertise routes for</a:t>
            </a:r>
            <a:endParaRPr/>
          </a:p>
          <a:p>
            <a:pPr indent="-342900" lvl="0" marL="342900" rtl="0" algn="l">
              <a:lnSpc>
                <a:spcPct val="80000"/>
              </a:lnSpc>
              <a:spcBef>
                <a:spcPts val="480"/>
              </a:spcBef>
              <a:spcAft>
                <a:spcPts val="0"/>
              </a:spcAft>
              <a:buClr>
                <a:schemeClr val="dk1"/>
              </a:buClr>
              <a:buSzPts val="2400"/>
              <a:buChar char="•"/>
            </a:pPr>
            <a:r>
              <a:rPr lang="en-US" sz="2400"/>
              <a:t> </a:t>
            </a:r>
            <a:r>
              <a:rPr b="1" lang="en-US" sz="2400"/>
              <a:t>write, write terminal </a:t>
            </a:r>
            <a:r>
              <a:rPr lang="en-US" sz="2400"/>
              <a:t>: Saving configuration &amp; view currently running configuration </a:t>
            </a:r>
            <a:endParaRPr/>
          </a:p>
          <a:p>
            <a:pPr indent="-342900" lvl="0" marL="342900" rtl="0" algn="l">
              <a:lnSpc>
                <a:spcPct val="80000"/>
              </a:lnSpc>
              <a:spcBef>
                <a:spcPts val="480"/>
              </a:spcBef>
              <a:spcAft>
                <a:spcPts val="0"/>
              </a:spcAft>
              <a:buClr>
                <a:schemeClr val="dk1"/>
              </a:buClr>
              <a:buSzPts val="2400"/>
              <a:buChar char="•"/>
            </a:pPr>
            <a:r>
              <a:rPr lang="en-US" sz="2400"/>
              <a:t> </a:t>
            </a:r>
            <a:r>
              <a:rPr b="1" lang="en-US" sz="2400"/>
              <a:t>ping address </a:t>
            </a:r>
            <a:r>
              <a:rPr lang="en-US" sz="2400"/>
              <a:t>: To check and see if the packets are getting routed </a:t>
            </a:r>
            <a:endParaRPr/>
          </a:p>
          <a:p>
            <a:pPr indent="-342900" lvl="0" marL="342900" rtl="0" algn="l">
              <a:lnSpc>
                <a:spcPct val="80000"/>
              </a:lnSpc>
              <a:spcBef>
                <a:spcPts val="480"/>
              </a:spcBef>
              <a:spcAft>
                <a:spcPts val="0"/>
              </a:spcAft>
              <a:buClr>
                <a:schemeClr val="dk1"/>
              </a:buClr>
              <a:buSzPts val="2400"/>
              <a:buChar char="•"/>
            </a:pPr>
            <a:r>
              <a:rPr b="1" lang="en-US" sz="2400"/>
              <a:t>show ip route </a:t>
            </a:r>
            <a:r>
              <a:rPr lang="en-US" sz="2400"/>
              <a:t>: To view the routers current routing table </a:t>
            </a:r>
            <a:endParaRPr/>
          </a:p>
          <a:p>
            <a:pPr indent="-342900" lvl="0" marL="342900" rtl="0" algn="l">
              <a:lnSpc>
                <a:spcPct val="80000"/>
              </a:lnSpc>
              <a:spcBef>
                <a:spcPts val="480"/>
              </a:spcBef>
              <a:spcAft>
                <a:spcPts val="0"/>
              </a:spcAft>
              <a:buClr>
                <a:schemeClr val="dk1"/>
              </a:buClr>
              <a:buSzPts val="2400"/>
              <a:buChar char="•"/>
            </a:pPr>
            <a:r>
              <a:rPr b="1" lang="en-US" sz="2400"/>
              <a:t>show ip rip ? </a:t>
            </a:r>
            <a:r>
              <a:rPr lang="en-US" sz="2400"/>
              <a:t>: Gives information about RIP</a:t>
            </a:r>
            <a:endParaRPr/>
          </a:p>
          <a:p>
            <a:pPr indent="-190500" lvl="0" marL="342900" rtl="0" algn="l">
              <a:lnSpc>
                <a:spcPct val="8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5"/>
          <p:cNvSpPr txBox="1"/>
          <p:nvPr>
            <p:ph type="title"/>
          </p:nvPr>
        </p:nvSpPr>
        <p:spPr>
          <a:xfrm>
            <a:off x="609600" y="152400"/>
            <a:ext cx="7886700" cy="5492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sz="3200"/>
              <a:t>RIP version 2</a:t>
            </a:r>
            <a:br>
              <a:rPr b="1" lang="en-US"/>
            </a:br>
            <a:endParaRPr/>
          </a:p>
        </p:txBody>
      </p:sp>
      <p:sp>
        <p:nvSpPr>
          <p:cNvPr id="499" name="Google Shape;499;p55"/>
          <p:cNvSpPr txBox="1"/>
          <p:nvPr>
            <p:ph idx="1" type="body"/>
          </p:nvPr>
        </p:nvSpPr>
        <p:spPr>
          <a:xfrm>
            <a:off x="152400" y="701675"/>
            <a:ext cx="8610600" cy="58515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Due to the deficiencies of the original RIP specification, RIP version 2 (RIPv2) was developed in 1993 and last standardized in 1998. It included the ability </a:t>
            </a:r>
            <a:r>
              <a:rPr lang="en-US" sz="2400">
                <a:solidFill>
                  <a:srgbClr val="FF0000"/>
                </a:solidFill>
              </a:rPr>
              <a:t>to carry subnet information</a:t>
            </a:r>
            <a:r>
              <a:rPr lang="en-US" sz="2400"/>
              <a:t>, thus supporting </a:t>
            </a:r>
            <a:r>
              <a:rPr lang="en-US" sz="2400" u="sng">
                <a:solidFill>
                  <a:schemeClr val="hlink"/>
                </a:solidFill>
                <a:hlinkClick r:id="rId3"/>
              </a:rPr>
              <a:t>Classless Inter-Domain Routing</a:t>
            </a:r>
            <a:r>
              <a:rPr lang="en-US" sz="2400"/>
              <a:t> (CIDR). To maintain backward compatibility, the hop count limit of 15 remained. </a:t>
            </a:r>
            <a:endParaRPr/>
          </a:p>
          <a:p>
            <a:pPr indent="-342900" lvl="0" marL="342900" rtl="0" algn="l">
              <a:lnSpc>
                <a:spcPct val="100000"/>
              </a:lnSpc>
              <a:spcBef>
                <a:spcPts val="480"/>
              </a:spcBef>
              <a:spcAft>
                <a:spcPts val="0"/>
              </a:spcAft>
              <a:buClr>
                <a:schemeClr val="dk1"/>
              </a:buClr>
              <a:buSzPts val="2400"/>
              <a:buChar char="•"/>
            </a:pPr>
            <a:r>
              <a:rPr lang="en-US" sz="2400"/>
              <a:t>In an effort to avoid unnecessary load on hosts that do not participate in routing, RIPv2 </a:t>
            </a:r>
            <a:r>
              <a:rPr i="1" lang="en-US" sz="2400" u="sng">
                <a:solidFill>
                  <a:schemeClr val="hlink"/>
                </a:solidFill>
                <a:hlinkClick r:id="rId4"/>
              </a:rPr>
              <a:t>multicasts</a:t>
            </a:r>
            <a:r>
              <a:rPr lang="en-US" sz="2400"/>
              <a:t> the entire routing table to all adjacent routers at the address </a:t>
            </a:r>
            <a:r>
              <a:rPr lang="en-US" sz="2400" u="sng">
                <a:solidFill>
                  <a:schemeClr val="hlink"/>
                </a:solidFill>
                <a:hlinkClick r:id="rId5"/>
              </a:rPr>
              <a:t>224.0.0.9</a:t>
            </a:r>
            <a:r>
              <a:rPr lang="en-US" sz="2400"/>
              <a:t>, as opposed to RIPv1 which uses </a:t>
            </a:r>
            <a:r>
              <a:rPr lang="en-US" sz="2400" u="sng">
                <a:solidFill>
                  <a:schemeClr val="hlink"/>
                </a:solidFill>
                <a:hlinkClick r:id="rId6"/>
              </a:rPr>
              <a:t>broadcast</a:t>
            </a:r>
            <a:r>
              <a:rPr lang="en-US" sz="2400"/>
              <a:t>. </a:t>
            </a:r>
            <a:r>
              <a:rPr lang="en-US" sz="2400" u="sng">
                <a:solidFill>
                  <a:schemeClr val="hlink"/>
                </a:solidFill>
                <a:hlinkClick r:id="rId7"/>
              </a:rPr>
              <a:t>Unicast</a:t>
            </a:r>
            <a:r>
              <a:rPr lang="en-US" sz="2400"/>
              <a:t> addressing is still allowed for special applications.</a:t>
            </a:r>
            <a:endParaRPr/>
          </a:p>
          <a:p>
            <a:pPr indent="-215900" lvl="0" marL="342900" rtl="0" algn="l">
              <a:lnSpc>
                <a:spcPct val="100000"/>
              </a:lnSpc>
              <a:spcBef>
                <a:spcPts val="400"/>
              </a:spcBef>
              <a:spcAft>
                <a:spcPts val="0"/>
              </a:spcAft>
              <a:buClr>
                <a:schemeClr val="dk1"/>
              </a:buClr>
              <a:buSzPts val="2000"/>
              <a:buNone/>
            </a:pPr>
            <a:r>
              <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6"/>
          <p:cNvSpPr txBox="1"/>
          <p:nvPr>
            <p:ph type="title"/>
          </p:nvPr>
        </p:nvSpPr>
        <p:spPr>
          <a:xfrm>
            <a:off x="609600" y="914400"/>
            <a:ext cx="7886700" cy="7016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r>
              <a:rPr lang="en-US" sz="3200"/>
              <a:t>RIP version 2 format</a:t>
            </a:r>
            <a:endParaRPr/>
          </a:p>
        </p:txBody>
      </p:sp>
      <p:pic>
        <p:nvPicPr>
          <p:cNvPr id="505" name="Google Shape;505;p56"/>
          <p:cNvPicPr preferRelativeResize="0"/>
          <p:nvPr>
            <p:ph idx="1" type="body"/>
          </p:nvPr>
        </p:nvPicPr>
        <p:blipFill rotWithShape="1">
          <a:blip r:embed="rId3">
            <a:alphaModFix/>
          </a:blip>
          <a:srcRect b="0" l="0" r="0" t="0"/>
          <a:stretch/>
        </p:blipFill>
        <p:spPr>
          <a:xfrm>
            <a:off x="0" y="1616075"/>
            <a:ext cx="7304088" cy="2036763"/>
          </a:xfrm>
          <a:prstGeom prst="rect">
            <a:avLst/>
          </a:prstGeom>
          <a:noFill/>
          <a:ln>
            <a:noFill/>
          </a:ln>
        </p:spPr>
      </p:pic>
      <p:sp>
        <p:nvSpPr>
          <p:cNvPr id="506" name="Google Shape;506;p56"/>
          <p:cNvSpPr/>
          <p:nvPr/>
        </p:nvSpPr>
        <p:spPr>
          <a:xfrm>
            <a:off x="152400" y="4114800"/>
            <a:ext cx="8458200" cy="107791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200"/>
              <a:buFont typeface="Arial"/>
              <a:buChar char="•"/>
            </a:pPr>
            <a:r>
              <a:rPr b="1" baseline="-25000" i="0" lang="en-US" sz="3200" u="none" cap="none" strike="noStrike">
                <a:solidFill>
                  <a:schemeClr val="dk1"/>
                </a:solidFill>
                <a:latin typeface="Arial"/>
                <a:ea typeface="Arial"/>
                <a:cs typeface="Arial"/>
                <a:sym typeface="Arial"/>
              </a:rPr>
              <a:t>Route tags </a:t>
            </a:r>
            <a:r>
              <a:rPr b="0" baseline="-25000" i="0" lang="en-US" sz="3200" u="none" cap="none" strike="noStrike">
                <a:solidFill>
                  <a:schemeClr val="dk1"/>
                </a:solidFill>
                <a:latin typeface="Arial"/>
                <a:ea typeface="Arial"/>
                <a:cs typeface="Arial"/>
                <a:sym typeface="Arial"/>
              </a:rPr>
              <a:t>were also added in RIP version 2. This functionality allows a distinction between routes learned from the RIP protocol and routes learned from other protocols.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57"/>
          <p:cNvPicPr preferRelativeResize="0"/>
          <p:nvPr/>
        </p:nvPicPr>
        <p:blipFill rotWithShape="1">
          <a:blip r:embed="rId3">
            <a:alphaModFix/>
          </a:blip>
          <a:srcRect b="0" l="0" r="0" t="0"/>
          <a:stretch/>
        </p:blipFill>
        <p:spPr>
          <a:xfrm>
            <a:off x="96838" y="381000"/>
            <a:ext cx="8950325" cy="6172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txBox="1"/>
          <p:nvPr>
            <p:ph type="title"/>
          </p:nvPr>
        </p:nvSpPr>
        <p:spPr>
          <a:xfrm>
            <a:off x="628650" y="365125"/>
            <a:ext cx="7886700" cy="7778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lang="en-US" sz="3600"/>
              <a:t>Limitations</a:t>
            </a:r>
            <a:endParaRPr sz="3600"/>
          </a:p>
        </p:txBody>
      </p:sp>
      <p:sp>
        <p:nvSpPr>
          <p:cNvPr id="517" name="Google Shape;517;p58"/>
          <p:cNvSpPr txBox="1"/>
          <p:nvPr>
            <p:ph idx="1" type="body"/>
          </p:nvPr>
        </p:nvSpPr>
        <p:spPr>
          <a:xfrm>
            <a:off x="152400" y="1295400"/>
            <a:ext cx="8839200"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t>RIP-2 supports generic notion of authentication, but only “password” is defined so far. Still </a:t>
            </a:r>
            <a:r>
              <a:rPr lang="en-US" sz="2800">
                <a:solidFill>
                  <a:srgbClr val="FF0000"/>
                </a:solidFill>
              </a:rPr>
              <a:t>not very secure. </a:t>
            </a:r>
            <a:endParaRPr/>
          </a:p>
          <a:p>
            <a:pPr indent="-342900" lvl="0" marL="342900" rtl="0" algn="l">
              <a:lnSpc>
                <a:spcPct val="100000"/>
              </a:lnSpc>
              <a:spcBef>
                <a:spcPts val="560"/>
              </a:spcBef>
              <a:spcAft>
                <a:spcPts val="0"/>
              </a:spcAft>
              <a:buClr>
                <a:schemeClr val="dk1"/>
              </a:buClr>
              <a:buSzPts val="2800"/>
              <a:buChar char="•"/>
            </a:pPr>
            <a:r>
              <a:rPr lang="en-US" sz="2800"/>
              <a:t>RIP2 packet size increases as the number of networks increases hence it is </a:t>
            </a:r>
            <a:r>
              <a:rPr lang="en-US" sz="2800">
                <a:solidFill>
                  <a:srgbClr val="FF0000"/>
                </a:solidFill>
              </a:rPr>
              <a:t>not suitable for large networks.</a:t>
            </a:r>
            <a:endParaRPr/>
          </a:p>
          <a:p>
            <a:pPr indent="-342900" lvl="0" marL="342900" rtl="0" algn="l">
              <a:lnSpc>
                <a:spcPct val="100000"/>
              </a:lnSpc>
              <a:spcBef>
                <a:spcPts val="560"/>
              </a:spcBef>
              <a:spcAft>
                <a:spcPts val="0"/>
              </a:spcAft>
              <a:buClr>
                <a:schemeClr val="dk1"/>
              </a:buClr>
              <a:buSzPts val="2800"/>
              <a:buChar char="•"/>
            </a:pPr>
            <a:r>
              <a:rPr lang="en-US" sz="2800"/>
              <a:t>RIP2 generates </a:t>
            </a:r>
            <a:r>
              <a:rPr lang="en-US" sz="2800">
                <a:solidFill>
                  <a:srgbClr val="FF0000"/>
                </a:solidFill>
              </a:rPr>
              <a:t>more protocol traffic </a:t>
            </a:r>
            <a:r>
              <a:rPr lang="en-US" sz="2800"/>
              <a:t>than OSPF, because it propagates routing information by periodically transmitting the entire routing table to neighbor routers</a:t>
            </a:r>
            <a:endParaRPr/>
          </a:p>
          <a:p>
            <a:pPr indent="-342900" lvl="0" marL="342900" rtl="0" algn="l">
              <a:lnSpc>
                <a:spcPct val="100000"/>
              </a:lnSpc>
              <a:spcBef>
                <a:spcPts val="560"/>
              </a:spcBef>
              <a:spcAft>
                <a:spcPts val="0"/>
              </a:spcAft>
              <a:buClr>
                <a:schemeClr val="dk1"/>
              </a:buClr>
              <a:buSzPts val="2800"/>
              <a:buChar char="•"/>
            </a:pPr>
            <a:r>
              <a:rPr lang="en-US" sz="2800"/>
              <a:t>RIP2 may be </a:t>
            </a:r>
            <a:r>
              <a:rPr lang="en-US" sz="2800">
                <a:solidFill>
                  <a:srgbClr val="FF0000"/>
                </a:solidFill>
              </a:rPr>
              <a:t>slow to adjust for link failures</a:t>
            </a:r>
            <a:r>
              <a:rPr lang="en-US" sz="2800"/>
              <a:t>.</a:t>
            </a:r>
            <a:endParaRPr/>
          </a:p>
          <a:p>
            <a:pPr indent="-165100" lvl="0" marL="342900" rtl="0" algn="l">
              <a:lnSpc>
                <a:spcPct val="100000"/>
              </a:lnSpc>
              <a:spcBef>
                <a:spcPts val="560"/>
              </a:spcBef>
              <a:spcAft>
                <a:spcPts val="0"/>
              </a:spcAft>
              <a:buClr>
                <a:schemeClr val="dk1"/>
              </a:buClr>
              <a:buSzPts val="2800"/>
              <a:buNone/>
            </a:pPr>
            <a:r>
              <a:t/>
            </a:r>
            <a:endParaRPr sz="2800"/>
          </a:p>
          <a:p>
            <a:pPr indent="-165100" lvl="0" marL="342900" rtl="0" algn="l">
              <a:lnSpc>
                <a:spcPct val="100000"/>
              </a:lnSpc>
              <a:spcBef>
                <a:spcPts val="560"/>
              </a:spcBef>
              <a:spcAft>
                <a:spcPts val="0"/>
              </a:spcAft>
              <a:buClr>
                <a:schemeClr val="dk1"/>
              </a:buClr>
              <a:buSzPts val="2800"/>
              <a:buNone/>
            </a:pPr>
            <a:r>
              <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type="title"/>
          </p:nvPr>
        </p:nvSpPr>
        <p:spPr>
          <a:xfrm>
            <a:off x="628650" y="228600"/>
            <a:ext cx="7886700" cy="8540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OSPF</a:t>
            </a:r>
            <a:br>
              <a:rPr lang="en-US"/>
            </a:br>
            <a:endParaRPr/>
          </a:p>
        </p:txBody>
      </p:sp>
      <p:sp>
        <p:nvSpPr>
          <p:cNvPr id="523" name="Google Shape;523;p59"/>
          <p:cNvSpPr txBox="1"/>
          <p:nvPr>
            <p:ph idx="1" type="body"/>
          </p:nvPr>
        </p:nvSpPr>
        <p:spPr>
          <a:xfrm>
            <a:off x="628650" y="1082675"/>
            <a:ext cx="7886700" cy="1981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Arimo"/>
                <a:ea typeface="Arimo"/>
                <a:cs typeface="Arimo"/>
                <a:sym typeface="Arimo"/>
              </a:rPr>
              <a:t>The Open Shortest Path First (OSPF) protocol is an intra-domain routing protocol based on link state routing</a:t>
            </a:r>
            <a:endParaRPr/>
          </a:p>
        </p:txBody>
      </p:sp>
      <p:pic>
        <p:nvPicPr>
          <p:cNvPr id="524" name="Google Shape;524;p59"/>
          <p:cNvPicPr preferRelativeResize="0"/>
          <p:nvPr/>
        </p:nvPicPr>
        <p:blipFill rotWithShape="1">
          <a:blip r:embed="rId3">
            <a:alphaModFix/>
          </a:blip>
          <a:srcRect b="0" l="0" r="0" t="0"/>
          <a:stretch/>
        </p:blipFill>
        <p:spPr>
          <a:xfrm>
            <a:off x="566738" y="2514600"/>
            <a:ext cx="8010525" cy="755650"/>
          </a:xfrm>
          <a:prstGeom prst="rect">
            <a:avLst/>
          </a:prstGeom>
          <a:noFill/>
          <a:ln>
            <a:noFill/>
          </a:ln>
        </p:spPr>
      </p:pic>
      <p:pic>
        <p:nvPicPr>
          <p:cNvPr id="525" name="Google Shape;525;p59"/>
          <p:cNvPicPr preferRelativeResize="0"/>
          <p:nvPr/>
        </p:nvPicPr>
        <p:blipFill rotWithShape="1">
          <a:blip r:embed="rId4">
            <a:alphaModFix/>
          </a:blip>
          <a:srcRect b="0" l="0" r="0" t="0"/>
          <a:stretch/>
        </p:blipFill>
        <p:spPr>
          <a:xfrm>
            <a:off x="838200" y="3141663"/>
            <a:ext cx="7888288" cy="312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32" name="Google Shape;132;p6"/>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3" name="Google Shape;133;p6"/>
          <p:cNvSpPr txBox="1"/>
          <p:nvPr/>
        </p:nvSpPr>
        <p:spPr>
          <a:xfrm>
            <a:off x="228600" y="406400"/>
            <a:ext cx="3381375"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a:ea typeface="Times"/>
                <a:cs typeface="Times"/>
                <a:sym typeface="Times"/>
              </a:rPr>
              <a:t>22-1   DELIVERY</a:t>
            </a:r>
            <a:endParaRPr b="0" i="0" sz="1400" u="none" cap="none" strike="noStrike">
              <a:solidFill>
                <a:srgbClr val="000000"/>
              </a:solidFill>
              <a:latin typeface="Arial"/>
              <a:ea typeface="Arial"/>
              <a:cs typeface="Arial"/>
              <a:sym typeface="Arial"/>
            </a:endParaRPr>
          </a:p>
        </p:txBody>
      </p:sp>
      <p:sp>
        <p:nvSpPr>
          <p:cNvPr id="134" name="Google Shape;134;p6"/>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5" name="Google Shape;135;p6"/>
          <p:cNvSpPr/>
          <p:nvPr/>
        </p:nvSpPr>
        <p:spPr>
          <a:xfrm>
            <a:off x="152400" y="1524000"/>
            <a:ext cx="8229600" cy="1373188"/>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Times New Roman"/>
                <a:ea typeface="Times New Roman"/>
                <a:cs typeface="Times New Roman"/>
                <a:sym typeface="Times New Roman"/>
              </a:rPr>
              <a:t>The network layer supervises the handling of the packets by the underlying physical networks. We define this handling as the delivery of a packet.</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304800" y="5048250"/>
            <a:ext cx="670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8"/>
              <a:buFont typeface="Noto Sans Symbols"/>
              <a:buNone/>
            </a:pPr>
            <a:r>
              <a:rPr b="0" i="0" lang="en-US" sz="2400" u="none" cap="none" strike="noStrike">
                <a:solidFill>
                  <a:srgbClr val="0033CC"/>
                </a:solidFill>
                <a:latin typeface="Times New Roman"/>
                <a:ea typeface="Times New Roman"/>
                <a:cs typeface="Times New Roman"/>
                <a:sym typeface="Times New Roman"/>
              </a:rPr>
              <a:t>Direct Versus Indirect Delivery</a:t>
            </a:r>
            <a:endParaRPr b="0" i="0" sz="1400" u="none" cap="none" strike="noStrike">
              <a:solidFill>
                <a:srgbClr val="000000"/>
              </a:solidFill>
              <a:latin typeface="Arial"/>
              <a:ea typeface="Arial"/>
              <a:cs typeface="Arial"/>
              <a:sym typeface="Arial"/>
            </a:endParaRPr>
          </a:p>
        </p:txBody>
      </p:sp>
      <p:sp>
        <p:nvSpPr>
          <p:cNvPr id="137" name="Google Shape;137;p6"/>
          <p:cNvSpPr txBox="1"/>
          <p:nvPr/>
        </p:nvSpPr>
        <p:spPr>
          <a:xfrm>
            <a:off x="317500" y="4572000"/>
            <a:ext cx="4862513" cy="5191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0"/>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Types of links</a:t>
            </a:r>
            <a:endParaRPr/>
          </a:p>
        </p:txBody>
      </p:sp>
      <p:pic>
        <p:nvPicPr>
          <p:cNvPr id="531" name="Google Shape;531;p60"/>
          <p:cNvPicPr preferRelativeResize="0"/>
          <p:nvPr>
            <p:ph idx="1" type="body"/>
          </p:nvPr>
        </p:nvPicPr>
        <p:blipFill rotWithShape="1">
          <a:blip r:embed="rId3">
            <a:alphaModFix/>
          </a:blip>
          <a:srcRect b="0" l="0" r="0" t="0"/>
          <a:stretch/>
        </p:blipFill>
        <p:spPr>
          <a:xfrm>
            <a:off x="304800" y="1600200"/>
            <a:ext cx="8534400" cy="1963738"/>
          </a:xfrm>
          <a:prstGeom prst="rect">
            <a:avLst/>
          </a:prstGeom>
          <a:noFill/>
          <a:ln>
            <a:noFill/>
          </a:ln>
        </p:spPr>
      </p:pic>
      <p:sp>
        <p:nvSpPr>
          <p:cNvPr id="532" name="Google Shape;532;p60"/>
          <p:cNvSpPr/>
          <p:nvPr/>
        </p:nvSpPr>
        <p:spPr>
          <a:xfrm>
            <a:off x="304800" y="3886200"/>
            <a:ext cx="2520950" cy="4206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baseline="-25000" i="0" lang="en-US" sz="3200" u="none" cap="none" strike="noStrike">
                <a:solidFill>
                  <a:schemeClr val="dk1"/>
                </a:solidFill>
                <a:latin typeface="Arial"/>
                <a:ea typeface="Arial"/>
                <a:cs typeface="Arial"/>
                <a:sym typeface="Arial"/>
              </a:rPr>
              <a:t>Point-to-point link</a:t>
            </a:r>
            <a:endParaRPr b="0" i="0" sz="1400" u="none" cap="none" strike="noStrike">
              <a:solidFill>
                <a:srgbClr val="000000"/>
              </a:solidFill>
              <a:latin typeface="Arial"/>
              <a:ea typeface="Arial"/>
              <a:cs typeface="Arial"/>
              <a:sym typeface="Arial"/>
            </a:endParaRPr>
          </a:p>
        </p:txBody>
      </p:sp>
      <p:pic>
        <p:nvPicPr>
          <p:cNvPr id="533" name="Google Shape;533;p60"/>
          <p:cNvPicPr preferRelativeResize="0"/>
          <p:nvPr/>
        </p:nvPicPr>
        <p:blipFill rotWithShape="1">
          <a:blip r:embed="rId4">
            <a:alphaModFix/>
          </a:blip>
          <a:srcRect b="0" l="0" r="0" t="0"/>
          <a:stretch/>
        </p:blipFill>
        <p:spPr>
          <a:xfrm>
            <a:off x="304800" y="5351463"/>
            <a:ext cx="7829550" cy="1196975"/>
          </a:xfrm>
          <a:prstGeom prst="rect">
            <a:avLst/>
          </a:prstGeom>
          <a:noFill/>
          <a:ln>
            <a:noFill/>
          </a:ln>
        </p:spPr>
      </p:pic>
      <p:sp>
        <p:nvSpPr>
          <p:cNvPr id="534" name="Google Shape;534;p60"/>
          <p:cNvSpPr txBox="1"/>
          <p:nvPr/>
        </p:nvSpPr>
        <p:spPr>
          <a:xfrm>
            <a:off x="533400" y="4629150"/>
            <a:ext cx="79819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It connects two routers without any other host or router</a:t>
            </a:r>
            <a:endParaRPr b="0" baseline="-25000" i="0" sz="20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1"/>
          <p:cNvSpPr txBox="1"/>
          <p:nvPr/>
        </p:nvSpPr>
        <p:spPr>
          <a:xfrm>
            <a:off x="309563" y="161925"/>
            <a:ext cx="16748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imes New Roman"/>
                <a:ea typeface="Times New Roman"/>
                <a:cs typeface="Times New Roman"/>
                <a:sym typeface="Times New Roman"/>
              </a:rPr>
              <a:t>Transient link</a:t>
            </a:r>
            <a:endParaRPr b="0" i="0" sz="1400" u="none" cap="none" strike="noStrike">
              <a:solidFill>
                <a:srgbClr val="000000"/>
              </a:solidFill>
              <a:latin typeface="Arial"/>
              <a:ea typeface="Arial"/>
              <a:cs typeface="Arial"/>
              <a:sym typeface="Arial"/>
            </a:endParaRPr>
          </a:p>
        </p:txBody>
      </p:sp>
      <p:pic>
        <p:nvPicPr>
          <p:cNvPr id="541" name="Google Shape;541;p61"/>
          <p:cNvPicPr preferRelativeResize="0"/>
          <p:nvPr/>
        </p:nvPicPr>
        <p:blipFill rotWithShape="1">
          <a:blip r:embed="rId3">
            <a:alphaModFix/>
          </a:blip>
          <a:srcRect b="0" l="0" r="0" t="0"/>
          <a:stretch/>
        </p:blipFill>
        <p:spPr>
          <a:xfrm>
            <a:off x="303213" y="1098550"/>
            <a:ext cx="8583612" cy="1847850"/>
          </a:xfrm>
          <a:prstGeom prst="rect">
            <a:avLst/>
          </a:prstGeom>
          <a:noFill/>
          <a:ln>
            <a:noFill/>
          </a:ln>
        </p:spPr>
      </p:pic>
      <p:pic>
        <p:nvPicPr>
          <p:cNvPr id="542" name="Google Shape;542;p61"/>
          <p:cNvPicPr preferRelativeResize="0"/>
          <p:nvPr/>
        </p:nvPicPr>
        <p:blipFill rotWithShape="1">
          <a:blip r:embed="rId4">
            <a:alphaModFix/>
          </a:blip>
          <a:srcRect b="0" l="0" r="0" t="0"/>
          <a:stretch/>
        </p:blipFill>
        <p:spPr>
          <a:xfrm>
            <a:off x="309563" y="3187700"/>
            <a:ext cx="1262062" cy="536575"/>
          </a:xfrm>
          <a:prstGeom prst="rect">
            <a:avLst/>
          </a:prstGeom>
          <a:noFill/>
          <a:ln>
            <a:noFill/>
          </a:ln>
        </p:spPr>
      </p:pic>
      <p:pic>
        <p:nvPicPr>
          <p:cNvPr id="543" name="Google Shape;543;p61"/>
          <p:cNvPicPr preferRelativeResize="0"/>
          <p:nvPr/>
        </p:nvPicPr>
        <p:blipFill rotWithShape="1">
          <a:blip r:embed="rId5">
            <a:alphaModFix/>
          </a:blip>
          <a:srcRect b="0" l="0" r="0" t="0"/>
          <a:stretch/>
        </p:blipFill>
        <p:spPr>
          <a:xfrm>
            <a:off x="309563" y="4267200"/>
            <a:ext cx="8054975" cy="2249488"/>
          </a:xfrm>
          <a:prstGeom prst="rect">
            <a:avLst/>
          </a:prstGeom>
          <a:noFill/>
          <a:ln>
            <a:noFill/>
          </a:ln>
        </p:spPr>
      </p:pic>
      <p:sp>
        <p:nvSpPr>
          <p:cNvPr id="544" name="Google Shape;544;p61"/>
          <p:cNvSpPr txBox="1"/>
          <p:nvPr/>
        </p:nvSpPr>
        <p:spPr>
          <a:xfrm>
            <a:off x="252413" y="561975"/>
            <a:ext cx="856297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It is a  network with several routers attached to it.</a:t>
            </a:r>
            <a:endParaRPr b="0" baseline="-25000" i="0" sz="2400" u="none" cap="none" strike="noStrike">
              <a:solidFill>
                <a:schemeClr val="dk1"/>
              </a:solidFill>
              <a:latin typeface="Arial"/>
              <a:ea typeface="Arial"/>
              <a:cs typeface="Arial"/>
              <a:sym typeface="Arial"/>
            </a:endParaRPr>
          </a:p>
        </p:txBody>
      </p:sp>
      <p:sp>
        <p:nvSpPr>
          <p:cNvPr id="545" name="Google Shape;545;p61"/>
          <p:cNvSpPr txBox="1"/>
          <p:nvPr/>
        </p:nvSpPr>
        <p:spPr>
          <a:xfrm>
            <a:off x="309563" y="3724275"/>
            <a:ext cx="8505825" cy="4206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baseline="-25000" i="0" lang="en-US" sz="3200" u="none" cap="none" strike="noStrike">
                <a:solidFill>
                  <a:schemeClr val="dk1"/>
                </a:solidFill>
                <a:latin typeface="Arial"/>
                <a:ea typeface="Arial"/>
                <a:cs typeface="Arial"/>
                <a:sym typeface="Arial"/>
              </a:rPr>
              <a:t>It is a network that is connected to only one router.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Virtual link</a:t>
            </a:r>
            <a:br>
              <a:rPr lang="en-US" sz="3600"/>
            </a:br>
            <a:endParaRPr/>
          </a:p>
        </p:txBody>
      </p:sp>
      <p:sp>
        <p:nvSpPr>
          <p:cNvPr id="551" name="Google Shape;551;p62"/>
          <p:cNvSpPr txBox="1"/>
          <p:nvPr>
            <p:ph idx="1" type="body"/>
          </p:nvPr>
        </p:nvSpPr>
        <p:spPr>
          <a:xfrm>
            <a:off x="152400" y="1371600"/>
            <a:ext cx="8610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Arial"/>
                <a:ea typeface="Arial"/>
                <a:cs typeface="Arial"/>
                <a:sym typeface="Arial"/>
              </a:rPr>
              <a:t>When the link between two routers is broken, the administration may create a virtual link between them.</a:t>
            </a:r>
            <a:endParaRPr/>
          </a:p>
        </p:txBody>
      </p:sp>
      <p:pic>
        <p:nvPicPr>
          <p:cNvPr id="552" name="Google Shape;552;p62"/>
          <p:cNvPicPr preferRelativeResize="0"/>
          <p:nvPr/>
        </p:nvPicPr>
        <p:blipFill rotWithShape="1">
          <a:blip r:embed="rId3">
            <a:alphaModFix/>
          </a:blip>
          <a:srcRect b="0" l="0" r="0" t="0"/>
          <a:stretch/>
        </p:blipFill>
        <p:spPr>
          <a:xfrm>
            <a:off x="922338" y="3352800"/>
            <a:ext cx="7070725" cy="223678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Example of an AS and its graphical representation in OSPF</a:t>
            </a:r>
            <a:endParaRPr sz="2400"/>
          </a:p>
        </p:txBody>
      </p:sp>
      <p:pic>
        <p:nvPicPr>
          <p:cNvPr id="558" name="Google Shape;558;p63"/>
          <p:cNvPicPr preferRelativeResize="0"/>
          <p:nvPr>
            <p:ph idx="1" type="body"/>
          </p:nvPr>
        </p:nvPicPr>
        <p:blipFill rotWithShape="1">
          <a:blip r:embed="rId3">
            <a:alphaModFix/>
          </a:blip>
          <a:srcRect b="0" l="0" r="0" t="0"/>
          <a:stretch/>
        </p:blipFill>
        <p:spPr>
          <a:xfrm>
            <a:off x="849313" y="990600"/>
            <a:ext cx="7445375" cy="518636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4"/>
          <p:cNvSpPr txBox="1"/>
          <p:nvPr>
            <p:ph type="title"/>
          </p:nvPr>
        </p:nvSpPr>
        <p:spPr>
          <a:xfrm>
            <a:off x="628650" y="365125"/>
            <a:ext cx="7886700" cy="7778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i="1" lang="en-US">
                <a:latin typeface="Times New Roman"/>
                <a:ea typeface="Times New Roman"/>
                <a:cs typeface="Times New Roman"/>
                <a:sym typeface="Times New Roman"/>
              </a:rPr>
              <a:t>OSPF common header</a:t>
            </a:r>
            <a:endParaRPr/>
          </a:p>
        </p:txBody>
      </p:sp>
      <p:pic>
        <p:nvPicPr>
          <p:cNvPr id="564" name="Google Shape;564;p64"/>
          <p:cNvPicPr preferRelativeResize="0"/>
          <p:nvPr>
            <p:ph idx="1" type="body"/>
          </p:nvPr>
        </p:nvPicPr>
        <p:blipFill rotWithShape="1">
          <a:blip r:embed="rId3">
            <a:alphaModFix/>
          </a:blip>
          <a:srcRect b="0" l="0" r="0" t="0"/>
          <a:stretch/>
        </p:blipFill>
        <p:spPr>
          <a:xfrm>
            <a:off x="628650" y="2395538"/>
            <a:ext cx="7886700" cy="268128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Types of OSPF packet</a:t>
            </a:r>
            <a:endParaRPr/>
          </a:p>
        </p:txBody>
      </p:sp>
      <p:pic>
        <p:nvPicPr>
          <p:cNvPr id="570" name="Google Shape;570;p65"/>
          <p:cNvPicPr preferRelativeResize="0"/>
          <p:nvPr>
            <p:ph idx="1" type="body"/>
          </p:nvPr>
        </p:nvPicPr>
        <p:blipFill rotWithShape="1">
          <a:blip r:embed="rId3">
            <a:alphaModFix/>
          </a:blip>
          <a:srcRect b="0" l="0" r="0" t="0"/>
          <a:stretch/>
        </p:blipFill>
        <p:spPr>
          <a:xfrm>
            <a:off x="622300" y="1447800"/>
            <a:ext cx="7886700" cy="1452563"/>
          </a:xfrm>
          <a:prstGeom prst="rect">
            <a:avLst/>
          </a:prstGeom>
          <a:noFill/>
          <a:ln>
            <a:noFill/>
          </a:ln>
        </p:spPr>
      </p:pic>
      <p:pic>
        <p:nvPicPr>
          <p:cNvPr id="571" name="Google Shape;571;p65"/>
          <p:cNvPicPr preferRelativeResize="0"/>
          <p:nvPr/>
        </p:nvPicPr>
        <p:blipFill rotWithShape="1">
          <a:blip r:embed="rId4">
            <a:alphaModFix/>
          </a:blip>
          <a:srcRect b="0" l="0" r="0" t="0"/>
          <a:stretch/>
        </p:blipFill>
        <p:spPr>
          <a:xfrm>
            <a:off x="3124200" y="2900363"/>
            <a:ext cx="5795963" cy="240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2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6"/>
          <p:cNvSpPr txBox="1"/>
          <p:nvPr/>
        </p:nvSpPr>
        <p:spPr>
          <a:xfrm>
            <a:off x="762000" y="82550"/>
            <a:ext cx="5715000" cy="522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rgbClr val="000000"/>
                </a:solidFill>
                <a:latin typeface="Times New Roman"/>
                <a:ea typeface="Times New Roman"/>
                <a:cs typeface="Times New Roman"/>
                <a:sym typeface="Times New Roman"/>
              </a:rPr>
              <a:t>Hello packet</a:t>
            </a:r>
            <a:endParaRPr b="0" i="0" sz="1400" u="none" cap="none" strike="noStrike">
              <a:solidFill>
                <a:srgbClr val="000000"/>
              </a:solidFill>
              <a:latin typeface="Arial"/>
              <a:ea typeface="Arial"/>
              <a:cs typeface="Arial"/>
              <a:sym typeface="Arial"/>
            </a:endParaRPr>
          </a:p>
        </p:txBody>
      </p:sp>
      <p:pic>
        <p:nvPicPr>
          <p:cNvPr id="578" name="Google Shape;578;p66"/>
          <p:cNvPicPr preferRelativeResize="0"/>
          <p:nvPr/>
        </p:nvPicPr>
        <p:blipFill rotWithShape="1">
          <a:blip r:embed="rId3">
            <a:alphaModFix/>
          </a:blip>
          <a:srcRect b="0" l="0" r="0" t="0"/>
          <a:stretch/>
        </p:blipFill>
        <p:spPr>
          <a:xfrm>
            <a:off x="304800" y="608013"/>
            <a:ext cx="7989888" cy="3011487"/>
          </a:xfrm>
          <a:prstGeom prst="rect">
            <a:avLst/>
          </a:prstGeom>
          <a:noFill/>
          <a:ln>
            <a:noFill/>
          </a:ln>
        </p:spPr>
      </p:pic>
      <p:sp>
        <p:nvSpPr>
          <p:cNvPr id="579" name="Google Shape;579;p66"/>
          <p:cNvSpPr txBox="1"/>
          <p:nvPr/>
        </p:nvSpPr>
        <p:spPr>
          <a:xfrm>
            <a:off x="533400" y="3962400"/>
            <a:ext cx="8153400" cy="1865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CC"/>
                </a:solidFill>
                <a:latin typeface="Tahoma"/>
                <a:ea typeface="Tahoma"/>
                <a:cs typeface="Tahoma"/>
                <a:sym typeface="Tahoma"/>
              </a:rPr>
              <a:t>OSPF uses the hello message to create neighborhood relationship and to test the reachability of neighbors.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800"/>
              <a:buFont typeface="Arial"/>
              <a:buNone/>
            </a:pPr>
            <a:r>
              <a:t/>
            </a:r>
            <a:endParaRPr b="1" i="1" sz="1800" u="none" cap="none" strike="noStrike">
              <a:solidFill>
                <a:srgbClr val="0000CC"/>
              </a:solidFill>
              <a:latin typeface="Tahoma"/>
              <a:ea typeface="Tahoma"/>
              <a:cs typeface="Tahoma"/>
              <a:sym typeface="Tahoma"/>
            </a:endParaRPr>
          </a:p>
          <a:p>
            <a:pPr indent="0" lvl="0" marL="0" marR="0" rtl="0" algn="l">
              <a:lnSpc>
                <a:spcPct val="100000"/>
              </a:lnSpc>
              <a:spcBef>
                <a:spcPts val="360"/>
              </a:spcBef>
              <a:spcAft>
                <a:spcPts val="0"/>
              </a:spcAft>
              <a:buClr>
                <a:srgbClr val="000000"/>
              </a:buClr>
              <a:buSzPts val="1800"/>
              <a:buFont typeface="Arial"/>
              <a:buNone/>
            </a:pPr>
            <a:r>
              <a:rPr b="1" i="1" lang="en-US" sz="1800" u="none" cap="none" strike="noStrike">
                <a:solidFill>
                  <a:srgbClr val="FF0000"/>
                </a:solidFill>
                <a:latin typeface="Tahoma"/>
                <a:ea typeface="Tahoma"/>
                <a:cs typeface="Tahoma"/>
                <a:sym typeface="Tahoma"/>
              </a:rPr>
              <a:t>This is the first step in link state routing. Before a router can flood all of the other routers with information about its neighbors, it must first greet it neighbors.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7"/>
          <p:cNvSpPr txBox="1"/>
          <p:nvPr/>
        </p:nvSpPr>
        <p:spPr>
          <a:xfrm>
            <a:off x="990600" y="90488"/>
            <a:ext cx="5715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rgbClr val="000000"/>
                </a:solidFill>
                <a:latin typeface="Times New Roman"/>
                <a:ea typeface="Times New Roman"/>
                <a:cs typeface="Times New Roman"/>
                <a:sym typeface="Times New Roman"/>
              </a:rPr>
              <a:t>Database description </a:t>
            </a:r>
            <a:r>
              <a:rPr b="1" i="1" lang="en-US" sz="3200" u="none" cap="none" strike="noStrike">
                <a:solidFill>
                  <a:srgbClr val="000000"/>
                </a:solidFill>
                <a:latin typeface="Times New Roman"/>
                <a:ea typeface="Times New Roman"/>
                <a:cs typeface="Times New Roman"/>
                <a:sym typeface="Times New Roman"/>
              </a:rPr>
              <a:t>packet</a:t>
            </a:r>
            <a:endParaRPr b="1" i="1" sz="2800" u="none" cap="none" strike="noStrike">
              <a:solidFill>
                <a:srgbClr val="000000"/>
              </a:solidFill>
              <a:latin typeface="Times New Roman"/>
              <a:ea typeface="Times New Roman"/>
              <a:cs typeface="Times New Roman"/>
              <a:sym typeface="Times New Roman"/>
            </a:endParaRPr>
          </a:p>
        </p:txBody>
      </p:sp>
      <p:pic>
        <p:nvPicPr>
          <p:cNvPr id="586" name="Google Shape;586;p67"/>
          <p:cNvPicPr preferRelativeResize="0"/>
          <p:nvPr/>
        </p:nvPicPr>
        <p:blipFill rotWithShape="1">
          <a:blip r:embed="rId3">
            <a:alphaModFix/>
          </a:blip>
          <a:srcRect b="0" l="0" r="0" t="0"/>
          <a:stretch/>
        </p:blipFill>
        <p:spPr>
          <a:xfrm>
            <a:off x="457200" y="762000"/>
            <a:ext cx="7997825" cy="2274888"/>
          </a:xfrm>
          <a:prstGeom prst="rect">
            <a:avLst/>
          </a:prstGeom>
          <a:noFill/>
          <a:ln>
            <a:noFill/>
          </a:ln>
        </p:spPr>
      </p:pic>
      <p:sp>
        <p:nvSpPr>
          <p:cNvPr id="587" name="Google Shape;587;p67"/>
          <p:cNvSpPr txBox="1"/>
          <p:nvPr/>
        </p:nvSpPr>
        <p:spPr>
          <a:xfrm>
            <a:off x="381000" y="3306763"/>
            <a:ext cx="8382000" cy="2697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CC"/>
                </a:solidFill>
                <a:latin typeface="Tahoma"/>
                <a:ea typeface="Tahoma"/>
                <a:cs typeface="Tahoma"/>
                <a:sym typeface="Tahoma"/>
              </a:rPr>
              <a:t>When a router is connected to the system for the first time or after a failure, it needs the complete link state database immediately. Therefore, it sends hello packets to greet its neighbors. If this is the first time that the neighbors hear from the router, they send a database description message.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800"/>
              <a:buFont typeface="Arial"/>
              <a:buNone/>
            </a:pPr>
            <a:r>
              <a:t/>
            </a:r>
            <a:endParaRPr b="1" i="1" sz="1800" u="none" cap="none" strike="noStrike">
              <a:solidFill>
                <a:srgbClr val="0000CC"/>
              </a:solidFill>
              <a:latin typeface="Tahoma"/>
              <a:ea typeface="Tahoma"/>
              <a:cs typeface="Tahoma"/>
              <a:sym typeface="Tahoma"/>
            </a:endParaRPr>
          </a:p>
          <a:p>
            <a:pPr indent="0" lvl="0" marL="0" marR="0" rtl="0" algn="l">
              <a:lnSpc>
                <a:spcPct val="100000"/>
              </a:lnSpc>
              <a:spcBef>
                <a:spcPts val="360"/>
              </a:spcBef>
              <a:spcAft>
                <a:spcPts val="0"/>
              </a:spcAft>
              <a:buClr>
                <a:srgbClr val="000000"/>
              </a:buClr>
              <a:buSzPts val="1800"/>
              <a:buFont typeface="Arial"/>
              <a:buNone/>
            </a:pPr>
            <a:r>
              <a:rPr b="1" i="1" lang="en-US" sz="1800" u="none" cap="none" strike="noStrike">
                <a:solidFill>
                  <a:srgbClr val="FF0000"/>
                </a:solidFill>
                <a:latin typeface="Tahoma"/>
                <a:ea typeface="Tahoma"/>
                <a:cs typeface="Tahoma"/>
                <a:sym typeface="Tahoma"/>
              </a:rPr>
              <a:t>The database description packet does not contain complete database information; it only gives an outline, the title of each lines in the database.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8"/>
          <p:cNvSpPr txBox="1"/>
          <p:nvPr/>
        </p:nvSpPr>
        <p:spPr>
          <a:xfrm>
            <a:off x="990600" y="90488"/>
            <a:ext cx="5715000" cy="862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Times New Roman"/>
                <a:ea typeface="Times New Roman"/>
                <a:cs typeface="Times New Roman"/>
                <a:sym typeface="Times New Roman"/>
              </a:rPr>
              <a:t>Link state request packet</a:t>
            </a:r>
            <a:endParaRPr b="0" i="0" sz="1400" u="none" cap="none" strike="noStrike">
              <a:solidFill>
                <a:srgbClr val="000000"/>
              </a:solidFill>
              <a:latin typeface="Arial"/>
              <a:ea typeface="Arial"/>
              <a:cs typeface="Arial"/>
              <a:sym typeface="Arial"/>
            </a:endParaRPr>
          </a:p>
        </p:txBody>
      </p:sp>
      <p:pic>
        <p:nvPicPr>
          <p:cNvPr id="594" name="Google Shape;594;p68"/>
          <p:cNvPicPr preferRelativeResize="0"/>
          <p:nvPr/>
        </p:nvPicPr>
        <p:blipFill rotWithShape="1">
          <a:blip r:embed="rId3">
            <a:alphaModFix/>
          </a:blip>
          <a:srcRect b="0" l="0" r="0" t="0"/>
          <a:stretch/>
        </p:blipFill>
        <p:spPr>
          <a:xfrm>
            <a:off x="152400" y="1143000"/>
            <a:ext cx="7997825" cy="1763713"/>
          </a:xfrm>
          <a:prstGeom prst="rect">
            <a:avLst/>
          </a:prstGeom>
          <a:noFill/>
          <a:ln>
            <a:noFill/>
          </a:ln>
        </p:spPr>
      </p:pic>
      <p:pic>
        <p:nvPicPr>
          <p:cNvPr id="595" name="Google Shape;595;p68"/>
          <p:cNvPicPr preferRelativeResize="0"/>
          <p:nvPr/>
        </p:nvPicPr>
        <p:blipFill rotWithShape="1">
          <a:blip r:embed="rId4">
            <a:alphaModFix/>
          </a:blip>
          <a:srcRect b="0" l="0" r="0" t="0"/>
          <a:stretch/>
        </p:blipFill>
        <p:spPr>
          <a:xfrm>
            <a:off x="963613" y="3097213"/>
            <a:ext cx="7454900" cy="31273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9"/>
          <p:cNvSpPr txBox="1"/>
          <p:nvPr>
            <p:ph type="title"/>
          </p:nvPr>
        </p:nvSpPr>
        <p:spPr>
          <a:xfrm>
            <a:off x="628650" y="365125"/>
            <a:ext cx="7886700" cy="8540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Link state update packet</a:t>
            </a:r>
            <a:br>
              <a:rPr i="1" lang="en-US">
                <a:latin typeface="Times New Roman"/>
                <a:ea typeface="Times New Roman"/>
                <a:cs typeface="Times New Roman"/>
                <a:sym typeface="Times New Roman"/>
              </a:rPr>
            </a:br>
            <a:endParaRPr/>
          </a:p>
        </p:txBody>
      </p:sp>
      <p:pic>
        <p:nvPicPr>
          <p:cNvPr id="601" name="Google Shape;601;p69"/>
          <p:cNvPicPr preferRelativeResize="0"/>
          <p:nvPr>
            <p:ph idx="1" type="body"/>
          </p:nvPr>
        </p:nvPicPr>
        <p:blipFill rotWithShape="1">
          <a:blip r:embed="rId3">
            <a:alphaModFix/>
          </a:blip>
          <a:srcRect b="0" l="0" r="0" t="0"/>
          <a:stretch/>
        </p:blipFill>
        <p:spPr>
          <a:xfrm>
            <a:off x="152400" y="1219200"/>
            <a:ext cx="7886700" cy="2074863"/>
          </a:xfrm>
          <a:prstGeom prst="rect">
            <a:avLst/>
          </a:prstGeom>
          <a:noFill/>
          <a:ln>
            <a:noFill/>
          </a:ln>
        </p:spPr>
      </p:pic>
      <p:pic>
        <p:nvPicPr>
          <p:cNvPr id="602" name="Google Shape;602;p69"/>
          <p:cNvPicPr preferRelativeResize="0"/>
          <p:nvPr/>
        </p:nvPicPr>
        <p:blipFill rotWithShape="1">
          <a:blip r:embed="rId4">
            <a:alphaModFix/>
          </a:blip>
          <a:srcRect b="0" l="0" r="0" t="0"/>
          <a:stretch/>
        </p:blipFill>
        <p:spPr>
          <a:xfrm>
            <a:off x="635000" y="3408363"/>
            <a:ext cx="5767388" cy="719137"/>
          </a:xfrm>
          <a:prstGeom prst="rect">
            <a:avLst/>
          </a:prstGeom>
          <a:noFill/>
          <a:ln>
            <a:noFill/>
          </a:ln>
        </p:spPr>
      </p:pic>
      <p:pic>
        <p:nvPicPr>
          <p:cNvPr id="603" name="Google Shape;603;p69"/>
          <p:cNvPicPr preferRelativeResize="0"/>
          <p:nvPr/>
        </p:nvPicPr>
        <p:blipFill rotWithShape="1">
          <a:blip r:embed="rId5">
            <a:alphaModFix/>
          </a:blip>
          <a:srcRect b="0" l="0" r="0" t="0"/>
          <a:stretch/>
        </p:blipFill>
        <p:spPr>
          <a:xfrm>
            <a:off x="655638" y="4495800"/>
            <a:ext cx="7316787" cy="14271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3" name="Google Shape;14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download.png" id="144" name="Google Shape;144;p7"/>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45" name="Google Shape;145;p7"/>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pic>
        <p:nvPicPr>
          <p:cNvPr id="146" name="Google Shape;146;p7"/>
          <p:cNvPicPr preferRelativeResize="0"/>
          <p:nvPr/>
        </p:nvPicPr>
        <p:blipFill rotWithShape="1">
          <a:blip r:embed="rId4">
            <a:alphaModFix/>
          </a:blip>
          <a:srcRect b="0" l="0" r="0" t="0"/>
          <a:stretch/>
        </p:blipFill>
        <p:spPr>
          <a:xfrm>
            <a:off x="533400" y="1812926"/>
            <a:ext cx="7467600" cy="40544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0"/>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LSA general header</a:t>
            </a:r>
            <a:br>
              <a:rPr i="1" lang="en-US">
                <a:latin typeface="Times New Roman"/>
                <a:ea typeface="Times New Roman"/>
                <a:cs typeface="Times New Roman"/>
                <a:sym typeface="Times New Roman"/>
              </a:rPr>
            </a:br>
            <a:endParaRPr/>
          </a:p>
        </p:txBody>
      </p:sp>
      <p:pic>
        <p:nvPicPr>
          <p:cNvPr id="609" name="Google Shape;609;p70"/>
          <p:cNvPicPr preferRelativeResize="0"/>
          <p:nvPr>
            <p:ph idx="1" type="body"/>
          </p:nvPr>
        </p:nvPicPr>
        <p:blipFill rotWithShape="1">
          <a:blip r:embed="rId3">
            <a:alphaModFix/>
          </a:blip>
          <a:srcRect b="0" l="0" r="0" t="0"/>
          <a:stretch/>
        </p:blipFill>
        <p:spPr>
          <a:xfrm>
            <a:off x="628650" y="2822575"/>
            <a:ext cx="7886700" cy="190341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1"/>
          <p:cNvSpPr txBox="1"/>
          <p:nvPr>
            <p:ph type="title"/>
          </p:nvPr>
        </p:nvSpPr>
        <p:spPr>
          <a:xfrm>
            <a:off x="628650" y="76200"/>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sz="3600"/>
              <a:t>LSA General Header</a:t>
            </a:r>
            <a:endParaRPr sz="3600"/>
          </a:p>
        </p:txBody>
      </p:sp>
      <p:sp>
        <p:nvSpPr>
          <p:cNvPr id="615" name="Google Shape;615;p71"/>
          <p:cNvSpPr txBox="1"/>
          <p:nvPr>
            <p:ph idx="1" type="body"/>
          </p:nvPr>
        </p:nvSpPr>
        <p:spPr>
          <a:xfrm>
            <a:off x="228600" y="701675"/>
            <a:ext cx="8839200" cy="57753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Link state age</a:t>
            </a:r>
            <a:endParaRPr/>
          </a:p>
          <a:p>
            <a:pPr indent="-285750" lvl="1" marL="742950" rtl="0" algn="l">
              <a:lnSpc>
                <a:spcPct val="100000"/>
              </a:lnSpc>
              <a:spcBef>
                <a:spcPts val="400"/>
              </a:spcBef>
              <a:spcAft>
                <a:spcPts val="0"/>
              </a:spcAft>
              <a:buClr>
                <a:schemeClr val="dk1"/>
              </a:buClr>
              <a:buSzPts val="2000"/>
              <a:buChar char="–"/>
            </a:pPr>
            <a:r>
              <a:rPr lang="en-US" sz="2000"/>
              <a:t>When a router creates the message, the value of this field is 0</a:t>
            </a:r>
            <a:endParaRPr/>
          </a:p>
          <a:p>
            <a:pPr indent="-285750" lvl="1" marL="742950" rtl="0" algn="l">
              <a:lnSpc>
                <a:spcPct val="100000"/>
              </a:lnSpc>
              <a:spcBef>
                <a:spcPts val="400"/>
              </a:spcBef>
              <a:spcAft>
                <a:spcPts val="0"/>
              </a:spcAft>
              <a:buClr>
                <a:schemeClr val="dk1"/>
              </a:buClr>
              <a:buSzPts val="2000"/>
              <a:buChar char="–"/>
            </a:pPr>
            <a:r>
              <a:rPr lang="en-US" sz="2000"/>
              <a:t>When each successive router forwards this message, it estimates the transit time and adds it to the cumulative value of this field</a:t>
            </a:r>
            <a:endParaRPr/>
          </a:p>
          <a:p>
            <a:pPr indent="-342900" lvl="0" marL="342900" rtl="0" algn="l">
              <a:lnSpc>
                <a:spcPct val="100000"/>
              </a:lnSpc>
              <a:spcBef>
                <a:spcPts val="480"/>
              </a:spcBef>
              <a:spcAft>
                <a:spcPts val="0"/>
              </a:spcAft>
              <a:buClr>
                <a:schemeClr val="dk1"/>
              </a:buClr>
              <a:buSzPts val="2400"/>
              <a:buChar char="•"/>
            </a:pPr>
            <a:r>
              <a:rPr lang="en-US" sz="2400"/>
              <a:t>E flag</a:t>
            </a:r>
            <a:endParaRPr/>
          </a:p>
          <a:p>
            <a:pPr indent="-285750" lvl="1" marL="742950" rtl="0" algn="l">
              <a:lnSpc>
                <a:spcPct val="100000"/>
              </a:lnSpc>
              <a:spcBef>
                <a:spcPts val="400"/>
              </a:spcBef>
              <a:spcAft>
                <a:spcPts val="0"/>
              </a:spcAft>
              <a:buClr>
                <a:schemeClr val="dk1"/>
              </a:buClr>
              <a:buSzPts val="2000"/>
              <a:buChar char="–"/>
            </a:pPr>
            <a:r>
              <a:rPr lang="en-US" sz="2000"/>
              <a:t>If this flag is set to 1, it means the area is a </a:t>
            </a:r>
            <a:r>
              <a:rPr lang="en-US" sz="2000">
                <a:solidFill>
                  <a:srgbClr val="FF0000"/>
                </a:solidFill>
              </a:rPr>
              <a:t>stub area </a:t>
            </a:r>
            <a:r>
              <a:rPr lang="en-US" sz="2000"/>
              <a:t>(an area that is connected to the backbone area by only one path</a:t>
            </a:r>
            <a:endParaRPr/>
          </a:p>
          <a:p>
            <a:pPr indent="-342900" lvl="0" marL="342900" rtl="0" algn="l">
              <a:lnSpc>
                <a:spcPct val="100000"/>
              </a:lnSpc>
              <a:spcBef>
                <a:spcPts val="480"/>
              </a:spcBef>
              <a:spcAft>
                <a:spcPts val="0"/>
              </a:spcAft>
              <a:buClr>
                <a:schemeClr val="dk1"/>
              </a:buClr>
              <a:buSzPts val="2400"/>
              <a:buChar char="•"/>
            </a:pPr>
            <a:r>
              <a:rPr lang="en-US" sz="2400"/>
              <a:t>T flag</a:t>
            </a:r>
            <a:endParaRPr/>
          </a:p>
          <a:p>
            <a:pPr indent="-285750" lvl="1" marL="742950" rtl="0" algn="l">
              <a:lnSpc>
                <a:spcPct val="100000"/>
              </a:lnSpc>
              <a:spcBef>
                <a:spcPts val="400"/>
              </a:spcBef>
              <a:spcAft>
                <a:spcPts val="0"/>
              </a:spcAft>
              <a:buClr>
                <a:schemeClr val="dk1"/>
              </a:buClr>
              <a:buSzPts val="2000"/>
              <a:buChar char="–"/>
            </a:pPr>
            <a:r>
              <a:rPr lang="en-US" sz="2000"/>
              <a:t>If this flag is set to 1, it means the router can handle multiple types of services</a:t>
            </a:r>
            <a:endParaRPr/>
          </a:p>
          <a:p>
            <a:pPr indent="-342900" lvl="0" marL="342900" rtl="0" algn="l">
              <a:lnSpc>
                <a:spcPct val="100000"/>
              </a:lnSpc>
              <a:spcBef>
                <a:spcPts val="480"/>
              </a:spcBef>
              <a:spcAft>
                <a:spcPts val="0"/>
              </a:spcAft>
              <a:buClr>
                <a:schemeClr val="dk1"/>
              </a:buClr>
              <a:buSzPts val="2400"/>
              <a:buChar char="•"/>
            </a:pPr>
            <a:r>
              <a:rPr lang="en-US" sz="2400"/>
              <a:t>Advertising router</a:t>
            </a:r>
            <a:endParaRPr/>
          </a:p>
          <a:p>
            <a:pPr indent="-285750" lvl="1" marL="742950" rtl="0" algn="l">
              <a:lnSpc>
                <a:spcPct val="100000"/>
              </a:lnSpc>
              <a:spcBef>
                <a:spcPts val="400"/>
              </a:spcBef>
              <a:spcAft>
                <a:spcPts val="0"/>
              </a:spcAft>
              <a:buClr>
                <a:schemeClr val="dk1"/>
              </a:buClr>
              <a:buSzPts val="2000"/>
              <a:buChar char="–"/>
            </a:pPr>
            <a:r>
              <a:rPr lang="en-US" sz="2000"/>
              <a:t>The IP address of the router advertising this message</a:t>
            </a:r>
            <a:endParaRPr/>
          </a:p>
          <a:p>
            <a:pPr indent="-342900" lvl="0" marL="342900" rtl="0" algn="l">
              <a:lnSpc>
                <a:spcPct val="100000"/>
              </a:lnSpc>
              <a:spcBef>
                <a:spcPts val="480"/>
              </a:spcBef>
              <a:spcAft>
                <a:spcPts val="0"/>
              </a:spcAft>
              <a:buClr>
                <a:schemeClr val="dk1"/>
              </a:buClr>
              <a:buSzPts val="2400"/>
              <a:buChar char="•"/>
            </a:pPr>
            <a:r>
              <a:rPr lang="en-US" sz="2400"/>
              <a:t>Link state sequence number</a:t>
            </a:r>
            <a:endParaRPr/>
          </a:p>
          <a:p>
            <a:pPr indent="-285750" lvl="1" marL="742950" rtl="0" algn="l">
              <a:lnSpc>
                <a:spcPct val="100000"/>
              </a:lnSpc>
              <a:spcBef>
                <a:spcPts val="400"/>
              </a:spcBef>
              <a:spcAft>
                <a:spcPts val="0"/>
              </a:spcAft>
              <a:buClr>
                <a:schemeClr val="dk1"/>
              </a:buClr>
              <a:buSzPts val="2000"/>
              <a:buChar char="–"/>
            </a:pPr>
            <a:r>
              <a:rPr lang="en-US" sz="2000"/>
              <a:t>A sequence number assigned to each link state update message</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EIGRP</a:t>
            </a:r>
            <a:endParaRPr/>
          </a:p>
        </p:txBody>
      </p:sp>
      <p:sp>
        <p:nvSpPr>
          <p:cNvPr id="622" name="Google Shape;622;p72"/>
          <p:cNvSpPr txBox="1"/>
          <p:nvPr>
            <p:ph idx="1" type="body"/>
          </p:nvPr>
        </p:nvSpPr>
        <p:spPr>
          <a:xfrm>
            <a:off x="381000" y="762000"/>
            <a:ext cx="8459788" cy="5638800"/>
          </a:xfrm>
          <a:prstGeom prst="rect">
            <a:avLst/>
          </a:prstGeom>
          <a:noFill/>
          <a:ln>
            <a:noFill/>
          </a:ln>
        </p:spPr>
        <p:txBody>
          <a:bodyPr anchorCtr="0" anchor="t" bIns="45700" lIns="91425" spcFirstLastPara="1" rIns="91425" wrap="square" tIns="45700">
            <a:normAutofit/>
          </a:bodyPr>
          <a:lstStyle/>
          <a:p>
            <a:pPr indent="-288925" lvl="0" marL="288925" rtl="0" algn="l">
              <a:lnSpc>
                <a:spcPct val="100000"/>
              </a:lnSpc>
              <a:spcBef>
                <a:spcPts val="0"/>
              </a:spcBef>
              <a:spcAft>
                <a:spcPts val="0"/>
              </a:spcAft>
              <a:buClr>
                <a:schemeClr val="dk1"/>
              </a:buClr>
              <a:buSzPts val="2000"/>
              <a:buChar char="•"/>
            </a:pPr>
            <a:r>
              <a:rPr lang="en-US" sz="2000"/>
              <a:t>“Enhanced” Interior Gateway Routing Protocol</a:t>
            </a:r>
            <a:endParaRPr/>
          </a:p>
          <a:p>
            <a:pPr indent="-288925" lvl="0" marL="288925" rtl="0" algn="l">
              <a:lnSpc>
                <a:spcPct val="100000"/>
              </a:lnSpc>
              <a:spcBef>
                <a:spcPts val="400"/>
              </a:spcBef>
              <a:spcAft>
                <a:spcPts val="0"/>
              </a:spcAft>
              <a:buClr>
                <a:schemeClr val="dk1"/>
              </a:buClr>
              <a:buSzPts val="2000"/>
              <a:buChar char="•"/>
            </a:pPr>
            <a:r>
              <a:rPr lang="en-US" sz="2000"/>
              <a:t>Cisco proprietary, released in 1994</a:t>
            </a:r>
            <a:endParaRPr/>
          </a:p>
          <a:p>
            <a:pPr indent="-342900" lvl="0" marL="342900" rtl="0" algn="l">
              <a:lnSpc>
                <a:spcPct val="100000"/>
              </a:lnSpc>
              <a:spcBef>
                <a:spcPts val="400"/>
              </a:spcBef>
              <a:spcAft>
                <a:spcPts val="0"/>
              </a:spcAft>
              <a:buClr>
                <a:schemeClr val="dk1"/>
              </a:buClr>
              <a:buSzPts val="2000"/>
              <a:buChar char="•"/>
            </a:pPr>
            <a:r>
              <a:rPr lang="en-US" sz="2000"/>
              <a:t>Developed from the older IGRP (classful)</a:t>
            </a:r>
            <a:endParaRPr/>
          </a:p>
          <a:p>
            <a:pPr indent="-342900" lvl="0" marL="342900" rtl="0" algn="l">
              <a:lnSpc>
                <a:spcPct val="100000"/>
              </a:lnSpc>
              <a:spcBef>
                <a:spcPts val="400"/>
              </a:spcBef>
              <a:spcAft>
                <a:spcPts val="0"/>
              </a:spcAft>
              <a:buClr>
                <a:schemeClr val="dk1"/>
              </a:buClr>
              <a:buSzPts val="2000"/>
              <a:buChar char="•"/>
            </a:pPr>
            <a:r>
              <a:rPr lang="en-US" sz="2000"/>
              <a:t>EIGRP is classless, supports VLSM, CIDR</a:t>
            </a:r>
            <a:endParaRPr/>
          </a:p>
          <a:p>
            <a:pPr indent="-288925" lvl="0" marL="288925" rtl="0" algn="l">
              <a:lnSpc>
                <a:spcPct val="100000"/>
              </a:lnSpc>
              <a:spcBef>
                <a:spcPts val="400"/>
              </a:spcBef>
              <a:spcAft>
                <a:spcPts val="0"/>
              </a:spcAft>
              <a:buClr>
                <a:schemeClr val="dk1"/>
              </a:buClr>
              <a:buSzPts val="2000"/>
              <a:buChar char="•"/>
            </a:pPr>
            <a:r>
              <a:rPr lang="en-US" sz="2000"/>
              <a:t>EIGRP is an </a:t>
            </a:r>
            <a:r>
              <a:rPr i="1" lang="en-US" sz="2000">
                <a:solidFill>
                  <a:schemeClr val="accent2"/>
                </a:solidFill>
              </a:rPr>
              <a:t>advanced distance-vector</a:t>
            </a:r>
            <a:r>
              <a:rPr lang="en-US" sz="2000"/>
              <a:t> routing protocol that relies on features commonly associated with link-state protocols. (sometimes called a </a:t>
            </a:r>
            <a:r>
              <a:rPr i="1" lang="en-US" sz="2000">
                <a:solidFill>
                  <a:schemeClr val="accent2"/>
                </a:solidFill>
              </a:rPr>
              <a:t>hybrid routing protocol</a:t>
            </a:r>
            <a:r>
              <a:rPr lang="en-US" sz="2000"/>
              <a:t>).</a:t>
            </a:r>
            <a:endParaRPr/>
          </a:p>
          <a:p>
            <a:pPr indent="-161925" lvl="0" marL="288925" rtl="0" algn="l">
              <a:lnSpc>
                <a:spcPct val="100000"/>
              </a:lnSpc>
              <a:spcBef>
                <a:spcPts val="400"/>
              </a:spcBef>
              <a:spcAft>
                <a:spcPts val="0"/>
              </a:spcAft>
              <a:buClr>
                <a:schemeClr val="dk1"/>
              </a:buClr>
              <a:buSzPts val="2000"/>
              <a:buNone/>
            </a:pPr>
            <a:r>
              <a:t/>
            </a:r>
            <a:endParaRPr sz="2000"/>
          </a:p>
          <a:p>
            <a:pPr indent="-288925" lvl="0" marL="288925" rtl="0" algn="l">
              <a:lnSpc>
                <a:spcPct val="100000"/>
              </a:lnSpc>
              <a:spcBef>
                <a:spcPts val="400"/>
              </a:spcBef>
              <a:spcAft>
                <a:spcPts val="0"/>
              </a:spcAft>
              <a:buClr>
                <a:schemeClr val="dk1"/>
              </a:buClr>
              <a:buSzPts val="2000"/>
              <a:buChar char="•"/>
            </a:pPr>
            <a:r>
              <a:rPr b="1" lang="en-US" sz="2000"/>
              <a:t>RIP, IGRP, EIGRP</a:t>
            </a:r>
            <a:endParaRPr/>
          </a:p>
          <a:p>
            <a:pPr indent="-342900" lvl="0" marL="342900" rtl="0" algn="l">
              <a:lnSpc>
                <a:spcPct val="100000"/>
              </a:lnSpc>
              <a:spcBef>
                <a:spcPts val="400"/>
              </a:spcBef>
              <a:spcAft>
                <a:spcPts val="0"/>
              </a:spcAft>
              <a:buClr>
                <a:schemeClr val="dk1"/>
              </a:buClr>
              <a:buSzPts val="2000"/>
              <a:buChar char="•"/>
            </a:pPr>
            <a:r>
              <a:rPr lang="en-US" sz="2000"/>
              <a:t>RIP is a typical distance vector routing protocol enhancements for better performance using hop count as metric, max 15.</a:t>
            </a:r>
            <a:endParaRPr/>
          </a:p>
          <a:p>
            <a:pPr indent="-342900" lvl="0" marL="342900" rtl="0" algn="l">
              <a:lnSpc>
                <a:spcPct val="100000"/>
              </a:lnSpc>
              <a:spcBef>
                <a:spcPts val="400"/>
              </a:spcBef>
              <a:spcAft>
                <a:spcPts val="0"/>
              </a:spcAft>
              <a:buClr>
                <a:schemeClr val="dk1"/>
              </a:buClr>
              <a:buSzPts val="2000"/>
              <a:buChar char="•"/>
            </a:pPr>
            <a:r>
              <a:rPr lang="en-US" sz="2000"/>
              <a:t>IGRP was introduced to have a better metric and not be restricted to 15 hops. It is a typical distance vector routing protocol, and classful.</a:t>
            </a:r>
            <a:endParaRPr/>
          </a:p>
          <a:p>
            <a:pPr indent="-342900" lvl="0" marL="342900" rtl="0" algn="l">
              <a:lnSpc>
                <a:spcPct val="100000"/>
              </a:lnSpc>
              <a:spcBef>
                <a:spcPts val="400"/>
              </a:spcBef>
              <a:spcAft>
                <a:spcPts val="0"/>
              </a:spcAft>
              <a:buClr>
                <a:schemeClr val="dk1"/>
              </a:buClr>
              <a:buSzPts val="2000"/>
              <a:buChar char="•"/>
            </a:pPr>
            <a:r>
              <a:rPr lang="en-US" sz="2000"/>
              <a:t>EIGRP was introduced to be classless and with.</a:t>
            </a:r>
            <a:endParaRPr sz="2000"/>
          </a:p>
          <a:p>
            <a:pPr indent="-161925" lvl="0" marL="288925" rtl="0" algn="l">
              <a:lnSpc>
                <a:spcPct val="100000"/>
              </a:lnSpc>
              <a:spcBef>
                <a:spcPts val="400"/>
              </a:spcBef>
              <a:spcAft>
                <a:spcPts val="0"/>
              </a:spcAft>
              <a:buClr>
                <a:schemeClr val="dk1"/>
              </a:buClr>
              <a:buSzPts val="2000"/>
              <a:buNone/>
            </a:pPr>
            <a:r>
              <a:t/>
            </a:r>
            <a:endParaRPr b="1" sz="2000"/>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IGRP                      EIGRP</a:t>
            </a:r>
            <a:endParaRPr/>
          </a:p>
        </p:txBody>
      </p:sp>
      <p:sp>
        <p:nvSpPr>
          <p:cNvPr id="628" name="Google Shape;628;p7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600"/>
              <a:buChar char="•"/>
            </a:pPr>
            <a:r>
              <a:rPr lang="en-US" sz="2600"/>
              <a:t>Diffusing Update Algorithm (DUAL)</a:t>
            </a:r>
            <a:endParaRPr/>
          </a:p>
          <a:p>
            <a:pPr indent="-342900" lvl="0" marL="342900" rtl="0" algn="l">
              <a:lnSpc>
                <a:spcPct val="100000"/>
              </a:lnSpc>
              <a:spcBef>
                <a:spcPts val="520"/>
              </a:spcBef>
              <a:spcAft>
                <a:spcPts val="0"/>
              </a:spcAft>
              <a:buClr>
                <a:schemeClr val="dk1"/>
              </a:buClr>
              <a:buSzPts val="2600"/>
              <a:buChar char="•"/>
            </a:pPr>
            <a:r>
              <a:rPr lang="en-US" sz="2600"/>
              <a:t>Does not age out entries </a:t>
            </a:r>
            <a:endParaRPr/>
          </a:p>
          <a:p>
            <a:pPr indent="-342900" lvl="0" marL="342900" rtl="0" algn="l">
              <a:lnSpc>
                <a:spcPct val="100000"/>
              </a:lnSpc>
              <a:spcBef>
                <a:spcPts val="520"/>
              </a:spcBef>
              <a:spcAft>
                <a:spcPts val="0"/>
              </a:spcAft>
              <a:buClr>
                <a:schemeClr val="dk1"/>
              </a:buClr>
              <a:buSzPts val="2600"/>
              <a:buChar char="•"/>
            </a:pPr>
            <a:r>
              <a:rPr lang="en-US" sz="2600"/>
              <a:t>No periodic updates</a:t>
            </a:r>
            <a:endParaRPr/>
          </a:p>
          <a:p>
            <a:pPr indent="-342900" lvl="0" marL="342900" rtl="0" algn="l">
              <a:lnSpc>
                <a:spcPct val="100000"/>
              </a:lnSpc>
              <a:spcBef>
                <a:spcPts val="520"/>
              </a:spcBef>
              <a:spcAft>
                <a:spcPts val="0"/>
              </a:spcAft>
              <a:buClr>
                <a:schemeClr val="dk1"/>
              </a:buClr>
              <a:buSzPts val="2600"/>
              <a:buChar char="•"/>
            </a:pPr>
            <a:r>
              <a:rPr lang="en-US" sz="2600"/>
              <a:t>Keeps backup routes</a:t>
            </a:r>
            <a:endParaRPr/>
          </a:p>
          <a:p>
            <a:pPr indent="-342900" lvl="0" marL="342900" rtl="0" algn="l">
              <a:lnSpc>
                <a:spcPct val="100000"/>
              </a:lnSpc>
              <a:spcBef>
                <a:spcPts val="520"/>
              </a:spcBef>
              <a:spcAft>
                <a:spcPts val="0"/>
              </a:spcAft>
              <a:buClr>
                <a:schemeClr val="dk1"/>
              </a:buClr>
              <a:buSzPts val="2600"/>
              <a:buChar char="•"/>
            </a:pPr>
            <a:r>
              <a:rPr lang="en-US" sz="2600"/>
              <a:t>Faster convergence, no holddown timers</a:t>
            </a:r>
            <a:endParaRPr/>
          </a:p>
          <a:p>
            <a:pPr indent="-165100" lvl="0" marL="342900" rtl="0" algn="l">
              <a:lnSpc>
                <a:spcPct val="100000"/>
              </a:lnSpc>
              <a:spcBef>
                <a:spcPts val="560"/>
              </a:spcBef>
              <a:spcAft>
                <a:spcPts val="0"/>
              </a:spcAft>
              <a:buClr>
                <a:schemeClr val="dk1"/>
              </a:buClr>
              <a:buSzPts val="2800"/>
              <a:buNone/>
            </a:pPr>
            <a:r>
              <a:t/>
            </a:r>
            <a:endParaRPr/>
          </a:p>
        </p:txBody>
      </p:sp>
      <p:sp>
        <p:nvSpPr>
          <p:cNvPr id="629" name="Google Shape;629;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600"/>
              <a:buChar char="•"/>
            </a:pPr>
            <a:r>
              <a:rPr lang="en-US" sz="2600"/>
              <a:t>Bellman-Ford algorithm</a:t>
            </a:r>
            <a:endParaRPr/>
          </a:p>
          <a:p>
            <a:pPr indent="-342900" lvl="0" marL="342900" rtl="0" algn="l">
              <a:lnSpc>
                <a:spcPct val="100000"/>
              </a:lnSpc>
              <a:spcBef>
                <a:spcPts val="520"/>
              </a:spcBef>
              <a:spcAft>
                <a:spcPts val="0"/>
              </a:spcAft>
              <a:buClr>
                <a:schemeClr val="dk1"/>
              </a:buClr>
              <a:buSzPts val="2600"/>
              <a:buChar char="•"/>
            </a:pPr>
            <a:r>
              <a:rPr lang="en-US" sz="2600"/>
              <a:t>Ages out routing entries</a:t>
            </a:r>
            <a:endParaRPr/>
          </a:p>
          <a:p>
            <a:pPr indent="-342900" lvl="0" marL="342900" rtl="0" algn="l">
              <a:lnSpc>
                <a:spcPct val="100000"/>
              </a:lnSpc>
              <a:spcBef>
                <a:spcPts val="520"/>
              </a:spcBef>
              <a:spcAft>
                <a:spcPts val="0"/>
              </a:spcAft>
              <a:buClr>
                <a:schemeClr val="dk1"/>
              </a:buClr>
              <a:buSzPts val="2600"/>
              <a:buChar char="•"/>
            </a:pPr>
            <a:r>
              <a:rPr lang="en-US" sz="2600"/>
              <a:t>Sends periodic updates</a:t>
            </a:r>
            <a:endParaRPr/>
          </a:p>
          <a:p>
            <a:pPr indent="-342900" lvl="0" marL="342900" rtl="0" algn="l">
              <a:lnSpc>
                <a:spcPct val="100000"/>
              </a:lnSpc>
              <a:spcBef>
                <a:spcPts val="520"/>
              </a:spcBef>
              <a:spcAft>
                <a:spcPts val="0"/>
              </a:spcAft>
              <a:buClr>
                <a:schemeClr val="dk1"/>
              </a:buClr>
              <a:buSzPts val="2600"/>
              <a:buChar char="•"/>
            </a:pPr>
            <a:r>
              <a:rPr lang="en-US" sz="2600"/>
              <a:t>Keeps best routes only</a:t>
            </a:r>
            <a:endParaRPr/>
          </a:p>
          <a:p>
            <a:pPr indent="-342900" lvl="0" marL="342900" rtl="0" algn="l">
              <a:lnSpc>
                <a:spcPct val="100000"/>
              </a:lnSpc>
              <a:spcBef>
                <a:spcPts val="520"/>
              </a:spcBef>
              <a:spcAft>
                <a:spcPts val="0"/>
              </a:spcAft>
              <a:buClr>
                <a:schemeClr val="dk1"/>
              </a:buClr>
              <a:buSzPts val="2600"/>
              <a:buChar char="•"/>
            </a:pPr>
            <a:r>
              <a:rPr lang="en-US" sz="2600"/>
              <a:t>Slow convergence with holddown timers</a:t>
            </a:r>
            <a:endParaRPr sz="2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4"/>
          <p:cNvSpPr txBox="1"/>
          <p:nvPr>
            <p:ph type="title"/>
          </p:nvPr>
        </p:nvSpPr>
        <p:spPr>
          <a:xfrm>
            <a:off x="381000" y="355600"/>
            <a:ext cx="8458200" cy="31432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IGRP and EIGRP: A migration path</a:t>
            </a:r>
            <a:endParaRPr/>
          </a:p>
        </p:txBody>
      </p:sp>
      <p:graphicFrame>
        <p:nvGraphicFramePr>
          <p:cNvPr id="636" name="Google Shape;636;p74"/>
          <p:cNvGraphicFramePr/>
          <p:nvPr/>
        </p:nvGraphicFramePr>
        <p:xfrm>
          <a:off x="152400" y="1371600"/>
          <a:ext cx="3000000" cy="3000000"/>
        </p:xfrm>
        <a:graphic>
          <a:graphicData uri="http://schemas.openxmlformats.org/drawingml/2006/table">
            <a:tbl>
              <a:tblPr>
                <a:noFill/>
                <a:tableStyleId>{9E2B8458-44CE-41D6-AA18-5701B8C612E8}</a:tableStyleId>
              </a:tblPr>
              <a:tblGrid>
                <a:gridCol w="4324350"/>
                <a:gridCol w="4514850"/>
              </a:tblGrid>
              <a:tr h="5064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IGRP</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66"/>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EIGRP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66"/>
                    </a:solidFill>
                  </a:tcPr>
                </a:tc>
              </a:tr>
              <a:tr h="712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Classful Routing Protocol</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Classless Routing Protocol</a:t>
                      </a:r>
                      <a:endParaRPr sz="1400" u="none" cap="none" strike="noStrike"/>
                    </a:p>
                    <a:p>
                      <a:pPr indent="0" lvl="0" marL="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Arial"/>
                          <a:ea typeface="Arial"/>
                          <a:cs typeface="Arial"/>
                          <a:sym typeface="Arial"/>
                        </a:rPr>
                        <a:t>VLSM, CIDR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920550">
                <a:tc>
                  <a:txBody>
                    <a:bodyPr/>
                    <a:lstStyle/>
                    <a:p>
                      <a:pPr indent="0" lvl="0" marL="0" marR="0" rtl="0" algn="l">
                        <a:lnSpc>
                          <a:spcPct val="100000"/>
                        </a:lnSpc>
                        <a:spcBef>
                          <a:spcPts val="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bandwidth = (10,000,000/</a:t>
                      </a:r>
                      <a:r>
                        <a:rPr b="0" i="1" lang="en-US" sz="1600" u="none" cap="none" strike="noStrike">
                          <a:solidFill>
                            <a:schemeClr val="dk1"/>
                          </a:solidFill>
                          <a:latin typeface="Arial"/>
                          <a:ea typeface="Arial"/>
                          <a:cs typeface="Arial"/>
                          <a:sym typeface="Arial"/>
                        </a:rPr>
                        <a:t>bandwidth kbps</a:t>
                      </a:r>
                      <a:r>
                        <a:rPr b="0" i="0" lang="en-US" sz="1600" u="none" cap="none" strike="noStrike">
                          <a:solidFill>
                            <a:schemeClr val="dk1"/>
                          </a:solidFill>
                          <a:latin typeface="Arial"/>
                          <a:ea typeface="Arial"/>
                          <a:cs typeface="Arial"/>
                          <a:sym typeface="Arial"/>
                        </a:rPr>
                        <a:t>)</a:t>
                      </a:r>
                      <a:endParaRPr sz="1400" u="none" cap="none" strike="noStrike"/>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delay         =  </a:t>
                      </a:r>
                      <a:r>
                        <a:rPr b="0" i="1" lang="en-US" sz="1600" u="none" cap="none" strike="noStrike">
                          <a:solidFill>
                            <a:schemeClr val="dk1"/>
                          </a:solidFill>
                          <a:latin typeface="Arial"/>
                          <a:ea typeface="Arial"/>
                          <a:cs typeface="Arial"/>
                          <a:sym typeface="Arial"/>
                        </a:rPr>
                        <a:t>delay</a:t>
                      </a:r>
                      <a:r>
                        <a:rPr b="0" i="0" lang="en-US" sz="1600" u="none" cap="none" strike="noStrike">
                          <a:solidFill>
                            <a:schemeClr val="dk1"/>
                          </a:solidFill>
                          <a:latin typeface="Arial"/>
                          <a:ea typeface="Arial"/>
                          <a:cs typeface="Arial"/>
                          <a:sym typeface="Arial"/>
                        </a:rPr>
                        <a:t>/10</a:t>
                      </a:r>
                      <a:endParaRPr sz="1400" u="none" cap="none" strike="noStrike"/>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24 bit metric for bandwidth and delay</a:t>
                      </a:r>
                      <a:endParaRPr b="0" i="0" sz="16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bandwidth = (10,000,000/</a:t>
                      </a:r>
                      <a:r>
                        <a:rPr b="0" i="1" lang="en-US" sz="1600" u="none" cap="none" strike="noStrike">
                          <a:solidFill>
                            <a:schemeClr val="dk1"/>
                          </a:solidFill>
                          <a:latin typeface="Arial"/>
                          <a:ea typeface="Arial"/>
                          <a:cs typeface="Arial"/>
                          <a:sym typeface="Arial"/>
                        </a:rPr>
                        <a:t>bandwidth kbps</a:t>
                      </a:r>
                      <a:r>
                        <a:rPr b="0" i="0" lang="en-US" sz="1600" u="none" cap="none" strike="noStrike">
                          <a:solidFill>
                            <a:schemeClr val="dk1"/>
                          </a:solidFill>
                          <a:latin typeface="Arial"/>
                          <a:ea typeface="Arial"/>
                          <a:cs typeface="Arial"/>
                          <a:sym typeface="Arial"/>
                        </a:rPr>
                        <a:t>) * 256</a:t>
                      </a:r>
                      <a:endParaRPr sz="1400" u="none" cap="none" strike="noStrike"/>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delay          = (</a:t>
                      </a:r>
                      <a:r>
                        <a:rPr b="0" i="1" lang="en-US" sz="1600" u="none" cap="none" strike="noStrike">
                          <a:solidFill>
                            <a:schemeClr val="dk1"/>
                          </a:solidFill>
                          <a:latin typeface="Arial"/>
                          <a:ea typeface="Arial"/>
                          <a:cs typeface="Arial"/>
                          <a:sym typeface="Arial"/>
                        </a:rPr>
                        <a:t>delay</a:t>
                      </a:r>
                      <a:r>
                        <a:rPr b="0" i="0" lang="en-US" sz="1600" u="none" cap="none" strike="noStrike">
                          <a:solidFill>
                            <a:schemeClr val="dk1"/>
                          </a:solidFill>
                          <a:latin typeface="Arial"/>
                          <a:ea typeface="Arial"/>
                          <a:cs typeface="Arial"/>
                          <a:sym typeface="Arial"/>
                        </a:rPr>
                        <a:t>/10) * 256 </a:t>
                      </a:r>
                      <a:endParaRPr sz="1400" u="none" cap="none" strike="noStrike"/>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32 bit metric for bandwidth and delay</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8287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Maximum Hop Count = 255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Maximum Hop Count = 224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7414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No differentiation between internal and external routes.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Outside routes (redistributed) are tagged as external routes.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455650">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Automatic redistribution between IGRP and EIGRP as long as “AS” numbers are the same.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hMerge="1"/>
              </a:tr>
            </a:tbl>
          </a:graphicData>
        </a:graphic>
      </p:graphicFrame>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Encapsulation</a:t>
            </a:r>
            <a:endParaRPr/>
          </a:p>
        </p:txBody>
      </p:sp>
      <p:sp>
        <p:nvSpPr>
          <p:cNvPr id="642" name="Google Shape;642;p75"/>
          <p:cNvSpPr txBox="1"/>
          <p:nvPr/>
        </p:nvSpPr>
        <p:spPr>
          <a:xfrm>
            <a:off x="611188" y="1700213"/>
            <a:ext cx="1439862"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Frame header</a:t>
            </a:r>
            <a:endParaRPr b="0" i="0" sz="1400" u="none" cap="none" strike="noStrike">
              <a:solidFill>
                <a:srgbClr val="000000"/>
              </a:solidFill>
              <a:latin typeface="Arial"/>
              <a:ea typeface="Arial"/>
              <a:cs typeface="Arial"/>
              <a:sym typeface="Arial"/>
            </a:endParaRPr>
          </a:p>
        </p:txBody>
      </p:sp>
      <p:sp>
        <p:nvSpPr>
          <p:cNvPr id="643" name="Google Shape;643;p75"/>
          <p:cNvSpPr txBox="1"/>
          <p:nvPr/>
        </p:nvSpPr>
        <p:spPr>
          <a:xfrm>
            <a:off x="2051050" y="1700213"/>
            <a:ext cx="1657350"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IP packet header</a:t>
            </a:r>
            <a:endParaRPr b="0" i="0" sz="1400" u="none" cap="none" strike="noStrike">
              <a:solidFill>
                <a:srgbClr val="000000"/>
              </a:solidFill>
              <a:latin typeface="Arial"/>
              <a:ea typeface="Arial"/>
              <a:cs typeface="Arial"/>
              <a:sym typeface="Arial"/>
            </a:endParaRPr>
          </a:p>
        </p:txBody>
      </p:sp>
      <p:sp>
        <p:nvSpPr>
          <p:cNvPr id="644" name="Google Shape;644;p75"/>
          <p:cNvSpPr txBox="1"/>
          <p:nvPr/>
        </p:nvSpPr>
        <p:spPr>
          <a:xfrm>
            <a:off x="3708400" y="1700213"/>
            <a:ext cx="2232025"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EIGRP packet header</a:t>
            </a:r>
            <a:endParaRPr b="0" i="0" sz="1400" u="none" cap="none" strike="noStrike">
              <a:solidFill>
                <a:srgbClr val="000000"/>
              </a:solidFill>
              <a:latin typeface="Arial"/>
              <a:ea typeface="Arial"/>
              <a:cs typeface="Arial"/>
              <a:sym typeface="Arial"/>
            </a:endParaRPr>
          </a:p>
        </p:txBody>
      </p:sp>
      <p:sp>
        <p:nvSpPr>
          <p:cNvPr id="645" name="Google Shape;645;p75"/>
          <p:cNvSpPr txBox="1"/>
          <p:nvPr/>
        </p:nvSpPr>
        <p:spPr>
          <a:xfrm>
            <a:off x="5940425" y="1700213"/>
            <a:ext cx="2663825"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Type/ length/ value data</a:t>
            </a:r>
            <a:endParaRPr b="0" i="0" sz="1400" u="none" cap="none" strike="noStrike">
              <a:solidFill>
                <a:srgbClr val="000000"/>
              </a:solidFill>
              <a:latin typeface="Arial"/>
              <a:ea typeface="Arial"/>
              <a:cs typeface="Arial"/>
              <a:sym typeface="Arial"/>
            </a:endParaRPr>
          </a:p>
        </p:txBody>
      </p:sp>
      <p:sp>
        <p:nvSpPr>
          <p:cNvPr id="646" name="Google Shape;646;p75"/>
          <p:cNvSpPr txBox="1"/>
          <p:nvPr/>
        </p:nvSpPr>
        <p:spPr>
          <a:xfrm>
            <a:off x="5580063" y="4581525"/>
            <a:ext cx="3311525" cy="1196975"/>
          </a:xfrm>
          <a:prstGeom prst="rect">
            <a:avLst/>
          </a:prstGeom>
          <a:solidFill>
            <a:schemeClr val="accent2">
              <a:alpha val="24313"/>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EIGRP Parameters, </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IP Internal Routes,</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IP External Routes.</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47" name="Google Shape;647;p75"/>
          <p:cNvSpPr txBox="1"/>
          <p:nvPr/>
        </p:nvSpPr>
        <p:spPr>
          <a:xfrm>
            <a:off x="3851275" y="2924175"/>
            <a:ext cx="1944688" cy="831850"/>
          </a:xfrm>
          <a:prstGeom prst="rect">
            <a:avLst/>
          </a:prstGeom>
          <a:solidFill>
            <a:schemeClr val="accent2">
              <a:alpha val="24313"/>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Opcode</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AS number</a:t>
            </a:r>
            <a:endParaRPr b="0" i="0" sz="1800" u="none" cap="none" strike="noStrike">
              <a:solidFill>
                <a:srgbClr val="000000"/>
              </a:solidFill>
              <a:latin typeface="Arial"/>
              <a:ea typeface="Arial"/>
              <a:cs typeface="Arial"/>
              <a:sym typeface="Arial"/>
            </a:endParaRPr>
          </a:p>
        </p:txBody>
      </p:sp>
      <p:sp>
        <p:nvSpPr>
          <p:cNvPr id="648" name="Google Shape;648;p75"/>
          <p:cNvSpPr txBox="1"/>
          <p:nvPr/>
        </p:nvSpPr>
        <p:spPr>
          <a:xfrm>
            <a:off x="1547813" y="4941888"/>
            <a:ext cx="3311525" cy="1196975"/>
          </a:xfrm>
          <a:prstGeom prst="rect">
            <a:avLst/>
          </a:prstGeom>
          <a:solidFill>
            <a:schemeClr val="accent2">
              <a:alpha val="24313"/>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Protocol field 88 </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destination address multicast 224.0.0.10.</a:t>
            </a:r>
            <a:endParaRPr b="0" i="0" sz="1400" u="none" cap="none" strike="noStrike">
              <a:solidFill>
                <a:srgbClr val="000000"/>
              </a:solidFill>
              <a:latin typeface="Arial"/>
              <a:ea typeface="Arial"/>
              <a:cs typeface="Arial"/>
              <a:sym typeface="Arial"/>
            </a:endParaRPr>
          </a:p>
        </p:txBody>
      </p:sp>
      <p:sp>
        <p:nvSpPr>
          <p:cNvPr id="649" name="Google Shape;649;p75"/>
          <p:cNvSpPr txBox="1"/>
          <p:nvPr/>
        </p:nvSpPr>
        <p:spPr>
          <a:xfrm>
            <a:off x="250825" y="2997200"/>
            <a:ext cx="2952750" cy="1562100"/>
          </a:xfrm>
          <a:prstGeom prst="rect">
            <a:avLst/>
          </a:prstGeom>
          <a:solidFill>
            <a:schemeClr val="accent2">
              <a:alpha val="24313"/>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If Ethernet, destination MAC address multicast </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01-00-5E-00-00-0A.</a:t>
            </a:r>
            <a:endParaRPr b="0" i="0" sz="1400" u="none" cap="none" strike="noStrike">
              <a:solidFill>
                <a:srgbClr val="000000"/>
              </a:solidFill>
              <a:latin typeface="Arial"/>
              <a:ea typeface="Arial"/>
              <a:cs typeface="Arial"/>
              <a:sym typeface="Arial"/>
            </a:endParaRPr>
          </a:p>
        </p:txBody>
      </p:sp>
      <p:cxnSp>
        <p:nvCxnSpPr>
          <p:cNvPr id="650" name="Google Shape;650;p75"/>
          <p:cNvCxnSpPr/>
          <p:nvPr/>
        </p:nvCxnSpPr>
        <p:spPr>
          <a:xfrm rot="10800000">
            <a:off x="1187450" y="2565400"/>
            <a:ext cx="0" cy="431800"/>
          </a:xfrm>
          <a:prstGeom prst="straightConnector1">
            <a:avLst/>
          </a:prstGeom>
          <a:noFill/>
          <a:ln cap="flat" cmpd="sng" w="38100">
            <a:solidFill>
              <a:schemeClr val="dk1"/>
            </a:solidFill>
            <a:prstDash val="solid"/>
            <a:round/>
            <a:headEnd len="sm" w="sm" type="none"/>
            <a:tailEnd len="lg" w="lg" type="triangle"/>
          </a:ln>
        </p:spPr>
      </p:cxnSp>
      <p:cxnSp>
        <p:nvCxnSpPr>
          <p:cNvPr id="651" name="Google Shape;651;p75"/>
          <p:cNvCxnSpPr/>
          <p:nvPr/>
        </p:nvCxnSpPr>
        <p:spPr>
          <a:xfrm rot="10800000">
            <a:off x="4859338" y="2565400"/>
            <a:ext cx="0" cy="358775"/>
          </a:xfrm>
          <a:prstGeom prst="straightConnector1">
            <a:avLst/>
          </a:prstGeom>
          <a:noFill/>
          <a:ln cap="flat" cmpd="sng" w="38100">
            <a:solidFill>
              <a:schemeClr val="dk1"/>
            </a:solidFill>
            <a:prstDash val="solid"/>
            <a:round/>
            <a:headEnd len="sm" w="sm" type="none"/>
            <a:tailEnd len="lg" w="lg" type="triangle"/>
          </a:ln>
        </p:spPr>
      </p:cxnSp>
      <p:cxnSp>
        <p:nvCxnSpPr>
          <p:cNvPr id="652" name="Google Shape;652;p75"/>
          <p:cNvCxnSpPr/>
          <p:nvPr/>
        </p:nvCxnSpPr>
        <p:spPr>
          <a:xfrm rot="10800000">
            <a:off x="3419475" y="2565400"/>
            <a:ext cx="0" cy="2376488"/>
          </a:xfrm>
          <a:prstGeom prst="straightConnector1">
            <a:avLst/>
          </a:prstGeom>
          <a:noFill/>
          <a:ln cap="flat" cmpd="sng" w="38100">
            <a:solidFill>
              <a:schemeClr val="dk1"/>
            </a:solidFill>
            <a:prstDash val="solid"/>
            <a:round/>
            <a:headEnd len="sm" w="sm" type="none"/>
            <a:tailEnd len="lg" w="lg" type="triangle"/>
          </a:ln>
        </p:spPr>
      </p:cxnSp>
      <p:cxnSp>
        <p:nvCxnSpPr>
          <p:cNvPr id="653" name="Google Shape;653;p75"/>
          <p:cNvCxnSpPr/>
          <p:nvPr/>
        </p:nvCxnSpPr>
        <p:spPr>
          <a:xfrm rot="10800000">
            <a:off x="7164388" y="2565400"/>
            <a:ext cx="0" cy="2016125"/>
          </a:xfrm>
          <a:prstGeom prst="straightConnector1">
            <a:avLst/>
          </a:prstGeom>
          <a:noFill/>
          <a:ln cap="flat" cmpd="sng" w="38100">
            <a:solidFill>
              <a:schemeClr val="dk1"/>
            </a:solidFill>
            <a:prstDash val="solid"/>
            <a:round/>
            <a:headEnd len="sm" w="sm"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EIGRP packet header</a:t>
            </a:r>
            <a:endParaRPr/>
          </a:p>
        </p:txBody>
      </p:sp>
      <p:sp>
        <p:nvSpPr>
          <p:cNvPr id="659" name="Google Shape;659;p76"/>
          <p:cNvSpPr txBox="1"/>
          <p:nvPr>
            <p:ph idx="1" type="body"/>
          </p:nvPr>
        </p:nvSpPr>
        <p:spPr>
          <a:xfrm>
            <a:off x="457200" y="2565400"/>
            <a:ext cx="8229600" cy="35655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Opcode specifies packet type:</a:t>
            </a:r>
            <a:br>
              <a:rPr lang="en-US"/>
            </a:br>
            <a:r>
              <a:rPr lang="en-US"/>
              <a:t>Update, Query, Reply, Hello</a:t>
            </a:r>
            <a:endParaRPr/>
          </a:p>
          <a:p>
            <a:pPr indent="-342900" lvl="0" marL="342900" rtl="0" algn="l">
              <a:lnSpc>
                <a:spcPct val="100000"/>
              </a:lnSpc>
              <a:spcBef>
                <a:spcPts val="640"/>
              </a:spcBef>
              <a:spcAft>
                <a:spcPts val="0"/>
              </a:spcAft>
              <a:buClr>
                <a:schemeClr val="dk1"/>
              </a:buClr>
              <a:buSzPts val="3200"/>
              <a:buChar char="•"/>
            </a:pPr>
            <a:r>
              <a:rPr lang="en-US"/>
              <a:t>Autonomous system (AS) number specifies the EIGRP process. Several can run at the same time.</a:t>
            </a:r>
            <a:endParaRPr/>
          </a:p>
          <a:p>
            <a:pPr indent="-342900" lvl="0" marL="342900" rtl="0" algn="l">
              <a:lnSpc>
                <a:spcPct val="100000"/>
              </a:lnSpc>
              <a:spcBef>
                <a:spcPts val="640"/>
              </a:spcBef>
              <a:spcAft>
                <a:spcPts val="0"/>
              </a:spcAft>
              <a:buClr>
                <a:schemeClr val="dk1"/>
              </a:buClr>
              <a:buSzPts val="3200"/>
              <a:buChar char="•"/>
            </a:pPr>
            <a:r>
              <a:rPr lang="en-US"/>
              <a:t>Other fields allow for reliability if needed.</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660" name="Google Shape;660;p76"/>
          <p:cNvSpPr txBox="1"/>
          <p:nvPr/>
        </p:nvSpPr>
        <p:spPr>
          <a:xfrm>
            <a:off x="3276600" y="1557338"/>
            <a:ext cx="2232025"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EIGRP packet header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Metric Calculation (Review)</a:t>
            </a:r>
            <a:endParaRPr/>
          </a:p>
        </p:txBody>
      </p:sp>
      <p:pic>
        <p:nvPicPr>
          <p:cNvPr id="667" name="Google Shape;667;p77"/>
          <p:cNvPicPr preferRelativeResize="0"/>
          <p:nvPr/>
        </p:nvPicPr>
        <p:blipFill rotWithShape="1">
          <a:blip r:embed="rId3">
            <a:alphaModFix/>
          </a:blip>
          <a:srcRect b="0" l="0" r="0" t="0"/>
          <a:stretch/>
        </p:blipFill>
        <p:spPr>
          <a:xfrm>
            <a:off x="381000" y="1219200"/>
            <a:ext cx="7258050" cy="4867275"/>
          </a:xfrm>
          <a:prstGeom prst="rect">
            <a:avLst/>
          </a:prstGeom>
          <a:noFill/>
          <a:ln>
            <a:noFill/>
          </a:ln>
        </p:spPr>
      </p:pic>
      <p:cxnSp>
        <p:nvCxnSpPr>
          <p:cNvPr id="668" name="Google Shape;668;p77"/>
          <p:cNvCxnSpPr/>
          <p:nvPr/>
        </p:nvCxnSpPr>
        <p:spPr>
          <a:xfrm rot="10800000">
            <a:off x="4419600" y="5410200"/>
            <a:ext cx="0" cy="304800"/>
          </a:xfrm>
          <a:prstGeom prst="straightConnector1">
            <a:avLst/>
          </a:prstGeom>
          <a:noFill/>
          <a:ln cap="flat" cmpd="sng" w="38100">
            <a:solidFill>
              <a:schemeClr val="accent2"/>
            </a:solidFill>
            <a:prstDash val="solid"/>
            <a:round/>
            <a:headEnd len="sm" w="sm" type="none"/>
            <a:tailEnd len="med" w="med" type="triangle"/>
          </a:ln>
        </p:spPr>
      </p:cxnSp>
      <p:cxnSp>
        <p:nvCxnSpPr>
          <p:cNvPr id="669" name="Google Shape;669;p77"/>
          <p:cNvCxnSpPr/>
          <p:nvPr/>
        </p:nvCxnSpPr>
        <p:spPr>
          <a:xfrm rot="10800000">
            <a:off x="3124200" y="5791200"/>
            <a:ext cx="838200" cy="0"/>
          </a:xfrm>
          <a:prstGeom prst="straightConnector1">
            <a:avLst/>
          </a:prstGeom>
          <a:noFill/>
          <a:ln cap="flat" cmpd="sng" w="38100">
            <a:solidFill>
              <a:schemeClr val="accent2"/>
            </a:solidFill>
            <a:prstDash val="solid"/>
            <a:round/>
            <a:headEnd len="sm" w="sm" type="none"/>
            <a:tailEnd len="med" w="med" type="triangle"/>
          </a:ln>
        </p:spPr>
      </p:cxnSp>
      <p:sp>
        <p:nvSpPr>
          <p:cNvPr id="670" name="Google Shape;670;p77"/>
          <p:cNvSpPr txBox="1"/>
          <p:nvPr/>
        </p:nvSpPr>
        <p:spPr>
          <a:xfrm>
            <a:off x="3886200" y="5638800"/>
            <a:ext cx="1219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CC"/>
              </a:buClr>
              <a:buSzPts val="2400"/>
              <a:buFont typeface="Arial"/>
              <a:buNone/>
            </a:pPr>
            <a:r>
              <a:rPr b="0" i="0" lang="en-US" sz="2400" u="none" cap="none" strike="noStrike">
                <a:solidFill>
                  <a:srgbClr val="3333CC"/>
                </a:solidFill>
                <a:latin typeface="Arial"/>
                <a:ea typeface="Arial"/>
                <a:cs typeface="Arial"/>
                <a:sym typeface="Arial"/>
              </a:rPr>
              <a:t>EIGRP</a:t>
            </a:r>
            <a:endParaRPr b="0" i="0" sz="1400" u="none" cap="none" strike="noStrike">
              <a:solidFill>
                <a:srgbClr val="000000"/>
              </a:solidFill>
              <a:latin typeface="Arial"/>
              <a:ea typeface="Arial"/>
              <a:cs typeface="Arial"/>
              <a:sym typeface="Arial"/>
            </a:endParaRPr>
          </a:p>
        </p:txBody>
      </p:sp>
      <p:sp>
        <p:nvSpPr>
          <p:cNvPr id="671" name="Google Shape;671;p77"/>
          <p:cNvSpPr/>
          <p:nvPr/>
        </p:nvSpPr>
        <p:spPr>
          <a:xfrm>
            <a:off x="5105400" y="4648200"/>
            <a:ext cx="4038600" cy="2209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1050" lIns="82100" spcFirstLastPara="1" rIns="82100" wrap="square" tIns="41050">
            <a:noAutofit/>
          </a:bodyPr>
          <a:lstStyle/>
          <a:p>
            <a:pPr indent="-288925" lvl="0" marL="288925"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k1 for bandwidth</a:t>
            </a:r>
            <a:endParaRPr b="0" i="0" sz="1400" u="none" cap="none" strike="noStrike">
              <a:solidFill>
                <a:srgbClr val="000000"/>
              </a:solidFill>
              <a:latin typeface="Arial"/>
              <a:ea typeface="Arial"/>
              <a:cs typeface="Arial"/>
              <a:sym typeface="Arial"/>
            </a:endParaRPr>
          </a:p>
          <a:p>
            <a:pPr indent="-288925" lvl="0" marL="288925" marR="0" rtl="0" algn="l">
              <a:lnSpc>
                <a:spcPct val="90000"/>
              </a:lnSpc>
              <a:spcBef>
                <a:spcPts val="32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k2 for load</a:t>
            </a:r>
            <a:endParaRPr b="0" i="0" sz="1400" u="none" cap="none" strike="noStrike">
              <a:solidFill>
                <a:srgbClr val="000000"/>
              </a:solidFill>
              <a:latin typeface="Arial"/>
              <a:ea typeface="Arial"/>
              <a:cs typeface="Arial"/>
              <a:sym typeface="Arial"/>
            </a:endParaRPr>
          </a:p>
          <a:p>
            <a:pPr indent="-288925" lvl="0" marL="288925" marR="0" rtl="0" algn="l">
              <a:lnSpc>
                <a:spcPct val="90000"/>
              </a:lnSpc>
              <a:spcBef>
                <a:spcPts val="32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k3 for delay</a:t>
            </a:r>
            <a:endParaRPr b="0" i="0" sz="1400" u="none" cap="none" strike="noStrike">
              <a:solidFill>
                <a:srgbClr val="000000"/>
              </a:solidFill>
              <a:latin typeface="Arial"/>
              <a:ea typeface="Arial"/>
              <a:cs typeface="Arial"/>
              <a:sym typeface="Arial"/>
            </a:endParaRPr>
          </a:p>
          <a:p>
            <a:pPr indent="-288925" lvl="0" marL="288925" marR="0" rtl="0" algn="l">
              <a:lnSpc>
                <a:spcPct val="90000"/>
              </a:lnSpc>
              <a:spcBef>
                <a:spcPts val="32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k4 and k5 for Reliability</a:t>
            </a:r>
            <a:endParaRPr b="0" i="0" sz="1400" u="none" cap="none" strike="noStrike">
              <a:solidFill>
                <a:srgbClr val="000000"/>
              </a:solidFill>
              <a:latin typeface="Arial"/>
              <a:ea typeface="Arial"/>
              <a:cs typeface="Arial"/>
              <a:sym typeface="Arial"/>
            </a:endParaRPr>
          </a:p>
          <a:p>
            <a:pPr indent="0" lvl="1" marL="627063" marR="0" rtl="0" algn="l">
              <a:lnSpc>
                <a:spcPct val="90000"/>
              </a:lnSpc>
              <a:spcBef>
                <a:spcPts val="32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288925" lvl="0" marL="288925" marR="0" rtl="0" algn="l">
              <a:lnSpc>
                <a:spcPct val="9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Router(config-router)# metric weights </a:t>
            </a:r>
            <a:r>
              <a:rPr b="0" i="1" lang="en-US" sz="1600" u="none" cap="none" strike="noStrike">
                <a:solidFill>
                  <a:srgbClr val="000000"/>
                </a:solidFill>
                <a:latin typeface="Courier New"/>
                <a:ea typeface="Courier New"/>
                <a:cs typeface="Courier New"/>
                <a:sym typeface="Courier New"/>
              </a:rPr>
              <a:t>tos k1 k2 k3 k4 k5</a:t>
            </a:r>
            <a:endParaRPr b="0" i="0" sz="1600" u="none" cap="none" strike="noStrike">
              <a:solidFill>
                <a:srgbClr val="000000"/>
              </a:solidFill>
              <a:latin typeface="Courier New"/>
              <a:ea typeface="Courier New"/>
              <a:cs typeface="Courier New"/>
              <a:sym typeface="Courier New"/>
            </a:endParaRPr>
          </a:p>
        </p:txBody>
      </p:sp>
      <p:sp>
        <p:nvSpPr>
          <p:cNvPr id="672" name="Google Shape;672;p77"/>
          <p:cNvSpPr txBox="1"/>
          <p:nvPr/>
        </p:nvSpPr>
        <p:spPr>
          <a:xfrm>
            <a:off x="381000" y="6096000"/>
            <a:ext cx="441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cap="none" strike="noStrike">
                <a:solidFill>
                  <a:srgbClr val="FF0000"/>
                </a:solidFill>
                <a:latin typeface="Arial"/>
                <a:ea typeface="Arial"/>
                <a:cs typeface="Arial"/>
                <a:sym typeface="Arial"/>
              </a:rPr>
              <a:t>bandwidth is in kbps</a:t>
            </a:r>
            <a:endParaRPr b="0" i="0" sz="1400" u="none" cap="none" strike="noStrike">
              <a:solidFill>
                <a:srgbClr val="000000"/>
              </a:solidFill>
              <a:latin typeface="Arial"/>
              <a:ea typeface="Arial"/>
              <a:cs typeface="Arial"/>
              <a:sym typeface="Arial"/>
            </a:endParaRPr>
          </a:p>
        </p:txBody>
      </p:sp>
      <p:cxnSp>
        <p:nvCxnSpPr>
          <p:cNvPr id="673" name="Google Shape;673;p77"/>
          <p:cNvCxnSpPr/>
          <p:nvPr/>
        </p:nvCxnSpPr>
        <p:spPr>
          <a:xfrm>
            <a:off x="3124200" y="5181600"/>
            <a:ext cx="914400" cy="0"/>
          </a:xfrm>
          <a:prstGeom prst="straightConnector1">
            <a:avLst/>
          </a:prstGeom>
          <a:noFill/>
          <a:ln cap="flat" cmpd="sng" w="25400">
            <a:solidFill>
              <a:srgbClr val="FF0000"/>
            </a:solidFill>
            <a:prstDash val="solid"/>
            <a:round/>
            <a:headEnd len="sm" w="sm" type="none"/>
            <a:tailEnd len="sm" w="sm" type="none"/>
          </a:ln>
        </p:spPr>
      </p:cxnSp>
      <p:cxnSp>
        <p:nvCxnSpPr>
          <p:cNvPr id="674" name="Google Shape;674;p77"/>
          <p:cNvCxnSpPr/>
          <p:nvPr/>
        </p:nvCxnSpPr>
        <p:spPr>
          <a:xfrm>
            <a:off x="3276600" y="5410200"/>
            <a:ext cx="914400" cy="0"/>
          </a:xfrm>
          <a:prstGeom prst="straightConnector1">
            <a:avLst/>
          </a:prstGeom>
          <a:noFill/>
          <a:ln cap="flat" cmpd="sng" w="25400">
            <a:solidFill>
              <a:srgbClr val="FF0000"/>
            </a:solidFill>
            <a:prstDash val="solid"/>
            <a:round/>
            <a:headEnd len="sm" w="sm" type="none"/>
            <a:tailEnd len="sm" w="sm" type="none"/>
          </a:ln>
        </p:spPr>
      </p:cxnSp>
      <p:cxnSp>
        <p:nvCxnSpPr>
          <p:cNvPr id="675" name="Google Shape;675;p77"/>
          <p:cNvCxnSpPr/>
          <p:nvPr/>
        </p:nvCxnSpPr>
        <p:spPr>
          <a:xfrm flipH="1">
            <a:off x="2895600" y="3962400"/>
            <a:ext cx="1371600" cy="76200"/>
          </a:xfrm>
          <a:prstGeom prst="straightConnector1">
            <a:avLst/>
          </a:prstGeom>
          <a:noFill/>
          <a:ln cap="flat" cmpd="sng" w="25400">
            <a:solidFill>
              <a:schemeClr val="accent2"/>
            </a:solidFill>
            <a:prstDash val="solid"/>
            <a:round/>
            <a:headEnd len="sm" w="sm" type="none"/>
            <a:tailEnd len="med" w="med" type="triangle"/>
          </a:ln>
        </p:spPr>
      </p:cxn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Features of EIGRP</a:t>
            </a:r>
            <a:endParaRPr/>
          </a:p>
        </p:txBody>
      </p:sp>
      <p:sp>
        <p:nvSpPr>
          <p:cNvPr id="682" name="Google Shape;682;p78"/>
          <p:cNvSpPr txBox="1"/>
          <p:nvPr>
            <p:ph idx="1" type="body"/>
          </p:nvPr>
        </p:nvSpPr>
        <p:spPr>
          <a:xfrm>
            <a:off x="228600" y="1219200"/>
            <a:ext cx="8839200" cy="5410200"/>
          </a:xfrm>
          <a:prstGeom prst="rect">
            <a:avLst/>
          </a:prstGeom>
          <a:noFill/>
          <a:ln>
            <a:noFill/>
          </a:ln>
        </p:spPr>
        <p:txBody>
          <a:bodyPr anchorCtr="0" anchor="t" bIns="45700" lIns="91425" spcFirstLastPara="1" rIns="91425" wrap="square" tIns="45700">
            <a:normAutofit/>
          </a:bodyPr>
          <a:lstStyle/>
          <a:p>
            <a:pPr indent="-288925" lvl="0" marL="288925" rtl="0" algn="l">
              <a:lnSpc>
                <a:spcPct val="100000"/>
              </a:lnSpc>
              <a:spcBef>
                <a:spcPts val="0"/>
              </a:spcBef>
              <a:spcAft>
                <a:spcPts val="0"/>
              </a:spcAft>
              <a:buClr>
                <a:schemeClr val="accent2"/>
              </a:buClr>
              <a:buSzPts val="1800"/>
              <a:buChar char="•"/>
            </a:pPr>
            <a:r>
              <a:rPr b="1" lang="en-US" sz="1800">
                <a:solidFill>
                  <a:schemeClr val="accent2"/>
                </a:solidFill>
              </a:rPr>
              <a:t>Classless</a:t>
            </a:r>
            <a:r>
              <a:rPr lang="en-US" sz="1800"/>
              <a:t> Routing Protocol (VLSM, CIDR)</a:t>
            </a:r>
            <a:endParaRPr/>
          </a:p>
          <a:p>
            <a:pPr indent="-288925" lvl="0" marL="288925" rtl="0" algn="l">
              <a:lnSpc>
                <a:spcPct val="100000"/>
              </a:lnSpc>
              <a:spcBef>
                <a:spcPts val="540"/>
              </a:spcBef>
              <a:spcAft>
                <a:spcPts val="0"/>
              </a:spcAft>
              <a:buClr>
                <a:schemeClr val="accent2"/>
              </a:buClr>
              <a:buSzPts val="1800"/>
              <a:buChar char="•"/>
            </a:pPr>
            <a:r>
              <a:rPr b="1" lang="en-US" sz="1800">
                <a:solidFill>
                  <a:schemeClr val="accent2"/>
                </a:solidFill>
              </a:rPr>
              <a:t>Faster convergence</a:t>
            </a:r>
            <a:r>
              <a:rPr lang="en-US" sz="1800"/>
              <a:t> times and improved scalability</a:t>
            </a:r>
            <a:endParaRPr/>
          </a:p>
          <a:p>
            <a:pPr indent="-288925" lvl="0" marL="288925" rtl="0" algn="l">
              <a:lnSpc>
                <a:spcPct val="100000"/>
              </a:lnSpc>
              <a:spcBef>
                <a:spcPts val="360"/>
              </a:spcBef>
              <a:spcAft>
                <a:spcPts val="0"/>
              </a:spcAft>
              <a:buClr>
                <a:schemeClr val="accent2"/>
              </a:buClr>
              <a:buSzPts val="1800"/>
              <a:buChar char="•"/>
            </a:pPr>
            <a:r>
              <a:rPr b="1" lang="en-US" sz="1800">
                <a:solidFill>
                  <a:schemeClr val="accent2"/>
                </a:solidFill>
              </a:rPr>
              <a:t>Rapid Convergence</a:t>
            </a:r>
            <a:r>
              <a:rPr b="1" lang="en-US" sz="1800"/>
              <a:t> and </a:t>
            </a:r>
            <a:r>
              <a:rPr b="1" lang="en-US" sz="1800">
                <a:solidFill>
                  <a:schemeClr val="accent2"/>
                </a:solidFill>
              </a:rPr>
              <a:t>Better handling of routing loops</a:t>
            </a:r>
            <a:r>
              <a:rPr b="1" lang="en-US" sz="1800"/>
              <a:t> – (</a:t>
            </a:r>
            <a:r>
              <a:rPr b="1" lang="en-US" sz="1800">
                <a:solidFill>
                  <a:schemeClr val="accent2"/>
                </a:solidFill>
              </a:rPr>
              <a:t>DUAL</a:t>
            </a:r>
            <a:r>
              <a:rPr b="1" lang="en-US" sz="1800"/>
              <a:t>)</a:t>
            </a:r>
            <a:r>
              <a:rPr lang="en-US" sz="1800"/>
              <a:t>  (coming)</a:t>
            </a:r>
            <a:endParaRPr/>
          </a:p>
          <a:p>
            <a:pPr indent="-288925" lvl="0" marL="288925" rtl="0" algn="l">
              <a:lnSpc>
                <a:spcPct val="100000"/>
              </a:lnSpc>
              <a:spcBef>
                <a:spcPts val="360"/>
              </a:spcBef>
              <a:spcAft>
                <a:spcPts val="0"/>
              </a:spcAft>
              <a:buClr>
                <a:schemeClr val="accent2"/>
              </a:buClr>
              <a:buSzPts val="1800"/>
              <a:buChar char="•"/>
            </a:pPr>
            <a:r>
              <a:rPr b="1" lang="en-US" sz="1800">
                <a:solidFill>
                  <a:schemeClr val="accent2"/>
                </a:solidFill>
              </a:rPr>
              <a:t>Efficient Use of Bandwidth</a:t>
            </a:r>
            <a:endParaRPr/>
          </a:p>
          <a:p>
            <a:pPr indent="-114300" lvl="1" marL="627063" rtl="0" algn="l">
              <a:lnSpc>
                <a:spcPct val="100000"/>
              </a:lnSpc>
              <a:spcBef>
                <a:spcPts val="360"/>
              </a:spcBef>
              <a:spcAft>
                <a:spcPts val="0"/>
              </a:spcAft>
              <a:buClr>
                <a:schemeClr val="dk1"/>
              </a:buClr>
              <a:buSzPts val="1800"/>
              <a:buChar char="–"/>
            </a:pPr>
            <a:r>
              <a:rPr lang="en-US" sz="1800"/>
              <a:t> </a:t>
            </a:r>
            <a:r>
              <a:rPr b="1" lang="en-US" sz="1800"/>
              <a:t>Partial, bounded updates</a:t>
            </a:r>
            <a:r>
              <a:rPr lang="en-US" sz="1800"/>
              <a:t>: Incremental updates only to the routers that need them. </a:t>
            </a:r>
            <a:endParaRPr/>
          </a:p>
          <a:p>
            <a:pPr indent="-114300" lvl="1" marL="627063" rtl="0" algn="l">
              <a:lnSpc>
                <a:spcPct val="100000"/>
              </a:lnSpc>
              <a:spcBef>
                <a:spcPts val="360"/>
              </a:spcBef>
              <a:spcAft>
                <a:spcPts val="0"/>
              </a:spcAft>
              <a:buClr>
                <a:schemeClr val="dk1"/>
              </a:buClr>
              <a:buSzPts val="1800"/>
              <a:buChar char="–"/>
            </a:pPr>
            <a:r>
              <a:rPr lang="en-US" sz="1800"/>
              <a:t> </a:t>
            </a:r>
            <a:r>
              <a:rPr b="1" lang="en-US" sz="1800"/>
              <a:t>Minimal bandwidth consumption</a:t>
            </a:r>
            <a:r>
              <a:rPr lang="en-US" sz="1800"/>
              <a:t>: Uses Hello packets and EIGRP packets by default use no more that 50% of link’s bandwidth EIGRP packets.</a:t>
            </a:r>
            <a:endParaRPr/>
          </a:p>
          <a:p>
            <a:pPr indent="-288925" lvl="0" marL="288925" rtl="0" algn="l">
              <a:lnSpc>
                <a:spcPct val="100000"/>
              </a:lnSpc>
              <a:spcBef>
                <a:spcPts val="540"/>
              </a:spcBef>
              <a:spcAft>
                <a:spcPts val="0"/>
              </a:spcAft>
              <a:buClr>
                <a:schemeClr val="accent2"/>
              </a:buClr>
              <a:buSzPts val="1800"/>
              <a:buChar char="•"/>
            </a:pPr>
            <a:r>
              <a:rPr b="1" lang="en-US" sz="1800">
                <a:solidFill>
                  <a:schemeClr val="accent2"/>
                </a:solidFill>
              </a:rPr>
              <a:t>PDM (Protocol Dependent Module)</a:t>
            </a:r>
            <a:endParaRPr/>
          </a:p>
          <a:p>
            <a:pPr indent="-114300" lvl="1" marL="627063" rtl="0" algn="l">
              <a:lnSpc>
                <a:spcPct val="100000"/>
              </a:lnSpc>
              <a:spcBef>
                <a:spcPts val="540"/>
              </a:spcBef>
              <a:spcAft>
                <a:spcPts val="0"/>
              </a:spcAft>
              <a:buClr>
                <a:schemeClr val="dk1"/>
              </a:buClr>
              <a:buSzPts val="1800"/>
              <a:buChar char="–"/>
            </a:pPr>
            <a:r>
              <a:rPr lang="en-US" sz="1800"/>
              <a:t> Keeps EIGRP is modular</a:t>
            </a:r>
            <a:endParaRPr/>
          </a:p>
          <a:p>
            <a:pPr indent="-114300" lvl="1" marL="627063" rtl="0" algn="l">
              <a:lnSpc>
                <a:spcPct val="100000"/>
              </a:lnSpc>
              <a:spcBef>
                <a:spcPts val="540"/>
              </a:spcBef>
              <a:spcAft>
                <a:spcPts val="0"/>
              </a:spcAft>
              <a:buClr>
                <a:schemeClr val="dk1"/>
              </a:buClr>
              <a:buSzPts val="1800"/>
              <a:buChar char="–"/>
            </a:pPr>
            <a:r>
              <a:rPr lang="en-US" sz="1800"/>
              <a:t> Different PDMs can be added to EIGRP as new routed protocols are enhanced or developed: IPv4, IPv6, IPX, and AppleTalk</a:t>
            </a:r>
            <a:endParaRP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Hello packets</a:t>
            </a:r>
            <a:endParaRPr/>
          </a:p>
        </p:txBody>
      </p:sp>
      <p:sp>
        <p:nvSpPr>
          <p:cNvPr id="688" name="Google Shape;688;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Used by EIGRP to discover neighbours</a:t>
            </a:r>
            <a:endParaRPr/>
          </a:p>
          <a:p>
            <a:pPr indent="-342900" lvl="0" marL="342900" rtl="0" algn="l">
              <a:lnSpc>
                <a:spcPct val="100000"/>
              </a:lnSpc>
              <a:spcBef>
                <a:spcPts val="640"/>
              </a:spcBef>
              <a:spcAft>
                <a:spcPts val="0"/>
              </a:spcAft>
              <a:buClr>
                <a:schemeClr val="dk1"/>
              </a:buClr>
              <a:buSzPts val="3200"/>
              <a:buChar char="•"/>
            </a:pPr>
            <a:r>
              <a:rPr lang="en-US"/>
              <a:t>Used to form adjacencies with neighbours. </a:t>
            </a:r>
            <a:endParaRPr/>
          </a:p>
          <a:p>
            <a:pPr indent="-342900" lvl="0" marL="342900" rtl="0" algn="l">
              <a:lnSpc>
                <a:spcPct val="100000"/>
              </a:lnSpc>
              <a:spcBef>
                <a:spcPts val="640"/>
              </a:spcBef>
              <a:spcAft>
                <a:spcPts val="0"/>
              </a:spcAft>
              <a:buClr>
                <a:schemeClr val="dk1"/>
              </a:buClr>
              <a:buSzPts val="3200"/>
              <a:buChar char="•"/>
            </a:pPr>
            <a:r>
              <a:rPr lang="en-US"/>
              <a:t>Multicasts</a:t>
            </a:r>
            <a:endParaRPr/>
          </a:p>
          <a:p>
            <a:pPr indent="-342900" lvl="0" marL="342900" rtl="0" algn="l">
              <a:lnSpc>
                <a:spcPct val="100000"/>
              </a:lnSpc>
              <a:spcBef>
                <a:spcPts val="640"/>
              </a:spcBef>
              <a:spcAft>
                <a:spcPts val="0"/>
              </a:spcAft>
              <a:buClr>
                <a:schemeClr val="dk1"/>
              </a:buClr>
              <a:buSzPts val="3200"/>
              <a:buChar char="•"/>
            </a:pPr>
            <a:r>
              <a:rPr lang="en-US"/>
              <a:t>Unreliable delivery</a:t>
            </a:r>
            <a:endParaRPr/>
          </a:p>
        </p:txBody>
      </p:sp>
      <p:pic>
        <p:nvPicPr>
          <p:cNvPr id="689" name="Google Shape;689;p79"/>
          <p:cNvPicPr preferRelativeResize="0"/>
          <p:nvPr/>
        </p:nvPicPr>
        <p:blipFill rotWithShape="1">
          <a:blip r:embed="rId3">
            <a:alphaModFix/>
          </a:blip>
          <a:srcRect b="0" l="0" r="0" t="0"/>
          <a:stretch/>
        </p:blipFill>
        <p:spPr>
          <a:xfrm>
            <a:off x="1331913" y="4581525"/>
            <a:ext cx="1085850" cy="781050"/>
          </a:xfrm>
          <a:prstGeom prst="rect">
            <a:avLst/>
          </a:prstGeom>
          <a:noFill/>
          <a:ln>
            <a:noFill/>
          </a:ln>
        </p:spPr>
      </p:pic>
      <p:pic>
        <p:nvPicPr>
          <p:cNvPr id="690" name="Google Shape;690;p79"/>
          <p:cNvPicPr preferRelativeResize="0"/>
          <p:nvPr/>
        </p:nvPicPr>
        <p:blipFill rotWithShape="1">
          <a:blip r:embed="rId3">
            <a:alphaModFix/>
          </a:blip>
          <a:srcRect b="0" l="0" r="0" t="0"/>
          <a:stretch/>
        </p:blipFill>
        <p:spPr>
          <a:xfrm>
            <a:off x="6659563" y="4581525"/>
            <a:ext cx="1085850" cy="781050"/>
          </a:xfrm>
          <a:prstGeom prst="rect">
            <a:avLst/>
          </a:prstGeom>
          <a:noFill/>
          <a:ln>
            <a:noFill/>
          </a:ln>
        </p:spPr>
      </p:pic>
      <p:cxnSp>
        <p:nvCxnSpPr>
          <p:cNvPr id="691" name="Google Shape;691;p79"/>
          <p:cNvCxnSpPr/>
          <p:nvPr/>
        </p:nvCxnSpPr>
        <p:spPr>
          <a:xfrm>
            <a:off x="2411413" y="4797425"/>
            <a:ext cx="4248150" cy="0"/>
          </a:xfrm>
          <a:prstGeom prst="straightConnector1">
            <a:avLst/>
          </a:prstGeom>
          <a:noFill/>
          <a:ln cap="flat" cmpd="sng" w="38100">
            <a:solidFill>
              <a:schemeClr val="dk1"/>
            </a:solidFill>
            <a:prstDash val="solid"/>
            <a:round/>
            <a:headEnd len="sm" w="sm" type="none"/>
            <a:tailEnd len="lg" w="lg" type="triangle"/>
          </a:ln>
        </p:spPr>
      </p:cxnSp>
      <p:cxnSp>
        <p:nvCxnSpPr>
          <p:cNvPr id="692" name="Google Shape;692;p79"/>
          <p:cNvCxnSpPr/>
          <p:nvPr/>
        </p:nvCxnSpPr>
        <p:spPr>
          <a:xfrm rot="10800000">
            <a:off x="2411413" y="5084763"/>
            <a:ext cx="4248150" cy="0"/>
          </a:xfrm>
          <a:prstGeom prst="straightConnector1">
            <a:avLst/>
          </a:prstGeom>
          <a:noFill/>
          <a:ln cap="flat" cmpd="sng" w="38100">
            <a:solidFill>
              <a:schemeClr val="dk1"/>
            </a:solidFill>
            <a:prstDash val="solid"/>
            <a:round/>
            <a:headEnd len="sm" w="sm" type="none"/>
            <a:tailEnd len="lg" w="lg" type="triangle"/>
          </a:ln>
        </p:spPr>
      </p:cxnSp>
      <p:sp>
        <p:nvSpPr>
          <p:cNvPr id="693" name="Google Shape;693;p79"/>
          <p:cNvSpPr txBox="1"/>
          <p:nvPr/>
        </p:nvSpPr>
        <p:spPr>
          <a:xfrm>
            <a:off x="3276600" y="4365625"/>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Hello</a:t>
            </a:r>
            <a:endParaRPr b="0" i="0" sz="1400" u="none" cap="none" strike="noStrike">
              <a:solidFill>
                <a:srgbClr val="000000"/>
              </a:solidFill>
              <a:latin typeface="Arial"/>
              <a:ea typeface="Arial"/>
              <a:cs typeface="Arial"/>
              <a:sym typeface="Arial"/>
            </a:endParaRPr>
          </a:p>
        </p:txBody>
      </p:sp>
      <p:sp>
        <p:nvSpPr>
          <p:cNvPr id="694" name="Google Shape;694;p79"/>
          <p:cNvSpPr txBox="1"/>
          <p:nvPr/>
        </p:nvSpPr>
        <p:spPr>
          <a:xfrm>
            <a:off x="3419475" y="5084763"/>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Hello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2" name="Google Shape;15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download.png" id="153" name="Google Shape;153;p8"/>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54" name="Google Shape;154;p8"/>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55" name="Google Shape;155;p8"/>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6" name="Google Shape;156;p8"/>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7" name="Google Shape;157;p8"/>
          <p:cNvSpPr txBox="1"/>
          <p:nvPr/>
        </p:nvSpPr>
        <p:spPr>
          <a:xfrm>
            <a:off x="228600" y="406400"/>
            <a:ext cx="414655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a:ea typeface="Times"/>
                <a:cs typeface="Times"/>
                <a:sym typeface="Times"/>
              </a:rPr>
              <a:t>22-2   FORWARDING</a:t>
            </a:r>
            <a:endParaRPr b="0" i="0" sz="1400" u="none" cap="none" strike="noStrike">
              <a:solidFill>
                <a:srgbClr val="000000"/>
              </a:solidFill>
              <a:latin typeface="Arial"/>
              <a:ea typeface="Arial"/>
              <a:cs typeface="Arial"/>
              <a:sym typeface="Arial"/>
            </a:endParaRPr>
          </a:p>
        </p:txBody>
      </p:sp>
      <p:sp>
        <p:nvSpPr>
          <p:cNvPr id="158" name="Google Shape;158;p8"/>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9" name="Google Shape;159;p8"/>
          <p:cNvSpPr/>
          <p:nvPr/>
        </p:nvSpPr>
        <p:spPr>
          <a:xfrm>
            <a:off x="304800" y="1524000"/>
            <a:ext cx="8229600" cy="2654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Times New Roman"/>
                <a:ea typeface="Times New Roman"/>
                <a:cs typeface="Times New Roman"/>
                <a:sym typeface="Times New Roman"/>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endParaRPr b="0" i="0" sz="1400" u="none" cap="none" strike="noStrike">
              <a:solidFill>
                <a:srgbClr val="000000"/>
              </a:solidFill>
              <a:latin typeface="Arial"/>
              <a:ea typeface="Arial"/>
              <a:cs typeface="Arial"/>
              <a:sym typeface="Arial"/>
            </a:endParaRPr>
          </a:p>
        </p:txBody>
      </p:sp>
      <p:sp>
        <p:nvSpPr>
          <p:cNvPr id="160" name="Google Shape;160;p8"/>
          <p:cNvSpPr/>
          <p:nvPr/>
        </p:nvSpPr>
        <p:spPr>
          <a:xfrm>
            <a:off x="304800" y="4908550"/>
            <a:ext cx="670560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8"/>
              <a:buFont typeface="Noto Sans Symbols"/>
              <a:buNone/>
            </a:pPr>
            <a:r>
              <a:rPr b="0" i="0" lang="en-US" sz="2400" u="none" cap="none" strike="noStrike">
                <a:solidFill>
                  <a:srgbClr val="0033CC"/>
                </a:solidFill>
                <a:latin typeface="Times New Roman"/>
                <a:ea typeface="Times New Roman"/>
                <a:cs typeface="Times New Roman"/>
                <a:sym typeface="Times New Roman"/>
              </a:rPr>
              <a:t>Forwarding Techniques</a:t>
            </a:r>
            <a:br>
              <a:rPr b="0" i="0" lang="en-US" sz="2400" u="none" cap="none" strike="noStrike">
                <a:solidFill>
                  <a:srgbClr val="0033CC"/>
                </a:solidFill>
                <a:latin typeface="Times New Roman"/>
                <a:ea typeface="Times New Roman"/>
                <a:cs typeface="Times New Roman"/>
                <a:sym typeface="Times New Roman"/>
              </a:rPr>
            </a:br>
            <a:r>
              <a:rPr b="0" i="0" lang="en-US" sz="2400" u="none" cap="none" strike="noStrike">
                <a:solidFill>
                  <a:srgbClr val="0033CC"/>
                </a:solidFill>
                <a:latin typeface="Times New Roman"/>
                <a:ea typeface="Times New Roman"/>
                <a:cs typeface="Times New Roman"/>
                <a:sym typeface="Times New Roman"/>
              </a:rPr>
              <a:t>Forwarding 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8"/>
              <a:buFont typeface="Noto Sans Symbols"/>
              <a:buNone/>
            </a:pPr>
            <a:r>
              <a:rPr b="0" i="0" lang="en-US" sz="2400" u="none" cap="none" strike="noStrike">
                <a:solidFill>
                  <a:srgbClr val="0033CC"/>
                </a:solidFill>
                <a:latin typeface="Times New Roman"/>
                <a:ea typeface="Times New Roman"/>
                <a:cs typeface="Times New Roman"/>
                <a:sym typeface="Times New Roman"/>
              </a:rPr>
              <a:t>Routing Table</a:t>
            </a:r>
            <a:endParaRPr b="0" i="0" sz="1400" u="none" cap="none" strike="noStrike">
              <a:solidFill>
                <a:srgbClr val="000000"/>
              </a:solidFill>
              <a:latin typeface="Arial"/>
              <a:ea typeface="Arial"/>
              <a:cs typeface="Arial"/>
              <a:sym typeface="Arial"/>
            </a:endParaRPr>
          </a:p>
        </p:txBody>
      </p:sp>
      <p:sp>
        <p:nvSpPr>
          <p:cNvPr id="161" name="Google Shape;161;p8"/>
          <p:cNvSpPr txBox="1"/>
          <p:nvPr/>
        </p:nvSpPr>
        <p:spPr>
          <a:xfrm>
            <a:off x="317500" y="4419600"/>
            <a:ext cx="4862513" cy="5191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Update packets</a:t>
            </a:r>
            <a:endParaRPr/>
          </a:p>
        </p:txBody>
      </p:sp>
      <p:sp>
        <p:nvSpPr>
          <p:cNvPr id="700" name="Google Shape;700;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Used to propagate routing information. </a:t>
            </a:r>
            <a:endParaRPr/>
          </a:p>
          <a:p>
            <a:pPr indent="-342900" lvl="0" marL="342900" rtl="0" algn="l">
              <a:lnSpc>
                <a:spcPct val="100000"/>
              </a:lnSpc>
              <a:spcBef>
                <a:spcPts val="640"/>
              </a:spcBef>
              <a:spcAft>
                <a:spcPts val="0"/>
              </a:spcAft>
              <a:buClr>
                <a:schemeClr val="dk1"/>
              </a:buClr>
              <a:buSzPts val="3200"/>
              <a:buChar char="•"/>
            </a:pPr>
            <a:r>
              <a:rPr lang="en-US"/>
              <a:t>No periodic updates. </a:t>
            </a:r>
            <a:endParaRPr/>
          </a:p>
          <a:p>
            <a:pPr indent="-342900" lvl="0" marL="342900" rtl="0" algn="l">
              <a:lnSpc>
                <a:spcPct val="100000"/>
              </a:lnSpc>
              <a:spcBef>
                <a:spcPts val="640"/>
              </a:spcBef>
              <a:spcAft>
                <a:spcPts val="0"/>
              </a:spcAft>
              <a:buClr>
                <a:schemeClr val="dk1"/>
              </a:buClr>
              <a:buSzPts val="3200"/>
              <a:buChar char="•"/>
            </a:pPr>
            <a:r>
              <a:rPr lang="en-US"/>
              <a:t>Sent only when necessary. </a:t>
            </a:r>
            <a:endParaRPr/>
          </a:p>
          <a:p>
            <a:pPr indent="-342900" lvl="0" marL="342900" rtl="0" algn="l">
              <a:lnSpc>
                <a:spcPct val="100000"/>
              </a:lnSpc>
              <a:spcBef>
                <a:spcPts val="640"/>
              </a:spcBef>
              <a:spcAft>
                <a:spcPts val="0"/>
              </a:spcAft>
              <a:buClr>
                <a:schemeClr val="dk1"/>
              </a:buClr>
              <a:buSzPts val="3200"/>
              <a:buChar char="•"/>
            </a:pPr>
            <a:r>
              <a:rPr lang="en-US"/>
              <a:t>Include only required information</a:t>
            </a:r>
            <a:endParaRPr/>
          </a:p>
          <a:p>
            <a:pPr indent="-342900" lvl="0" marL="342900" rtl="0" algn="l">
              <a:lnSpc>
                <a:spcPct val="100000"/>
              </a:lnSpc>
              <a:spcBef>
                <a:spcPts val="640"/>
              </a:spcBef>
              <a:spcAft>
                <a:spcPts val="0"/>
              </a:spcAft>
              <a:buClr>
                <a:schemeClr val="dk1"/>
              </a:buClr>
              <a:buSzPts val="3200"/>
              <a:buChar char="•"/>
            </a:pPr>
            <a:r>
              <a:rPr lang="en-US"/>
              <a:t>Sent only to those routers that require it. </a:t>
            </a:r>
            <a:endParaRPr/>
          </a:p>
          <a:p>
            <a:pPr indent="-342900" lvl="0" marL="342900" rtl="0" algn="l">
              <a:lnSpc>
                <a:spcPct val="100000"/>
              </a:lnSpc>
              <a:spcBef>
                <a:spcPts val="640"/>
              </a:spcBef>
              <a:spcAft>
                <a:spcPts val="0"/>
              </a:spcAft>
              <a:buClr>
                <a:schemeClr val="dk1"/>
              </a:buClr>
              <a:buSzPts val="3200"/>
              <a:buChar char="•"/>
            </a:pPr>
            <a:r>
              <a:rPr lang="en-US"/>
              <a:t>Reliable delivery. </a:t>
            </a:r>
            <a:endParaRPr/>
          </a:p>
          <a:p>
            <a:pPr indent="-342900" lvl="0" marL="342900" rtl="0" algn="l">
              <a:lnSpc>
                <a:spcPct val="100000"/>
              </a:lnSpc>
              <a:spcBef>
                <a:spcPts val="640"/>
              </a:spcBef>
              <a:spcAft>
                <a:spcPts val="0"/>
              </a:spcAft>
              <a:buClr>
                <a:schemeClr val="dk1"/>
              </a:buClr>
              <a:buSzPts val="3200"/>
              <a:buChar char="•"/>
            </a:pPr>
            <a:r>
              <a:rPr lang="en-US"/>
              <a:t>Multicast if to several routers, unicast if to one router.</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Update packets</a:t>
            </a:r>
            <a:endParaRPr/>
          </a:p>
        </p:txBody>
      </p:sp>
      <p:sp>
        <p:nvSpPr>
          <p:cNvPr id="706" name="Google Shape;706;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EIGRP updates are sent only when a route changes.</a:t>
            </a:r>
            <a:endParaRPr/>
          </a:p>
          <a:p>
            <a:pPr indent="-342900" lvl="0" marL="342900" rtl="0" algn="l">
              <a:lnSpc>
                <a:spcPct val="100000"/>
              </a:lnSpc>
              <a:spcBef>
                <a:spcPts val="640"/>
              </a:spcBef>
              <a:spcAft>
                <a:spcPts val="0"/>
              </a:spcAft>
              <a:buClr>
                <a:schemeClr val="dk1"/>
              </a:buClr>
              <a:buSzPts val="3200"/>
              <a:buChar char="•"/>
            </a:pPr>
            <a:r>
              <a:rPr lang="en-US"/>
              <a:t>EIGRP updates are </a:t>
            </a:r>
            <a:r>
              <a:rPr b="1" lang="en-US"/>
              <a:t>partial</a:t>
            </a:r>
            <a:r>
              <a:rPr lang="en-US"/>
              <a:t>. They include only information about the changed route.</a:t>
            </a:r>
            <a:endParaRPr/>
          </a:p>
          <a:p>
            <a:pPr indent="-342900" lvl="0" marL="342900" rtl="0" algn="l">
              <a:lnSpc>
                <a:spcPct val="100000"/>
              </a:lnSpc>
              <a:spcBef>
                <a:spcPts val="640"/>
              </a:spcBef>
              <a:spcAft>
                <a:spcPts val="0"/>
              </a:spcAft>
              <a:buClr>
                <a:schemeClr val="dk1"/>
              </a:buClr>
              <a:buSzPts val="3200"/>
              <a:buChar char="•"/>
            </a:pPr>
            <a:r>
              <a:rPr lang="en-US"/>
              <a:t>EIGRP updates are </a:t>
            </a:r>
            <a:r>
              <a:rPr b="1" lang="en-US"/>
              <a:t>bounded</a:t>
            </a:r>
            <a:r>
              <a:rPr lang="en-US"/>
              <a:t>. They go only to routers that are affected by the change.</a:t>
            </a:r>
            <a:endParaRPr/>
          </a:p>
          <a:p>
            <a:pPr indent="-342900" lvl="0" marL="342900" rtl="0" algn="l">
              <a:lnSpc>
                <a:spcPct val="100000"/>
              </a:lnSpc>
              <a:spcBef>
                <a:spcPts val="640"/>
              </a:spcBef>
              <a:spcAft>
                <a:spcPts val="0"/>
              </a:spcAft>
              <a:buClr>
                <a:schemeClr val="dk1"/>
              </a:buClr>
              <a:buSzPts val="3200"/>
              <a:buChar char="•"/>
            </a:pPr>
            <a:r>
              <a:rPr lang="en-US"/>
              <a:t>This keeps updates small and saves bandwidth.</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2"/>
          <p:cNvSpPr txBox="1"/>
          <p:nvPr>
            <p:ph type="title"/>
          </p:nvPr>
        </p:nvSpPr>
        <p:spPr>
          <a:xfrm>
            <a:off x="457200" y="122238"/>
            <a:ext cx="8291513" cy="1295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Acknowledgement (ACK) packets</a:t>
            </a:r>
            <a:endParaRPr/>
          </a:p>
        </p:txBody>
      </p:sp>
      <p:sp>
        <p:nvSpPr>
          <p:cNvPr id="712" name="Google Shape;712;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Sent when reliable delivery is used by RTP. </a:t>
            </a:r>
            <a:endParaRPr/>
          </a:p>
          <a:p>
            <a:pPr indent="-342900" lvl="0" marL="342900" rtl="0" algn="l">
              <a:lnSpc>
                <a:spcPct val="100000"/>
              </a:lnSpc>
              <a:spcBef>
                <a:spcPts val="640"/>
              </a:spcBef>
              <a:spcAft>
                <a:spcPts val="0"/>
              </a:spcAft>
              <a:buClr>
                <a:schemeClr val="dk1"/>
              </a:buClr>
              <a:buSzPts val="3200"/>
              <a:buChar char="•"/>
            </a:pPr>
            <a:r>
              <a:rPr lang="en-US"/>
              <a:t>Sent in response to update packets.</a:t>
            </a:r>
            <a:endParaRPr/>
          </a:p>
          <a:p>
            <a:pPr indent="-342900" lvl="0" marL="342900" rtl="0" algn="l">
              <a:lnSpc>
                <a:spcPct val="100000"/>
              </a:lnSpc>
              <a:spcBef>
                <a:spcPts val="640"/>
              </a:spcBef>
              <a:spcAft>
                <a:spcPts val="0"/>
              </a:spcAft>
              <a:buClr>
                <a:schemeClr val="dk1"/>
              </a:buClr>
              <a:buSzPts val="3200"/>
              <a:buChar char="•"/>
            </a:pPr>
            <a:r>
              <a:rPr lang="en-US"/>
              <a:t>Unreliable delivery</a:t>
            </a:r>
            <a:endParaRPr/>
          </a:p>
          <a:p>
            <a:pPr indent="-342900" lvl="0" marL="342900" rtl="0" algn="l">
              <a:lnSpc>
                <a:spcPct val="100000"/>
              </a:lnSpc>
              <a:spcBef>
                <a:spcPts val="640"/>
              </a:spcBef>
              <a:spcAft>
                <a:spcPts val="0"/>
              </a:spcAft>
              <a:buClr>
                <a:schemeClr val="dk1"/>
              </a:buClr>
              <a:buSzPts val="3200"/>
              <a:buChar char="•"/>
            </a:pPr>
            <a:r>
              <a:rPr lang="en-US"/>
              <a:t>Unicast</a:t>
            </a:r>
            <a:endParaRPr/>
          </a:p>
        </p:txBody>
      </p:sp>
      <p:pic>
        <p:nvPicPr>
          <p:cNvPr id="713" name="Google Shape;713;p82"/>
          <p:cNvPicPr preferRelativeResize="0"/>
          <p:nvPr/>
        </p:nvPicPr>
        <p:blipFill rotWithShape="1">
          <a:blip r:embed="rId3">
            <a:alphaModFix/>
          </a:blip>
          <a:srcRect b="0" l="0" r="0" t="0"/>
          <a:stretch/>
        </p:blipFill>
        <p:spPr>
          <a:xfrm>
            <a:off x="1331913" y="4581525"/>
            <a:ext cx="1085850" cy="781050"/>
          </a:xfrm>
          <a:prstGeom prst="rect">
            <a:avLst/>
          </a:prstGeom>
          <a:noFill/>
          <a:ln>
            <a:noFill/>
          </a:ln>
        </p:spPr>
      </p:pic>
      <p:pic>
        <p:nvPicPr>
          <p:cNvPr id="714" name="Google Shape;714;p82"/>
          <p:cNvPicPr preferRelativeResize="0"/>
          <p:nvPr/>
        </p:nvPicPr>
        <p:blipFill rotWithShape="1">
          <a:blip r:embed="rId3">
            <a:alphaModFix/>
          </a:blip>
          <a:srcRect b="0" l="0" r="0" t="0"/>
          <a:stretch/>
        </p:blipFill>
        <p:spPr>
          <a:xfrm>
            <a:off x="6659563" y="4581525"/>
            <a:ext cx="1085850" cy="781050"/>
          </a:xfrm>
          <a:prstGeom prst="rect">
            <a:avLst/>
          </a:prstGeom>
          <a:noFill/>
          <a:ln>
            <a:noFill/>
          </a:ln>
        </p:spPr>
      </p:pic>
      <p:cxnSp>
        <p:nvCxnSpPr>
          <p:cNvPr id="715" name="Google Shape;715;p82"/>
          <p:cNvCxnSpPr/>
          <p:nvPr/>
        </p:nvCxnSpPr>
        <p:spPr>
          <a:xfrm>
            <a:off x="2411413" y="4797425"/>
            <a:ext cx="4248150" cy="0"/>
          </a:xfrm>
          <a:prstGeom prst="straightConnector1">
            <a:avLst/>
          </a:prstGeom>
          <a:noFill/>
          <a:ln cap="flat" cmpd="sng" w="38100">
            <a:solidFill>
              <a:schemeClr val="dk1"/>
            </a:solidFill>
            <a:prstDash val="solid"/>
            <a:round/>
            <a:headEnd len="sm" w="sm" type="none"/>
            <a:tailEnd len="lg" w="lg" type="triangle"/>
          </a:ln>
        </p:spPr>
      </p:cxnSp>
      <p:cxnSp>
        <p:nvCxnSpPr>
          <p:cNvPr id="716" name="Google Shape;716;p82"/>
          <p:cNvCxnSpPr/>
          <p:nvPr/>
        </p:nvCxnSpPr>
        <p:spPr>
          <a:xfrm rot="10800000">
            <a:off x="2411413" y="5084763"/>
            <a:ext cx="4248150" cy="0"/>
          </a:xfrm>
          <a:prstGeom prst="straightConnector1">
            <a:avLst/>
          </a:prstGeom>
          <a:noFill/>
          <a:ln cap="flat" cmpd="sng" w="38100">
            <a:solidFill>
              <a:schemeClr val="dk1"/>
            </a:solidFill>
            <a:prstDash val="solid"/>
            <a:round/>
            <a:headEnd len="sm" w="sm" type="none"/>
            <a:tailEnd len="lg" w="lg" type="triangle"/>
          </a:ln>
        </p:spPr>
      </p:cxnSp>
      <p:sp>
        <p:nvSpPr>
          <p:cNvPr id="717" name="Google Shape;717;p82"/>
          <p:cNvSpPr txBox="1"/>
          <p:nvPr/>
        </p:nvSpPr>
        <p:spPr>
          <a:xfrm>
            <a:off x="3276600" y="4365625"/>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Update (reliable)</a:t>
            </a:r>
            <a:endParaRPr b="0" i="0" sz="1400" u="none" cap="none" strike="noStrike">
              <a:solidFill>
                <a:srgbClr val="000000"/>
              </a:solidFill>
              <a:latin typeface="Arial"/>
              <a:ea typeface="Arial"/>
              <a:cs typeface="Arial"/>
              <a:sym typeface="Arial"/>
            </a:endParaRPr>
          </a:p>
        </p:txBody>
      </p:sp>
      <p:sp>
        <p:nvSpPr>
          <p:cNvPr id="718" name="Google Shape;718;p82"/>
          <p:cNvSpPr txBox="1"/>
          <p:nvPr/>
        </p:nvSpPr>
        <p:spPr>
          <a:xfrm>
            <a:off x="3419475" y="5084763"/>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ACK (unreliable)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Query packet</a:t>
            </a:r>
            <a:endParaRPr/>
          </a:p>
        </p:txBody>
      </p:sp>
      <p:sp>
        <p:nvSpPr>
          <p:cNvPr id="724" name="Google Shape;724;p83"/>
          <p:cNvSpPr txBox="1"/>
          <p:nvPr>
            <p:ph idx="1" type="body"/>
          </p:nvPr>
        </p:nvSpPr>
        <p:spPr>
          <a:xfrm>
            <a:off x="457200" y="1719263"/>
            <a:ext cx="8229600" cy="34385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Used when searching for a network</a:t>
            </a:r>
            <a:endParaRPr/>
          </a:p>
          <a:p>
            <a:pPr indent="-342900" lvl="0" marL="342900" rtl="0" algn="l">
              <a:lnSpc>
                <a:spcPct val="100000"/>
              </a:lnSpc>
              <a:spcBef>
                <a:spcPts val="640"/>
              </a:spcBef>
              <a:spcAft>
                <a:spcPts val="0"/>
              </a:spcAft>
              <a:buClr>
                <a:schemeClr val="dk1"/>
              </a:buClr>
              <a:buSzPts val="3200"/>
              <a:buChar char="•"/>
            </a:pPr>
            <a:r>
              <a:rPr lang="en-US"/>
              <a:t>E.g. a route goes down. Is there another route?</a:t>
            </a:r>
            <a:endParaRPr/>
          </a:p>
          <a:p>
            <a:pPr indent="-342900" lvl="0" marL="342900" rtl="0" algn="l">
              <a:lnSpc>
                <a:spcPct val="100000"/>
              </a:lnSpc>
              <a:spcBef>
                <a:spcPts val="640"/>
              </a:spcBef>
              <a:spcAft>
                <a:spcPts val="0"/>
              </a:spcAft>
              <a:buClr>
                <a:schemeClr val="dk1"/>
              </a:buClr>
              <a:buSzPts val="3200"/>
              <a:buChar char="•"/>
            </a:pPr>
            <a:r>
              <a:rPr lang="en-US"/>
              <a:t>Uses reliable delivery so requires ACK</a:t>
            </a:r>
            <a:endParaRPr/>
          </a:p>
          <a:p>
            <a:pPr indent="-342900" lvl="0" marL="342900" rtl="0" algn="l">
              <a:lnSpc>
                <a:spcPct val="100000"/>
              </a:lnSpc>
              <a:spcBef>
                <a:spcPts val="640"/>
              </a:spcBef>
              <a:spcAft>
                <a:spcPts val="0"/>
              </a:spcAft>
              <a:buClr>
                <a:schemeClr val="dk1"/>
              </a:buClr>
              <a:buSzPts val="3200"/>
              <a:buChar char="•"/>
            </a:pPr>
            <a:r>
              <a:rPr lang="en-US"/>
              <a:t>Multicast or unicast</a:t>
            </a:r>
            <a:endParaRPr/>
          </a:p>
          <a:p>
            <a:pPr indent="-342900" lvl="0" marL="342900" rtl="0" algn="l">
              <a:lnSpc>
                <a:spcPct val="100000"/>
              </a:lnSpc>
              <a:spcBef>
                <a:spcPts val="640"/>
              </a:spcBef>
              <a:spcAft>
                <a:spcPts val="0"/>
              </a:spcAft>
              <a:buClr>
                <a:schemeClr val="dk1"/>
              </a:buClr>
              <a:buSzPts val="3200"/>
              <a:buChar char="•"/>
            </a:pPr>
            <a:r>
              <a:rPr lang="en-US"/>
              <a:t>All neighbours must reply</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725" name="Google Shape;725;p83"/>
          <p:cNvPicPr preferRelativeResize="0"/>
          <p:nvPr/>
        </p:nvPicPr>
        <p:blipFill rotWithShape="1">
          <a:blip r:embed="rId3">
            <a:alphaModFix/>
          </a:blip>
          <a:srcRect b="0" l="0" r="0" t="0"/>
          <a:stretch/>
        </p:blipFill>
        <p:spPr>
          <a:xfrm>
            <a:off x="1331913" y="5157788"/>
            <a:ext cx="1085850" cy="781050"/>
          </a:xfrm>
          <a:prstGeom prst="rect">
            <a:avLst/>
          </a:prstGeom>
          <a:noFill/>
          <a:ln>
            <a:noFill/>
          </a:ln>
        </p:spPr>
      </p:pic>
      <p:pic>
        <p:nvPicPr>
          <p:cNvPr id="726" name="Google Shape;726;p83"/>
          <p:cNvPicPr preferRelativeResize="0"/>
          <p:nvPr/>
        </p:nvPicPr>
        <p:blipFill rotWithShape="1">
          <a:blip r:embed="rId3">
            <a:alphaModFix/>
          </a:blip>
          <a:srcRect b="0" l="0" r="0" t="0"/>
          <a:stretch/>
        </p:blipFill>
        <p:spPr>
          <a:xfrm>
            <a:off x="6659563" y="5157788"/>
            <a:ext cx="1085850" cy="781050"/>
          </a:xfrm>
          <a:prstGeom prst="rect">
            <a:avLst/>
          </a:prstGeom>
          <a:noFill/>
          <a:ln>
            <a:noFill/>
          </a:ln>
        </p:spPr>
      </p:pic>
      <p:cxnSp>
        <p:nvCxnSpPr>
          <p:cNvPr id="727" name="Google Shape;727;p83"/>
          <p:cNvCxnSpPr/>
          <p:nvPr/>
        </p:nvCxnSpPr>
        <p:spPr>
          <a:xfrm>
            <a:off x="2411413" y="5373688"/>
            <a:ext cx="4248150" cy="0"/>
          </a:xfrm>
          <a:prstGeom prst="straightConnector1">
            <a:avLst/>
          </a:prstGeom>
          <a:noFill/>
          <a:ln cap="flat" cmpd="sng" w="38100">
            <a:solidFill>
              <a:schemeClr val="dk1"/>
            </a:solidFill>
            <a:prstDash val="solid"/>
            <a:round/>
            <a:headEnd len="sm" w="sm" type="none"/>
            <a:tailEnd len="lg" w="lg" type="triangle"/>
          </a:ln>
        </p:spPr>
      </p:cxnSp>
      <p:cxnSp>
        <p:nvCxnSpPr>
          <p:cNvPr id="728" name="Google Shape;728;p83"/>
          <p:cNvCxnSpPr/>
          <p:nvPr/>
        </p:nvCxnSpPr>
        <p:spPr>
          <a:xfrm rot="10800000">
            <a:off x="2411413" y="5661025"/>
            <a:ext cx="4248150" cy="0"/>
          </a:xfrm>
          <a:prstGeom prst="straightConnector1">
            <a:avLst/>
          </a:prstGeom>
          <a:noFill/>
          <a:ln cap="flat" cmpd="sng" w="38100">
            <a:solidFill>
              <a:schemeClr val="dk1"/>
            </a:solidFill>
            <a:prstDash val="solid"/>
            <a:round/>
            <a:headEnd len="sm" w="sm" type="none"/>
            <a:tailEnd len="lg" w="lg" type="triangle"/>
          </a:ln>
        </p:spPr>
      </p:cxnSp>
      <p:sp>
        <p:nvSpPr>
          <p:cNvPr id="729" name="Google Shape;729;p83"/>
          <p:cNvSpPr txBox="1"/>
          <p:nvPr/>
        </p:nvSpPr>
        <p:spPr>
          <a:xfrm>
            <a:off x="3276600" y="4941888"/>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Query (reliable)</a:t>
            </a:r>
            <a:endParaRPr b="0" i="0" sz="1400" u="none" cap="none" strike="noStrike">
              <a:solidFill>
                <a:srgbClr val="000000"/>
              </a:solidFill>
              <a:latin typeface="Arial"/>
              <a:ea typeface="Arial"/>
              <a:cs typeface="Arial"/>
              <a:sym typeface="Arial"/>
            </a:endParaRPr>
          </a:p>
        </p:txBody>
      </p:sp>
      <p:sp>
        <p:nvSpPr>
          <p:cNvPr id="730" name="Google Shape;730;p83"/>
          <p:cNvSpPr txBox="1"/>
          <p:nvPr/>
        </p:nvSpPr>
        <p:spPr>
          <a:xfrm>
            <a:off x="3419475" y="5661025"/>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ACK (unreliable)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Reply packet</a:t>
            </a:r>
            <a:endParaRPr/>
          </a:p>
        </p:txBody>
      </p:sp>
      <p:sp>
        <p:nvSpPr>
          <p:cNvPr id="736" name="Google Shape;736;p84"/>
          <p:cNvSpPr txBox="1"/>
          <p:nvPr>
            <p:ph idx="1" type="body"/>
          </p:nvPr>
        </p:nvSpPr>
        <p:spPr>
          <a:xfrm>
            <a:off x="457200" y="1719263"/>
            <a:ext cx="8229600" cy="235743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Sent in response to a query from a neighbour.</a:t>
            </a:r>
            <a:endParaRPr/>
          </a:p>
          <a:p>
            <a:pPr indent="-342900" lvl="0" marL="342900" rtl="0" algn="l">
              <a:lnSpc>
                <a:spcPct val="100000"/>
              </a:lnSpc>
              <a:spcBef>
                <a:spcPts val="640"/>
              </a:spcBef>
              <a:spcAft>
                <a:spcPts val="0"/>
              </a:spcAft>
              <a:buClr>
                <a:schemeClr val="dk1"/>
              </a:buClr>
              <a:buSzPts val="3200"/>
              <a:buChar char="•"/>
            </a:pPr>
            <a:r>
              <a:rPr lang="en-US"/>
              <a:t>Sent reliably so requires ACK.</a:t>
            </a:r>
            <a:endParaRPr/>
          </a:p>
          <a:p>
            <a:pPr indent="-342900" lvl="0" marL="342900" rtl="0" algn="l">
              <a:lnSpc>
                <a:spcPct val="100000"/>
              </a:lnSpc>
              <a:spcBef>
                <a:spcPts val="640"/>
              </a:spcBef>
              <a:spcAft>
                <a:spcPts val="0"/>
              </a:spcAft>
              <a:buClr>
                <a:schemeClr val="dk1"/>
              </a:buClr>
              <a:buSzPts val="3200"/>
              <a:buChar char="•"/>
            </a:pPr>
            <a:r>
              <a:rPr lang="en-US"/>
              <a:t>Unicast</a:t>
            </a:r>
            <a:endParaRPr/>
          </a:p>
          <a:p>
            <a:pPr indent="-342900" lvl="0" marL="342900" rtl="0" algn="l">
              <a:lnSpc>
                <a:spcPct val="100000"/>
              </a:lnSpc>
              <a:spcBef>
                <a:spcPts val="640"/>
              </a:spcBef>
              <a:spcAft>
                <a:spcPts val="0"/>
              </a:spcAft>
              <a:buClr>
                <a:schemeClr val="dk1"/>
              </a:buClr>
              <a:buSzPts val="3200"/>
              <a:buFont typeface="Noto Sans Symbols"/>
              <a:buNone/>
            </a:pPr>
            <a:r>
              <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737" name="Google Shape;737;p84"/>
          <p:cNvPicPr preferRelativeResize="0"/>
          <p:nvPr/>
        </p:nvPicPr>
        <p:blipFill rotWithShape="1">
          <a:blip r:embed="rId3">
            <a:alphaModFix/>
          </a:blip>
          <a:srcRect b="0" l="0" r="0" t="0"/>
          <a:stretch/>
        </p:blipFill>
        <p:spPr>
          <a:xfrm>
            <a:off x="1114425" y="4005263"/>
            <a:ext cx="1085850" cy="781050"/>
          </a:xfrm>
          <a:prstGeom prst="rect">
            <a:avLst/>
          </a:prstGeom>
          <a:noFill/>
          <a:ln>
            <a:noFill/>
          </a:ln>
        </p:spPr>
      </p:pic>
      <p:pic>
        <p:nvPicPr>
          <p:cNvPr id="738" name="Google Shape;738;p84"/>
          <p:cNvPicPr preferRelativeResize="0"/>
          <p:nvPr/>
        </p:nvPicPr>
        <p:blipFill rotWithShape="1">
          <a:blip r:embed="rId3">
            <a:alphaModFix/>
          </a:blip>
          <a:srcRect b="0" l="0" r="0" t="0"/>
          <a:stretch/>
        </p:blipFill>
        <p:spPr>
          <a:xfrm>
            <a:off x="6442075" y="4005263"/>
            <a:ext cx="1085850" cy="781050"/>
          </a:xfrm>
          <a:prstGeom prst="rect">
            <a:avLst/>
          </a:prstGeom>
          <a:noFill/>
          <a:ln>
            <a:noFill/>
          </a:ln>
        </p:spPr>
      </p:pic>
      <p:cxnSp>
        <p:nvCxnSpPr>
          <p:cNvPr id="739" name="Google Shape;739;p84"/>
          <p:cNvCxnSpPr/>
          <p:nvPr/>
        </p:nvCxnSpPr>
        <p:spPr>
          <a:xfrm>
            <a:off x="2193925" y="4221163"/>
            <a:ext cx="4248150" cy="0"/>
          </a:xfrm>
          <a:prstGeom prst="straightConnector1">
            <a:avLst/>
          </a:prstGeom>
          <a:noFill/>
          <a:ln cap="flat" cmpd="sng" w="38100">
            <a:solidFill>
              <a:schemeClr val="dk1"/>
            </a:solidFill>
            <a:prstDash val="solid"/>
            <a:round/>
            <a:headEnd len="sm" w="sm" type="none"/>
            <a:tailEnd len="lg" w="lg" type="triangle"/>
          </a:ln>
        </p:spPr>
      </p:cxnSp>
      <p:cxnSp>
        <p:nvCxnSpPr>
          <p:cNvPr id="740" name="Google Shape;740;p84"/>
          <p:cNvCxnSpPr/>
          <p:nvPr/>
        </p:nvCxnSpPr>
        <p:spPr>
          <a:xfrm rot="10800000">
            <a:off x="2193925" y="4508500"/>
            <a:ext cx="4248150" cy="0"/>
          </a:xfrm>
          <a:prstGeom prst="straightConnector1">
            <a:avLst/>
          </a:prstGeom>
          <a:noFill/>
          <a:ln cap="flat" cmpd="sng" w="38100">
            <a:solidFill>
              <a:schemeClr val="dk1"/>
            </a:solidFill>
            <a:prstDash val="solid"/>
            <a:round/>
            <a:headEnd len="sm" w="sm" type="none"/>
            <a:tailEnd len="lg" w="lg" type="triangle"/>
          </a:ln>
        </p:spPr>
      </p:cxnSp>
      <p:sp>
        <p:nvSpPr>
          <p:cNvPr id="741" name="Google Shape;741;p84"/>
          <p:cNvSpPr txBox="1"/>
          <p:nvPr/>
        </p:nvSpPr>
        <p:spPr>
          <a:xfrm>
            <a:off x="3059113" y="3789363"/>
            <a:ext cx="2592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Query (reliable)</a:t>
            </a:r>
            <a:endParaRPr b="0" i="0" sz="1400" u="none" cap="none" strike="noStrike">
              <a:solidFill>
                <a:srgbClr val="000000"/>
              </a:solidFill>
              <a:latin typeface="Arial"/>
              <a:ea typeface="Arial"/>
              <a:cs typeface="Arial"/>
              <a:sym typeface="Arial"/>
            </a:endParaRPr>
          </a:p>
        </p:txBody>
      </p:sp>
      <p:sp>
        <p:nvSpPr>
          <p:cNvPr id="742" name="Google Shape;742;p84"/>
          <p:cNvSpPr txBox="1"/>
          <p:nvPr/>
        </p:nvSpPr>
        <p:spPr>
          <a:xfrm>
            <a:off x="3201988" y="4508500"/>
            <a:ext cx="2592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ACK (unreliable)</a:t>
            </a:r>
            <a:endParaRPr b="0" i="0" sz="1400" u="none" cap="none" strike="noStrike">
              <a:solidFill>
                <a:srgbClr val="000000"/>
              </a:solidFill>
              <a:latin typeface="Arial"/>
              <a:ea typeface="Arial"/>
              <a:cs typeface="Arial"/>
              <a:sym typeface="Arial"/>
            </a:endParaRPr>
          </a:p>
        </p:txBody>
      </p:sp>
      <p:pic>
        <p:nvPicPr>
          <p:cNvPr id="743" name="Google Shape;743;p84"/>
          <p:cNvPicPr preferRelativeResize="0"/>
          <p:nvPr/>
        </p:nvPicPr>
        <p:blipFill rotWithShape="1">
          <a:blip r:embed="rId3">
            <a:alphaModFix/>
          </a:blip>
          <a:srcRect b="0" l="0" r="0" t="0"/>
          <a:stretch/>
        </p:blipFill>
        <p:spPr>
          <a:xfrm>
            <a:off x="1116013" y="5230813"/>
            <a:ext cx="1085850" cy="781050"/>
          </a:xfrm>
          <a:prstGeom prst="rect">
            <a:avLst/>
          </a:prstGeom>
          <a:noFill/>
          <a:ln>
            <a:noFill/>
          </a:ln>
        </p:spPr>
      </p:pic>
      <p:pic>
        <p:nvPicPr>
          <p:cNvPr id="744" name="Google Shape;744;p84"/>
          <p:cNvPicPr preferRelativeResize="0"/>
          <p:nvPr/>
        </p:nvPicPr>
        <p:blipFill rotWithShape="1">
          <a:blip r:embed="rId3">
            <a:alphaModFix/>
          </a:blip>
          <a:srcRect b="0" l="0" r="0" t="0"/>
          <a:stretch/>
        </p:blipFill>
        <p:spPr>
          <a:xfrm>
            <a:off x="6443663" y="5230813"/>
            <a:ext cx="1085850" cy="781050"/>
          </a:xfrm>
          <a:prstGeom prst="rect">
            <a:avLst/>
          </a:prstGeom>
          <a:noFill/>
          <a:ln>
            <a:noFill/>
          </a:ln>
        </p:spPr>
      </p:pic>
      <p:cxnSp>
        <p:nvCxnSpPr>
          <p:cNvPr id="745" name="Google Shape;745;p84"/>
          <p:cNvCxnSpPr/>
          <p:nvPr/>
        </p:nvCxnSpPr>
        <p:spPr>
          <a:xfrm>
            <a:off x="2195513" y="5446713"/>
            <a:ext cx="4248150" cy="0"/>
          </a:xfrm>
          <a:prstGeom prst="straightConnector1">
            <a:avLst/>
          </a:prstGeom>
          <a:noFill/>
          <a:ln cap="flat" cmpd="sng" w="38100">
            <a:solidFill>
              <a:schemeClr val="dk1"/>
            </a:solidFill>
            <a:prstDash val="solid"/>
            <a:round/>
            <a:headEnd len="lg" w="lg" type="triangle"/>
            <a:tailEnd len="sm" w="sm" type="none"/>
          </a:ln>
        </p:spPr>
      </p:cxnSp>
      <p:cxnSp>
        <p:nvCxnSpPr>
          <p:cNvPr id="746" name="Google Shape;746;p84"/>
          <p:cNvCxnSpPr/>
          <p:nvPr/>
        </p:nvCxnSpPr>
        <p:spPr>
          <a:xfrm rot="10800000">
            <a:off x="2195513" y="5734050"/>
            <a:ext cx="4248150" cy="0"/>
          </a:xfrm>
          <a:prstGeom prst="straightConnector1">
            <a:avLst/>
          </a:prstGeom>
          <a:noFill/>
          <a:ln cap="flat" cmpd="sng" w="38100">
            <a:solidFill>
              <a:schemeClr val="dk1"/>
            </a:solidFill>
            <a:prstDash val="solid"/>
            <a:round/>
            <a:headEnd len="lg" w="lg" type="triangle"/>
            <a:tailEnd len="sm" w="sm" type="none"/>
          </a:ln>
        </p:spPr>
      </p:cxnSp>
      <p:sp>
        <p:nvSpPr>
          <p:cNvPr id="747" name="Google Shape;747;p84"/>
          <p:cNvSpPr txBox="1"/>
          <p:nvPr/>
        </p:nvSpPr>
        <p:spPr>
          <a:xfrm>
            <a:off x="3060700" y="5014913"/>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Reply (reliable)</a:t>
            </a:r>
            <a:endParaRPr b="0" i="0" sz="1400" u="none" cap="none" strike="noStrike">
              <a:solidFill>
                <a:srgbClr val="000000"/>
              </a:solidFill>
              <a:latin typeface="Arial"/>
              <a:ea typeface="Arial"/>
              <a:cs typeface="Arial"/>
              <a:sym typeface="Arial"/>
            </a:endParaRPr>
          </a:p>
        </p:txBody>
      </p:sp>
      <p:sp>
        <p:nvSpPr>
          <p:cNvPr id="748" name="Google Shape;748;p84"/>
          <p:cNvSpPr txBox="1"/>
          <p:nvPr/>
        </p:nvSpPr>
        <p:spPr>
          <a:xfrm>
            <a:off x="3203575" y="5734050"/>
            <a:ext cx="25923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ACK (unreliable)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Summary of message types</a:t>
            </a:r>
            <a:endParaRPr/>
          </a:p>
        </p:txBody>
      </p:sp>
      <p:graphicFrame>
        <p:nvGraphicFramePr>
          <p:cNvPr id="754" name="Google Shape;754;p85"/>
          <p:cNvGraphicFramePr/>
          <p:nvPr/>
        </p:nvGraphicFramePr>
        <p:xfrm>
          <a:off x="457200" y="2492375"/>
          <a:ext cx="3000000" cy="3000000"/>
        </p:xfrm>
        <a:graphic>
          <a:graphicData uri="http://schemas.openxmlformats.org/drawingml/2006/table">
            <a:tbl>
              <a:tblPr>
                <a:noFill/>
                <a:tableStyleId>{9E2B8458-44CE-41D6-AA18-5701B8C612E8}</a:tableStyleId>
              </a:tblPr>
              <a:tblGrid>
                <a:gridCol w="2057400"/>
                <a:gridCol w="2057400"/>
                <a:gridCol w="2057400"/>
                <a:gridCol w="2057400"/>
              </a:tblGrid>
              <a:tr h="696925">
                <a:tc>
                  <a:txBody>
                    <a:bodyPr/>
                    <a:lstStyle/>
                    <a:p>
                      <a:pPr indent="0" lvl="0" marL="0" marR="0" rtl="0" algn="l">
                        <a:lnSpc>
                          <a:spcPct val="100000"/>
                        </a:lnSpc>
                        <a:spcBef>
                          <a:spcPts val="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Unicast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Multicast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Either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47775">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Reliable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Reply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Update</a:t>
                      </a:r>
                      <a:endParaRPr sz="1400" u="none" cap="none" strike="noStrike"/>
                    </a:p>
                    <a:p>
                      <a:pPr indent="0" lvl="0" marL="0" marR="0" rtl="0" algn="l">
                        <a:lnSpc>
                          <a:spcPct val="100000"/>
                        </a:lnSpc>
                        <a:spcBef>
                          <a:spcPts val="52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Query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79500">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Unreliable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ACK</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Hello</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EIGRP Terminology </a:t>
            </a:r>
            <a:endParaRPr/>
          </a:p>
        </p:txBody>
      </p:sp>
      <p:sp>
        <p:nvSpPr>
          <p:cNvPr id="760" name="Google Shape;760;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90000"/>
              </a:lnSpc>
              <a:spcBef>
                <a:spcPts val="0"/>
              </a:spcBef>
              <a:spcAft>
                <a:spcPts val="0"/>
              </a:spcAft>
              <a:buClr>
                <a:schemeClr val="dk1"/>
              </a:buClr>
              <a:buSzPct val="100000"/>
              <a:buChar char="•"/>
            </a:pPr>
            <a:r>
              <a:rPr b="1" lang="en-US"/>
              <a:t>Neighbor table</a:t>
            </a:r>
            <a:r>
              <a:rPr lang="en-US"/>
              <a:t> – Each EIGRP router maintains a neighbor table </a:t>
            </a:r>
            <a:r>
              <a:rPr lang="en-US">
                <a:solidFill>
                  <a:srgbClr val="FF0000"/>
                </a:solidFill>
              </a:rPr>
              <a:t>that lists adjacent routers</a:t>
            </a:r>
            <a:r>
              <a:rPr lang="en-US"/>
              <a:t>. This table is comparable to the adjacency database used by OSPF. There is a neighbor table for each protocol that EIGRP supports. </a:t>
            </a:r>
            <a:endParaRPr/>
          </a:p>
          <a:p>
            <a:pPr indent="-185420" lvl="0" marL="342900" rtl="0" algn="l">
              <a:lnSpc>
                <a:spcPct val="90000"/>
              </a:lnSpc>
              <a:spcBef>
                <a:spcPts val="496"/>
              </a:spcBef>
              <a:spcAft>
                <a:spcPts val="0"/>
              </a:spcAft>
              <a:buClr>
                <a:schemeClr val="dk1"/>
              </a:buClr>
              <a:buSzPct val="100000"/>
              <a:buNone/>
            </a:pPr>
            <a:r>
              <a:t/>
            </a:r>
            <a:endParaRPr/>
          </a:p>
          <a:p>
            <a:pPr indent="-342900" lvl="0" marL="342900" rtl="0" algn="l">
              <a:lnSpc>
                <a:spcPct val="90000"/>
              </a:lnSpc>
              <a:spcBef>
                <a:spcPts val="496"/>
              </a:spcBef>
              <a:spcAft>
                <a:spcPts val="0"/>
              </a:spcAft>
              <a:buClr>
                <a:schemeClr val="dk1"/>
              </a:buClr>
              <a:buSzPct val="100000"/>
              <a:buChar char="•"/>
            </a:pPr>
            <a:r>
              <a:rPr b="1" lang="en-US"/>
              <a:t>Topology table</a:t>
            </a:r>
            <a:r>
              <a:rPr lang="en-US"/>
              <a:t> – Every EIGRP router maintains a topology table for each configured network protocol. This table includes </a:t>
            </a:r>
            <a:r>
              <a:rPr lang="en-US">
                <a:solidFill>
                  <a:srgbClr val="FF0000"/>
                </a:solidFill>
              </a:rPr>
              <a:t>route entries for all destinations </a:t>
            </a:r>
            <a:r>
              <a:rPr lang="en-US"/>
              <a:t>that the router has learned. </a:t>
            </a:r>
            <a:r>
              <a:rPr lang="en-US">
                <a:solidFill>
                  <a:srgbClr val="FF0000"/>
                </a:solidFill>
              </a:rPr>
              <a:t>All learned routes to a destination are maintained in the topology table</a:t>
            </a:r>
            <a:r>
              <a:rPr lang="en-US"/>
              <a:t>. </a:t>
            </a:r>
            <a:endParaRPr/>
          </a:p>
          <a:p>
            <a:pPr indent="-185420" lvl="0" marL="342900" rtl="0" algn="l">
              <a:lnSpc>
                <a:spcPct val="90000"/>
              </a:lnSpc>
              <a:spcBef>
                <a:spcPts val="496"/>
              </a:spcBef>
              <a:spcAft>
                <a:spcPts val="0"/>
              </a:spcAft>
              <a:buClr>
                <a:schemeClr val="dk1"/>
              </a:buClr>
              <a:buSzPct val="100000"/>
              <a:buNone/>
            </a:pPr>
            <a:r>
              <a:t/>
            </a:r>
            <a:endParaRPr/>
          </a:p>
          <a:p>
            <a:pPr indent="-342900" lvl="0" marL="342900" rtl="0" algn="l">
              <a:lnSpc>
                <a:spcPct val="90000"/>
              </a:lnSpc>
              <a:spcBef>
                <a:spcPts val="496"/>
              </a:spcBef>
              <a:spcAft>
                <a:spcPts val="0"/>
              </a:spcAft>
              <a:buClr>
                <a:schemeClr val="dk1"/>
              </a:buClr>
              <a:buSzPct val="100000"/>
              <a:buChar char="•"/>
            </a:pPr>
            <a:r>
              <a:rPr b="1" lang="en-US"/>
              <a:t>Routing table</a:t>
            </a:r>
            <a:r>
              <a:rPr lang="en-US"/>
              <a:t> – EIGRP chooses the </a:t>
            </a:r>
            <a:r>
              <a:rPr lang="en-US">
                <a:solidFill>
                  <a:srgbClr val="FF0000"/>
                </a:solidFill>
              </a:rPr>
              <a:t>best routes </a:t>
            </a:r>
            <a:r>
              <a:rPr lang="en-US"/>
              <a:t>to a destination from the </a:t>
            </a:r>
            <a:r>
              <a:rPr lang="en-US">
                <a:solidFill>
                  <a:srgbClr val="FF0000"/>
                </a:solidFill>
              </a:rPr>
              <a:t>topology table </a:t>
            </a:r>
            <a:r>
              <a:rPr lang="en-US"/>
              <a:t>and places these routes in the routing table. Each EIGRP router maintains a routing table for each network protocol.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7"/>
          <p:cNvSpPr txBox="1"/>
          <p:nvPr>
            <p:ph idx="1" type="body"/>
          </p:nvPr>
        </p:nvSpPr>
        <p:spPr>
          <a:xfrm>
            <a:off x="457200" y="533400"/>
            <a:ext cx="7886700" cy="57197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600"/>
              <a:buChar char="•"/>
            </a:pPr>
            <a:r>
              <a:rPr b="1" lang="en-US" sz="2600">
                <a:latin typeface="Arial"/>
                <a:ea typeface="Arial"/>
                <a:cs typeface="Arial"/>
                <a:sym typeface="Arial"/>
              </a:rPr>
              <a:t>Successor</a:t>
            </a:r>
            <a:r>
              <a:rPr lang="en-US" sz="2600">
                <a:latin typeface="Arial"/>
                <a:ea typeface="Arial"/>
                <a:cs typeface="Arial"/>
                <a:sym typeface="Arial"/>
              </a:rPr>
              <a:t> – A successor is a route selected as the </a:t>
            </a:r>
            <a:r>
              <a:rPr lang="en-US" sz="2600">
                <a:solidFill>
                  <a:srgbClr val="FF0000"/>
                </a:solidFill>
                <a:latin typeface="Arial"/>
                <a:ea typeface="Arial"/>
                <a:cs typeface="Arial"/>
                <a:sym typeface="Arial"/>
              </a:rPr>
              <a:t>primary route </a:t>
            </a:r>
            <a:r>
              <a:rPr lang="en-US" sz="2600">
                <a:latin typeface="Arial"/>
                <a:ea typeface="Arial"/>
                <a:cs typeface="Arial"/>
                <a:sym typeface="Arial"/>
              </a:rPr>
              <a:t>to use to reach a destination. Successors are the entries kept in the routing table. Multiple successors for a destination can be retained in the routing table. </a:t>
            </a:r>
            <a:endParaRPr/>
          </a:p>
          <a:p>
            <a:pPr indent="-177800" lvl="0" marL="342900" rtl="0" algn="l">
              <a:lnSpc>
                <a:spcPct val="90000"/>
              </a:lnSpc>
              <a:spcBef>
                <a:spcPts val="520"/>
              </a:spcBef>
              <a:spcAft>
                <a:spcPts val="0"/>
              </a:spcAft>
              <a:buClr>
                <a:schemeClr val="dk1"/>
              </a:buClr>
              <a:buSzPts val="2600"/>
              <a:buNone/>
            </a:pPr>
            <a:r>
              <a:t/>
            </a:r>
            <a:endParaRPr sz="2600">
              <a:latin typeface="Arial"/>
              <a:ea typeface="Arial"/>
              <a:cs typeface="Arial"/>
              <a:sym typeface="Arial"/>
            </a:endParaRPr>
          </a:p>
          <a:p>
            <a:pPr indent="-342900" lvl="0" marL="342900" rtl="0" algn="l">
              <a:lnSpc>
                <a:spcPct val="90000"/>
              </a:lnSpc>
              <a:spcBef>
                <a:spcPts val="520"/>
              </a:spcBef>
              <a:spcAft>
                <a:spcPts val="0"/>
              </a:spcAft>
              <a:buClr>
                <a:schemeClr val="dk1"/>
              </a:buClr>
              <a:buSzPts val="2600"/>
              <a:buChar char="•"/>
            </a:pPr>
            <a:r>
              <a:rPr b="1" lang="en-US" sz="2600">
                <a:latin typeface="Arial"/>
                <a:ea typeface="Arial"/>
                <a:cs typeface="Arial"/>
                <a:sym typeface="Arial"/>
              </a:rPr>
              <a:t>Feasible successor</a:t>
            </a:r>
            <a:r>
              <a:rPr lang="en-US" sz="2600">
                <a:latin typeface="Arial"/>
                <a:ea typeface="Arial"/>
                <a:cs typeface="Arial"/>
                <a:sym typeface="Arial"/>
              </a:rPr>
              <a:t> – A feasible successor is a </a:t>
            </a:r>
            <a:r>
              <a:rPr lang="en-US" sz="2600">
                <a:solidFill>
                  <a:srgbClr val="FF0000"/>
                </a:solidFill>
                <a:latin typeface="Arial"/>
                <a:ea typeface="Arial"/>
                <a:cs typeface="Arial"/>
                <a:sym typeface="Arial"/>
              </a:rPr>
              <a:t>backup route</a:t>
            </a:r>
            <a:r>
              <a:rPr lang="en-US" sz="2600">
                <a:latin typeface="Arial"/>
                <a:ea typeface="Arial"/>
                <a:cs typeface="Arial"/>
                <a:sym typeface="Arial"/>
              </a:rPr>
              <a:t>. These routes are selected at the same time the successors are identified, but are kept in the topology table. Multiple feasible successors for a destination can be retained in the topology table. </a:t>
            </a:r>
            <a:endParaRPr/>
          </a:p>
          <a:p>
            <a:pPr indent="-177800" lvl="0" marL="342900" rtl="0" algn="l">
              <a:lnSpc>
                <a:spcPct val="100000"/>
              </a:lnSpc>
              <a:spcBef>
                <a:spcPts val="520"/>
              </a:spcBef>
              <a:spcAft>
                <a:spcPts val="0"/>
              </a:spcAft>
              <a:buClr>
                <a:schemeClr val="dk1"/>
              </a:buClr>
              <a:buSzPts val="2600"/>
              <a:buNone/>
            </a:pPr>
            <a:r>
              <a:t/>
            </a:r>
            <a:endParaRPr sz="2600">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8"/>
          <p:cNvSpPr txBox="1"/>
          <p:nvPr>
            <p:ph idx="1" type="body"/>
          </p:nvPr>
        </p:nvSpPr>
        <p:spPr>
          <a:xfrm>
            <a:off x="381000" y="1143000"/>
            <a:ext cx="8534400" cy="114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t>Whenever a new neighbor is discovered, the address of that neighbor and the interface used to reach it are recorded in a new neighbor table entry.</a:t>
            </a:r>
            <a:endParaRPr/>
          </a:p>
        </p:txBody>
      </p:sp>
      <p:sp>
        <p:nvSpPr>
          <p:cNvPr id="771" name="Google Shape;771;p88"/>
          <p:cNvSpPr/>
          <p:nvPr/>
        </p:nvSpPr>
        <p:spPr>
          <a:xfrm>
            <a:off x="381000" y="2286000"/>
            <a:ext cx="8716963" cy="2209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CC99"/>
              </a:buClr>
              <a:buSzPts val="1260"/>
              <a:buFont typeface="Arial"/>
              <a:buNone/>
            </a:pPr>
            <a:r>
              <a:rPr b="0" i="0" lang="en-US" sz="1800" u="none" cap="none" strike="noStrike">
                <a:solidFill>
                  <a:srgbClr val="000000"/>
                </a:solidFill>
                <a:latin typeface="Courier New"/>
                <a:ea typeface="Courier New"/>
                <a:cs typeface="Courier New"/>
                <a:sym typeface="Courier New"/>
              </a:rPr>
              <a:t>RouterC#</a:t>
            </a:r>
            <a:r>
              <a:rPr b="0" i="0" lang="en-US" sz="1800" u="none" cap="none" strike="noStrike">
                <a:solidFill>
                  <a:srgbClr val="000099"/>
                </a:solidFill>
                <a:latin typeface="Courier New"/>
                <a:ea typeface="Courier New"/>
                <a:cs typeface="Courier New"/>
                <a:sym typeface="Courier New"/>
              </a:rPr>
              <a:t>show ip eigrp neighbors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rgbClr val="00CC99"/>
              </a:buClr>
              <a:buSzPts val="1260"/>
              <a:buFont typeface="Arial"/>
              <a:buNone/>
            </a:pPr>
            <a:r>
              <a:rPr b="0" i="0" lang="en-US" sz="1800" u="none" cap="none" strike="noStrike">
                <a:solidFill>
                  <a:srgbClr val="000000"/>
                </a:solidFill>
                <a:latin typeface="Courier New"/>
                <a:ea typeface="Courier New"/>
                <a:cs typeface="Courier New"/>
                <a:sym typeface="Courier New"/>
              </a:rPr>
              <a:t>IP-EIGRP neighbors for process 44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rgbClr val="00CC99"/>
              </a:buClr>
              <a:buSzPts val="1260"/>
              <a:buFont typeface="Arial"/>
              <a:buNone/>
            </a:pPr>
            <a:r>
              <a:rPr b="0" i="0" lang="en-US" sz="1800" u="none" cap="none" strike="noStrike">
                <a:solidFill>
                  <a:srgbClr val="000000"/>
                </a:solidFill>
                <a:latin typeface="Courier New"/>
                <a:ea typeface="Courier New"/>
                <a:cs typeface="Courier New"/>
                <a:sym typeface="Courier New"/>
              </a:rPr>
              <a:t>H   Address       Interface   Hold Uptime   SRTT   RTO  Q  Seq</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rgbClr val="00CC99"/>
              </a:buClr>
              <a:buSzPts val="1260"/>
              <a:buFont typeface="Arial"/>
              <a:buNone/>
            </a:pPr>
            <a:r>
              <a:rPr b="0" i="0" lang="en-US" sz="1800" u="none" cap="none" strike="noStrike">
                <a:solidFill>
                  <a:srgbClr val="000000"/>
                </a:solidFill>
                <a:latin typeface="Courier New"/>
                <a:ea typeface="Courier New"/>
                <a:cs typeface="Courier New"/>
                <a:sym typeface="Courier New"/>
              </a:rPr>
              <a:t>                              (sec)         (ms)       Cnt Num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rgbClr val="00CC99"/>
              </a:buClr>
              <a:buSzPts val="1260"/>
              <a:buFont typeface="Arial"/>
              <a:buNone/>
            </a:pPr>
            <a:r>
              <a:rPr b="0" i="0" lang="en-US" sz="1800" u="none" cap="none" strike="noStrike">
                <a:solidFill>
                  <a:srgbClr val="000000"/>
                </a:solidFill>
                <a:latin typeface="Courier New"/>
                <a:ea typeface="Courier New"/>
                <a:cs typeface="Courier New"/>
                <a:sym typeface="Courier New"/>
              </a:rPr>
              <a:t>0   192.168.0.1   Se0           11 00:03:09 1138  5000  0  6</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rgbClr val="00CC99"/>
              </a:buClr>
              <a:buSzPts val="1260"/>
              <a:buFont typeface="Arial"/>
              <a:buNone/>
            </a:pPr>
            <a:r>
              <a:rPr b="0" i="0" lang="en-US" sz="1800" u="none" cap="none" strike="noStrike">
                <a:solidFill>
                  <a:srgbClr val="000000"/>
                </a:solidFill>
                <a:latin typeface="Courier New"/>
                <a:ea typeface="Courier New"/>
                <a:cs typeface="Courier New"/>
                <a:sym typeface="Courier New"/>
              </a:rPr>
              <a:t>1   192.168.1.2   Et0           12 00:34:46    4   200  0  4</a:t>
            </a:r>
            <a:endParaRPr b="0" i="0" sz="1800" u="none" cap="none" strike="noStrike">
              <a:solidFill>
                <a:srgbClr val="000000"/>
              </a:solidFill>
              <a:latin typeface="Arial"/>
              <a:ea typeface="Arial"/>
              <a:cs typeface="Arial"/>
              <a:sym typeface="Arial"/>
            </a:endParaRPr>
          </a:p>
        </p:txBody>
      </p:sp>
      <p:sp>
        <p:nvSpPr>
          <p:cNvPr id="772" name="Google Shape;772;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Neighbor Table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9"/>
          <p:cNvSpPr txBox="1"/>
          <p:nvPr>
            <p:ph idx="1" type="body"/>
          </p:nvPr>
        </p:nvSpPr>
        <p:spPr>
          <a:xfrm>
            <a:off x="381000" y="1219200"/>
            <a:ext cx="8458200" cy="1981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600"/>
              <a:buFont typeface="Arial"/>
              <a:buNone/>
            </a:pPr>
            <a:r>
              <a:rPr b="1" lang="en-US" sz="1600">
                <a:latin typeface="Courier New"/>
                <a:ea typeface="Courier New"/>
                <a:cs typeface="Courier New"/>
                <a:sym typeface="Courier New"/>
              </a:rPr>
              <a:t>RouterC#</a:t>
            </a:r>
            <a:r>
              <a:rPr b="1" lang="en-US" sz="1600">
                <a:solidFill>
                  <a:srgbClr val="000099"/>
                </a:solidFill>
                <a:latin typeface="Courier New"/>
                <a:ea typeface="Courier New"/>
                <a:cs typeface="Courier New"/>
                <a:sym typeface="Courier New"/>
              </a:rPr>
              <a:t>show ip eigrp neighbors</a:t>
            </a:r>
            <a:endParaRPr/>
          </a:p>
          <a:p>
            <a:pPr indent="-342900" lvl="0" marL="342900"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IP-EIGRP neighbors for process 44</a:t>
            </a:r>
            <a:endParaRPr/>
          </a:p>
          <a:p>
            <a:pPr indent="-342900" lvl="0" marL="342900"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H   </a:t>
            </a:r>
            <a:r>
              <a:rPr b="1" lang="en-US" sz="1600">
                <a:solidFill>
                  <a:schemeClr val="accent2"/>
                </a:solidFill>
                <a:latin typeface="Courier New"/>
                <a:ea typeface="Courier New"/>
                <a:cs typeface="Courier New"/>
                <a:sym typeface="Courier New"/>
              </a:rPr>
              <a:t>Address</a:t>
            </a:r>
            <a:r>
              <a:rPr b="1" lang="en-US" sz="1600">
                <a:latin typeface="Courier New"/>
                <a:ea typeface="Courier New"/>
                <a:cs typeface="Courier New"/>
                <a:sym typeface="Courier New"/>
              </a:rPr>
              <a:t>       Interface   Hold Uptime   SRTT   RTO  </a:t>
            </a:r>
            <a:r>
              <a:rPr b="1" lang="en-US" sz="1600">
                <a:solidFill>
                  <a:srgbClr val="CC0000"/>
                </a:solidFill>
                <a:latin typeface="Courier New"/>
                <a:ea typeface="Courier New"/>
                <a:cs typeface="Courier New"/>
                <a:sym typeface="Courier New"/>
              </a:rPr>
              <a:t>Q</a:t>
            </a:r>
            <a:r>
              <a:rPr b="1" lang="en-US" sz="1600">
                <a:latin typeface="Courier New"/>
                <a:ea typeface="Courier New"/>
                <a:cs typeface="Courier New"/>
                <a:sym typeface="Courier New"/>
              </a:rPr>
              <a:t>  Seq</a:t>
            </a:r>
            <a:endParaRPr/>
          </a:p>
          <a:p>
            <a:pPr indent="-342900" lvl="0" marL="342900"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(sec)         (ms)       </a:t>
            </a:r>
            <a:r>
              <a:rPr b="1" lang="en-US" sz="1600">
                <a:solidFill>
                  <a:srgbClr val="CC0000"/>
                </a:solidFill>
                <a:latin typeface="Courier New"/>
                <a:ea typeface="Courier New"/>
                <a:cs typeface="Courier New"/>
                <a:sym typeface="Courier New"/>
              </a:rPr>
              <a:t>Cnt</a:t>
            </a:r>
            <a:r>
              <a:rPr b="1" lang="en-US" sz="1600">
                <a:latin typeface="Courier New"/>
                <a:ea typeface="Courier New"/>
                <a:cs typeface="Courier New"/>
                <a:sym typeface="Courier New"/>
              </a:rPr>
              <a:t> Num</a:t>
            </a:r>
            <a:endParaRPr/>
          </a:p>
          <a:p>
            <a:pPr indent="-342900" lvl="0" marL="342900"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0   </a:t>
            </a:r>
            <a:r>
              <a:rPr b="1" lang="en-US" sz="1600">
                <a:solidFill>
                  <a:schemeClr val="accent2"/>
                </a:solidFill>
                <a:latin typeface="Courier New"/>
                <a:ea typeface="Courier New"/>
                <a:cs typeface="Courier New"/>
                <a:sym typeface="Courier New"/>
              </a:rPr>
              <a:t>192.168.0.1</a:t>
            </a:r>
            <a:r>
              <a:rPr b="1" lang="en-US" sz="1600">
                <a:latin typeface="Courier New"/>
                <a:ea typeface="Courier New"/>
                <a:cs typeface="Courier New"/>
                <a:sym typeface="Courier New"/>
              </a:rPr>
              <a:t>   Se0           11 00:03:09 1138  5000  </a:t>
            </a:r>
            <a:r>
              <a:rPr b="1" lang="en-US" sz="1600">
                <a:solidFill>
                  <a:srgbClr val="CC0000"/>
                </a:solidFill>
                <a:latin typeface="Courier New"/>
                <a:ea typeface="Courier New"/>
                <a:cs typeface="Courier New"/>
                <a:sym typeface="Courier New"/>
              </a:rPr>
              <a:t>0</a:t>
            </a:r>
            <a:r>
              <a:rPr b="1" lang="en-US" sz="1600">
                <a:latin typeface="Courier New"/>
                <a:ea typeface="Courier New"/>
                <a:cs typeface="Courier New"/>
                <a:sym typeface="Courier New"/>
              </a:rPr>
              <a:t>  6</a:t>
            </a:r>
            <a:endParaRPr/>
          </a:p>
          <a:p>
            <a:pPr indent="-342900" lvl="0" marL="342900"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1   </a:t>
            </a:r>
            <a:r>
              <a:rPr b="1" lang="en-US" sz="1600">
                <a:solidFill>
                  <a:schemeClr val="accent2"/>
                </a:solidFill>
                <a:latin typeface="Courier New"/>
                <a:ea typeface="Courier New"/>
                <a:cs typeface="Courier New"/>
                <a:sym typeface="Courier New"/>
              </a:rPr>
              <a:t>192.168.1.2</a:t>
            </a:r>
            <a:r>
              <a:rPr b="1" lang="en-US" sz="1600">
                <a:latin typeface="Courier New"/>
                <a:ea typeface="Courier New"/>
                <a:cs typeface="Courier New"/>
                <a:sym typeface="Courier New"/>
              </a:rPr>
              <a:t>   Et0           12 00:34:46    4   200  </a:t>
            </a:r>
            <a:r>
              <a:rPr b="1" lang="en-US" sz="1600">
                <a:solidFill>
                  <a:srgbClr val="CC0000"/>
                </a:solidFill>
                <a:latin typeface="Courier New"/>
                <a:ea typeface="Courier New"/>
                <a:cs typeface="Courier New"/>
                <a:sym typeface="Courier New"/>
              </a:rPr>
              <a:t>0</a:t>
            </a:r>
            <a:r>
              <a:rPr b="1" lang="en-US" sz="1600">
                <a:latin typeface="Courier New"/>
                <a:ea typeface="Courier New"/>
                <a:cs typeface="Courier New"/>
                <a:sym typeface="Courier New"/>
              </a:rPr>
              <a:t>  4</a:t>
            </a:r>
            <a:endParaRPr b="1" i="1" sz="1600">
              <a:solidFill>
                <a:schemeClr val="accent2"/>
              </a:solidFill>
            </a:endParaRPr>
          </a:p>
        </p:txBody>
      </p:sp>
      <p:sp>
        <p:nvSpPr>
          <p:cNvPr id="778" name="Google Shape;778;p89"/>
          <p:cNvSpPr/>
          <p:nvPr/>
        </p:nvSpPr>
        <p:spPr>
          <a:xfrm>
            <a:off x="228600" y="3505200"/>
            <a:ext cx="8534400" cy="20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9999"/>
              </a:buClr>
              <a:buSzPts val="2500"/>
              <a:buFont typeface="Arial"/>
              <a:buChar char="•"/>
            </a:pPr>
            <a:r>
              <a:rPr b="0" i="1" lang="en-US" sz="2000" u="none" cap="none" strike="noStrike">
                <a:solidFill>
                  <a:srgbClr val="3333CC"/>
                </a:solidFill>
                <a:latin typeface="Arial"/>
                <a:ea typeface="Arial"/>
                <a:cs typeface="Arial"/>
                <a:sym typeface="Arial"/>
              </a:rPr>
              <a:t>Neighbor address</a:t>
            </a:r>
            <a:r>
              <a:rPr b="0" i="1"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The network-layer address of the neighbor router(s).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rgbClr val="009999"/>
              </a:buClr>
              <a:buSzPts val="2500"/>
              <a:buFont typeface="Arial"/>
              <a:buChar char="•"/>
            </a:pPr>
            <a:r>
              <a:rPr b="0" i="1" lang="en-US" sz="2000" u="none" cap="none" strike="noStrike">
                <a:solidFill>
                  <a:srgbClr val="CC0000"/>
                </a:solidFill>
                <a:latin typeface="Arial"/>
                <a:ea typeface="Arial"/>
                <a:cs typeface="Arial"/>
                <a:sym typeface="Arial"/>
              </a:rPr>
              <a:t>Queue count</a:t>
            </a:r>
            <a:r>
              <a:rPr b="0" i="1"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The number of packets waiting in queue to be sent. If this value is constantly higher than zero, then there may be a congestion problem at the router. A zero means that there are no EIGRP packets in the queue.</a:t>
            </a:r>
            <a:endParaRPr b="0" i="0" sz="2400" u="none" cap="none" strike="noStrike">
              <a:solidFill>
                <a:srgbClr val="000000"/>
              </a:solidFill>
              <a:latin typeface="Arial"/>
              <a:ea typeface="Arial"/>
              <a:cs typeface="Arial"/>
              <a:sym typeface="Arial"/>
            </a:endParaRPr>
          </a:p>
        </p:txBody>
      </p:sp>
      <p:sp>
        <p:nvSpPr>
          <p:cNvPr id="779" name="Google Shape;779;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Neighbor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7" name="Google Shape;16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download.png" id="168" name="Google Shape;168;p9"/>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69" name="Google Shape;169;p9"/>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70" name="Google Shape;170;p9"/>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71" name="Google Shape;171;p9"/>
          <p:cNvCxnSpPr/>
          <p:nvPr/>
        </p:nvCxnSpPr>
        <p:spPr>
          <a:xfrm>
            <a:off x="152400" y="152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172" name="Google Shape;172;p9"/>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173" name="Google Shape;173;p9"/>
          <p:cNvSpPr txBox="1"/>
          <p:nvPr/>
        </p:nvSpPr>
        <p:spPr>
          <a:xfrm>
            <a:off x="304800" y="381000"/>
            <a:ext cx="58245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Times New Roman"/>
                <a:ea typeface="Times New Roman"/>
                <a:cs typeface="Times New Roman"/>
                <a:sym typeface="Times New Roman"/>
              </a:rPr>
              <a:t>Figure 22.2  </a:t>
            </a:r>
            <a:r>
              <a:rPr b="0" i="1" lang="en-US" sz="2000" u="none" cap="none" strike="noStrike">
                <a:solidFill>
                  <a:schemeClr val="dk1"/>
                </a:solidFill>
                <a:latin typeface="Times New Roman"/>
                <a:ea typeface="Times New Roman"/>
                <a:cs typeface="Times New Roman"/>
                <a:sym typeface="Times New Roman"/>
              </a:rPr>
              <a:t>Route method versus next-hop method</a:t>
            </a:r>
            <a:endParaRPr b="0" i="0" sz="1400" u="none" cap="none" strike="noStrike">
              <a:solidFill>
                <a:srgbClr val="000000"/>
              </a:solidFill>
              <a:latin typeface="Arial"/>
              <a:ea typeface="Arial"/>
              <a:cs typeface="Arial"/>
              <a:sym typeface="Arial"/>
            </a:endParaRPr>
          </a:p>
        </p:txBody>
      </p:sp>
      <p:cxnSp>
        <p:nvCxnSpPr>
          <p:cNvPr id="174" name="Google Shape;174;p9"/>
          <p:cNvCxnSpPr/>
          <p:nvPr/>
        </p:nvCxnSpPr>
        <p:spPr>
          <a:xfrm>
            <a:off x="152400" y="6248400"/>
            <a:ext cx="8763000" cy="0"/>
          </a:xfrm>
          <a:prstGeom prst="straightConnector1">
            <a:avLst/>
          </a:prstGeom>
          <a:noFill/>
          <a:ln cap="flat" cmpd="sng" w="76200">
            <a:solidFill>
              <a:schemeClr val="hlink"/>
            </a:solidFill>
            <a:prstDash val="solid"/>
            <a:round/>
            <a:headEnd len="sm" w="sm" type="none"/>
            <a:tailEnd len="sm" w="sm" type="none"/>
          </a:ln>
        </p:spPr>
      </p:cxnSp>
      <p:pic>
        <p:nvPicPr>
          <p:cNvPr id="175" name="Google Shape;175;p9"/>
          <p:cNvPicPr preferRelativeResize="0"/>
          <p:nvPr/>
        </p:nvPicPr>
        <p:blipFill rotWithShape="1">
          <a:blip r:embed="rId4">
            <a:alphaModFix/>
          </a:blip>
          <a:srcRect b="0" l="0" r="0" t="0"/>
          <a:stretch/>
        </p:blipFill>
        <p:spPr>
          <a:xfrm>
            <a:off x="646113" y="1524000"/>
            <a:ext cx="7559675" cy="4105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0"/>
          <p:cNvSpPr txBox="1"/>
          <p:nvPr>
            <p:ph idx="1" type="body"/>
          </p:nvPr>
        </p:nvSpPr>
        <p:spPr>
          <a:xfrm>
            <a:off x="228600" y="1219200"/>
            <a:ext cx="8305800" cy="1828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339725" rtl="0" algn="l">
              <a:lnSpc>
                <a:spcPct val="100000"/>
              </a:lnSpc>
              <a:spcBef>
                <a:spcPts val="0"/>
              </a:spcBef>
              <a:spcAft>
                <a:spcPts val="0"/>
              </a:spcAft>
              <a:buClr>
                <a:schemeClr val="dk1"/>
              </a:buClr>
              <a:buSzPts val="1600"/>
              <a:buFont typeface="Arial"/>
              <a:buNone/>
            </a:pPr>
            <a:r>
              <a:rPr b="1" lang="en-US" sz="1600">
                <a:latin typeface="Courier New"/>
                <a:ea typeface="Courier New"/>
                <a:cs typeface="Courier New"/>
                <a:sym typeface="Courier New"/>
              </a:rPr>
              <a:t>RouterC#</a:t>
            </a:r>
            <a:r>
              <a:rPr b="1" lang="en-US" sz="1600">
                <a:solidFill>
                  <a:srgbClr val="000099"/>
                </a:solidFill>
                <a:latin typeface="Courier New"/>
                <a:ea typeface="Courier New"/>
                <a:cs typeface="Courier New"/>
                <a:sym typeface="Courier New"/>
              </a:rPr>
              <a:t>show ip eigrp neighbors</a:t>
            </a:r>
            <a:endParaRPr/>
          </a:p>
          <a:p>
            <a:pPr indent="0" lvl="0" marL="339725"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IP-EIGRP neighbors for process 44</a:t>
            </a:r>
            <a:endParaRPr/>
          </a:p>
          <a:p>
            <a:pPr indent="0" lvl="0" marL="339725"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H   Address       Interface   </a:t>
            </a:r>
            <a:r>
              <a:rPr b="1" lang="en-US" sz="1600">
                <a:solidFill>
                  <a:srgbClr val="CC0000"/>
                </a:solidFill>
                <a:latin typeface="Courier New"/>
                <a:ea typeface="Courier New"/>
                <a:cs typeface="Courier New"/>
                <a:sym typeface="Courier New"/>
              </a:rPr>
              <a:t>Hold</a:t>
            </a:r>
            <a:r>
              <a:rPr b="1" lang="en-US" sz="1600">
                <a:latin typeface="Courier New"/>
                <a:ea typeface="Courier New"/>
                <a:cs typeface="Courier New"/>
                <a:sym typeface="Courier New"/>
              </a:rPr>
              <a:t> Uptime   </a:t>
            </a:r>
            <a:r>
              <a:rPr b="1" lang="en-US" sz="1600">
                <a:solidFill>
                  <a:schemeClr val="accent2"/>
                </a:solidFill>
                <a:latin typeface="Courier New"/>
                <a:ea typeface="Courier New"/>
                <a:cs typeface="Courier New"/>
                <a:sym typeface="Courier New"/>
              </a:rPr>
              <a:t>SRTT</a:t>
            </a:r>
            <a:r>
              <a:rPr b="1" lang="en-US" sz="1600">
                <a:latin typeface="Courier New"/>
                <a:ea typeface="Courier New"/>
                <a:cs typeface="Courier New"/>
                <a:sym typeface="Courier New"/>
              </a:rPr>
              <a:t>   RTO  Q  Seq</a:t>
            </a:r>
            <a:endParaRPr/>
          </a:p>
          <a:p>
            <a:pPr indent="0" lvl="0" marL="339725"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a:t>
            </a:r>
            <a:r>
              <a:rPr b="1" lang="en-US" sz="1600">
                <a:solidFill>
                  <a:srgbClr val="CC0000"/>
                </a:solidFill>
                <a:latin typeface="Courier New"/>
                <a:ea typeface="Courier New"/>
                <a:cs typeface="Courier New"/>
                <a:sym typeface="Courier New"/>
              </a:rPr>
              <a:t>(sec)</a:t>
            </a:r>
            <a:r>
              <a:rPr b="1" lang="en-US" sz="1600">
                <a:latin typeface="Courier New"/>
                <a:ea typeface="Courier New"/>
                <a:cs typeface="Courier New"/>
                <a:sym typeface="Courier New"/>
              </a:rPr>
              <a:t>         </a:t>
            </a:r>
            <a:r>
              <a:rPr b="1" lang="en-US" sz="1600">
                <a:solidFill>
                  <a:schemeClr val="accent2"/>
                </a:solidFill>
                <a:latin typeface="Courier New"/>
                <a:ea typeface="Courier New"/>
                <a:cs typeface="Courier New"/>
                <a:sym typeface="Courier New"/>
              </a:rPr>
              <a:t>(ms)</a:t>
            </a:r>
            <a:r>
              <a:rPr b="1" lang="en-US" sz="1600">
                <a:latin typeface="Courier New"/>
                <a:ea typeface="Courier New"/>
                <a:cs typeface="Courier New"/>
                <a:sym typeface="Courier New"/>
              </a:rPr>
              <a:t>       Cnt Num</a:t>
            </a:r>
            <a:endParaRPr/>
          </a:p>
          <a:p>
            <a:pPr indent="0" lvl="0" marL="339725"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0   192.168.0.1   Se0           </a:t>
            </a:r>
            <a:r>
              <a:rPr b="1" lang="en-US" sz="1600">
                <a:solidFill>
                  <a:srgbClr val="CC0000"/>
                </a:solidFill>
                <a:latin typeface="Courier New"/>
                <a:ea typeface="Courier New"/>
                <a:cs typeface="Courier New"/>
                <a:sym typeface="Courier New"/>
              </a:rPr>
              <a:t>11</a:t>
            </a:r>
            <a:r>
              <a:rPr b="1" lang="en-US" sz="1600">
                <a:latin typeface="Courier New"/>
                <a:ea typeface="Courier New"/>
                <a:cs typeface="Courier New"/>
                <a:sym typeface="Courier New"/>
              </a:rPr>
              <a:t> 00:03:09 </a:t>
            </a:r>
            <a:r>
              <a:rPr b="1" lang="en-US" sz="1600">
                <a:solidFill>
                  <a:schemeClr val="accent2"/>
                </a:solidFill>
                <a:latin typeface="Courier New"/>
                <a:ea typeface="Courier New"/>
                <a:cs typeface="Courier New"/>
                <a:sym typeface="Courier New"/>
              </a:rPr>
              <a:t>1138</a:t>
            </a:r>
            <a:r>
              <a:rPr b="1" lang="en-US" sz="1600">
                <a:latin typeface="Courier New"/>
                <a:ea typeface="Courier New"/>
                <a:cs typeface="Courier New"/>
                <a:sym typeface="Courier New"/>
              </a:rPr>
              <a:t>  5000  0  6</a:t>
            </a:r>
            <a:endParaRPr/>
          </a:p>
          <a:p>
            <a:pPr indent="0" lvl="0" marL="339725" rtl="0" algn="l">
              <a:lnSpc>
                <a:spcPct val="10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1   192.168.1.2   Et0           </a:t>
            </a:r>
            <a:r>
              <a:rPr b="1" lang="en-US" sz="1600">
                <a:solidFill>
                  <a:srgbClr val="CC0000"/>
                </a:solidFill>
                <a:latin typeface="Courier New"/>
                <a:ea typeface="Courier New"/>
                <a:cs typeface="Courier New"/>
                <a:sym typeface="Courier New"/>
              </a:rPr>
              <a:t>12</a:t>
            </a:r>
            <a:r>
              <a:rPr b="1" lang="en-US" sz="1600">
                <a:latin typeface="Courier New"/>
                <a:ea typeface="Courier New"/>
                <a:cs typeface="Courier New"/>
                <a:sym typeface="Courier New"/>
              </a:rPr>
              <a:t> 00:34:46    </a:t>
            </a:r>
            <a:r>
              <a:rPr b="1" lang="en-US" sz="1600">
                <a:solidFill>
                  <a:schemeClr val="accent2"/>
                </a:solidFill>
                <a:latin typeface="Courier New"/>
                <a:ea typeface="Courier New"/>
                <a:cs typeface="Courier New"/>
                <a:sym typeface="Courier New"/>
              </a:rPr>
              <a:t>4</a:t>
            </a:r>
            <a:r>
              <a:rPr b="1" lang="en-US" sz="1600">
                <a:latin typeface="Courier New"/>
                <a:ea typeface="Courier New"/>
                <a:cs typeface="Courier New"/>
                <a:sym typeface="Courier New"/>
              </a:rPr>
              <a:t>   200  0  4</a:t>
            </a:r>
            <a:endParaRPr b="1" sz="1600"/>
          </a:p>
        </p:txBody>
      </p:sp>
      <p:sp>
        <p:nvSpPr>
          <p:cNvPr id="785" name="Google Shape;785;p90"/>
          <p:cNvSpPr/>
          <p:nvPr/>
        </p:nvSpPr>
        <p:spPr>
          <a:xfrm>
            <a:off x="304800" y="3429000"/>
            <a:ext cx="8534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9999"/>
              </a:buClr>
              <a:buSzPts val="2500"/>
              <a:buFont typeface="Arial"/>
              <a:buChar char="•"/>
            </a:pPr>
            <a:r>
              <a:rPr b="0" i="1" lang="en-US" sz="2000" u="none" cap="none" strike="noStrike">
                <a:solidFill>
                  <a:srgbClr val="3333CC"/>
                </a:solidFill>
                <a:latin typeface="Arial"/>
                <a:ea typeface="Arial"/>
                <a:cs typeface="Arial"/>
                <a:sym typeface="Arial"/>
              </a:rPr>
              <a:t>Smooth Round Trip Timer (SRTT)</a:t>
            </a:r>
            <a:r>
              <a:rPr b="0" i="1"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The average time it takes to send and receive packets from a neighbor. </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400"/>
              </a:spcBef>
              <a:spcAft>
                <a:spcPts val="0"/>
              </a:spcAft>
              <a:buClr>
                <a:srgbClr val="009999"/>
              </a:buClr>
              <a:buSzPts val="2500"/>
              <a:buFont typeface="Arial"/>
              <a:buChar char="•"/>
            </a:pPr>
            <a:r>
              <a:rPr b="0" i="0" lang="en-US" sz="2000" u="none" cap="none" strike="noStrike">
                <a:solidFill>
                  <a:srgbClr val="000000"/>
                </a:solidFill>
                <a:latin typeface="Arial"/>
                <a:ea typeface="Arial"/>
                <a:cs typeface="Arial"/>
                <a:sym typeface="Arial"/>
              </a:rPr>
              <a:t>This timer is used to determine the retransmit interval (RTO)</a:t>
            </a:r>
            <a:endParaRPr b="0" i="0" sz="1400" u="none" cap="none" strike="noStrike">
              <a:solidFill>
                <a:srgbClr val="000000"/>
              </a:solidFill>
              <a:latin typeface="Arial"/>
              <a:ea typeface="Arial"/>
              <a:cs typeface="Arial"/>
              <a:sym typeface="Arial"/>
            </a:endParaRPr>
          </a:p>
          <a:p>
            <a:pPr indent="-184150" lvl="0" marL="342900" marR="0" rtl="0" algn="l">
              <a:lnSpc>
                <a:spcPct val="90000"/>
              </a:lnSpc>
              <a:spcBef>
                <a:spcPts val="400"/>
              </a:spcBef>
              <a:spcAft>
                <a:spcPts val="0"/>
              </a:spcAft>
              <a:buClr>
                <a:srgbClr val="009999"/>
              </a:buClr>
              <a:buSzPts val="2500"/>
              <a:buFont typeface="Arial"/>
              <a:buNone/>
            </a:pPr>
            <a:r>
              <a:t/>
            </a:r>
            <a:endParaRPr b="0" i="1" sz="2000" u="none" cap="none" strike="noStrike">
              <a:solidFill>
                <a:srgbClr val="CC0000"/>
              </a:solidFill>
              <a:latin typeface="Arial"/>
              <a:ea typeface="Arial"/>
              <a:cs typeface="Arial"/>
              <a:sym typeface="Arial"/>
            </a:endParaRPr>
          </a:p>
          <a:p>
            <a:pPr indent="-342900" lvl="0" marL="342900" marR="0" rtl="0" algn="l">
              <a:lnSpc>
                <a:spcPct val="90000"/>
              </a:lnSpc>
              <a:spcBef>
                <a:spcPts val="400"/>
              </a:spcBef>
              <a:spcAft>
                <a:spcPts val="0"/>
              </a:spcAft>
              <a:buClr>
                <a:srgbClr val="009999"/>
              </a:buClr>
              <a:buSzPts val="2500"/>
              <a:buFont typeface="Arial"/>
              <a:buChar char="•"/>
            </a:pPr>
            <a:r>
              <a:rPr b="0" i="1" lang="en-US" sz="2000" u="none" cap="none" strike="noStrike">
                <a:solidFill>
                  <a:srgbClr val="CC0000"/>
                </a:solidFill>
                <a:latin typeface="Arial"/>
                <a:ea typeface="Arial"/>
                <a:cs typeface="Arial"/>
                <a:sym typeface="Arial"/>
              </a:rPr>
              <a:t>Hold Time</a:t>
            </a:r>
            <a:r>
              <a:rPr b="0" i="1"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The interval to wait without receiving anything from a neighbor before considering the link unavailable. </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400"/>
              </a:spcBef>
              <a:spcAft>
                <a:spcPts val="0"/>
              </a:spcAft>
              <a:buClr>
                <a:srgbClr val="009999"/>
              </a:buClr>
              <a:buSzPts val="2500"/>
              <a:buFont typeface="Arial"/>
              <a:buChar char="•"/>
            </a:pPr>
            <a:r>
              <a:rPr b="0" i="0" lang="en-US" sz="2000" u="none" cap="none" strike="noStrike">
                <a:solidFill>
                  <a:srgbClr val="000000"/>
                </a:solidFill>
                <a:latin typeface="Arial"/>
                <a:ea typeface="Arial"/>
                <a:cs typeface="Arial"/>
                <a:sym typeface="Arial"/>
              </a:rPr>
              <a:t>Originally, the expected packet was a hello packet, but in current Cisco IOS software releases, any EIGRP packets received after the first hello will reset the timer. </a:t>
            </a:r>
            <a:endParaRPr b="0" i="0" sz="1400" u="none" cap="none" strike="noStrike">
              <a:solidFill>
                <a:srgbClr val="000000"/>
              </a:solidFill>
              <a:latin typeface="Arial"/>
              <a:ea typeface="Arial"/>
              <a:cs typeface="Arial"/>
              <a:sym typeface="Arial"/>
            </a:endParaRPr>
          </a:p>
        </p:txBody>
      </p:sp>
      <p:sp>
        <p:nvSpPr>
          <p:cNvPr id="786" name="Google Shape;786;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Neighbor Table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1"/>
          <p:cNvSpPr txBox="1"/>
          <p:nvPr>
            <p:ph idx="1" type="body"/>
          </p:nvPr>
        </p:nvSpPr>
        <p:spPr>
          <a:xfrm>
            <a:off x="381000" y="1143000"/>
            <a:ext cx="8458200" cy="2971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Char char="•"/>
            </a:pPr>
            <a:r>
              <a:rPr lang="en-US" sz="1800"/>
              <a:t>EIGRP uses its </a:t>
            </a:r>
            <a:r>
              <a:rPr b="1" lang="en-US" sz="1800"/>
              <a:t>topology table</a:t>
            </a:r>
            <a:r>
              <a:rPr lang="en-US" sz="1800"/>
              <a:t> to store all the information it needs to calculate a set of distances and vectors to all reachable destinations.</a:t>
            </a:r>
            <a:endParaRPr sz="1800">
              <a:solidFill>
                <a:schemeClr val="accent2"/>
              </a:solidFill>
            </a:endParaRPr>
          </a:p>
        </p:txBody>
      </p:sp>
      <p:sp>
        <p:nvSpPr>
          <p:cNvPr id="792" name="Google Shape;792;p91"/>
          <p:cNvSpPr/>
          <p:nvPr/>
        </p:nvSpPr>
        <p:spPr>
          <a:xfrm>
            <a:off x="723900" y="2438400"/>
            <a:ext cx="7772400" cy="2743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RouterB#show ip eigrp topology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IP-EIGRP Topology Table for process 44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Codes: P - Passive, A - Active, U - Update, Q - Query, R - Reply, r - Reply status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P 206.202.17.0/24, 1 successors, FD is 2195456</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via 206.202.16.1 (2195456/2169856), Ethernet0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P 206.202.18.0/24, 2 successors, FD is 2198016</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via 192.168.0.2 (2198016/284160), Serial0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via 206.202.16.1 (2198016/2172416), Ethernet0</a:t>
            </a:r>
            <a:endParaRPr b="0" i="0" sz="1400" u="none" cap="none" strike="noStrike">
              <a:solidFill>
                <a:srgbClr val="000000"/>
              </a:solidFill>
              <a:latin typeface="Arial"/>
              <a:ea typeface="Arial"/>
              <a:cs typeface="Arial"/>
              <a:sym typeface="Arial"/>
            </a:endParaRPr>
          </a:p>
        </p:txBody>
      </p:sp>
      <p:cxnSp>
        <p:nvCxnSpPr>
          <p:cNvPr id="793" name="Google Shape;793;p91"/>
          <p:cNvCxnSpPr/>
          <p:nvPr/>
        </p:nvCxnSpPr>
        <p:spPr>
          <a:xfrm>
            <a:off x="2133600" y="4419600"/>
            <a:ext cx="2743200" cy="0"/>
          </a:xfrm>
          <a:prstGeom prst="straightConnector1">
            <a:avLst/>
          </a:prstGeom>
          <a:noFill/>
          <a:ln cap="flat" cmpd="sng" w="38100">
            <a:solidFill>
              <a:srgbClr val="CC0000"/>
            </a:solidFill>
            <a:prstDash val="solid"/>
            <a:round/>
            <a:headEnd len="sm" w="sm" type="none"/>
            <a:tailEnd len="sm" w="sm" type="none"/>
          </a:ln>
        </p:spPr>
      </p:cxnSp>
      <p:sp>
        <p:nvSpPr>
          <p:cNvPr id="794" name="Google Shape;794;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Topology Table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92"/>
          <p:cNvSpPr txBox="1"/>
          <p:nvPr>
            <p:ph idx="1" type="body"/>
          </p:nvPr>
        </p:nvSpPr>
        <p:spPr>
          <a:xfrm>
            <a:off x="457200" y="1295400"/>
            <a:ext cx="7772400" cy="51816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Font typeface="Arial"/>
              <a:buNone/>
            </a:pPr>
            <a:r>
              <a:rPr b="1" lang="en-US" sz="1600">
                <a:latin typeface="Courier New"/>
                <a:ea typeface="Courier New"/>
                <a:cs typeface="Courier New"/>
                <a:sym typeface="Courier New"/>
              </a:rPr>
              <a:t>RTX#sh ip eigrp top 204.100.50.0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IP-EIGRP topology entry for 204.100.50.0/24</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State is Passive, Query origin flag is 1, 1 Successor(s), FD is 2297856</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Routing Descriptor Blocks:</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10.1.0.1 (Serial0), from 10.1.0.1, Send flag is 0x0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Composite metric is (2297856/128256), Route is External</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Vector metric:</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Minimum bandwidth is 1544 Kbit</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Total delay is 25000 microseconds</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Reliability is 255/255</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Load is 1/255</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Minimum MTU is 1500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Hop count is 1</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External data:</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Originating router is 192.168.1.1</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AS number of route is 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External protocol is Connected, external metric is 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Administrator tag is 0 (0x00000000)</a:t>
            </a:r>
            <a:r>
              <a:rPr b="1" lang="en-US" sz="1600"/>
              <a:t> </a:t>
            </a:r>
            <a:endParaRPr/>
          </a:p>
        </p:txBody>
      </p:sp>
      <p:cxnSp>
        <p:nvCxnSpPr>
          <p:cNvPr id="800" name="Google Shape;800;p92"/>
          <p:cNvCxnSpPr/>
          <p:nvPr/>
        </p:nvCxnSpPr>
        <p:spPr>
          <a:xfrm>
            <a:off x="1036638" y="1524000"/>
            <a:ext cx="3429000" cy="0"/>
          </a:xfrm>
          <a:prstGeom prst="straightConnector1">
            <a:avLst/>
          </a:prstGeom>
          <a:noFill/>
          <a:ln cap="flat" cmpd="sng" w="38100">
            <a:solidFill>
              <a:srgbClr val="CC0000"/>
            </a:solidFill>
            <a:prstDash val="solid"/>
            <a:round/>
            <a:headEnd len="sm" w="sm" type="none"/>
            <a:tailEnd len="sm" w="sm" type="none"/>
          </a:ln>
        </p:spPr>
      </p:cxnSp>
      <p:sp>
        <p:nvSpPr>
          <p:cNvPr id="801" name="Google Shape;801;p92"/>
          <p:cNvSpPr/>
          <p:nvPr/>
        </p:nvSpPr>
        <p:spPr>
          <a:xfrm>
            <a:off x="3779838" y="2819400"/>
            <a:ext cx="1981200" cy="3810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02" name="Google Shape;802;p92"/>
          <p:cNvSpPr txBox="1"/>
          <p:nvPr/>
        </p:nvSpPr>
        <p:spPr>
          <a:xfrm>
            <a:off x="4465638" y="2286000"/>
            <a:ext cx="114300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CC"/>
              </a:buClr>
              <a:buSzPts val="1800"/>
              <a:buFont typeface="Arial"/>
              <a:buNone/>
            </a:pPr>
            <a:r>
              <a:rPr b="0" i="0" lang="en-US" sz="1800" u="none" cap="none" strike="noStrike">
                <a:solidFill>
                  <a:srgbClr val="3333CC"/>
                </a:solidFill>
                <a:latin typeface="Arial"/>
                <a:ea typeface="Arial"/>
                <a:cs typeface="Arial"/>
                <a:sym typeface="Arial"/>
              </a:rPr>
              <a:t>FD/RD</a:t>
            </a:r>
            <a:endParaRPr b="0" i="0" sz="1400" u="none" cap="none" strike="noStrike">
              <a:solidFill>
                <a:srgbClr val="000000"/>
              </a:solidFill>
              <a:latin typeface="Arial"/>
              <a:ea typeface="Arial"/>
              <a:cs typeface="Arial"/>
              <a:sym typeface="Arial"/>
            </a:endParaRPr>
          </a:p>
        </p:txBody>
      </p:sp>
      <p:sp>
        <p:nvSpPr>
          <p:cNvPr id="803" name="Google Shape;803;p92"/>
          <p:cNvSpPr/>
          <p:nvPr/>
        </p:nvSpPr>
        <p:spPr>
          <a:xfrm>
            <a:off x="5837238" y="2819400"/>
            <a:ext cx="2209800" cy="3810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04" name="Google Shape;804;p92"/>
          <p:cNvSpPr/>
          <p:nvPr/>
        </p:nvSpPr>
        <p:spPr>
          <a:xfrm>
            <a:off x="1189038" y="3200400"/>
            <a:ext cx="4495800" cy="1828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cxnSp>
        <p:nvCxnSpPr>
          <p:cNvPr id="805" name="Google Shape;805;p92"/>
          <p:cNvCxnSpPr/>
          <p:nvPr/>
        </p:nvCxnSpPr>
        <p:spPr>
          <a:xfrm>
            <a:off x="4999038" y="2590800"/>
            <a:ext cx="0" cy="228600"/>
          </a:xfrm>
          <a:prstGeom prst="straightConnector1">
            <a:avLst/>
          </a:prstGeom>
          <a:noFill/>
          <a:ln cap="flat" cmpd="sng" w="19050">
            <a:solidFill>
              <a:schemeClr val="accent2"/>
            </a:solidFill>
            <a:prstDash val="solid"/>
            <a:round/>
            <a:headEnd len="sm" w="sm" type="none"/>
            <a:tailEnd len="med" w="med" type="triangle"/>
          </a:ln>
        </p:spPr>
      </p:cxnSp>
      <p:sp>
        <p:nvSpPr>
          <p:cNvPr id="806" name="Google Shape;806;p92"/>
          <p:cNvSpPr/>
          <p:nvPr/>
        </p:nvSpPr>
        <p:spPr>
          <a:xfrm>
            <a:off x="503238" y="1600200"/>
            <a:ext cx="5562600" cy="2286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07" name="Google Shape;807;p92"/>
          <p:cNvSpPr/>
          <p:nvPr/>
        </p:nvSpPr>
        <p:spPr>
          <a:xfrm>
            <a:off x="503238" y="1828800"/>
            <a:ext cx="2392362" cy="304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08" name="Google Shape;808;p92"/>
          <p:cNvSpPr/>
          <p:nvPr/>
        </p:nvSpPr>
        <p:spPr>
          <a:xfrm>
            <a:off x="5837238" y="1828800"/>
            <a:ext cx="1828800" cy="304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09" name="Google Shape;809;p92"/>
          <p:cNvSpPr/>
          <p:nvPr/>
        </p:nvSpPr>
        <p:spPr>
          <a:xfrm>
            <a:off x="655638" y="2590800"/>
            <a:ext cx="2438400" cy="304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10" name="Google Shape;810;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Topology Table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93"/>
          <p:cNvSpPr txBox="1"/>
          <p:nvPr>
            <p:ph idx="1" type="body"/>
          </p:nvPr>
        </p:nvSpPr>
        <p:spPr>
          <a:xfrm>
            <a:off x="304800" y="1219200"/>
            <a:ext cx="8534400" cy="144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Char char="•"/>
            </a:pPr>
            <a:r>
              <a:rPr lang="en-US" sz="1800"/>
              <a:t>EIGRP chooses the best routes (that is, successor) to a destination from the topology table and places these routes in the routing table.</a:t>
            </a:r>
            <a:endParaRPr/>
          </a:p>
          <a:p>
            <a:pPr indent="-342900" lvl="0" marL="342900" rtl="0" algn="l">
              <a:lnSpc>
                <a:spcPct val="100000"/>
              </a:lnSpc>
              <a:spcBef>
                <a:spcPts val="360"/>
              </a:spcBef>
              <a:spcAft>
                <a:spcPts val="0"/>
              </a:spcAft>
              <a:buClr>
                <a:schemeClr val="dk1"/>
              </a:buClr>
              <a:buSzPts val="1800"/>
              <a:buChar char="•"/>
            </a:pPr>
            <a:r>
              <a:rPr lang="en-US" sz="1800"/>
              <a:t>Each EIGRP router maintains a topology table for each network protocol.</a:t>
            </a:r>
            <a:endParaRPr/>
          </a:p>
          <a:p>
            <a:pPr indent="-342900" lvl="0" marL="342900" rtl="0" algn="l">
              <a:lnSpc>
                <a:spcPct val="100000"/>
              </a:lnSpc>
              <a:spcBef>
                <a:spcPts val="360"/>
              </a:spcBef>
              <a:spcAft>
                <a:spcPts val="0"/>
              </a:spcAft>
              <a:buClr>
                <a:schemeClr val="dk1"/>
              </a:buClr>
              <a:buSzPts val="1800"/>
              <a:buChar char="•"/>
            </a:pPr>
            <a:r>
              <a:rPr lang="en-US" sz="1800"/>
              <a:t>EIGRP displays both internal EIGRP routes and external EIGRP routes.</a:t>
            </a:r>
            <a:endParaRPr/>
          </a:p>
        </p:txBody>
      </p:sp>
      <p:sp>
        <p:nvSpPr>
          <p:cNvPr id="816" name="Google Shape;816;p93"/>
          <p:cNvSpPr/>
          <p:nvPr/>
        </p:nvSpPr>
        <p:spPr>
          <a:xfrm>
            <a:off x="152400" y="2743200"/>
            <a:ext cx="8991600" cy="3352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RouterB#show ip route</a:t>
            </a:r>
            <a:endParaRPr b="0" i="0" sz="1600" u="none" cap="none" strike="noStrike">
              <a:solidFill>
                <a:srgbClr val="000000"/>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Codes: C - connected, S - static, I - IGRP, R - RIP, M - mobile, B - BGP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D - EIGRP, EX - EIGRP external, O - OSPF, IA - OSPF inter area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E1 - OSPF external type 1, E2 - OSPF external type 2, E - EGP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i - IS-IS, L1 - IS-IS level-1, L2 - IS-IS level-2, * - candidate default U - per-user static route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Gateway of last resort is not 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C    10.1.1.0 is directly connected, Serial0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D    172.16.0.0 [90/2681856] via 10.1.1.0, Serial0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D EX 192.168.1.0 [170/2681856] via 10.1.1.1, 00:00:04, Serial0</a:t>
            </a:r>
            <a:endParaRPr b="0" i="0" sz="1800" u="none" cap="none" strike="noStrike">
              <a:solidFill>
                <a:srgbClr val="000000"/>
              </a:solidFill>
              <a:latin typeface="Courier New"/>
              <a:ea typeface="Courier New"/>
              <a:cs typeface="Courier New"/>
              <a:sym typeface="Courier New"/>
            </a:endParaRPr>
          </a:p>
        </p:txBody>
      </p:sp>
      <p:sp>
        <p:nvSpPr>
          <p:cNvPr id="817" name="Google Shape;817;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IP Routing Table</a:t>
            </a:r>
            <a:endParaRPr/>
          </a:p>
        </p:txBody>
      </p:sp>
      <p:cxnSp>
        <p:nvCxnSpPr>
          <p:cNvPr id="818" name="Google Shape;818;p93"/>
          <p:cNvCxnSpPr/>
          <p:nvPr/>
        </p:nvCxnSpPr>
        <p:spPr>
          <a:xfrm rot="10800000">
            <a:off x="2590800" y="5867400"/>
            <a:ext cx="0" cy="381000"/>
          </a:xfrm>
          <a:prstGeom prst="straightConnector1">
            <a:avLst/>
          </a:prstGeom>
          <a:noFill/>
          <a:ln cap="flat" cmpd="sng" w="25400">
            <a:solidFill>
              <a:schemeClr val="accent2"/>
            </a:solidFill>
            <a:prstDash val="solid"/>
            <a:round/>
            <a:headEnd len="sm" w="sm"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94"/>
          <p:cNvSpPr txBox="1"/>
          <p:nvPr>
            <p:ph idx="1" type="body"/>
          </p:nvPr>
        </p:nvSpPr>
        <p:spPr>
          <a:xfrm>
            <a:off x="304800" y="1219200"/>
            <a:ext cx="8534400" cy="1447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Char char="•"/>
            </a:pPr>
            <a:r>
              <a:rPr lang="en-US" sz="1800"/>
              <a:t>The routing table contains the routes installed by DUAL as the best loop-free paths to a given destination. </a:t>
            </a:r>
            <a:endParaRPr/>
          </a:p>
          <a:p>
            <a:pPr indent="-342900" lvl="0" marL="342900" rtl="0" algn="l">
              <a:lnSpc>
                <a:spcPct val="90000"/>
              </a:lnSpc>
              <a:spcBef>
                <a:spcPts val="400"/>
              </a:spcBef>
              <a:spcAft>
                <a:spcPts val="0"/>
              </a:spcAft>
              <a:buClr>
                <a:schemeClr val="dk1"/>
              </a:buClr>
              <a:buSzPts val="1800"/>
              <a:buChar char="•"/>
            </a:pPr>
            <a:r>
              <a:rPr lang="en-US" sz="1800"/>
              <a:t>EIGRP will maintain </a:t>
            </a:r>
            <a:r>
              <a:rPr b="1" lang="en-US" sz="2000" u="sng">
                <a:solidFill>
                  <a:schemeClr val="accent2"/>
                </a:solidFill>
              </a:rPr>
              <a:t>up to four routes</a:t>
            </a:r>
            <a:r>
              <a:rPr lang="en-US" sz="1800"/>
              <a:t> per destination. </a:t>
            </a:r>
            <a:endParaRPr/>
          </a:p>
          <a:p>
            <a:pPr indent="-342900" lvl="0" marL="342900" rtl="0" algn="l">
              <a:lnSpc>
                <a:spcPct val="90000"/>
              </a:lnSpc>
              <a:spcBef>
                <a:spcPts val="360"/>
              </a:spcBef>
              <a:spcAft>
                <a:spcPts val="0"/>
              </a:spcAft>
              <a:buClr>
                <a:schemeClr val="dk1"/>
              </a:buClr>
              <a:buSzPts val="1800"/>
              <a:buChar char="•"/>
            </a:pPr>
            <a:r>
              <a:rPr lang="en-US" sz="1800"/>
              <a:t>These routes can be of </a:t>
            </a:r>
            <a:r>
              <a:rPr b="1" lang="en-US" sz="1800">
                <a:solidFill>
                  <a:schemeClr val="accent2"/>
                </a:solidFill>
              </a:rPr>
              <a:t>equal, or unequal cost</a:t>
            </a:r>
            <a:r>
              <a:rPr lang="en-US" sz="1800"/>
              <a:t> (if using the </a:t>
            </a:r>
            <a:r>
              <a:rPr b="1" lang="en-US" sz="1800"/>
              <a:t>variance</a:t>
            </a:r>
            <a:r>
              <a:rPr lang="en-US" sz="1800"/>
              <a:t> command). (later)</a:t>
            </a:r>
            <a:endParaRPr/>
          </a:p>
        </p:txBody>
      </p:sp>
      <p:sp>
        <p:nvSpPr>
          <p:cNvPr id="824" name="Google Shape;824;p94"/>
          <p:cNvSpPr/>
          <p:nvPr/>
        </p:nvSpPr>
        <p:spPr>
          <a:xfrm>
            <a:off x="152400" y="2743200"/>
            <a:ext cx="8991600" cy="3352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RouterB#show ip route</a:t>
            </a:r>
            <a:endParaRPr b="0" i="0" sz="1600" u="none" cap="none" strike="noStrike">
              <a:solidFill>
                <a:srgbClr val="000000"/>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Codes: C - connected, S - static, I - IGRP, R - RIP, M - mobile, B - BGP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D - EIGRP, EX - EIGRP external, O - OSPF, IA - OSPF inter area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E1 - OSPF external type 1, E2 - OSPF external type 2, E - EGP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       i - IS-IS, L1 - IS-IS level-1, L2 - IS-IS level-2, * - candidate default U - per-user static route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Gateway of last resort is not 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C    10.1.1.0 is directly connected, Serial0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D    172.16.0.0 [90/2681856] via 10.1.1.0, Serial0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CC99"/>
              </a:buClr>
              <a:buSzPts val="1120"/>
              <a:buFont typeface="Arial"/>
              <a:buNone/>
            </a:pPr>
            <a:r>
              <a:rPr b="0" i="0" lang="en-US" sz="1600" u="none" cap="none" strike="noStrike">
                <a:solidFill>
                  <a:srgbClr val="000000"/>
                </a:solidFill>
                <a:latin typeface="Courier New"/>
                <a:ea typeface="Courier New"/>
                <a:cs typeface="Courier New"/>
                <a:sym typeface="Courier New"/>
              </a:rPr>
              <a:t>D EX 192.168.1.0 [170/2681856] via 10.1.1.1, 00:00:04, Serial0</a:t>
            </a:r>
            <a:endParaRPr b="0" i="0" sz="1800" u="none" cap="none" strike="noStrike">
              <a:solidFill>
                <a:srgbClr val="000000"/>
              </a:solidFill>
              <a:latin typeface="Courier New"/>
              <a:ea typeface="Courier New"/>
              <a:cs typeface="Courier New"/>
              <a:sym typeface="Courier New"/>
            </a:endParaRPr>
          </a:p>
        </p:txBody>
      </p:sp>
      <p:sp>
        <p:nvSpPr>
          <p:cNvPr id="825" name="Google Shape;825;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IP Routing Table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5"/>
          <p:cNvSpPr txBox="1"/>
          <p:nvPr>
            <p:ph idx="1" type="body"/>
          </p:nvPr>
        </p:nvSpPr>
        <p:spPr>
          <a:xfrm>
            <a:off x="685800" y="1295400"/>
            <a:ext cx="7315200" cy="457200"/>
          </a:xfrm>
          <a:prstGeom prst="rect">
            <a:avLst/>
          </a:prstGeom>
          <a:noFill/>
          <a:ln>
            <a:noFill/>
          </a:ln>
        </p:spPr>
        <p:txBody>
          <a:bodyPr anchorCtr="0" anchor="t" bIns="45700" lIns="91425" spcFirstLastPara="1" rIns="91425" wrap="square" tIns="45700">
            <a:normAutofit/>
          </a:bodyPr>
          <a:lstStyle/>
          <a:p>
            <a:pPr indent="-3175" lvl="0" marL="3175" rtl="0" algn="l">
              <a:lnSpc>
                <a:spcPct val="100000"/>
              </a:lnSpc>
              <a:spcBef>
                <a:spcPts val="0"/>
              </a:spcBef>
              <a:spcAft>
                <a:spcPts val="0"/>
              </a:spcAft>
              <a:buClr>
                <a:schemeClr val="dk1"/>
              </a:buClr>
              <a:buSzPts val="2000"/>
              <a:buFont typeface="Arial"/>
              <a:buNone/>
            </a:pPr>
            <a:r>
              <a:rPr b="1" lang="en-US" sz="2000"/>
              <a:t>Four key technologies set EIGRP apart from IGRP</a:t>
            </a:r>
            <a:endParaRPr/>
          </a:p>
        </p:txBody>
      </p:sp>
      <p:pic>
        <p:nvPicPr>
          <p:cNvPr id="831" name="Google Shape;831;p95"/>
          <p:cNvPicPr preferRelativeResize="0"/>
          <p:nvPr/>
        </p:nvPicPr>
        <p:blipFill rotWithShape="1">
          <a:blip r:embed="rId3">
            <a:alphaModFix/>
          </a:blip>
          <a:srcRect b="0" l="0" r="0" t="0"/>
          <a:stretch/>
        </p:blipFill>
        <p:spPr>
          <a:xfrm>
            <a:off x="609600" y="1905000"/>
            <a:ext cx="7448550" cy="3505200"/>
          </a:xfrm>
          <a:prstGeom prst="rect">
            <a:avLst/>
          </a:prstGeom>
          <a:noFill/>
          <a:ln>
            <a:noFill/>
          </a:ln>
        </p:spPr>
      </p:pic>
      <p:sp>
        <p:nvSpPr>
          <p:cNvPr id="832" name="Google Shape;832;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EIGRP Technologies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Hello Intervals and Default Hold Times</a:t>
            </a:r>
            <a:endParaRPr/>
          </a:p>
        </p:txBody>
      </p:sp>
      <p:sp>
        <p:nvSpPr>
          <p:cNvPr id="838" name="Google Shape;838;p96"/>
          <p:cNvSpPr txBox="1"/>
          <p:nvPr>
            <p:ph idx="1" type="body"/>
          </p:nvPr>
        </p:nvSpPr>
        <p:spPr>
          <a:xfrm>
            <a:off x="381000" y="3810000"/>
            <a:ext cx="8534400" cy="2743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CC0000"/>
              </a:buClr>
              <a:buSzPts val="2000"/>
              <a:buChar char="•"/>
            </a:pPr>
            <a:r>
              <a:rPr b="1" i="1" lang="en-US" sz="2000">
                <a:solidFill>
                  <a:srgbClr val="CC0000"/>
                </a:solidFill>
              </a:rPr>
              <a:t>Hello Time</a:t>
            </a:r>
            <a:r>
              <a:rPr i="1" lang="en-US" sz="2000"/>
              <a:t>  </a:t>
            </a:r>
            <a:r>
              <a:rPr lang="en-US" sz="2000"/>
              <a:t>The interval of Hello Packets</a:t>
            </a:r>
            <a:endParaRPr/>
          </a:p>
          <a:p>
            <a:pPr indent="-342900" lvl="0" marL="342900" rtl="0" algn="l">
              <a:lnSpc>
                <a:spcPct val="90000"/>
              </a:lnSpc>
              <a:spcBef>
                <a:spcPts val="400"/>
              </a:spcBef>
              <a:spcAft>
                <a:spcPts val="0"/>
              </a:spcAft>
              <a:buClr>
                <a:srgbClr val="CC0000"/>
              </a:buClr>
              <a:buSzPts val="2000"/>
              <a:buChar char="•"/>
            </a:pPr>
            <a:r>
              <a:rPr b="1" i="1" lang="en-US" sz="2000">
                <a:solidFill>
                  <a:srgbClr val="CC0000"/>
                </a:solidFill>
              </a:rPr>
              <a:t>Hold Time</a:t>
            </a:r>
            <a:r>
              <a:rPr i="1" lang="en-US" sz="2000"/>
              <a:t>   </a:t>
            </a:r>
            <a:r>
              <a:rPr lang="en-US" sz="2000"/>
              <a:t>The interval to wait without receiving anything from a neighbor before considering the link unavailable. </a:t>
            </a:r>
            <a:endParaRPr/>
          </a:p>
        </p:txBody>
      </p:sp>
      <p:pic>
        <p:nvPicPr>
          <p:cNvPr id="839" name="Google Shape;839;p96"/>
          <p:cNvPicPr preferRelativeResize="0"/>
          <p:nvPr/>
        </p:nvPicPr>
        <p:blipFill rotWithShape="1">
          <a:blip r:embed="rId3">
            <a:alphaModFix/>
          </a:blip>
          <a:srcRect b="0" l="0" r="0" t="0"/>
          <a:stretch/>
        </p:blipFill>
        <p:spPr>
          <a:xfrm>
            <a:off x="990600" y="1295400"/>
            <a:ext cx="7248525" cy="25146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7"/>
          <p:cNvSpPr txBox="1"/>
          <p:nvPr>
            <p:ph idx="1" type="body"/>
          </p:nvPr>
        </p:nvSpPr>
        <p:spPr>
          <a:xfrm>
            <a:off x="304800" y="1143000"/>
            <a:ext cx="77724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t>The centerpiece of EIGRP is DUAL, the EIGRP route-calculation engine. </a:t>
            </a:r>
            <a:endParaRPr/>
          </a:p>
          <a:p>
            <a:pPr indent="-285750" lvl="1" marL="742950" rtl="0" algn="l">
              <a:lnSpc>
                <a:spcPct val="100000"/>
              </a:lnSpc>
              <a:spcBef>
                <a:spcPts val="400"/>
              </a:spcBef>
              <a:spcAft>
                <a:spcPts val="0"/>
              </a:spcAft>
              <a:buClr>
                <a:schemeClr val="accent2"/>
              </a:buClr>
              <a:buSzPts val="2000"/>
              <a:buChar char="–"/>
            </a:pPr>
            <a:r>
              <a:rPr lang="en-US" sz="2000">
                <a:solidFill>
                  <a:schemeClr val="accent2"/>
                </a:solidFill>
              </a:rPr>
              <a:t>The full name of this technology is DUAL </a:t>
            </a:r>
            <a:r>
              <a:rPr b="1" lang="en-US" sz="2000">
                <a:solidFill>
                  <a:schemeClr val="accent2"/>
                </a:solidFill>
              </a:rPr>
              <a:t>finite state machine (FSM)</a:t>
            </a:r>
            <a:r>
              <a:rPr lang="en-US" sz="2000">
                <a:solidFill>
                  <a:schemeClr val="accent2"/>
                </a:solidFill>
              </a:rPr>
              <a:t>. </a:t>
            </a:r>
            <a:endParaRPr/>
          </a:p>
          <a:p>
            <a:pPr indent="-285750" lvl="1" marL="742950" rtl="0" algn="l">
              <a:lnSpc>
                <a:spcPct val="100000"/>
              </a:lnSpc>
              <a:spcBef>
                <a:spcPts val="400"/>
              </a:spcBef>
              <a:spcAft>
                <a:spcPts val="0"/>
              </a:spcAft>
              <a:buClr>
                <a:schemeClr val="accent2"/>
              </a:buClr>
              <a:buSzPts val="2000"/>
              <a:buChar char="–"/>
            </a:pPr>
            <a:r>
              <a:rPr lang="en-US" sz="2000">
                <a:solidFill>
                  <a:schemeClr val="accent2"/>
                </a:solidFill>
              </a:rPr>
              <a:t>This engine contains all the logic used to calculate and compare routes in an EIGRP network.</a:t>
            </a:r>
            <a:endParaRPr/>
          </a:p>
          <a:p>
            <a:pPr indent="-342900" lvl="0" marL="342900" rtl="0" algn="l">
              <a:lnSpc>
                <a:spcPct val="100000"/>
              </a:lnSpc>
              <a:spcBef>
                <a:spcPts val="400"/>
              </a:spcBef>
              <a:spcAft>
                <a:spcPts val="0"/>
              </a:spcAft>
              <a:buClr>
                <a:schemeClr val="dk1"/>
              </a:buClr>
              <a:buSzPts val="2000"/>
              <a:buFont typeface="Arial"/>
              <a:buNone/>
            </a:pPr>
            <a:r>
              <a:t/>
            </a:r>
            <a:endParaRPr sz="2000">
              <a:solidFill>
                <a:srgbClr val="020000"/>
              </a:solidFill>
            </a:endParaRPr>
          </a:p>
          <a:p>
            <a:pPr indent="-342900" lvl="0" marL="342900" rtl="0" algn="l">
              <a:lnSpc>
                <a:spcPct val="100000"/>
              </a:lnSpc>
              <a:spcBef>
                <a:spcPts val="400"/>
              </a:spcBef>
              <a:spcAft>
                <a:spcPts val="0"/>
              </a:spcAft>
              <a:buClr>
                <a:srgbClr val="020000"/>
              </a:buClr>
              <a:buSzPts val="2000"/>
              <a:buFont typeface="Arial"/>
              <a:buNone/>
            </a:pPr>
            <a:r>
              <a:rPr b="1" lang="en-US" sz="2000">
                <a:solidFill>
                  <a:srgbClr val="020000"/>
                </a:solidFill>
              </a:rPr>
              <a:t>What is FSM?</a:t>
            </a:r>
            <a:endParaRPr/>
          </a:p>
          <a:p>
            <a:pPr indent="-342900" lvl="0" marL="342900" rtl="0" algn="l">
              <a:lnSpc>
                <a:spcPct val="100000"/>
              </a:lnSpc>
              <a:spcBef>
                <a:spcPts val="400"/>
              </a:spcBef>
              <a:spcAft>
                <a:spcPts val="0"/>
              </a:spcAft>
              <a:buClr>
                <a:schemeClr val="dk1"/>
              </a:buClr>
              <a:buSzPts val="2000"/>
              <a:buChar char="•"/>
            </a:pPr>
            <a:r>
              <a:rPr lang="en-US" sz="2000"/>
              <a:t>An FSM is an abstract machine, not a mechanical device with moving parts.</a:t>
            </a:r>
            <a:endParaRPr/>
          </a:p>
          <a:p>
            <a:pPr indent="-342900" lvl="0" marL="342900" rtl="0" algn="l">
              <a:lnSpc>
                <a:spcPct val="100000"/>
              </a:lnSpc>
              <a:spcBef>
                <a:spcPts val="400"/>
              </a:spcBef>
              <a:spcAft>
                <a:spcPts val="0"/>
              </a:spcAft>
              <a:buClr>
                <a:schemeClr val="dk1"/>
              </a:buClr>
              <a:buSzPts val="2000"/>
              <a:buChar char="•"/>
            </a:pPr>
            <a:r>
              <a:rPr lang="en-US" sz="2000"/>
              <a:t>FSMs define a set of possible states something can go through, what events causes those states, and what events result from those states.</a:t>
            </a:r>
            <a:endParaRPr/>
          </a:p>
          <a:p>
            <a:pPr indent="-342900" lvl="0" marL="342900" rtl="0" algn="l">
              <a:lnSpc>
                <a:spcPct val="100000"/>
              </a:lnSpc>
              <a:spcBef>
                <a:spcPts val="400"/>
              </a:spcBef>
              <a:spcAft>
                <a:spcPts val="0"/>
              </a:spcAft>
              <a:buClr>
                <a:srgbClr val="FF0000"/>
              </a:buClr>
              <a:buSzPts val="2000"/>
              <a:buChar char="•"/>
            </a:pPr>
            <a:r>
              <a:rPr lang="en-US" sz="2000">
                <a:solidFill>
                  <a:srgbClr val="FF0000"/>
                </a:solidFill>
              </a:rPr>
              <a:t>Designers use FSMs to describe how a device, computer program, or routing algorithm will react to a set of input events</a:t>
            </a:r>
            <a:r>
              <a:rPr lang="en-US" sz="2000"/>
              <a:t>.</a:t>
            </a:r>
            <a:endParaRPr/>
          </a:p>
        </p:txBody>
      </p:sp>
      <p:sp>
        <p:nvSpPr>
          <p:cNvPr id="845" name="Google Shape;845;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DUAL FSM</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98"/>
          <p:cNvSpPr/>
          <p:nvPr/>
        </p:nvSpPr>
        <p:spPr>
          <a:xfrm>
            <a:off x="2147888" y="2024063"/>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851" name="Google Shape;851;p98"/>
          <p:cNvPicPr preferRelativeResize="0"/>
          <p:nvPr/>
        </p:nvPicPr>
        <p:blipFill rotWithShape="1">
          <a:blip r:embed="rId3">
            <a:alphaModFix/>
          </a:blip>
          <a:srcRect b="0" l="0" r="0" t="0"/>
          <a:stretch/>
        </p:blipFill>
        <p:spPr>
          <a:xfrm>
            <a:off x="838200" y="1981200"/>
            <a:ext cx="7377113" cy="4275138"/>
          </a:xfrm>
          <a:prstGeom prst="rect">
            <a:avLst/>
          </a:prstGeom>
          <a:noFill/>
          <a:ln>
            <a:noFill/>
          </a:ln>
        </p:spPr>
      </p:pic>
      <p:pic>
        <p:nvPicPr>
          <p:cNvPr id="852" name="Google Shape;852;p98"/>
          <p:cNvPicPr preferRelativeResize="0"/>
          <p:nvPr/>
        </p:nvPicPr>
        <p:blipFill rotWithShape="1">
          <a:blip r:embed="rId4">
            <a:alphaModFix/>
          </a:blip>
          <a:srcRect b="0" l="0" r="0" t="0"/>
          <a:stretch/>
        </p:blipFill>
        <p:spPr>
          <a:xfrm>
            <a:off x="7239000" y="228600"/>
            <a:ext cx="1470025" cy="2133600"/>
          </a:xfrm>
          <a:prstGeom prst="rect">
            <a:avLst/>
          </a:prstGeom>
          <a:noFill/>
          <a:ln>
            <a:noFill/>
          </a:ln>
        </p:spPr>
      </p:pic>
      <p:cxnSp>
        <p:nvCxnSpPr>
          <p:cNvPr id="853" name="Google Shape;853;p98"/>
          <p:cNvCxnSpPr/>
          <p:nvPr/>
        </p:nvCxnSpPr>
        <p:spPr>
          <a:xfrm flipH="1" rot="10800000">
            <a:off x="5867400" y="1524000"/>
            <a:ext cx="1371600" cy="609600"/>
          </a:xfrm>
          <a:prstGeom prst="straightConnector1">
            <a:avLst/>
          </a:prstGeom>
          <a:noFill/>
          <a:ln cap="flat" cmpd="sng" w="63500">
            <a:solidFill>
              <a:schemeClr val="dk2"/>
            </a:solidFill>
            <a:prstDash val="solid"/>
            <a:round/>
            <a:headEnd len="sm" w="sm" type="none"/>
            <a:tailEnd len="med" w="med" type="triangle"/>
          </a:ln>
        </p:spPr>
      </p:cxnSp>
      <p:sp>
        <p:nvSpPr>
          <p:cNvPr id="854" name="Google Shape;854;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FSM Example</a:t>
            </a:r>
            <a:endParaRPr/>
          </a:p>
        </p:txBody>
      </p:sp>
      <p:sp>
        <p:nvSpPr>
          <p:cNvPr id="855" name="Google Shape;855;p98"/>
          <p:cNvSpPr txBox="1"/>
          <p:nvPr/>
        </p:nvSpPr>
        <p:spPr>
          <a:xfrm>
            <a:off x="609600" y="5257800"/>
            <a:ext cx="28194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States such as Passive and Active trigger Certain Events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52"/>
                                        </p:tgtEl>
                                        <p:attrNameLst>
                                          <p:attrName>style.visibility</p:attrName>
                                        </p:attrNameLst>
                                      </p:cBhvr>
                                      <p:to>
                                        <p:strVal val="visible"/>
                                      </p:to>
                                    </p:set>
                                    <p:anim calcmode="lin" valueType="num">
                                      <p:cBhvr additive="base">
                                        <p:cTn dur="500"/>
                                        <p:tgtEl>
                                          <p:spTgt spid="8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9"/>
          <p:cNvSpPr txBox="1"/>
          <p:nvPr>
            <p:ph idx="1" type="body"/>
          </p:nvPr>
        </p:nvSpPr>
        <p:spPr>
          <a:xfrm>
            <a:off x="381000" y="1066800"/>
            <a:ext cx="8564563" cy="5562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000"/>
              <a:buChar char="•"/>
            </a:pPr>
            <a:r>
              <a:rPr lang="en-US" sz="2000"/>
              <a:t>DUAL </a:t>
            </a:r>
            <a:r>
              <a:rPr lang="en-US" sz="2000">
                <a:solidFill>
                  <a:srgbClr val="FF0000"/>
                </a:solidFill>
              </a:rPr>
              <a:t>selects alternate routes quickly</a:t>
            </a:r>
            <a:r>
              <a:rPr lang="en-US" sz="2000"/>
              <a:t> by using the information in the EIGRP tables. </a:t>
            </a:r>
            <a:endParaRPr/>
          </a:p>
          <a:p>
            <a:pPr indent="-342900" lvl="0" marL="342900" rtl="0" algn="l">
              <a:lnSpc>
                <a:spcPct val="90000"/>
              </a:lnSpc>
              <a:spcBef>
                <a:spcPts val="400"/>
              </a:spcBef>
              <a:spcAft>
                <a:spcPts val="0"/>
              </a:spcAft>
              <a:buClr>
                <a:schemeClr val="dk1"/>
              </a:buClr>
              <a:buSzPts val="2000"/>
              <a:buChar char="•"/>
            </a:pPr>
            <a:r>
              <a:rPr lang="en-US" sz="2000"/>
              <a:t>If a link goes down, DUAL looks for a </a:t>
            </a:r>
            <a:r>
              <a:rPr lang="en-US" sz="2000">
                <a:solidFill>
                  <a:srgbClr val="FF0000"/>
                </a:solidFill>
              </a:rPr>
              <a:t>feasible successor in its neighbor and topology tables.</a:t>
            </a:r>
            <a:endParaRPr/>
          </a:p>
          <a:p>
            <a:pPr indent="-342900" lvl="0" marL="342900" rtl="0" algn="l">
              <a:lnSpc>
                <a:spcPct val="90000"/>
              </a:lnSpc>
              <a:spcBef>
                <a:spcPts val="400"/>
              </a:spcBef>
              <a:spcAft>
                <a:spcPts val="0"/>
              </a:spcAft>
              <a:buClr>
                <a:schemeClr val="dk1"/>
              </a:buClr>
              <a:buSzPts val="2000"/>
              <a:buChar char="•"/>
            </a:pPr>
            <a:r>
              <a:rPr lang="en-US" sz="2000"/>
              <a:t>A </a:t>
            </a:r>
            <a:r>
              <a:rPr b="1" lang="en-US" sz="2000"/>
              <a:t>successor</a:t>
            </a:r>
            <a:r>
              <a:rPr lang="en-US" sz="2000"/>
              <a:t> is a neighboring router that is currently being used for packet forwarding, provides the least-cost route to the destination, and is not part of a routing loop.</a:t>
            </a:r>
            <a:endParaRPr/>
          </a:p>
          <a:p>
            <a:pPr indent="-342900" lvl="0" marL="342900" rtl="0" algn="l">
              <a:lnSpc>
                <a:spcPct val="90000"/>
              </a:lnSpc>
              <a:spcBef>
                <a:spcPts val="400"/>
              </a:spcBef>
              <a:spcAft>
                <a:spcPts val="0"/>
              </a:spcAft>
              <a:buClr>
                <a:schemeClr val="dk1"/>
              </a:buClr>
              <a:buSzPts val="2000"/>
              <a:buChar char="•"/>
            </a:pPr>
            <a:r>
              <a:rPr b="1" lang="en-US" sz="2000"/>
              <a:t>Feasible successors</a:t>
            </a:r>
            <a:r>
              <a:rPr lang="en-US" sz="2000"/>
              <a:t> provide the next lowest-cost path without introducing routing loops. </a:t>
            </a:r>
            <a:endParaRPr/>
          </a:p>
          <a:p>
            <a:pPr indent="-285750" lvl="1" marL="742950" rtl="0" algn="l">
              <a:lnSpc>
                <a:spcPct val="90000"/>
              </a:lnSpc>
              <a:spcBef>
                <a:spcPts val="400"/>
              </a:spcBef>
              <a:spcAft>
                <a:spcPts val="0"/>
              </a:spcAft>
              <a:buClr>
                <a:schemeClr val="dk1"/>
              </a:buClr>
              <a:buSzPts val="2000"/>
              <a:buChar char="–"/>
            </a:pPr>
            <a:r>
              <a:rPr lang="en-US" sz="2000"/>
              <a:t>Feasible successor routes can be used in case the existing route fails; packets to the destination network are immediately forwarded to the feasible successor, which at that point, is promoted to the status of successor.</a:t>
            </a:r>
            <a:endParaRPr sz="2000"/>
          </a:p>
          <a:p>
            <a:pPr indent="-342900" lvl="0" marL="342900" rtl="0" algn="l">
              <a:lnSpc>
                <a:spcPct val="90000"/>
              </a:lnSpc>
              <a:spcBef>
                <a:spcPts val="400"/>
              </a:spcBef>
              <a:spcAft>
                <a:spcPts val="0"/>
              </a:spcAft>
              <a:buClr>
                <a:schemeClr val="dk1"/>
              </a:buClr>
              <a:buSzPts val="2000"/>
              <a:buChar char="•"/>
            </a:pPr>
            <a:r>
              <a:rPr lang="en-US" sz="2000"/>
              <a:t>Selects a best loop-free path to a destination, the next hop being known as the </a:t>
            </a:r>
            <a:r>
              <a:rPr b="1" lang="en-US" sz="2000">
                <a:solidFill>
                  <a:schemeClr val="accent2"/>
                </a:solidFill>
              </a:rPr>
              <a:t>successor</a:t>
            </a:r>
            <a:r>
              <a:rPr lang="en-US" sz="2000"/>
              <a:t>.</a:t>
            </a:r>
            <a:endParaRPr/>
          </a:p>
          <a:p>
            <a:pPr indent="-342900" lvl="0" marL="342900" rtl="0" algn="l">
              <a:lnSpc>
                <a:spcPct val="90000"/>
              </a:lnSpc>
              <a:spcBef>
                <a:spcPts val="400"/>
              </a:spcBef>
              <a:spcAft>
                <a:spcPts val="0"/>
              </a:spcAft>
              <a:buClr>
                <a:schemeClr val="dk1"/>
              </a:buClr>
              <a:buSzPts val="2000"/>
              <a:buChar char="•"/>
            </a:pPr>
            <a:r>
              <a:rPr lang="en-US" sz="2000"/>
              <a:t>All other routers to the same destination, that also meet the </a:t>
            </a:r>
            <a:r>
              <a:rPr b="1" lang="en-US" sz="2000">
                <a:solidFill>
                  <a:schemeClr val="accent2"/>
                </a:solidFill>
              </a:rPr>
              <a:t>feasible condition</a:t>
            </a:r>
            <a:r>
              <a:rPr lang="en-US" sz="2000"/>
              <a:t>, meaning they are also loop-free (later), become </a:t>
            </a:r>
            <a:r>
              <a:rPr b="1" lang="en-US" sz="2000">
                <a:solidFill>
                  <a:schemeClr val="accent2"/>
                </a:solidFill>
              </a:rPr>
              <a:t>feasible successors</a:t>
            </a:r>
            <a:r>
              <a:rPr lang="en-US" sz="2000"/>
              <a:t>, or back-up routes.</a:t>
            </a:r>
            <a:endParaRPr/>
          </a:p>
          <a:p>
            <a:pPr indent="-342900" lvl="0" marL="342900" rtl="0" algn="l">
              <a:lnSpc>
                <a:spcPct val="90000"/>
              </a:lnSpc>
              <a:spcBef>
                <a:spcPts val="400"/>
              </a:spcBef>
              <a:spcAft>
                <a:spcPts val="0"/>
              </a:spcAft>
              <a:buClr>
                <a:schemeClr val="dk1"/>
              </a:buClr>
              <a:buSzPts val="2000"/>
              <a:buChar char="•"/>
            </a:pPr>
            <a:r>
              <a:rPr b="1" lang="en-US" sz="2000"/>
              <a:t>debug eigrp fsm</a:t>
            </a:r>
            <a:endParaRPr sz="2000"/>
          </a:p>
        </p:txBody>
      </p:sp>
      <p:sp>
        <p:nvSpPr>
          <p:cNvPr id="861" name="Google Shape;861;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DUAL FSM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