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9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24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7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1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03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3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8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7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82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6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37A933-2B6F-46FB-970A-18BF03E7F3D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CB9E03-0607-4093-91F8-1A3723BB687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6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C564-B6BB-4ED1-9D2E-4AC94C21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33B1-5BFB-4197-B3E5-FF423D7B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Source is a device which converts mechanical, chemical, thermal or some other form of energy into electrical energy. In other words, the source is an active network element meant for generating electrical energy.</a:t>
            </a:r>
            <a:endParaRPr lang="en-IN" dirty="0"/>
          </a:p>
        </p:txBody>
      </p:sp>
      <p:pic>
        <p:nvPicPr>
          <p:cNvPr id="2050" name="Picture 2" descr="voltage-and-current-source-figure">
            <a:extLst>
              <a:ext uri="{FF2B5EF4-FFF2-40B4-BE49-F238E27FC236}">
                <a16:creationId xmlns:a16="http://schemas.microsoft.com/office/drawing/2014/main" id="{C6BDD36D-6338-4CA4-B84F-88D3E1B2E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235" y="2897080"/>
            <a:ext cx="4900969" cy="27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82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1DAF-7BF1-43B4-BE3C-44F8CB43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7F64-3316-4F76-8E93-A55ACCE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The power absorbed by the 10-kΩ resistor in the following circuit is 3.6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mW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 Determine the voltage and the current in the circuit.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4956F-6C42-4C68-A8C5-CBFE738C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1" y="3077047"/>
            <a:ext cx="3993438" cy="2134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51B68-2D74-4CA5-8FD9-57DD5B5AFDF2}"/>
                  </a:ext>
                </a:extLst>
              </p:cNvPr>
              <p:cNvSpPr txBox="1"/>
              <p:nvPr/>
            </p:nvSpPr>
            <p:spPr>
              <a:xfrm>
                <a:off x="6096000" y="2716567"/>
                <a:ext cx="4548326" cy="3453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We Know, P=VI </a:t>
                </a:r>
              </a:p>
              <a:p>
                <a:r>
                  <a:rPr lang="en-IN" dirty="0"/>
                  <a:t>Similarly V = IR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3.6*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∗10∗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dirty="0"/>
                            <m:t>3.6*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10∗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b="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=0.36∗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>
                          <a:solidFill>
                            <a:srgbClr val="FF0000"/>
                          </a:solidFill>
                        </a:rPr>
                        <m:t> 0.00189</m:t>
                      </m:r>
                      <m:r>
                        <m:rPr>
                          <m:nor/>
                        </m:rPr>
                        <a:rPr lang="en-IN" b="0" i="0" smtClean="0">
                          <a:solidFill>
                            <a:srgbClr val="FF0000"/>
                          </a:solidFill>
                        </a:rPr>
                        <m:t>=1.89</m:t>
                      </m:r>
                      <m:r>
                        <m:rPr>
                          <m:nor/>
                        </m:rPr>
                        <a:rPr lang="en-IN" b="0" i="0" smtClean="0">
                          <a:solidFill>
                            <a:srgbClr val="FF0000"/>
                          </a:solidFill>
                        </a:rPr>
                        <m:t>mA</m:t>
                      </m:r>
                    </m:oMath>
                  </m:oMathPara>
                </a14:m>
                <a:endParaRPr lang="en-IN" b="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IN" dirty="0"/>
                  <a:t>Since we Know I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3.6∗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1.89∗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=1.9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51B68-2D74-4CA5-8FD9-57DD5B5AF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16567"/>
                <a:ext cx="4548326" cy="3453702"/>
              </a:xfrm>
              <a:prstGeom prst="rect">
                <a:avLst/>
              </a:prstGeom>
              <a:blipFill>
                <a:blip r:embed="rId3"/>
                <a:stretch>
                  <a:fillRect l="-1072" t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62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7D69-9F33-4BD3-8D71-715460DA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5514-7DCA-4A40-8526-6EEA6DCE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In the following circuit find Req: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86F1D-DF48-4D1A-AE7C-A416EA55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13" y="2779920"/>
            <a:ext cx="4122044" cy="17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7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CD55-65F6-460B-B512-BA3268CF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0326-6C1B-46C9-BB16-63626820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In the following circuit find the resistance seen between the two terminal s A and B, i.e., RAB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7754-B93A-482D-A1D8-0D2402F5B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2" y="3148025"/>
            <a:ext cx="3818400" cy="14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C29B-EF1B-499D-BDEF-A23B3BB0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i="0" dirty="0"/>
              <a:t>Voltage Division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7163-968E-4D32-AB1B-1BC5EBDA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resistors in series, the total voltage across them is divided among the resistors in direct proportion to their resistances.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2F23A-BE86-4F5D-B0E5-0DA34EB54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8" y="3072645"/>
            <a:ext cx="3800475" cy="22574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1F93EE-76B3-4B02-9A9D-BA314E8CD270}"/>
                  </a:ext>
                </a:extLst>
              </p:cNvPr>
              <p:cNvSpPr txBox="1"/>
              <p:nvPr/>
            </p:nvSpPr>
            <p:spPr>
              <a:xfrm>
                <a:off x="5406501" y="3072645"/>
                <a:ext cx="6048269" cy="3423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800" i="1" dirty="0">
                    <a:latin typeface="Cambria Math" panose="02040503050406030204" pitchFamily="18" charset="0"/>
                  </a:rPr>
                  <a:t>From Ohms Law, </a:t>
                </a:r>
                <a14:m>
                  <m:oMath xmlns:m="http://schemas.openxmlformats.org/officeDocument/2006/math"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alt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IN" alt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en-US" sz="1800" i="1" dirty="0">
                  <a:latin typeface="Cambria Math" panose="02040503050406030204" pitchFamily="18" charset="0"/>
                </a:endParaRPr>
              </a:p>
              <a:p>
                <a:r>
                  <a:rPr lang="en-US" altLang="en-US" i="1" dirty="0">
                    <a:latin typeface="Cambria Math" panose="02040503050406030204" pitchFamily="18" charset="0"/>
                  </a:rPr>
                  <a:t>In a Series Circuit,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alt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alt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altLang="en-US" sz="1800" i="1" dirty="0">
                    <a:latin typeface="Cambria Math" panose="02040503050406030204" pitchFamily="18" charset="0"/>
                  </a:rPr>
                  <a:t>But  </a:t>
                </a:r>
                <a14:m>
                  <m:oMath xmlns:m="http://schemas.openxmlformats.org/officeDocument/2006/math"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IN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alt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IN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alt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altLang="en-US" sz="1800" i="1" dirty="0">
                  <a:latin typeface="Cambria Math" panose="02040503050406030204" pitchFamily="18" charset="0"/>
                </a:endParaRPr>
              </a:p>
              <a:p>
                <a:r>
                  <a:rPr lang="en-US" altLang="en-US" sz="1800" i="1" dirty="0">
                    <a:latin typeface="Cambria Math" panose="02040503050406030204" pitchFamily="18" charset="0"/>
                  </a:rPr>
                  <a:t>Substitute in the previous equation we get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r>
                  <a:rPr lang="en-IN" dirty="0"/>
                  <a:t>Similarly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1F93EE-76B3-4B02-9A9D-BA314E8CD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01" y="3072645"/>
                <a:ext cx="6048269" cy="3423053"/>
              </a:xfrm>
              <a:prstGeom prst="rect">
                <a:avLst/>
              </a:prstGeo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1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5A48-1F52-47FF-A683-E6787DB2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i="0" dirty="0"/>
              <a:t>Current Division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567D-7BC8-427B-8EC7-087D4F7B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resistors in parallel, the total current through them is shared by the resistors in </a:t>
            </a:r>
            <a:r>
              <a:rPr lang="en-US" altLang="en-US" i="1" dirty="0"/>
              <a:t>inverse proportion </a:t>
            </a:r>
            <a:r>
              <a:rPr lang="en-US" altLang="en-US" dirty="0"/>
              <a:t>to their resistances.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5F816-A24A-4C22-A2DC-C5103768A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85" y="3037828"/>
            <a:ext cx="3924300" cy="2628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2A849D-4251-4E22-B657-77D16EFD0AE0}"/>
                  </a:ext>
                </a:extLst>
              </p:cNvPr>
              <p:cNvSpPr txBox="1"/>
              <p:nvPr/>
            </p:nvSpPr>
            <p:spPr>
              <a:xfrm>
                <a:off x="5799337" y="2071255"/>
                <a:ext cx="6094520" cy="4295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1800" i="1" dirty="0">
                    <a:latin typeface="Cambria Math" panose="02040503050406030204" pitchFamily="18" charset="0"/>
                  </a:rPr>
                  <a:t>From Ohms Law, </a:t>
                </a:r>
                <a14:m>
                  <m:oMath xmlns:m="http://schemas.openxmlformats.org/officeDocument/2006/math"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alt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IN" alt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en-US" sz="1800" i="1" dirty="0">
                  <a:latin typeface="Cambria Math" panose="02040503050406030204" pitchFamily="18" charset="0"/>
                </a:endParaRPr>
              </a:p>
              <a:p>
                <a:r>
                  <a:rPr lang="en-US" altLang="en-US" i="1" dirty="0">
                    <a:latin typeface="Cambria Math" panose="02040503050406030204" pitchFamily="18" charset="0"/>
                  </a:rPr>
                  <a:t>In a Parallel Circuit, I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alt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I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alt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altLang="en-US" sz="1800" i="1" dirty="0">
                    <a:latin typeface="Cambria Math" panose="02040503050406030204" pitchFamily="18" charset="0"/>
                  </a:rPr>
                  <a:t>But  V</a:t>
                </a:r>
                <a14:m>
                  <m:oMath xmlns:m="http://schemas.openxmlformats.org/officeDocument/2006/math"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alt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IN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alt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1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alt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alt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1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alt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altLang="en-US" sz="1800" i="1" dirty="0">
                  <a:latin typeface="Cambria Math" panose="02040503050406030204" pitchFamily="18" charset="0"/>
                </a:endParaRPr>
              </a:p>
              <a:p>
                <a:r>
                  <a:rPr lang="en-US" altLang="en-US" sz="1800" i="1" dirty="0">
                    <a:latin typeface="Cambria Math" panose="02040503050406030204" pitchFamily="18" charset="0"/>
                  </a:rPr>
                  <a:t>Substitute in the previous equation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alt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alt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alt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alt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pPr/>
                <a:endParaRPr lang="en-IN" dirty="0">
                  <a:solidFill>
                    <a:schemeClr val="tx1"/>
                  </a:solidFill>
                </a:endParaRPr>
              </a:p>
              <a:p>
                <a:r>
                  <a:rPr lang="en-IN" dirty="0"/>
                  <a:t>Similarly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2A849D-4251-4E22-B657-77D16EFD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337" y="2071255"/>
                <a:ext cx="6094520" cy="4295856"/>
              </a:xfrm>
              <a:prstGeom prst="rect">
                <a:avLst/>
              </a:prstGeom>
              <a:blipFill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0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35D0-5B07-4683-A9E5-FBBEA8AF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6416-0157-45BF-B18F-2F928D43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In the following circuit find I1, I2, I3,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Va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and Vb.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374D9-30A7-429B-94FD-74D2F290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58" y="2790871"/>
            <a:ext cx="3817306" cy="168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858F0-6043-4650-8A93-90AF59B1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AND PRACTICAL Voltage Source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294BA-B8D7-40CC-BE68-6C75A11E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2096063"/>
            <a:ext cx="10433056" cy="4659843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Independent sources: An (ideal) independent source is an active element that provides a specified voltage or current that is independent of other circuit elements and/or how the source is used in the circuit.</a:t>
            </a:r>
          </a:p>
          <a:p>
            <a:pPr algn="l"/>
            <a:r>
              <a:rPr lang="en-US" dirty="0"/>
              <a:t>Symbol for independent voltage source</a:t>
            </a:r>
          </a:p>
          <a:p>
            <a:pPr marL="0" indent="0" algn="l">
              <a:buNone/>
            </a:pPr>
            <a:r>
              <a:rPr lang="en-US" dirty="0"/>
              <a:t>	(a) Used for constant or time-varying voltage	</a:t>
            </a:r>
          </a:p>
          <a:p>
            <a:pPr marL="0" indent="0" algn="l">
              <a:buNone/>
            </a:pPr>
            <a:r>
              <a:rPr lang="en-US" dirty="0"/>
              <a:t>	(b) Used for constant voltage (dc)</a:t>
            </a:r>
          </a:p>
          <a:p>
            <a:pPr algn="l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3BDA0-F334-462B-828C-230E7B37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621" y="2877732"/>
            <a:ext cx="2539014" cy="1647191"/>
          </a:xfrm>
          <a:prstGeom prst="rect">
            <a:avLst/>
          </a:prstGeom>
        </p:spPr>
      </p:pic>
      <p:pic>
        <p:nvPicPr>
          <p:cNvPr id="3074" name="Picture 2" descr="voltage-and-current-source-fig-2">
            <a:extLst>
              <a:ext uri="{FF2B5EF4-FFF2-40B4-BE49-F238E27FC236}">
                <a16:creationId xmlns:a16="http://schemas.microsoft.com/office/drawing/2014/main" id="{18F3953F-DD96-4E48-AB86-B31AFB356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4294103"/>
            <a:ext cx="2924424" cy="194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oltage-and-current-source-fig-3">
            <a:extLst>
              <a:ext uri="{FF2B5EF4-FFF2-40B4-BE49-F238E27FC236}">
                <a16:creationId xmlns:a16="http://schemas.microsoft.com/office/drawing/2014/main" id="{98EB92BD-3ED0-465C-98A3-CF64AA4B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39" y="4294103"/>
            <a:ext cx="2783299" cy="180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06CC-8FB3-4556-A22D-D97E2C21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Current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590F-A4BA-4550-8A74-629B217E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representation of ideal independent current sources whose current </a:t>
            </a:r>
            <a:r>
              <a:rPr lang="en-US" dirty="0" err="1"/>
              <a:t>i</a:t>
            </a:r>
            <a:r>
              <a:rPr lang="en-US" dirty="0"/>
              <a:t>(t) is maintained under all voltage requirements of the attached circuit: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2653C-48CF-4F84-8234-FC38A107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610" y="2583402"/>
            <a:ext cx="1312469" cy="2245504"/>
          </a:xfrm>
          <a:prstGeom prst="rect">
            <a:avLst/>
          </a:prstGeom>
        </p:spPr>
      </p:pic>
      <p:pic>
        <p:nvPicPr>
          <p:cNvPr id="4100" name="Picture 4" descr="voltage-current-source-fig-5">
            <a:extLst>
              <a:ext uri="{FF2B5EF4-FFF2-40B4-BE49-F238E27FC236}">
                <a16:creationId xmlns:a16="http://schemas.microsoft.com/office/drawing/2014/main" id="{B8DB80BE-6533-4229-B2A5-44208B54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27" y="3429000"/>
            <a:ext cx="3501856" cy="23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oltage-current-source-fig-6">
            <a:extLst>
              <a:ext uri="{FF2B5EF4-FFF2-40B4-BE49-F238E27FC236}">
                <a16:creationId xmlns:a16="http://schemas.microsoft.com/office/drawing/2014/main" id="{57534CA8-CFF0-4CF6-85AC-63AB723C9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66" y="3429000"/>
            <a:ext cx="3624401" cy="242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FAF1-0802-4DB8-87AB-BACA32D8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Ideal Dependent (Controlled)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22A7-F6DD-4731-AADD-21F9B3C8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ideal dependent (controlled) source is an active element whose quantity is controlled by a voltage or current of another circuit element.</a:t>
            </a:r>
          </a:p>
          <a:p>
            <a:r>
              <a:rPr lang="en-US" dirty="0"/>
              <a:t>Dependent sources are usually presented by diamond-shaped symbols: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80712-0ABB-4EB6-BDCA-8933220C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22" y="3716284"/>
            <a:ext cx="3561144" cy="21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9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8C4C-6028-456C-A06B-7E3B2604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(Controlled)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0C24-9B24-431C-99AC-E9DEEDEF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69225"/>
          </a:xfrm>
        </p:spPr>
        <p:txBody>
          <a:bodyPr/>
          <a:lstStyle/>
          <a:p>
            <a:r>
              <a:rPr lang="en-US" dirty="0"/>
              <a:t>There are four types of dependent sources:</a:t>
            </a:r>
          </a:p>
          <a:p>
            <a:r>
              <a:rPr lang="en-US" dirty="0"/>
              <a:t>Voltage-controlled voltage source (VCVS)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Current-controlled voltage source (CCVS)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9B9F3-21D1-4FAA-8D97-C781D3C8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26" y="2850289"/>
            <a:ext cx="2527734" cy="1482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AD415-F7C1-4A08-A254-ACFB7595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799" y="4691261"/>
            <a:ext cx="2983077" cy="14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8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EC64-6AE4-4B70-86A4-4C8D81B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(Controlled)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4768-EA83-4FD4-8BA6-7E026749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Dependent (Controlled) Source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Current-controlled current source (CCCS)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80F2A-1A85-4C1B-B2CD-1747C711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66" y="2073262"/>
            <a:ext cx="3122075" cy="1642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066FD-3C51-4403-88EF-4449E8C5A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966" y="3963335"/>
            <a:ext cx="2944521" cy="19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9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3BD7-62C3-4D33-8D79-06D28B9C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Dependent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1B64-79E6-46E4-B54B-3F9EEC37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circuits, identify the type of dependent sources: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D9E02-6E6D-4442-8085-053B2C3E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40" y="2269128"/>
            <a:ext cx="3653139" cy="1706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9A653-C3AB-4B78-AD10-5F7F968E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69" y="4162653"/>
            <a:ext cx="3886879" cy="1706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F84035-04B9-4D0A-916A-A29DE4A3AADA}"/>
              </a:ext>
            </a:extLst>
          </p:cNvPr>
          <p:cNvSpPr txBox="1"/>
          <p:nvPr/>
        </p:nvSpPr>
        <p:spPr>
          <a:xfrm>
            <a:off x="7830105" y="2689934"/>
            <a:ext cx="207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Current Dependent Voltage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E592D-6A85-408D-92E9-2462D3174D65}"/>
              </a:ext>
            </a:extLst>
          </p:cNvPr>
          <p:cNvSpPr txBox="1"/>
          <p:nvPr/>
        </p:nvSpPr>
        <p:spPr>
          <a:xfrm>
            <a:off x="7830105" y="4591235"/>
            <a:ext cx="207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Current Dependent Current Source</a:t>
            </a:r>
          </a:p>
        </p:txBody>
      </p:sp>
    </p:spTree>
    <p:extLst>
      <p:ext uri="{BB962C8B-B14F-4D97-AF65-F5344CB8AC3E}">
        <p14:creationId xmlns:p14="http://schemas.microsoft.com/office/powerpoint/2010/main" val="308322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02E2-D4C7-442F-BB49-4E3D2F7A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16B4-9CB1-4CCD-B770-BB9A7357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3271"/>
          </a:xfrm>
        </p:spPr>
        <p:txBody>
          <a:bodyPr/>
          <a:lstStyle/>
          <a:p>
            <a:r>
              <a:rPr lang="en-US" dirty="0"/>
              <a:t>It is process of in which the circuit can be simplify or modified which make our circuit more is to solve</a:t>
            </a:r>
          </a:p>
          <a:p>
            <a:r>
              <a:rPr lang="en-US" dirty="0"/>
              <a:t>If any circuit is having the voltage source in series it can be converted into current source with parallel with that resistance . This process can be reciprocated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960F9-4061-4A4E-95EC-49A8B7D0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65" y="4115634"/>
            <a:ext cx="2583781" cy="164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E77EC-30CE-4A90-B844-0876A702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47" y="3495010"/>
            <a:ext cx="1526746" cy="815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E545FF-4D08-435E-80C2-C1F64F1A4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517" y="4187571"/>
            <a:ext cx="2806765" cy="1640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AC356C-8E5F-4B7C-9824-512E128C4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090" y="5383162"/>
            <a:ext cx="1384703" cy="9258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23C171-9AAC-4463-A8D4-2D1CAB9BA9FE}"/>
                  </a:ext>
                </a:extLst>
              </p:cNvPr>
              <p:cNvSpPr txBox="1"/>
              <p:nvPr/>
            </p:nvSpPr>
            <p:spPr>
              <a:xfrm>
                <a:off x="6764784" y="3639845"/>
                <a:ext cx="1642369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23C171-9AAC-4463-A8D4-2D1CAB9BA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784" y="3639845"/>
                <a:ext cx="1642369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0A4252-97B0-400D-B8FB-C4404C2FE6BF}"/>
                  </a:ext>
                </a:extLst>
              </p:cNvPr>
              <p:cNvSpPr txBox="1"/>
              <p:nvPr/>
            </p:nvSpPr>
            <p:spPr>
              <a:xfrm>
                <a:off x="2481982" y="5676135"/>
                <a:ext cx="1708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0A4252-97B0-400D-B8FB-C4404C2FE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82" y="5676135"/>
                <a:ext cx="1708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8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0B25-BA34-4604-BEB6-D6FE3801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and Open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66AE-7C76-4197-9FAB-DBE57E13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device with zero resistance is called short circuit and a device with zero conductance (i.e., infinite resistance) is called open circuit.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ED2F-3B09-4AE2-A556-4954A507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00" y="3204840"/>
            <a:ext cx="5289026" cy="2412641"/>
          </a:xfrm>
          <a:prstGeom prst="rect">
            <a:avLst/>
          </a:prstGeom>
        </p:spPr>
      </p:pic>
      <p:pic>
        <p:nvPicPr>
          <p:cNvPr id="1026" name="Picture 2" descr="PEOI Electrical Circuits 1 - DC">
            <a:extLst>
              <a:ext uri="{FF2B5EF4-FFF2-40B4-BE49-F238E27FC236}">
                <a16:creationId xmlns:a16="http://schemas.microsoft.com/office/drawing/2014/main" id="{D299EF9C-95C5-48ED-A386-3A1D9B089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16" y="2291482"/>
            <a:ext cx="4295678" cy="241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6AA8E2-6F5C-46E9-B5F4-F3E54CA6211F}"/>
                  </a:ext>
                </a:extLst>
              </p:cNvPr>
              <p:cNvSpPr txBox="1"/>
              <p:nvPr/>
            </p:nvSpPr>
            <p:spPr>
              <a:xfrm>
                <a:off x="7359588" y="4998128"/>
                <a:ext cx="3400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IN" dirty="0"/>
                  <a:t>+50</a:t>
                </a:r>
                <a:r>
                  <a:rPr lang="el-GR" dirty="0"/>
                  <a:t>Ω</a:t>
                </a:r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=150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6AA8E2-6F5C-46E9-B5F4-F3E54CA6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588" y="4998128"/>
                <a:ext cx="3400148" cy="646331"/>
              </a:xfrm>
              <a:prstGeom prst="rect">
                <a:avLst/>
              </a:prstGeom>
              <a:blipFill>
                <a:blip r:embed="rId4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7" ma:contentTypeDescription="Create a new document." ma:contentTypeScope="" ma:versionID="b7df9f81ce5664d8a147af2ed417116e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007b36324e81b2c6fed2d0b4d0499ef5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7F9322-D8D4-462F-B34F-0E6BEAE344E0}"/>
</file>

<file path=customXml/itemProps2.xml><?xml version="1.0" encoding="utf-8"?>
<ds:datastoreItem xmlns:ds="http://schemas.openxmlformats.org/officeDocument/2006/customXml" ds:itemID="{51FD6649-D077-4ED5-A806-0A49B4EF7BBD}"/>
</file>

<file path=customXml/itemProps3.xml><?xml version="1.0" encoding="utf-8"?>
<ds:datastoreItem xmlns:ds="http://schemas.openxmlformats.org/officeDocument/2006/customXml" ds:itemID="{45A3DE00-D4C8-4BD6-B7BD-E592E27A6A08}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79</TotalTime>
  <Words>622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SOURCE</vt:lpstr>
      <vt:lpstr>Ideal AND PRACTICAL Voltage Source</vt:lpstr>
      <vt:lpstr>Ideal Current Source</vt:lpstr>
      <vt:lpstr>Ideal Dependent (Controlled) Source</vt:lpstr>
      <vt:lpstr>Dependent (Controlled) Source</vt:lpstr>
      <vt:lpstr>Dependent (Controlled) Source</vt:lpstr>
      <vt:lpstr>Example: Dependent Source</vt:lpstr>
      <vt:lpstr>SOURCE TRANSFORMATION</vt:lpstr>
      <vt:lpstr>Short and Open Circuits</vt:lpstr>
      <vt:lpstr>Example</vt:lpstr>
      <vt:lpstr>Example</vt:lpstr>
      <vt:lpstr>Example</vt:lpstr>
      <vt:lpstr>Voltage Division Rule</vt:lpstr>
      <vt:lpstr>Current Division RULE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Voltage Source</dc:title>
  <dc:creator>Ajay Daniel</dc:creator>
  <cp:lastModifiedBy>Ajay Daniel</cp:lastModifiedBy>
  <cp:revision>9</cp:revision>
  <dcterms:created xsi:type="dcterms:W3CDTF">2020-10-14T17:45:31Z</dcterms:created>
  <dcterms:modified xsi:type="dcterms:W3CDTF">2020-10-14T19:05:24Z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