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62" r:id="rId4"/>
    <p:sldId id="263" r:id="rId5"/>
    <p:sldId id="264" r:id="rId6"/>
    <p:sldId id="266" r:id="rId7"/>
    <p:sldId id="267" r:id="rId8"/>
    <p:sldId id="268" r:id="rId9"/>
    <p:sldId id="269" r:id="rId10"/>
    <p:sldId id="270" r:id="rId11"/>
    <p:sldId id="271" r:id="rId12"/>
    <p:sldId id="273" r:id="rId13"/>
    <p:sldId id="274" r:id="rId14"/>
    <p:sldId id="275"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 id="292" r:id="rId29"/>
    <p:sldId id="293" r:id="rId30"/>
    <p:sldId id="294" r:id="rId31"/>
    <p:sldId id="295" r:id="rId32"/>
    <p:sldId id="296" r:id="rId33"/>
    <p:sldId id="300" r:id="rId34"/>
    <p:sldId id="302" r:id="rId35"/>
    <p:sldId id="303" r:id="rId36"/>
    <p:sldId id="304" r:id="rId37"/>
    <p:sldId id="305" r:id="rId38"/>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132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BE229FF-701A-428E-99B9-DBCE77B1FB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xmlns="" id="{64FED24E-9C78-4A74-9CAE-97AE563B829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E9F21C0F-7E4E-4653-BBC3-38A5A364F501}" type="datetimeFigureOut">
              <a:rPr lang="en-IN"/>
              <a:pPr>
                <a:defRPr/>
              </a:pPr>
              <a:t>04-01-2021</a:t>
            </a:fld>
            <a:endParaRPr lang="en-IN"/>
          </a:p>
        </p:txBody>
      </p:sp>
      <p:sp>
        <p:nvSpPr>
          <p:cNvPr id="4" name="Slide Image Placeholder 3">
            <a:extLst>
              <a:ext uri="{FF2B5EF4-FFF2-40B4-BE49-F238E27FC236}">
                <a16:creationId xmlns:a16="http://schemas.microsoft.com/office/drawing/2014/main" xmlns="" id="{E8078B45-3514-4B32-974D-15A96CCEFF8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xmlns="" id="{3DB1599F-85BF-407F-AABF-EBBB01A328C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xmlns="" id="{256142BE-5787-4FDB-8B22-34A5E679011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IN"/>
          </a:p>
        </p:txBody>
      </p:sp>
      <p:sp>
        <p:nvSpPr>
          <p:cNvPr id="7" name="Slide Number Placeholder 6">
            <a:extLst>
              <a:ext uri="{FF2B5EF4-FFF2-40B4-BE49-F238E27FC236}">
                <a16:creationId xmlns:a16="http://schemas.microsoft.com/office/drawing/2014/main" xmlns="" id="{98CFA783-2171-4212-A098-DA67FA3F570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4BF7E19B-580A-405F-A287-94901D81D765}"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xmlns="" id="{8C0AAA80-4983-4170-902A-79868DC537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Notes Placeholder 2">
            <a:extLst>
              <a:ext uri="{FF2B5EF4-FFF2-40B4-BE49-F238E27FC236}">
                <a16:creationId xmlns:a16="http://schemas.microsoft.com/office/drawing/2014/main" xmlns="" id="{BA13394E-3C1C-4CF9-9A7B-6E6D3520B37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6084" name="Slide Number Placeholder 3">
            <a:extLst>
              <a:ext uri="{FF2B5EF4-FFF2-40B4-BE49-F238E27FC236}">
                <a16:creationId xmlns:a16="http://schemas.microsoft.com/office/drawing/2014/main" xmlns="" id="{B13D8A81-E322-4E17-BF4D-87A0C112DDD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C87639-B4DF-45E7-95E8-CD4FF1808FA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BED6E9EA-EFBD-4AFB-A418-55540CEED4B4}"/>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B57E2B-4BDA-4812-8252-47D7C34EB9DE}"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
        <p:nvSpPr>
          <p:cNvPr id="47107" name="Rectangle 2">
            <a:extLst>
              <a:ext uri="{FF2B5EF4-FFF2-40B4-BE49-F238E27FC236}">
                <a16:creationId xmlns:a16="http://schemas.microsoft.com/office/drawing/2014/main" xmlns="" id="{B9FDA33C-C0AA-487E-BC10-6F3322F0B1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8" name="Rectangle 3">
            <a:extLst>
              <a:ext uri="{FF2B5EF4-FFF2-40B4-BE49-F238E27FC236}">
                <a16:creationId xmlns:a16="http://schemas.microsoft.com/office/drawing/2014/main" xmlns="" id="{B9C3DD37-250E-4FBC-BAB2-11051A078DE4}"/>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BE8A5D09-20CF-483B-B0CD-63E40277454C}"/>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5A1C21-4856-4205-953A-E13720F1C309}"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
        <p:nvSpPr>
          <p:cNvPr id="48131" name="Rectangle 2">
            <a:extLst>
              <a:ext uri="{FF2B5EF4-FFF2-40B4-BE49-F238E27FC236}">
                <a16:creationId xmlns:a16="http://schemas.microsoft.com/office/drawing/2014/main" xmlns="" id="{B3F5C5B9-756E-4363-A6EA-2E555082E6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2" name="Rectangle 3">
            <a:extLst>
              <a:ext uri="{FF2B5EF4-FFF2-40B4-BE49-F238E27FC236}">
                <a16:creationId xmlns:a16="http://schemas.microsoft.com/office/drawing/2014/main" xmlns="" id="{0490506C-D13D-4D0B-9848-9230551F9AFC}"/>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3CB0A19-D717-4E7E-8AE7-8C7309BB26AA}"/>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xmlns="" id="{66657509-D755-40D2-9346-6D632C287067}"/>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a:extLst>
              <a:ext uri="{FF2B5EF4-FFF2-40B4-BE49-F238E27FC236}">
                <a16:creationId xmlns:a16="http://schemas.microsoft.com/office/drawing/2014/main" xmlns="" id="{06DA709D-708D-496D-B87B-178B55E1E78E}"/>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a:extLst>
              <a:ext uri="{FF2B5EF4-FFF2-40B4-BE49-F238E27FC236}">
                <a16:creationId xmlns:a16="http://schemas.microsoft.com/office/drawing/2014/main" xmlns="" id="{81FDF459-3821-42AE-9E8A-8A4A8016ABC5}"/>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0" name="Rectangle 9">
            <a:extLst>
              <a:ext uri="{FF2B5EF4-FFF2-40B4-BE49-F238E27FC236}">
                <a16:creationId xmlns:a16="http://schemas.microsoft.com/office/drawing/2014/main" xmlns="" id="{12E37A30-367A-4950-A8BB-ED919B3B0AEF}"/>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xmlns="" id="{1D9F48B1-E396-4BF6-9CEF-4F7678F822CB}"/>
              </a:ext>
            </a:extLst>
          </p:cNvPr>
          <p:cNvSpPr>
            <a:spLocks noGrp="1"/>
          </p:cNvSpPr>
          <p:nvPr>
            <p:ph type="dt" sz="half" idx="10"/>
          </p:nvPr>
        </p:nvSpPr>
        <p:spPr/>
        <p:txBody>
          <a:bodyPr/>
          <a:lstStyle>
            <a:lvl1pPr>
              <a:defRPr/>
            </a:lvl1pPr>
          </a:lstStyle>
          <a:p>
            <a:pPr>
              <a:defRPr/>
            </a:pPr>
            <a:fld id="{69FDEDC5-BE0D-4091-8D58-68539B10559D}" type="datetimeFigureOut">
              <a:rPr lang="en-US"/>
              <a:pPr>
                <a:defRPr/>
              </a:pPr>
              <a:t>1/4/2021</a:t>
            </a:fld>
            <a:endParaRPr lang="en-US"/>
          </a:p>
        </p:txBody>
      </p:sp>
      <p:sp>
        <p:nvSpPr>
          <p:cNvPr id="12" name="Footer Placeholder 16">
            <a:extLst>
              <a:ext uri="{FF2B5EF4-FFF2-40B4-BE49-F238E27FC236}">
                <a16:creationId xmlns:a16="http://schemas.microsoft.com/office/drawing/2014/main" xmlns="" id="{7B7DA115-5F01-464D-8385-85F7948C440E}"/>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xmlns="" id="{AE9A893A-08ED-44E7-A692-E3173E3CDE1B}"/>
              </a:ext>
            </a:extLst>
          </p:cNvPr>
          <p:cNvSpPr>
            <a:spLocks noGrp="1"/>
          </p:cNvSpPr>
          <p:nvPr>
            <p:ph type="sldNum" sz="quarter" idx="12"/>
          </p:nvPr>
        </p:nvSpPr>
        <p:spPr/>
        <p:txBody>
          <a:bodyPr/>
          <a:lstStyle>
            <a:lvl1pPr>
              <a:defRPr/>
            </a:lvl1pPr>
          </a:lstStyle>
          <a:p>
            <a:fld id="{790D00C5-CEAE-4B4A-BA4D-D2A23093BED0}" type="slidenum">
              <a:rPr lang="en-US" altLang="en-US"/>
              <a:pPr/>
              <a:t>‹#›</a:t>
            </a:fld>
            <a:endParaRPr lang="en-US" altLang="en-US"/>
          </a:p>
        </p:txBody>
      </p:sp>
    </p:spTree>
    <p:extLst>
      <p:ext uri="{BB962C8B-B14F-4D97-AF65-F5344CB8AC3E}">
        <p14:creationId xmlns:p14="http://schemas.microsoft.com/office/powerpoint/2010/main" xmlns="" val="15322793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5B888E70-A1AE-4CED-8F83-0B8B8580F1D7}"/>
              </a:ext>
            </a:extLst>
          </p:cNvPr>
          <p:cNvSpPr>
            <a:spLocks noGrp="1"/>
          </p:cNvSpPr>
          <p:nvPr>
            <p:ph type="dt" sz="half" idx="10"/>
          </p:nvPr>
        </p:nvSpPr>
        <p:spPr/>
        <p:txBody>
          <a:bodyPr/>
          <a:lstStyle>
            <a:lvl1pPr>
              <a:defRPr/>
            </a:lvl1pPr>
          </a:lstStyle>
          <a:p>
            <a:pPr>
              <a:defRPr/>
            </a:pPr>
            <a:fld id="{3DF7ACAA-6CC1-45EF-96A3-CDB39B7533C8}" type="datetimeFigureOut">
              <a:rPr lang="en-US"/>
              <a:pPr>
                <a:defRPr/>
              </a:pPr>
              <a:t>1/4/2021</a:t>
            </a:fld>
            <a:endParaRPr lang="en-US"/>
          </a:p>
        </p:txBody>
      </p:sp>
      <p:sp>
        <p:nvSpPr>
          <p:cNvPr id="5" name="Footer Placeholder 2">
            <a:extLst>
              <a:ext uri="{FF2B5EF4-FFF2-40B4-BE49-F238E27FC236}">
                <a16:creationId xmlns:a16="http://schemas.microsoft.com/office/drawing/2014/main" xmlns="" id="{4A460FDC-1A88-410F-AF94-C390B635CA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xmlns="" id="{30951D68-CEAB-450D-9D13-431BDB0C5FEF}"/>
              </a:ext>
            </a:extLst>
          </p:cNvPr>
          <p:cNvSpPr>
            <a:spLocks noGrp="1"/>
          </p:cNvSpPr>
          <p:nvPr>
            <p:ph type="sldNum" sz="quarter" idx="12"/>
          </p:nvPr>
        </p:nvSpPr>
        <p:spPr/>
        <p:txBody>
          <a:bodyPr/>
          <a:lstStyle>
            <a:lvl1pPr>
              <a:defRPr/>
            </a:lvl1pPr>
          </a:lstStyle>
          <a:p>
            <a:fld id="{73EE59CB-28BE-4D27-B169-9034C961AF7D}" type="slidenum">
              <a:rPr lang="en-US" altLang="en-US"/>
              <a:pPr/>
              <a:t>‹#›</a:t>
            </a:fld>
            <a:endParaRPr lang="en-US" altLang="en-US"/>
          </a:p>
        </p:txBody>
      </p:sp>
    </p:spTree>
    <p:extLst>
      <p:ext uri="{BB962C8B-B14F-4D97-AF65-F5344CB8AC3E}">
        <p14:creationId xmlns:p14="http://schemas.microsoft.com/office/powerpoint/2010/main" xmlns="" val="106317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C9A76C7D-7282-4F61-8EEF-87D947841CDD}"/>
              </a:ext>
            </a:extLst>
          </p:cNvPr>
          <p:cNvSpPr>
            <a:spLocks noGrp="1"/>
          </p:cNvSpPr>
          <p:nvPr>
            <p:ph type="dt" sz="half" idx="10"/>
          </p:nvPr>
        </p:nvSpPr>
        <p:spPr/>
        <p:txBody>
          <a:bodyPr/>
          <a:lstStyle>
            <a:lvl1pPr>
              <a:defRPr/>
            </a:lvl1pPr>
          </a:lstStyle>
          <a:p>
            <a:pPr>
              <a:defRPr/>
            </a:pPr>
            <a:fld id="{F9B8A383-99D1-47BF-A354-B3A5C956A9BF}" type="datetimeFigureOut">
              <a:rPr lang="en-US"/>
              <a:pPr>
                <a:defRPr/>
              </a:pPr>
              <a:t>1/4/2021</a:t>
            </a:fld>
            <a:endParaRPr lang="en-US"/>
          </a:p>
        </p:txBody>
      </p:sp>
      <p:sp>
        <p:nvSpPr>
          <p:cNvPr id="5" name="Footer Placeholder 2">
            <a:extLst>
              <a:ext uri="{FF2B5EF4-FFF2-40B4-BE49-F238E27FC236}">
                <a16:creationId xmlns:a16="http://schemas.microsoft.com/office/drawing/2014/main" xmlns="" id="{A7833F81-0782-4BE0-ADF2-9957D9CB04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xmlns="" id="{B942653E-7128-4821-912D-8DEC07B060FD}"/>
              </a:ext>
            </a:extLst>
          </p:cNvPr>
          <p:cNvSpPr>
            <a:spLocks noGrp="1"/>
          </p:cNvSpPr>
          <p:nvPr>
            <p:ph type="sldNum" sz="quarter" idx="12"/>
          </p:nvPr>
        </p:nvSpPr>
        <p:spPr/>
        <p:txBody>
          <a:bodyPr/>
          <a:lstStyle>
            <a:lvl1pPr>
              <a:defRPr/>
            </a:lvl1pPr>
          </a:lstStyle>
          <a:p>
            <a:fld id="{86145D52-EE8E-4B6E-B8FB-9E6F7878151C}" type="slidenum">
              <a:rPr lang="en-US" altLang="en-US"/>
              <a:pPr/>
              <a:t>‹#›</a:t>
            </a:fld>
            <a:endParaRPr lang="en-US" altLang="en-US"/>
          </a:p>
        </p:txBody>
      </p:sp>
    </p:spTree>
    <p:extLst>
      <p:ext uri="{BB962C8B-B14F-4D97-AF65-F5344CB8AC3E}">
        <p14:creationId xmlns:p14="http://schemas.microsoft.com/office/powerpoint/2010/main" xmlns="" val="100278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43AFA9AA-5A93-4D45-ACC0-8CD9E478635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xmlns="" id="{203EC9D3-4461-4A46-BCB1-DD34986A22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460455E1-B860-41DA-9905-9AD972999726}"/>
              </a:ext>
            </a:extLst>
          </p:cNvPr>
          <p:cNvSpPr>
            <a:spLocks noGrp="1"/>
          </p:cNvSpPr>
          <p:nvPr>
            <p:ph type="sldNum" sz="quarter" idx="12"/>
          </p:nvPr>
        </p:nvSpPr>
        <p:spPr/>
        <p:txBody>
          <a:bodyPr/>
          <a:lstStyle>
            <a:lvl1pPr>
              <a:defRPr/>
            </a:lvl1pPr>
          </a:lstStyle>
          <a:p>
            <a:fld id="{6F23E072-1E48-4812-A429-DF88700451EE}" type="slidenum">
              <a:rPr lang="en-US" altLang="en-US"/>
              <a:pPr/>
              <a:t>‹#›</a:t>
            </a:fld>
            <a:endParaRPr lang="en-US" altLang="en-US"/>
          </a:p>
        </p:txBody>
      </p:sp>
    </p:spTree>
    <p:extLst>
      <p:ext uri="{BB962C8B-B14F-4D97-AF65-F5344CB8AC3E}">
        <p14:creationId xmlns:p14="http://schemas.microsoft.com/office/powerpoint/2010/main" xmlns="" val="409371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8F091579-3AF9-4861-BBED-6B035E133054}"/>
              </a:ext>
            </a:extLst>
          </p:cNvPr>
          <p:cNvSpPr>
            <a:spLocks noGrp="1"/>
          </p:cNvSpPr>
          <p:nvPr>
            <p:ph type="dt" sz="half" idx="10"/>
          </p:nvPr>
        </p:nvSpPr>
        <p:spPr/>
        <p:txBody>
          <a:bodyPr/>
          <a:lstStyle>
            <a:lvl1pPr>
              <a:defRPr/>
            </a:lvl1pPr>
          </a:lstStyle>
          <a:p>
            <a:pPr>
              <a:defRPr/>
            </a:pPr>
            <a:fld id="{6C12F3A7-381A-43BE-8832-3C5B24737FA1}" type="datetimeFigureOut">
              <a:rPr lang="en-US"/>
              <a:pPr>
                <a:defRPr/>
              </a:pPr>
              <a:t>1/4/2021</a:t>
            </a:fld>
            <a:endParaRPr lang="en-US"/>
          </a:p>
        </p:txBody>
      </p:sp>
      <p:sp>
        <p:nvSpPr>
          <p:cNvPr id="5" name="Footer Placeholder 2">
            <a:extLst>
              <a:ext uri="{FF2B5EF4-FFF2-40B4-BE49-F238E27FC236}">
                <a16:creationId xmlns:a16="http://schemas.microsoft.com/office/drawing/2014/main" xmlns="" id="{A698B50E-51E2-4669-BFDE-E40F57BBEF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xmlns="" id="{52249C5D-6CB2-41E7-B68F-E148DAB1D9E0}"/>
              </a:ext>
            </a:extLst>
          </p:cNvPr>
          <p:cNvSpPr>
            <a:spLocks noGrp="1"/>
          </p:cNvSpPr>
          <p:nvPr>
            <p:ph type="sldNum" sz="quarter" idx="12"/>
          </p:nvPr>
        </p:nvSpPr>
        <p:spPr/>
        <p:txBody>
          <a:bodyPr/>
          <a:lstStyle>
            <a:lvl1pPr>
              <a:defRPr/>
            </a:lvl1pPr>
          </a:lstStyle>
          <a:p>
            <a:fld id="{7501265B-8787-4675-94D8-AC5975E80B23}" type="slidenum">
              <a:rPr lang="en-US" altLang="en-US"/>
              <a:pPr/>
              <a:t>‹#›</a:t>
            </a:fld>
            <a:endParaRPr lang="en-US" altLang="en-US"/>
          </a:p>
        </p:txBody>
      </p:sp>
    </p:spTree>
    <p:extLst>
      <p:ext uri="{BB962C8B-B14F-4D97-AF65-F5344CB8AC3E}">
        <p14:creationId xmlns:p14="http://schemas.microsoft.com/office/powerpoint/2010/main" xmlns="" val="360847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EEFFC33-F5F8-491B-8050-2364DF426101}"/>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xmlns="" id="{BB89239A-599B-4F73-A099-F750CB894469}"/>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a:extLst>
              <a:ext uri="{FF2B5EF4-FFF2-40B4-BE49-F238E27FC236}">
                <a16:creationId xmlns:a16="http://schemas.microsoft.com/office/drawing/2014/main" xmlns="" id="{BE8B3FE0-C2F4-410A-9568-9A6756590DF2}"/>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a:extLst>
              <a:ext uri="{FF2B5EF4-FFF2-40B4-BE49-F238E27FC236}">
                <a16:creationId xmlns:a16="http://schemas.microsoft.com/office/drawing/2014/main" xmlns="" id="{60F346EC-4079-4C42-AD43-ED6432F2E93B}"/>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8" name="Rectangle 7">
            <a:extLst>
              <a:ext uri="{FF2B5EF4-FFF2-40B4-BE49-F238E27FC236}">
                <a16:creationId xmlns:a16="http://schemas.microsoft.com/office/drawing/2014/main" xmlns="" id="{284DD3FA-AC4A-4FF7-91EA-CD4185B01EF8}"/>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xmlns="" id="{E653054B-0243-42BE-9E9C-624CA05E0BF3}"/>
              </a:ext>
            </a:extLst>
          </p:cNvPr>
          <p:cNvSpPr>
            <a:spLocks noGrp="1"/>
          </p:cNvSpPr>
          <p:nvPr>
            <p:ph type="dt" sz="half" idx="10"/>
          </p:nvPr>
        </p:nvSpPr>
        <p:spPr/>
        <p:txBody>
          <a:bodyPr/>
          <a:lstStyle>
            <a:lvl1pPr>
              <a:defRPr/>
            </a:lvl1pPr>
          </a:lstStyle>
          <a:p>
            <a:pPr>
              <a:defRPr/>
            </a:pPr>
            <a:fld id="{B9CDC26C-4A57-4070-AC8C-FE3A374A4F74}" type="datetimeFigureOut">
              <a:rPr lang="en-US"/>
              <a:pPr>
                <a:defRPr/>
              </a:pPr>
              <a:t>1/4/2021</a:t>
            </a:fld>
            <a:endParaRPr lang="en-US"/>
          </a:p>
        </p:txBody>
      </p:sp>
      <p:sp>
        <p:nvSpPr>
          <p:cNvPr id="10" name="Footer Placeholder 4">
            <a:extLst>
              <a:ext uri="{FF2B5EF4-FFF2-40B4-BE49-F238E27FC236}">
                <a16:creationId xmlns:a16="http://schemas.microsoft.com/office/drawing/2014/main" xmlns="" id="{A8ADD5EA-A418-4235-8E45-12ADE7F80449}"/>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xmlns="" id="{7FAEBDDE-ECE4-4ABB-8726-E56F3D6B5203}"/>
              </a:ext>
            </a:extLst>
          </p:cNvPr>
          <p:cNvSpPr>
            <a:spLocks noGrp="1"/>
          </p:cNvSpPr>
          <p:nvPr>
            <p:ph type="sldNum" sz="quarter" idx="12"/>
          </p:nvPr>
        </p:nvSpPr>
        <p:spPr>
          <a:xfrm>
            <a:off x="146050" y="6208713"/>
            <a:ext cx="457200" cy="457200"/>
          </a:xfrm>
        </p:spPr>
        <p:txBody>
          <a:bodyPr/>
          <a:lstStyle>
            <a:lvl1pPr>
              <a:defRPr/>
            </a:lvl1pPr>
          </a:lstStyle>
          <a:p>
            <a:fld id="{D37F924C-0C27-4199-985D-19BB31E0983B}" type="slidenum">
              <a:rPr lang="en-US" altLang="en-US"/>
              <a:pPr/>
              <a:t>‹#›</a:t>
            </a:fld>
            <a:endParaRPr lang="en-US" altLang="en-US"/>
          </a:p>
        </p:txBody>
      </p:sp>
    </p:spTree>
    <p:extLst>
      <p:ext uri="{BB962C8B-B14F-4D97-AF65-F5344CB8AC3E}">
        <p14:creationId xmlns:p14="http://schemas.microsoft.com/office/powerpoint/2010/main" xmlns="" val="7003245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xmlns="" id="{A207BFFF-2813-4D96-A46A-DE3405AAFA69}"/>
              </a:ext>
            </a:extLst>
          </p:cNvPr>
          <p:cNvSpPr>
            <a:spLocks noGrp="1"/>
          </p:cNvSpPr>
          <p:nvPr>
            <p:ph type="dt" sz="half" idx="10"/>
          </p:nvPr>
        </p:nvSpPr>
        <p:spPr/>
        <p:txBody>
          <a:bodyPr/>
          <a:lstStyle>
            <a:lvl1pPr>
              <a:defRPr/>
            </a:lvl1pPr>
          </a:lstStyle>
          <a:p>
            <a:pPr>
              <a:defRPr/>
            </a:pPr>
            <a:fld id="{BA465943-B548-42B9-B622-97485196AE35}" type="datetimeFigureOut">
              <a:rPr lang="en-US"/>
              <a:pPr>
                <a:defRPr/>
              </a:pPr>
              <a:t>1/4/2021</a:t>
            </a:fld>
            <a:endParaRPr lang="en-US"/>
          </a:p>
        </p:txBody>
      </p:sp>
      <p:sp>
        <p:nvSpPr>
          <p:cNvPr id="6" name="Footer Placeholder 2">
            <a:extLst>
              <a:ext uri="{FF2B5EF4-FFF2-40B4-BE49-F238E27FC236}">
                <a16:creationId xmlns:a16="http://schemas.microsoft.com/office/drawing/2014/main" xmlns="" id="{D87787D1-BC22-461F-89FE-DC31539D3FC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xmlns="" id="{B79C3008-1536-485C-BE55-D4EB36B70F65}"/>
              </a:ext>
            </a:extLst>
          </p:cNvPr>
          <p:cNvSpPr>
            <a:spLocks noGrp="1"/>
          </p:cNvSpPr>
          <p:nvPr>
            <p:ph type="sldNum" sz="quarter" idx="12"/>
          </p:nvPr>
        </p:nvSpPr>
        <p:spPr/>
        <p:txBody>
          <a:bodyPr/>
          <a:lstStyle>
            <a:lvl1pPr>
              <a:defRPr/>
            </a:lvl1pPr>
          </a:lstStyle>
          <a:p>
            <a:fld id="{2C561CEA-C8D8-47A4-ADBE-481B71BAC5A6}" type="slidenum">
              <a:rPr lang="en-US" altLang="en-US"/>
              <a:pPr/>
              <a:t>‹#›</a:t>
            </a:fld>
            <a:endParaRPr lang="en-US" altLang="en-US"/>
          </a:p>
        </p:txBody>
      </p:sp>
    </p:spTree>
    <p:extLst>
      <p:ext uri="{BB962C8B-B14F-4D97-AF65-F5344CB8AC3E}">
        <p14:creationId xmlns:p14="http://schemas.microsoft.com/office/powerpoint/2010/main" xmlns="" val="102927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xmlns="" id="{D4533D4C-4CA8-470D-B752-1D05E74ADD63}"/>
              </a:ext>
            </a:extLst>
          </p:cNvPr>
          <p:cNvSpPr>
            <a:spLocks noGrp="1"/>
          </p:cNvSpPr>
          <p:nvPr>
            <p:ph type="dt" sz="half" idx="10"/>
          </p:nvPr>
        </p:nvSpPr>
        <p:spPr/>
        <p:txBody>
          <a:bodyPr/>
          <a:lstStyle>
            <a:lvl1pPr>
              <a:defRPr/>
            </a:lvl1pPr>
          </a:lstStyle>
          <a:p>
            <a:pPr>
              <a:defRPr/>
            </a:pPr>
            <a:fld id="{36CF0DC8-2D75-4A14-823B-84ED9B4BE9D4}" type="datetimeFigureOut">
              <a:rPr lang="en-US"/>
              <a:pPr>
                <a:defRPr/>
              </a:pPr>
              <a:t>1/4/2021</a:t>
            </a:fld>
            <a:endParaRPr lang="en-US"/>
          </a:p>
        </p:txBody>
      </p:sp>
      <p:sp>
        <p:nvSpPr>
          <p:cNvPr id="8" name="Footer Placeholder 2">
            <a:extLst>
              <a:ext uri="{FF2B5EF4-FFF2-40B4-BE49-F238E27FC236}">
                <a16:creationId xmlns:a16="http://schemas.microsoft.com/office/drawing/2014/main" xmlns="" id="{55D06DF3-B0C1-4956-BB76-90349104423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xmlns="" id="{4D141B64-042F-4C42-AE59-3E3DBF47DD87}"/>
              </a:ext>
            </a:extLst>
          </p:cNvPr>
          <p:cNvSpPr>
            <a:spLocks noGrp="1"/>
          </p:cNvSpPr>
          <p:nvPr>
            <p:ph type="sldNum" sz="quarter" idx="12"/>
          </p:nvPr>
        </p:nvSpPr>
        <p:spPr/>
        <p:txBody>
          <a:bodyPr/>
          <a:lstStyle>
            <a:lvl1pPr>
              <a:defRPr/>
            </a:lvl1pPr>
          </a:lstStyle>
          <a:p>
            <a:fld id="{6D59D3E4-6FC4-4644-9AA3-D9278027E3C2}" type="slidenum">
              <a:rPr lang="en-US" altLang="en-US"/>
              <a:pPr/>
              <a:t>‹#›</a:t>
            </a:fld>
            <a:endParaRPr lang="en-US" altLang="en-US"/>
          </a:p>
        </p:txBody>
      </p:sp>
    </p:spTree>
    <p:extLst>
      <p:ext uri="{BB962C8B-B14F-4D97-AF65-F5344CB8AC3E}">
        <p14:creationId xmlns:p14="http://schemas.microsoft.com/office/powerpoint/2010/main" xmlns="" val="406757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xmlns="" id="{899CB131-65DD-455D-B1D1-76D8FDDDD4EE}"/>
              </a:ext>
            </a:extLst>
          </p:cNvPr>
          <p:cNvSpPr>
            <a:spLocks noGrp="1"/>
          </p:cNvSpPr>
          <p:nvPr>
            <p:ph type="dt" sz="half" idx="10"/>
          </p:nvPr>
        </p:nvSpPr>
        <p:spPr/>
        <p:txBody>
          <a:bodyPr/>
          <a:lstStyle>
            <a:lvl1pPr>
              <a:defRPr/>
            </a:lvl1pPr>
          </a:lstStyle>
          <a:p>
            <a:pPr>
              <a:defRPr/>
            </a:pPr>
            <a:fld id="{1E17FA16-500F-46EF-838B-9A6326CA97AF}" type="datetimeFigureOut">
              <a:rPr lang="en-US"/>
              <a:pPr>
                <a:defRPr/>
              </a:pPr>
              <a:t>1/4/2021</a:t>
            </a:fld>
            <a:endParaRPr lang="en-US"/>
          </a:p>
        </p:txBody>
      </p:sp>
      <p:sp>
        <p:nvSpPr>
          <p:cNvPr id="4" name="Footer Placeholder 2">
            <a:extLst>
              <a:ext uri="{FF2B5EF4-FFF2-40B4-BE49-F238E27FC236}">
                <a16:creationId xmlns:a16="http://schemas.microsoft.com/office/drawing/2014/main" xmlns="" id="{1FB7DF3D-31E0-4C72-A299-C17D3AEC63F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xmlns="" id="{72D637B8-D728-44A9-A9D2-13CF483E67A6}"/>
              </a:ext>
            </a:extLst>
          </p:cNvPr>
          <p:cNvSpPr>
            <a:spLocks noGrp="1"/>
          </p:cNvSpPr>
          <p:nvPr>
            <p:ph type="sldNum" sz="quarter" idx="12"/>
          </p:nvPr>
        </p:nvSpPr>
        <p:spPr/>
        <p:txBody>
          <a:bodyPr/>
          <a:lstStyle>
            <a:lvl1pPr>
              <a:defRPr/>
            </a:lvl1pPr>
          </a:lstStyle>
          <a:p>
            <a:fld id="{2D5B000B-43C7-4A3D-8722-3CC2A977D715}" type="slidenum">
              <a:rPr lang="en-US" altLang="en-US"/>
              <a:pPr/>
              <a:t>‹#›</a:t>
            </a:fld>
            <a:endParaRPr lang="en-US" altLang="en-US"/>
          </a:p>
        </p:txBody>
      </p:sp>
    </p:spTree>
    <p:extLst>
      <p:ext uri="{BB962C8B-B14F-4D97-AF65-F5344CB8AC3E}">
        <p14:creationId xmlns:p14="http://schemas.microsoft.com/office/powerpoint/2010/main" xmlns="" val="191714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xmlns="" id="{926C2423-47B7-47F4-B8B3-D575EF1336AE}"/>
              </a:ext>
            </a:extLst>
          </p:cNvPr>
          <p:cNvSpPr>
            <a:spLocks noGrp="1"/>
          </p:cNvSpPr>
          <p:nvPr>
            <p:ph type="dt" sz="half" idx="10"/>
          </p:nvPr>
        </p:nvSpPr>
        <p:spPr/>
        <p:txBody>
          <a:bodyPr/>
          <a:lstStyle>
            <a:lvl1pPr>
              <a:defRPr/>
            </a:lvl1pPr>
          </a:lstStyle>
          <a:p>
            <a:pPr>
              <a:defRPr/>
            </a:pPr>
            <a:fld id="{21E166C7-3F4B-4A8E-B002-3BD265A10699}" type="datetimeFigureOut">
              <a:rPr lang="en-US"/>
              <a:pPr>
                <a:defRPr/>
              </a:pPr>
              <a:t>1/4/2021</a:t>
            </a:fld>
            <a:endParaRPr lang="en-US"/>
          </a:p>
        </p:txBody>
      </p:sp>
      <p:sp>
        <p:nvSpPr>
          <p:cNvPr id="3" name="Footer Placeholder 2">
            <a:extLst>
              <a:ext uri="{FF2B5EF4-FFF2-40B4-BE49-F238E27FC236}">
                <a16:creationId xmlns:a16="http://schemas.microsoft.com/office/drawing/2014/main" xmlns="" id="{F1751D58-F317-4DEE-82F9-1BBE781F1CF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xmlns="" id="{C83BAC79-13FE-4031-99E4-B9D6508BC5E4}"/>
              </a:ext>
            </a:extLst>
          </p:cNvPr>
          <p:cNvSpPr>
            <a:spLocks noGrp="1"/>
          </p:cNvSpPr>
          <p:nvPr>
            <p:ph type="sldNum" sz="quarter" idx="12"/>
          </p:nvPr>
        </p:nvSpPr>
        <p:spPr/>
        <p:txBody>
          <a:bodyPr/>
          <a:lstStyle>
            <a:lvl1pPr>
              <a:defRPr/>
            </a:lvl1pPr>
          </a:lstStyle>
          <a:p>
            <a:fld id="{360A79FA-EF86-4D6E-A597-43B44D9C5E64}" type="slidenum">
              <a:rPr lang="en-US" altLang="en-US"/>
              <a:pPr/>
              <a:t>‹#›</a:t>
            </a:fld>
            <a:endParaRPr lang="en-US" altLang="en-US"/>
          </a:p>
        </p:txBody>
      </p:sp>
    </p:spTree>
    <p:extLst>
      <p:ext uri="{BB962C8B-B14F-4D97-AF65-F5344CB8AC3E}">
        <p14:creationId xmlns:p14="http://schemas.microsoft.com/office/powerpoint/2010/main" xmlns="" val="80476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A556177-B016-4C63-B087-199E65248D8D}"/>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xmlns="" id="{D0AFC601-1523-495D-95CF-70296E0BF0E6}"/>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xmlns="" id="{3327728B-B708-4880-85D8-A047FF6CF55D}"/>
              </a:ext>
            </a:extLst>
          </p:cNvPr>
          <p:cNvSpPr>
            <a:spLocks noGrp="1"/>
          </p:cNvSpPr>
          <p:nvPr>
            <p:ph type="dt" sz="half" idx="10"/>
          </p:nvPr>
        </p:nvSpPr>
        <p:spPr/>
        <p:txBody>
          <a:bodyPr/>
          <a:lstStyle>
            <a:lvl1pPr>
              <a:defRPr/>
            </a:lvl1pPr>
          </a:lstStyle>
          <a:p>
            <a:pPr>
              <a:defRPr/>
            </a:pPr>
            <a:fld id="{03C7B05E-BEBB-4151-8054-6C7B9BAC697E}" type="datetimeFigureOut">
              <a:rPr lang="en-US"/>
              <a:pPr>
                <a:defRPr/>
              </a:pPr>
              <a:t>1/4/2021</a:t>
            </a:fld>
            <a:endParaRPr lang="en-US"/>
          </a:p>
        </p:txBody>
      </p:sp>
      <p:sp>
        <p:nvSpPr>
          <p:cNvPr id="8" name="Footer Placeholder 5">
            <a:extLst>
              <a:ext uri="{FF2B5EF4-FFF2-40B4-BE49-F238E27FC236}">
                <a16:creationId xmlns:a16="http://schemas.microsoft.com/office/drawing/2014/main" xmlns="" id="{A2B0F421-5CFC-4939-9B56-379F3B187CD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xmlns="" id="{874F280A-FE1A-4A1B-A8C7-4E1F548E0E8B}"/>
              </a:ext>
            </a:extLst>
          </p:cNvPr>
          <p:cNvSpPr>
            <a:spLocks noGrp="1"/>
          </p:cNvSpPr>
          <p:nvPr>
            <p:ph type="sldNum" sz="quarter" idx="12"/>
          </p:nvPr>
        </p:nvSpPr>
        <p:spPr/>
        <p:txBody>
          <a:bodyPr/>
          <a:lstStyle>
            <a:lvl1pPr>
              <a:defRPr/>
            </a:lvl1pPr>
          </a:lstStyle>
          <a:p>
            <a:fld id="{D91EBA47-92F9-46D0-9933-2E3BC09E8259}" type="slidenum">
              <a:rPr lang="en-US" altLang="en-US"/>
              <a:pPr/>
              <a:t>‹#›</a:t>
            </a:fld>
            <a:endParaRPr lang="en-US" altLang="en-US"/>
          </a:p>
        </p:txBody>
      </p:sp>
    </p:spTree>
    <p:extLst>
      <p:ext uri="{BB962C8B-B14F-4D97-AF65-F5344CB8AC3E}">
        <p14:creationId xmlns:p14="http://schemas.microsoft.com/office/powerpoint/2010/main" xmlns="" val="237647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D61C1353-19BD-437D-A4F2-2833E9069B11}"/>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6" name="Rectangle 5">
            <a:extLst>
              <a:ext uri="{FF2B5EF4-FFF2-40B4-BE49-F238E27FC236}">
                <a16:creationId xmlns:a16="http://schemas.microsoft.com/office/drawing/2014/main" xmlns="" id="{F623BC7D-DD56-4943-9B86-8C4089986263}"/>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7" name="Rectangle 6">
            <a:extLst>
              <a:ext uri="{FF2B5EF4-FFF2-40B4-BE49-F238E27FC236}">
                <a16:creationId xmlns:a16="http://schemas.microsoft.com/office/drawing/2014/main" xmlns="" id="{B26F0307-A5E2-4841-9487-DE5E35EA4600}"/>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xmlns="" id="{A5228092-BCC4-4B42-AC86-1D5D79D09535}"/>
              </a:ext>
            </a:extLst>
          </p:cNvPr>
          <p:cNvSpPr>
            <a:spLocks noGrp="1"/>
          </p:cNvSpPr>
          <p:nvPr>
            <p:ph type="dt" sz="half" idx="10"/>
          </p:nvPr>
        </p:nvSpPr>
        <p:spPr/>
        <p:txBody>
          <a:bodyPr/>
          <a:lstStyle>
            <a:lvl1pPr>
              <a:defRPr/>
            </a:lvl1pPr>
          </a:lstStyle>
          <a:p>
            <a:pPr>
              <a:defRPr/>
            </a:pPr>
            <a:fld id="{60DA1D85-B30D-4F8F-B7A6-3856A2012063}" type="datetimeFigureOut">
              <a:rPr lang="en-US"/>
              <a:pPr>
                <a:defRPr/>
              </a:pPr>
              <a:t>1/4/2021</a:t>
            </a:fld>
            <a:endParaRPr lang="en-US"/>
          </a:p>
        </p:txBody>
      </p:sp>
      <p:sp>
        <p:nvSpPr>
          <p:cNvPr id="9" name="Footer Placeholder 5">
            <a:extLst>
              <a:ext uri="{FF2B5EF4-FFF2-40B4-BE49-F238E27FC236}">
                <a16:creationId xmlns:a16="http://schemas.microsoft.com/office/drawing/2014/main" xmlns="" id="{EEBFD59B-EA5F-4BA7-A99F-6FE8F0F5716B}"/>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xmlns="" id="{397A9E8D-A812-4928-975A-386C1871FF1A}"/>
              </a:ext>
            </a:extLst>
          </p:cNvPr>
          <p:cNvSpPr>
            <a:spLocks noGrp="1"/>
          </p:cNvSpPr>
          <p:nvPr>
            <p:ph type="sldNum" sz="quarter" idx="12"/>
          </p:nvPr>
        </p:nvSpPr>
        <p:spPr>
          <a:xfrm>
            <a:off x="146050" y="6208713"/>
            <a:ext cx="457200" cy="457200"/>
          </a:xfrm>
        </p:spPr>
        <p:txBody>
          <a:bodyPr/>
          <a:lstStyle>
            <a:lvl1pPr>
              <a:defRPr/>
            </a:lvl1pPr>
          </a:lstStyle>
          <a:p>
            <a:fld id="{01CEC4E8-4AC2-4562-A540-9D5D21584EE1}" type="slidenum">
              <a:rPr lang="en-US" altLang="en-US"/>
              <a:pPr/>
              <a:t>‹#›</a:t>
            </a:fld>
            <a:endParaRPr lang="en-US" altLang="en-US"/>
          </a:p>
        </p:txBody>
      </p:sp>
    </p:spTree>
    <p:extLst>
      <p:ext uri="{BB962C8B-B14F-4D97-AF65-F5344CB8AC3E}">
        <p14:creationId xmlns:p14="http://schemas.microsoft.com/office/powerpoint/2010/main" xmlns="" val="380819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080BF2C-63FD-4731-93E5-9D88BF6F7DA0}"/>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xmlns="" id="{434055D3-7C38-4166-BFC4-E8C492E25D48}"/>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1028" name="Title Placeholder 21">
            <a:extLst>
              <a:ext uri="{FF2B5EF4-FFF2-40B4-BE49-F238E27FC236}">
                <a16:creationId xmlns:a16="http://schemas.microsoft.com/office/drawing/2014/main" xmlns="" id="{C6ECE2EC-76E9-4DD6-880C-969401606F03}"/>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xmlns="" id="{BFB6417A-128E-44CF-96CD-EB29207C1165}"/>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xmlns="" id="{644F753B-74D3-40C4-9568-8EFEE2B1A129}"/>
              </a:ext>
            </a:extLst>
          </p:cNvPr>
          <p:cNvSpPr>
            <a:spLocks noGrp="1"/>
          </p:cNvSpPr>
          <p:nvPr>
            <p:ph type="dt" sz="half" idx="2"/>
          </p:nvPr>
        </p:nvSpPr>
        <p:spPr>
          <a:xfrm>
            <a:off x="6172200" y="6191250"/>
            <a:ext cx="2476500" cy="476250"/>
          </a:xfrm>
          <a:prstGeom prst="rect">
            <a:avLst/>
          </a:prstGeom>
        </p:spPr>
        <p:txBody>
          <a:bodyPr anchor="ctr" anchorCtr="0"/>
          <a:lstStyle>
            <a:lvl1pPr algn="r" rtl="0" eaLnBrk="1" fontAlgn="auto" latinLnBrk="0" hangingPunct="1">
              <a:spcBef>
                <a:spcPts val="0"/>
              </a:spcBef>
              <a:spcAft>
                <a:spcPts val="0"/>
              </a:spcAft>
              <a:defRPr kumimoji="0" sz="1400">
                <a:solidFill>
                  <a:schemeClr val="tx2"/>
                </a:solidFill>
                <a:latin typeface="+mn-lt"/>
                <a:cs typeface="+mn-cs"/>
              </a:defRPr>
            </a:lvl1pPr>
          </a:lstStyle>
          <a:p>
            <a:pPr>
              <a:defRPr/>
            </a:pPr>
            <a:fld id="{DD803AA2-D200-471A-BD86-5BD9E9256F3B}" type="datetimeFigureOut">
              <a:rPr lang="en-US"/>
              <a:pPr>
                <a:defRPr/>
              </a:pPr>
              <a:t>1/4/2021</a:t>
            </a:fld>
            <a:endParaRPr lang="en-US"/>
          </a:p>
        </p:txBody>
      </p:sp>
      <p:sp>
        <p:nvSpPr>
          <p:cNvPr id="3" name="Footer Placeholder 2">
            <a:extLst>
              <a:ext uri="{FF2B5EF4-FFF2-40B4-BE49-F238E27FC236}">
                <a16:creationId xmlns:a16="http://schemas.microsoft.com/office/drawing/2014/main" xmlns="" id="{1BDDDEC3-35F9-4D96-8D85-E2C1E91CD648}"/>
              </a:ext>
            </a:extLst>
          </p:cNvPr>
          <p:cNvSpPr>
            <a:spLocks noGrp="1"/>
          </p:cNvSpPr>
          <p:nvPr>
            <p:ph type="ftr" sz="quarter" idx="3"/>
          </p:nvPr>
        </p:nvSpPr>
        <p:spPr>
          <a:xfrm>
            <a:off x="914400" y="6172200"/>
            <a:ext cx="3962400" cy="457200"/>
          </a:xfrm>
          <a:prstGeom prst="rect">
            <a:avLst/>
          </a:prstGeom>
        </p:spPr>
        <p:txBody>
          <a:bodyPr anchor="ctr" anchorCtr="0"/>
          <a:lstStyle>
            <a:lvl1pPr algn="l" rtl="0"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a:extLst>
              <a:ext uri="{FF2B5EF4-FFF2-40B4-BE49-F238E27FC236}">
                <a16:creationId xmlns:a16="http://schemas.microsoft.com/office/drawing/2014/main" xmlns="" id="{03511FB9-963F-49C5-A712-3D1B7D3DC4BB}"/>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rtl="0">
              <a:defRPr sz="1400">
                <a:solidFill>
                  <a:srgbClr val="FFFFFF"/>
                </a:solidFill>
                <a:latin typeface="Franklin Gothic Book" panose="020B0503020102020204" pitchFamily="34" charset="0"/>
              </a:defRPr>
            </a:lvl1pPr>
          </a:lstStyle>
          <a:p>
            <a:fld id="{E254E18D-973E-47A3-860F-3D343D26F9B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0" r:id="rId1"/>
    <p:sldLayoutId id="2147483723" r:id="rId2"/>
    <p:sldLayoutId id="2147483731" r:id="rId3"/>
    <p:sldLayoutId id="2147483724" r:id="rId4"/>
    <p:sldLayoutId id="2147483725" r:id="rId5"/>
    <p:sldLayoutId id="2147483726" r:id="rId6"/>
    <p:sldLayoutId id="2147483727" r:id="rId7"/>
    <p:sldLayoutId id="2147483732" r:id="rId8"/>
    <p:sldLayoutId id="2147483733" r:id="rId9"/>
    <p:sldLayoutId id="2147483728" r:id="rId10"/>
    <p:sldLayoutId id="2147483729" r:id="rId11"/>
    <p:sldLayoutId id="2147483734" r:id="rId12"/>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xmlns="" id="{4C7080BF-C6EF-4E24-99D5-DF09C3ED1C9D}"/>
              </a:ext>
            </a:extLst>
          </p:cNvPr>
          <p:cNvSpPr>
            <a:spLocks noGrp="1"/>
          </p:cNvSpPr>
          <p:nvPr>
            <p:ph type="subTitle" idx="1"/>
          </p:nvPr>
        </p:nvSpPr>
        <p:spPr/>
        <p:txBody>
          <a:bodyPr/>
          <a:lstStyle/>
          <a:p>
            <a:pPr eaLnBrk="1" hangingPunct="1"/>
            <a:r>
              <a:rPr lang="en-US" altLang="en-US" dirty="0" smtClean="0"/>
              <a:t>V.N.GANESH</a:t>
            </a:r>
            <a:endParaRPr lang="en-US" altLang="en-US" dirty="0"/>
          </a:p>
          <a:p>
            <a:pPr eaLnBrk="1" hangingPunct="1"/>
            <a:r>
              <a:rPr lang="en-US" altLang="en-US" dirty="0"/>
              <a:t>Assistant </a:t>
            </a:r>
            <a:r>
              <a:rPr lang="en-US" altLang="en-US" dirty="0" smtClean="0"/>
              <a:t>Professor/EEE</a:t>
            </a:r>
            <a:endParaRPr lang="en-US" altLang="en-US" dirty="0"/>
          </a:p>
          <a:p>
            <a:pPr eaLnBrk="1" hangingPunct="1"/>
            <a:r>
              <a:rPr lang="en-US" altLang="en-US" dirty="0"/>
              <a:t>SRMIST RAMAPURAM</a:t>
            </a:r>
          </a:p>
        </p:txBody>
      </p:sp>
      <p:sp>
        <p:nvSpPr>
          <p:cNvPr id="7171" name="Title 1">
            <a:extLst>
              <a:ext uri="{FF2B5EF4-FFF2-40B4-BE49-F238E27FC236}">
                <a16:creationId xmlns:a16="http://schemas.microsoft.com/office/drawing/2014/main" xmlns="" id="{5628456A-4B34-46C8-A27B-8236682E6316}"/>
              </a:ext>
            </a:extLst>
          </p:cNvPr>
          <p:cNvSpPr>
            <a:spLocks noGrp="1"/>
          </p:cNvSpPr>
          <p:nvPr>
            <p:ph type="ctrTitle"/>
          </p:nvPr>
        </p:nvSpPr>
        <p:spPr>
          <a:xfrm>
            <a:off x="457200" y="1506538"/>
            <a:ext cx="8229600" cy="1470025"/>
          </a:xfrm>
        </p:spPr>
        <p:txBody>
          <a:bodyPr/>
          <a:lstStyle/>
          <a:p>
            <a:pPr eaLnBrk="1" hangingPunct="1"/>
            <a:r>
              <a:rPr altLang="en-US"/>
              <a:t>Transducers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xmlns="" id="{862AC635-6044-47E3-BBBB-575F0512747A}"/>
              </a:ext>
            </a:extLst>
          </p:cNvPr>
          <p:cNvSpPr>
            <a:spLocks noGrp="1" noChangeArrowheads="1"/>
          </p:cNvSpPr>
          <p:nvPr>
            <p:ph type="title"/>
          </p:nvPr>
        </p:nvSpPr>
        <p:spPr>
          <a:xfrm>
            <a:off x="838200" y="228600"/>
            <a:ext cx="7924800" cy="838200"/>
          </a:xfrm>
        </p:spPr>
        <p:txBody>
          <a:bodyPr rtlCol="0">
            <a:normAutofit fontScale="90000"/>
          </a:bodyPr>
          <a:lstStyle/>
          <a:p>
            <a:pPr eaLnBrk="1" fontAlgn="auto" hangingPunct="1">
              <a:spcAft>
                <a:spcPts val="0"/>
              </a:spcAft>
              <a:defRPr/>
            </a:pPr>
            <a:r>
              <a:rPr lang="en-US" sz="3600" dirty="0">
                <a:latin typeface="Times New Roman" pitchFamily="18" charset="0"/>
                <a:cs typeface="Times New Roman" pitchFamily="18" charset="0"/>
              </a:rPr>
              <a:t>CLASSIFICATION OF TRANSDUCERS</a:t>
            </a:r>
          </a:p>
        </p:txBody>
      </p:sp>
      <p:sp>
        <p:nvSpPr>
          <p:cNvPr id="9219" name="Rectangle 3">
            <a:extLst>
              <a:ext uri="{FF2B5EF4-FFF2-40B4-BE49-F238E27FC236}">
                <a16:creationId xmlns:a16="http://schemas.microsoft.com/office/drawing/2014/main" xmlns="" id="{41753B9B-1E27-4B05-BC85-E553A262DD57}"/>
              </a:ext>
            </a:extLst>
          </p:cNvPr>
          <p:cNvSpPr>
            <a:spLocks noGrp="1" noChangeArrowheads="1"/>
          </p:cNvSpPr>
          <p:nvPr>
            <p:ph type="body" sz="half" idx="1"/>
          </p:nvPr>
        </p:nvSpPr>
        <p:spPr>
          <a:xfrm>
            <a:off x="914400" y="1524000"/>
            <a:ext cx="5791200" cy="3048000"/>
          </a:xfrm>
        </p:spPr>
        <p:txBody>
          <a:bodyPr rtlCol="0">
            <a:normAutofit fontScale="92500" lnSpcReduction="20000"/>
          </a:bodyPr>
          <a:lstStyle/>
          <a:p>
            <a:pPr eaLnBrk="1" fontAlgn="auto" hangingPunct="1">
              <a:lnSpc>
                <a:spcPct val="90000"/>
              </a:lnSpc>
              <a:spcAft>
                <a:spcPts val="0"/>
              </a:spcAft>
              <a:buFont typeface="Arial" panose="020B0604020202020204" pitchFamily="34" charset="0"/>
              <a:buNone/>
              <a:defRPr/>
            </a:pPr>
            <a:r>
              <a:rPr lang="en-US" b="1" dirty="0">
                <a:latin typeface="Times New Roman" pitchFamily="18" charset="0"/>
                <a:cs typeface="Times New Roman" pitchFamily="18" charset="0"/>
              </a:rPr>
              <a:t>The transducers can be classified as:</a:t>
            </a:r>
          </a:p>
          <a:p>
            <a:pPr eaLnBrk="1" fontAlgn="auto" hangingPunct="1">
              <a:lnSpc>
                <a:spcPct val="90000"/>
              </a:lnSpc>
              <a:spcAft>
                <a:spcPts val="0"/>
              </a:spcAft>
              <a:buFont typeface="Arial" panose="020B0604020202020204" pitchFamily="34" charset="0"/>
              <a:buNone/>
              <a:defRPr/>
            </a:pPr>
            <a:r>
              <a:rPr lang="en-US" sz="2400" b="1" dirty="0">
                <a:latin typeface="Times New Roman" pitchFamily="18" charset="0"/>
                <a:cs typeface="Times New Roman" pitchFamily="18" charset="0"/>
              </a:rPr>
              <a:t> </a:t>
            </a:r>
          </a:p>
          <a:p>
            <a:pPr marL="514350" indent="-514350" eaLnBrk="1" fontAlgn="auto" hangingPunct="1">
              <a:lnSpc>
                <a:spcPct val="90000"/>
              </a:lnSpc>
              <a:spcAft>
                <a:spcPts val="0"/>
              </a:spcAft>
              <a:buFont typeface="+mj-lt"/>
              <a:buAutoNum type="romanUcPeriod"/>
              <a:defRPr/>
            </a:pPr>
            <a:r>
              <a:rPr lang="en-US" sz="2400" dirty="0">
                <a:latin typeface="Times New Roman" pitchFamily="18" charset="0"/>
                <a:cs typeface="Times New Roman" pitchFamily="18" charset="0"/>
              </a:rPr>
              <a:t>Active and passive transducers.</a:t>
            </a:r>
          </a:p>
          <a:p>
            <a:pPr marL="514350" indent="-514350" eaLnBrk="1" fontAlgn="auto" hangingPunct="1">
              <a:lnSpc>
                <a:spcPct val="90000"/>
              </a:lnSpc>
              <a:spcAft>
                <a:spcPts val="0"/>
              </a:spcAft>
              <a:buFont typeface="+mj-lt"/>
              <a:buAutoNum type="romanUcPeriod"/>
              <a:defRPr/>
            </a:pPr>
            <a:r>
              <a:rPr lang="en-US" sz="2400" dirty="0">
                <a:latin typeface="Times New Roman" pitchFamily="18" charset="0"/>
                <a:cs typeface="Times New Roman" pitchFamily="18" charset="0"/>
              </a:rPr>
              <a:t> Analog and digital transducers.</a:t>
            </a:r>
          </a:p>
          <a:p>
            <a:pPr marL="514350" indent="-514350" eaLnBrk="1" fontAlgn="auto" hangingPunct="1">
              <a:lnSpc>
                <a:spcPct val="90000"/>
              </a:lnSpc>
              <a:spcAft>
                <a:spcPts val="0"/>
              </a:spcAft>
              <a:buFont typeface="+mj-lt"/>
              <a:buAutoNum type="romanUcPeriod"/>
              <a:defRPr/>
            </a:pPr>
            <a:r>
              <a:rPr lang="en-US" sz="2400" dirty="0">
                <a:latin typeface="Times New Roman" pitchFamily="18" charset="0"/>
                <a:cs typeface="Times New Roman" pitchFamily="18" charset="0"/>
              </a:rPr>
              <a:t>On the basis of transduction principle used.</a:t>
            </a:r>
          </a:p>
          <a:p>
            <a:pPr marL="514350" indent="-514350" eaLnBrk="1" fontAlgn="auto" hangingPunct="1">
              <a:lnSpc>
                <a:spcPct val="90000"/>
              </a:lnSpc>
              <a:spcAft>
                <a:spcPts val="0"/>
              </a:spcAft>
              <a:buFont typeface="+mj-lt"/>
              <a:buAutoNum type="romanUcPeriod"/>
              <a:defRPr/>
            </a:pPr>
            <a:r>
              <a:rPr lang="en-US" sz="2400" dirty="0">
                <a:latin typeface="Times New Roman" pitchFamily="18" charset="0"/>
                <a:cs typeface="Times New Roman" pitchFamily="18" charset="0"/>
              </a:rPr>
              <a:t>Primary and secondary transducer</a:t>
            </a:r>
          </a:p>
          <a:p>
            <a:pPr marL="514350" indent="-514350" eaLnBrk="1" fontAlgn="auto" hangingPunct="1">
              <a:lnSpc>
                <a:spcPct val="90000"/>
              </a:lnSpc>
              <a:spcAft>
                <a:spcPts val="0"/>
              </a:spcAft>
              <a:buFont typeface="+mj-lt"/>
              <a:buAutoNum type="romanUcPeriod"/>
              <a:defRPr/>
            </a:pPr>
            <a:r>
              <a:rPr lang="en-US" sz="2400" dirty="0">
                <a:latin typeface="Times New Roman" pitchFamily="18" charset="0"/>
                <a:cs typeface="Times New Roman" pitchFamily="18" charset="0"/>
              </a:rPr>
              <a:t> Transducers and inverse transducers.</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Arial" charset="0"/>
              <a:buNone/>
              <a:defRPr/>
            </a:pPr>
            <a:r>
              <a:rPr lang="en-US" sz="2000" dirty="0"/>
              <a:t> </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Arial" panose="020B0604020202020204" pitchFamily="34" charset="0"/>
              <a:buChar char="•"/>
              <a:defRP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xmlns="" id="{1BCE8806-C0FD-449B-B6D8-965AEE2F301F}"/>
              </a:ext>
            </a:extLst>
          </p:cNvPr>
          <p:cNvSpPr>
            <a:spLocks noGrp="1" noChangeArrowheads="1"/>
          </p:cNvSpPr>
          <p:nvPr>
            <p:ph type="body" sz="half" idx="1"/>
          </p:nvPr>
        </p:nvSpPr>
        <p:spPr>
          <a:xfrm>
            <a:off x="463550" y="1219200"/>
            <a:ext cx="8229600" cy="4046538"/>
          </a:xfrm>
        </p:spPr>
        <p:txBody>
          <a:bodyPr rtlCol="0">
            <a:spAutoFit/>
          </a:bodyPr>
          <a:lstStyle/>
          <a:p>
            <a:pPr marL="0" indent="0" algn="just" eaLnBrk="1" fontAlgn="auto" hangingPunct="1">
              <a:spcBef>
                <a:spcPct val="50000"/>
              </a:spcBef>
              <a:spcAft>
                <a:spcPts val="0"/>
              </a:spcAft>
              <a:buFont typeface="Wingdings 2" panose="05020102010507070707" pitchFamily="18" charset="2"/>
              <a:buNone/>
              <a:defRPr/>
            </a:pPr>
            <a:r>
              <a:rPr lang="en-US" sz="2400" b="1" dirty="0">
                <a:latin typeface="Times New Roman" pitchFamily="18" charset="0"/>
                <a:cs typeface="Times New Roman" pitchFamily="18" charset="0"/>
              </a:rPr>
              <a:t>   Active transducers :</a:t>
            </a:r>
          </a:p>
          <a:p>
            <a:pPr algn="just" eaLnBrk="1" fontAlgn="auto" hangingPunct="1">
              <a:spcBef>
                <a:spcPct val="50000"/>
              </a:spcBef>
              <a:spcAft>
                <a:spcPts val="0"/>
              </a:spcAft>
              <a:buFont typeface="Arial" panose="020B0604020202020204" pitchFamily="34" charset="0"/>
              <a:buChar char="•"/>
              <a:defRPr/>
            </a:pPr>
            <a:r>
              <a:rPr lang="en-US" sz="2400" dirty="0">
                <a:latin typeface="Times New Roman" pitchFamily="18" charset="0"/>
                <a:cs typeface="Times New Roman" pitchFamily="18" charset="0"/>
              </a:rPr>
              <a:t>These transducers do not need any external source of power for their operation. Therefore they are also called as self generating type transducers. </a:t>
            </a:r>
          </a:p>
          <a:p>
            <a:pPr marL="514350" indent="-514350" algn="just" eaLnBrk="1" fontAlgn="auto" hangingPunct="1">
              <a:spcBef>
                <a:spcPct val="50000"/>
              </a:spcBef>
              <a:spcAft>
                <a:spcPts val="0"/>
              </a:spcAft>
              <a:buFont typeface="+mj-lt"/>
              <a:buAutoNum type="romanUcPeriod"/>
              <a:defRPr/>
            </a:pPr>
            <a:r>
              <a:rPr lang="en-US" sz="2400" dirty="0">
                <a:latin typeface="Times New Roman" pitchFamily="18" charset="0"/>
                <a:cs typeface="Times New Roman" pitchFamily="18" charset="0"/>
              </a:rPr>
              <a:t>The active transducer are self generating devices which operate under the energy conversion principle.</a:t>
            </a:r>
          </a:p>
          <a:p>
            <a:pPr marL="514350" indent="-514350" algn="just" eaLnBrk="1" fontAlgn="auto" hangingPunct="1">
              <a:spcBef>
                <a:spcPct val="50000"/>
              </a:spcBef>
              <a:spcAft>
                <a:spcPts val="0"/>
              </a:spcAft>
              <a:buFont typeface="+mj-lt"/>
              <a:buAutoNum type="romanUcPeriod"/>
              <a:defRPr/>
            </a:pPr>
            <a:r>
              <a:rPr lang="en-US" sz="2400" dirty="0">
                <a:latin typeface="Times New Roman" pitchFamily="18" charset="0"/>
                <a:cs typeface="Times New Roman" pitchFamily="18" charset="0"/>
              </a:rPr>
              <a:t>As the output of active transducers we get an equivalent electrical output signal e.g. temperature or strain to electric potential, without any external source of energy being used.</a:t>
            </a:r>
          </a:p>
        </p:txBody>
      </p:sp>
      <p:sp>
        <p:nvSpPr>
          <p:cNvPr id="5" name="AutoShape 2">
            <a:extLst>
              <a:ext uri="{FF2B5EF4-FFF2-40B4-BE49-F238E27FC236}">
                <a16:creationId xmlns:a16="http://schemas.microsoft.com/office/drawing/2014/main" xmlns="" id="{B6F61D9E-BC78-436A-8D79-51BD9D7224DC}"/>
              </a:ext>
            </a:extLst>
          </p:cNvPr>
          <p:cNvSpPr txBox="1">
            <a:spLocks noChangeArrowheads="1"/>
          </p:cNvSpPr>
          <p:nvPr/>
        </p:nvSpPr>
        <p:spPr>
          <a:xfrm>
            <a:off x="381000" y="228600"/>
            <a:ext cx="8305800" cy="1143000"/>
          </a:xfrm>
          <a:prstGeom prst="rect">
            <a:avLst/>
          </a:prstGeom>
        </p:spPr>
        <p:txBody>
          <a:bodyPr anchor="ctr">
            <a:normAutofit fontScale="97500"/>
          </a:bodyPr>
          <a:lstStyle/>
          <a:p>
            <a:pPr algn="ctr" fontAlgn="auto">
              <a:spcAft>
                <a:spcPts val="0"/>
              </a:spcAft>
              <a:defRPr/>
            </a:pPr>
            <a:r>
              <a:rPr lang="en-US" sz="3200" dirty="0">
                <a:latin typeface="Times New Roman" pitchFamily="18" charset="0"/>
                <a:ea typeface="+mj-ea"/>
                <a:cs typeface="Times New Roman" pitchFamily="18" charset="0"/>
              </a:rPr>
              <a:t>ACTIVE AND PASSIVE TRANSDUCERS</a:t>
            </a:r>
          </a:p>
        </p:txBody>
      </p:sp>
      <p:sp>
        <p:nvSpPr>
          <p:cNvPr id="6" name="Right Arrow 5">
            <a:hlinkClick r:id="" action="ppaction://noaction"/>
            <a:extLst>
              <a:ext uri="{FF2B5EF4-FFF2-40B4-BE49-F238E27FC236}">
                <a16:creationId xmlns:a16="http://schemas.microsoft.com/office/drawing/2014/main" xmlns="" id="{8EE1B278-82AC-47F1-A634-8A371AFC8430}"/>
              </a:ext>
            </a:extLst>
          </p:cNvPr>
          <p:cNvSpPr/>
          <p:nvPr/>
        </p:nvSpPr>
        <p:spPr>
          <a:xfrm>
            <a:off x="8382000" y="6400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a:extLst>
              <a:ext uri="{FF2B5EF4-FFF2-40B4-BE49-F238E27FC236}">
                <a16:creationId xmlns:a16="http://schemas.microsoft.com/office/drawing/2014/main" xmlns="" id="{C08C915E-6B80-4192-9A6D-728FA488AA0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219200"/>
            <a:ext cx="7848600" cy="486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5">
            <a:extLst>
              <a:ext uri="{FF2B5EF4-FFF2-40B4-BE49-F238E27FC236}">
                <a16:creationId xmlns:a16="http://schemas.microsoft.com/office/drawing/2014/main" xmlns="" id="{AB181168-0F37-4C14-B9C7-CA8CAFE67AB0}"/>
              </a:ext>
            </a:extLst>
          </p:cNvPr>
          <p:cNvSpPr>
            <a:spLocks noGrp="1"/>
          </p:cNvSpPr>
          <p:nvPr>
            <p:ph type="title"/>
          </p:nvPr>
        </p:nvSpPr>
        <p:spPr>
          <a:xfrm>
            <a:off x="304800" y="914400"/>
            <a:ext cx="8839200" cy="609600"/>
          </a:xfrm>
        </p:spPr>
        <p:txBody>
          <a:bodyPr rtlCol="0">
            <a:normAutofit fontScale="90000"/>
          </a:bodyPr>
          <a:lstStyle/>
          <a:p>
            <a:pPr eaLnBrk="1" fontAlgn="auto" hangingPunct="1">
              <a:spcAft>
                <a:spcPts val="0"/>
              </a:spcAft>
              <a:defRPr/>
            </a:pPr>
            <a:r>
              <a:rPr lang="en-US" sz="3600" dirty="0">
                <a:latin typeface="Times New Roman" pitchFamily="18" charset="0"/>
                <a:cs typeface="Times New Roman" pitchFamily="18" charset="0"/>
              </a:rPr>
              <a:t>CLASSIFICATION OF ACTIVE TRANSDUCERS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a:extLst>
              <a:ext uri="{FF2B5EF4-FFF2-40B4-BE49-F238E27FC236}">
                <a16:creationId xmlns:a16="http://schemas.microsoft.com/office/drawing/2014/main" xmlns="" id="{DDDCB249-B6B8-4DA7-BCF8-733312BA6D87}"/>
              </a:ext>
            </a:extLst>
          </p:cNvPr>
          <p:cNvSpPr>
            <a:spLocks noGrp="1" noChangeArrowheads="1"/>
          </p:cNvSpPr>
          <p:nvPr>
            <p:ph type="body" sz="half" idx="1"/>
          </p:nvPr>
        </p:nvSpPr>
        <p:spPr>
          <a:xfrm>
            <a:off x="533400" y="1447800"/>
            <a:ext cx="5791200" cy="5078413"/>
          </a:xfrm>
        </p:spPr>
        <p:txBody>
          <a:bodyPr rtlCol="0">
            <a:spAutoFit/>
          </a:bodyPr>
          <a:lstStyle/>
          <a:p>
            <a:pPr eaLnBrk="1" fontAlgn="auto" hangingPunct="1">
              <a:spcBef>
                <a:spcPct val="50000"/>
              </a:spcBef>
              <a:spcAft>
                <a:spcPts val="0"/>
              </a:spcAft>
              <a:buFont typeface="Arial" panose="020B0604020202020204" pitchFamily="34" charset="0"/>
              <a:buChar char="•"/>
              <a:defRPr/>
            </a:pPr>
            <a:r>
              <a:rPr lang="en-US" sz="2400" b="1" dirty="0">
                <a:latin typeface="Times New Roman" pitchFamily="18" charset="0"/>
                <a:cs typeface="Times New Roman" pitchFamily="18" charset="0"/>
              </a:rPr>
              <a:t>Passive Transducers :</a:t>
            </a:r>
          </a:p>
          <a:p>
            <a:pPr marL="514350" indent="-514350" eaLnBrk="1" fontAlgn="auto" hangingPunct="1">
              <a:spcBef>
                <a:spcPct val="50000"/>
              </a:spcBef>
              <a:spcAft>
                <a:spcPts val="0"/>
              </a:spcAft>
              <a:buFont typeface="+mj-lt"/>
              <a:buAutoNum type="romanUcPeriod"/>
              <a:defRPr/>
            </a:pPr>
            <a:r>
              <a:rPr lang="en-US" sz="2400" dirty="0">
                <a:latin typeface="Times New Roman" pitchFamily="18" charset="0"/>
                <a:cs typeface="Times New Roman" pitchFamily="18" charset="0"/>
              </a:rPr>
              <a:t>These transducers need external source of power for their operation. So they are not self generating type transducers. </a:t>
            </a:r>
          </a:p>
          <a:p>
            <a:pPr marL="514350" indent="-514350" eaLnBrk="1" fontAlgn="auto" hangingPunct="1">
              <a:spcBef>
                <a:spcPct val="50000"/>
              </a:spcBef>
              <a:spcAft>
                <a:spcPts val="0"/>
              </a:spcAft>
              <a:buFont typeface="+mj-lt"/>
              <a:buAutoNum type="romanUcPeriod"/>
              <a:defRPr/>
            </a:pPr>
            <a:r>
              <a:rPr lang="en-US" sz="2400" dirty="0">
                <a:latin typeface="Times New Roman" pitchFamily="18" charset="0"/>
                <a:cs typeface="Times New Roman" pitchFamily="18" charset="0"/>
              </a:rPr>
              <a:t>A  DC power supply or an audio frequency generator is used as an external power source.</a:t>
            </a:r>
          </a:p>
          <a:p>
            <a:pPr marL="514350" indent="-514350" eaLnBrk="1" fontAlgn="auto" hangingPunct="1">
              <a:spcBef>
                <a:spcPct val="50000"/>
              </a:spcBef>
              <a:spcAft>
                <a:spcPts val="0"/>
              </a:spcAft>
              <a:buFont typeface="+mj-lt"/>
              <a:buAutoNum type="romanUcPeriod"/>
              <a:defRPr/>
            </a:pPr>
            <a:r>
              <a:rPr lang="en-US" sz="2400" dirty="0">
                <a:latin typeface="Times New Roman" pitchFamily="18" charset="0"/>
                <a:cs typeface="Times New Roman" pitchFamily="18" charset="0"/>
              </a:rPr>
              <a:t>These transducers produce the output signal in the form of variation in resistance, capacitance, inductance or some other electrical parameter in response to the quantity to be measured.</a:t>
            </a:r>
          </a:p>
        </p:txBody>
      </p:sp>
      <p:pic>
        <p:nvPicPr>
          <p:cNvPr id="19459" name="Picture 4" descr="lvdt-operation-animation">
            <a:extLst>
              <a:ext uri="{FF2B5EF4-FFF2-40B4-BE49-F238E27FC236}">
                <a16:creationId xmlns:a16="http://schemas.microsoft.com/office/drawing/2014/main" xmlns="" id="{AC889CB0-BCF7-4B37-94AF-3FFB9A0D67AD}"/>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6019800" y="1447800"/>
            <a:ext cx="2754313" cy="5140325"/>
          </a:xfrm>
        </p:spPr>
      </p:pic>
      <p:sp>
        <p:nvSpPr>
          <p:cNvPr id="9" name="AutoShape 2">
            <a:extLst>
              <a:ext uri="{FF2B5EF4-FFF2-40B4-BE49-F238E27FC236}">
                <a16:creationId xmlns:a16="http://schemas.microsoft.com/office/drawing/2014/main" xmlns="" id="{6095F9D9-449D-45BD-A0B7-1194E3A1D7CA}"/>
              </a:ext>
            </a:extLst>
          </p:cNvPr>
          <p:cNvSpPr txBox="1">
            <a:spLocks noChangeArrowheads="1"/>
          </p:cNvSpPr>
          <p:nvPr/>
        </p:nvSpPr>
        <p:spPr>
          <a:xfrm>
            <a:off x="685800" y="304800"/>
            <a:ext cx="7924800" cy="1143000"/>
          </a:xfrm>
          <a:prstGeom prst="rect">
            <a:avLst/>
          </a:prstGeom>
        </p:spPr>
        <p:txBody>
          <a:bodyPr anchor="ctr">
            <a:normAutofit fontScale="97500"/>
          </a:bodyPr>
          <a:lstStyle/>
          <a:p>
            <a:pPr algn="ctr" fontAlgn="auto">
              <a:spcAft>
                <a:spcPts val="0"/>
              </a:spcAft>
              <a:defRPr/>
            </a:pPr>
            <a:r>
              <a:rPr lang="en-US" sz="3200" dirty="0">
                <a:latin typeface="Times New Roman" pitchFamily="18" charset="0"/>
                <a:ea typeface="+mj-ea"/>
                <a:cs typeface="Times New Roman" pitchFamily="18" charset="0"/>
              </a:rPr>
              <a:t>ACTIVE AND PASSIVE TRANSDUCERS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xmlns="" id="{08A4B315-1B63-4DBA-A598-9A71BC5726B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219200"/>
            <a:ext cx="80010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Title 4">
            <a:extLst>
              <a:ext uri="{FF2B5EF4-FFF2-40B4-BE49-F238E27FC236}">
                <a16:creationId xmlns:a16="http://schemas.microsoft.com/office/drawing/2014/main" xmlns="" id="{EE6E823E-29F8-472A-8326-5A26AE92B905}"/>
              </a:ext>
            </a:extLst>
          </p:cNvPr>
          <p:cNvSpPr>
            <a:spLocks noGrp="1"/>
          </p:cNvSpPr>
          <p:nvPr>
            <p:ph type="title"/>
          </p:nvPr>
        </p:nvSpPr>
        <p:spPr>
          <a:xfrm>
            <a:off x="228600" y="381000"/>
            <a:ext cx="8763000" cy="762000"/>
          </a:xfrm>
        </p:spPr>
        <p:txBody>
          <a:bodyPr/>
          <a:lstStyle/>
          <a:p>
            <a:pPr algn="ctr" eaLnBrk="1" hangingPunct="1"/>
            <a:r>
              <a:rPr lang="en-US" altLang="en-US" sz="2800">
                <a:latin typeface="Times New Roman" panose="02020603050405020304" pitchFamily="18" charset="0"/>
                <a:cs typeface="Times New Roman" panose="02020603050405020304" pitchFamily="18" charset="0"/>
              </a:rPr>
              <a:t>CLASSIFICATION OF PASSIVE TRANSDUCERS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xmlns="" id="{8B521EE9-B142-42F0-95AC-BE4A42F9D7F7}"/>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457200" y="1524000"/>
            <a:ext cx="8229600" cy="4953000"/>
          </a:xfrm>
        </p:spPr>
      </p:pic>
      <p:sp>
        <p:nvSpPr>
          <p:cNvPr id="4" name="Rectangle 2">
            <a:extLst>
              <a:ext uri="{FF2B5EF4-FFF2-40B4-BE49-F238E27FC236}">
                <a16:creationId xmlns:a16="http://schemas.microsoft.com/office/drawing/2014/main" xmlns="" id="{AD6A023C-E416-46E8-B81F-A7877B04B587}"/>
              </a:ext>
            </a:extLst>
          </p:cNvPr>
          <p:cNvSpPr txBox="1">
            <a:spLocks noChangeArrowheads="1"/>
          </p:cNvSpPr>
          <p:nvPr/>
        </p:nvSpPr>
        <p:spPr>
          <a:xfrm>
            <a:off x="914400" y="3048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6">
            <a:extLst>
              <a:ext uri="{FF2B5EF4-FFF2-40B4-BE49-F238E27FC236}">
                <a16:creationId xmlns:a16="http://schemas.microsoft.com/office/drawing/2014/main" xmlns="" id="{EF03218E-6B8E-4875-BF92-A04861176093}"/>
              </a:ext>
            </a:extLst>
          </p:cNvPr>
          <p:cNvSpPr txBox="1">
            <a:spLocks noChangeArrowheads="1"/>
          </p:cNvSpPr>
          <p:nvPr/>
        </p:nvSpPr>
        <p:spPr bwMode="auto">
          <a:xfrm>
            <a:off x="533400" y="1225550"/>
            <a:ext cx="6932613" cy="594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latin typeface="Times New Roman" panose="02020603050405020304" pitchFamily="18" charset="0"/>
                <a:cs typeface="Times New Roman" panose="02020603050405020304" pitchFamily="18" charset="0"/>
              </a:rPr>
              <a:t>CAPACITIVE TRANSDUCER:</a:t>
            </a:r>
          </a:p>
          <a:p>
            <a:pPr algn="l" eaLnBrk="1" hangingPunct="1"/>
            <a:r>
              <a:rPr lang="en-US" altLang="en-US" sz="2000">
                <a:latin typeface="Times New Roman" panose="02020603050405020304" pitchFamily="18" charset="0"/>
                <a:cs typeface="Times New Roman" panose="02020603050405020304" pitchFamily="18" charset="0"/>
              </a:rPr>
              <a:t>In capacitive transduction transducers the measurand is converted to a change in the capacitance.</a:t>
            </a:r>
          </a:p>
          <a:p>
            <a:pPr algn="l" eaLnBrk="1" hangingPunct="1"/>
            <a:r>
              <a:rPr lang="en-US" altLang="en-US" sz="2000">
                <a:latin typeface="Times New Roman" panose="02020603050405020304" pitchFamily="18" charset="0"/>
                <a:cs typeface="Times New Roman" panose="02020603050405020304" pitchFamily="18" charset="0"/>
              </a:rPr>
              <a:t>• A typical capacitor is comprised of two parallel plates of conducting material separated by an electrical insulating material called a dielectric. The plates and the dielectric may be either flattened or rolled.</a:t>
            </a:r>
          </a:p>
          <a:p>
            <a:pPr algn="l" eaLnBrk="1" hangingPunct="1"/>
            <a:r>
              <a:rPr lang="en-US" altLang="en-US" sz="2000">
                <a:latin typeface="Times New Roman" panose="02020603050405020304" pitchFamily="18" charset="0"/>
                <a:cs typeface="Times New Roman" panose="02020603050405020304" pitchFamily="18" charset="0"/>
              </a:rPr>
              <a:t>• The purpose of the dielectric is to help the two parallel plates maintain their stored electrical charges.</a:t>
            </a:r>
          </a:p>
          <a:p>
            <a:pPr algn="l" eaLnBrk="1" hangingPunct="1"/>
            <a:r>
              <a:rPr lang="en-US" altLang="en-US" sz="2000">
                <a:latin typeface="Times New Roman" panose="02020603050405020304" pitchFamily="18" charset="0"/>
                <a:cs typeface="Times New Roman" panose="02020603050405020304" pitchFamily="18" charset="0"/>
              </a:rPr>
              <a:t>• The relationship between the capacitance and the size of capacitor plate, amount of plate separation, and the dielectric is given by</a:t>
            </a:r>
          </a:p>
          <a:p>
            <a:pPr algn="l" eaLnBrk="1" hangingPunct="1"/>
            <a:r>
              <a:rPr lang="en-US" altLang="en-US" sz="2000">
                <a:latin typeface="Times New Roman" panose="02020603050405020304" pitchFamily="18" charset="0"/>
                <a:cs typeface="Times New Roman" panose="02020603050405020304" pitchFamily="18" charset="0"/>
              </a:rPr>
              <a:t>C  = </a:t>
            </a:r>
            <a:r>
              <a:rPr lang="el-GR" altLang="en-US" sz="2000">
                <a:latin typeface="Times New Roman" panose="02020603050405020304" pitchFamily="18" charset="0"/>
                <a:cs typeface="Times New Roman" panose="02020603050405020304" pitchFamily="18" charset="0"/>
              </a:rPr>
              <a:t> ε</a:t>
            </a:r>
            <a:r>
              <a:rPr lang="en-US" altLang="en-US" sz="1100">
                <a:latin typeface="Times New Roman" panose="02020603050405020304" pitchFamily="18" charset="0"/>
                <a:cs typeface="Times New Roman" panose="02020603050405020304" pitchFamily="18" charset="0"/>
              </a:rPr>
              <a:t>0</a:t>
            </a:r>
            <a:r>
              <a:rPr lang="el-GR" altLang="en-US" sz="2000">
                <a:latin typeface="Times New Roman" panose="02020603050405020304" pitchFamily="18" charset="0"/>
                <a:cs typeface="Times New Roman" panose="02020603050405020304" pitchFamily="18" charset="0"/>
              </a:rPr>
              <a:t> ε</a:t>
            </a:r>
            <a:r>
              <a:rPr lang="en-US" altLang="en-US" sz="1400">
                <a:latin typeface="Times New Roman" panose="02020603050405020304" pitchFamily="18" charset="0"/>
                <a:cs typeface="Times New Roman" panose="02020603050405020304" pitchFamily="18" charset="0"/>
              </a:rPr>
              <a:t>r</a:t>
            </a:r>
            <a:r>
              <a:rPr lang="en-US" altLang="en-US" sz="2000">
                <a:latin typeface="Times New Roman" panose="02020603050405020304" pitchFamily="18" charset="0"/>
                <a:cs typeface="Times New Roman" panose="02020603050405020304" pitchFamily="18" charset="0"/>
              </a:rPr>
              <a:t> A / d</a:t>
            </a:r>
          </a:p>
          <a:p>
            <a:pPr algn="l" eaLnBrk="1" hangingPunct="1"/>
            <a:r>
              <a:rPr lang="en-US" altLang="en-US" sz="2000">
                <a:latin typeface="Times New Roman" panose="02020603050405020304" pitchFamily="18" charset="0"/>
                <a:cs typeface="Times New Roman" panose="02020603050405020304" pitchFamily="18" charset="0"/>
              </a:rPr>
              <a:t>d is the separation distance of plates (m)</a:t>
            </a:r>
          </a:p>
          <a:p>
            <a:pPr algn="l" eaLnBrk="1" hangingPunct="1"/>
            <a:r>
              <a:rPr lang="en-US" altLang="en-US" sz="2000" i="1">
                <a:latin typeface="Times New Roman" panose="02020603050405020304" pitchFamily="18" charset="0"/>
                <a:cs typeface="Times New Roman" panose="02020603050405020304" pitchFamily="18" charset="0"/>
              </a:rPr>
              <a:t>C is the capacitance (F, Farad)</a:t>
            </a:r>
          </a:p>
          <a:p>
            <a:pPr algn="l" eaLnBrk="1" hangingPunct="1"/>
            <a:r>
              <a:rPr lang="el-GR" altLang="en-US" sz="2000">
                <a:latin typeface="Times New Roman" panose="02020603050405020304" pitchFamily="18" charset="0"/>
                <a:cs typeface="Times New Roman" panose="02020603050405020304" pitchFamily="18" charset="0"/>
              </a:rPr>
              <a:t>ε</a:t>
            </a:r>
            <a:r>
              <a:rPr lang="en-US" altLang="en-US" sz="1200">
                <a:latin typeface="Times New Roman" panose="02020603050405020304" pitchFamily="18" charset="0"/>
                <a:cs typeface="Times New Roman" panose="02020603050405020304" pitchFamily="18" charset="0"/>
              </a:rPr>
              <a:t>0</a:t>
            </a:r>
            <a:r>
              <a:rPr lang="en-US" altLang="en-US" sz="2000">
                <a:latin typeface="Times New Roman" panose="02020603050405020304" pitchFamily="18" charset="0"/>
                <a:cs typeface="Times New Roman" panose="02020603050405020304" pitchFamily="18" charset="0"/>
              </a:rPr>
              <a:t> : absolute permittivity of vacuum</a:t>
            </a:r>
          </a:p>
          <a:p>
            <a:pPr algn="l" eaLnBrk="1" hangingPunct="1"/>
            <a:r>
              <a:rPr lang="el-GR" altLang="en-US" sz="2000">
                <a:latin typeface="Times New Roman" panose="02020603050405020304" pitchFamily="18" charset="0"/>
                <a:cs typeface="Times New Roman" panose="02020603050405020304" pitchFamily="18" charset="0"/>
              </a:rPr>
              <a:t>ε</a:t>
            </a:r>
            <a:r>
              <a:rPr lang="en-US" altLang="en-US" sz="1600">
                <a:latin typeface="Times New Roman" panose="02020603050405020304" pitchFamily="18" charset="0"/>
                <a:cs typeface="Times New Roman" panose="02020603050405020304" pitchFamily="18" charset="0"/>
              </a:rPr>
              <a:t>r</a:t>
            </a:r>
            <a:r>
              <a:rPr lang="en-US" altLang="en-US" sz="2000">
                <a:latin typeface="Times New Roman" panose="02020603050405020304" pitchFamily="18" charset="0"/>
                <a:cs typeface="Times New Roman" panose="02020603050405020304" pitchFamily="18" charset="0"/>
              </a:rPr>
              <a:t> : relative permittivity</a:t>
            </a:r>
          </a:p>
          <a:p>
            <a:pPr algn="l" eaLnBrk="1" hangingPunct="1"/>
            <a:r>
              <a:rPr lang="en-US" altLang="en-US" sz="2000" i="1">
                <a:latin typeface="Times New Roman" panose="02020603050405020304" pitchFamily="18" charset="0"/>
                <a:cs typeface="Times New Roman" panose="02020603050405020304" pitchFamily="18" charset="0"/>
              </a:rPr>
              <a:t>A is the effective (overlapping) area of capacitor plates (m2)</a:t>
            </a:r>
          </a:p>
          <a:p>
            <a:pPr eaLnBrk="1" hangingPunct="1"/>
            <a:endParaRPr lang="en-US" altLang="en-US" sz="200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15D805D3-4C2A-46BF-81E4-D95FE8391C80}"/>
              </a:ext>
            </a:extLst>
          </p:cNvPr>
          <p:cNvSpPr txBox="1">
            <a:spLocks noChangeArrowheads="1"/>
          </p:cNvSpPr>
          <p:nvPr/>
        </p:nvSpPr>
        <p:spPr>
          <a:xfrm>
            <a:off x="762000" y="1524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grpSp>
        <p:nvGrpSpPr>
          <p:cNvPr id="22532" name="Group 3">
            <a:extLst>
              <a:ext uri="{FF2B5EF4-FFF2-40B4-BE49-F238E27FC236}">
                <a16:creationId xmlns:a16="http://schemas.microsoft.com/office/drawing/2014/main" xmlns="" id="{F9722811-943B-4A91-9E71-4A8B8374BE58}"/>
              </a:ext>
            </a:extLst>
          </p:cNvPr>
          <p:cNvGrpSpPr>
            <a:grpSpLocks/>
          </p:cNvGrpSpPr>
          <p:nvPr/>
        </p:nvGrpSpPr>
        <p:grpSpPr bwMode="auto">
          <a:xfrm>
            <a:off x="7435850" y="1508125"/>
            <a:ext cx="1609725" cy="1524000"/>
            <a:chOff x="302" y="372"/>
            <a:chExt cx="1014" cy="800"/>
          </a:xfrm>
        </p:grpSpPr>
        <p:sp>
          <p:nvSpPr>
            <p:cNvPr id="22536" name="Line 4">
              <a:extLst>
                <a:ext uri="{FF2B5EF4-FFF2-40B4-BE49-F238E27FC236}">
                  <a16:creationId xmlns:a16="http://schemas.microsoft.com/office/drawing/2014/main" xmlns="" id="{AAF9CBD9-3C95-4D41-B13F-FCD97D860973}"/>
                </a:ext>
              </a:extLst>
            </p:cNvPr>
            <p:cNvSpPr>
              <a:spLocks noChangeShapeType="1"/>
            </p:cNvSpPr>
            <p:nvPr/>
          </p:nvSpPr>
          <p:spPr bwMode="auto">
            <a:xfrm>
              <a:off x="748" y="709"/>
              <a:ext cx="0" cy="96"/>
            </a:xfrm>
            <a:prstGeom prst="line">
              <a:avLst/>
            </a:prstGeom>
            <a:noFill/>
            <a:ln w="9525">
              <a:solidFill>
                <a:srgbClr val="FFFF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7" name="Text Box 5">
              <a:extLst>
                <a:ext uri="{FF2B5EF4-FFF2-40B4-BE49-F238E27FC236}">
                  <a16:creationId xmlns:a16="http://schemas.microsoft.com/office/drawing/2014/main" xmlns="" id="{DFC52280-DEC4-4229-BE2E-75A286953A77}"/>
                </a:ext>
              </a:extLst>
            </p:cNvPr>
            <p:cNvSpPr txBox="1">
              <a:spLocks noChangeArrowheads="1"/>
            </p:cNvSpPr>
            <p:nvPr/>
          </p:nvSpPr>
          <p:spPr bwMode="auto">
            <a:xfrm>
              <a:off x="617" y="436"/>
              <a:ext cx="357"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d</a:t>
              </a:r>
              <a:r>
                <a:rPr lang="en-US" altLang="en-US" sz="2800">
                  <a:solidFill>
                    <a:srgbClr val="FFFF00"/>
                  </a:solidFill>
                </a:rPr>
                <a:t>  </a:t>
              </a:r>
            </a:p>
          </p:txBody>
        </p:sp>
        <p:sp>
          <p:nvSpPr>
            <p:cNvPr id="22538" name="Rectangle 6">
              <a:extLst>
                <a:ext uri="{FF2B5EF4-FFF2-40B4-BE49-F238E27FC236}">
                  <a16:creationId xmlns:a16="http://schemas.microsoft.com/office/drawing/2014/main" xmlns="" id="{7B82E998-CD43-4586-9103-E68D0F0D44B8}"/>
                </a:ext>
              </a:extLst>
            </p:cNvPr>
            <p:cNvSpPr>
              <a:spLocks noChangeArrowheads="1"/>
            </p:cNvSpPr>
            <p:nvPr/>
          </p:nvSpPr>
          <p:spPr bwMode="auto">
            <a:xfrm>
              <a:off x="306" y="372"/>
              <a:ext cx="960" cy="48"/>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39" name="Rectangle 7">
              <a:extLst>
                <a:ext uri="{FF2B5EF4-FFF2-40B4-BE49-F238E27FC236}">
                  <a16:creationId xmlns:a16="http://schemas.microsoft.com/office/drawing/2014/main" xmlns="" id="{3E4007E9-576B-4B00-A491-51F21F008EE6}"/>
                </a:ext>
              </a:extLst>
            </p:cNvPr>
            <p:cNvSpPr>
              <a:spLocks noChangeArrowheads="1"/>
            </p:cNvSpPr>
            <p:nvPr/>
          </p:nvSpPr>
          <p:spPr bwMode="auto">
            <a:xfrm>
              <a:off x="302" y="804"/>
              <a:ext cx="960" cy="48"/>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40" name="Text Box 8">
              <a:extLst>
                <a:ext uri="{FF2B5EF4-FFF2-40B4-BE49-F238E27FC236}">
                  <a16:creationId xmlns:a16="http://schemas.microsoft.com/office/drawing/2014/main" xmlns="" id="{44281B7F-DE3A-48F3-B729-87BCDB6A2D19}"/>
                </a:ext>
              </a:extLst>
            </p:cNvPr>
            <p:cNvSpPr txBox="1">
              <a:spLocks noChangeArrowheads="1"/>
            </p:cNvSpPr>
            <p:nvPr/>
          </p:nvSpPr>
          <p:spPr bwMode="auto">
            <a:xfrm>
              <a:off x="397" y="845"/>
              <a:ext cx="919"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Area=A</a:t>
              </a:r>
              <a:r>
                <a:rPr lang="en-US" altLang="en-US" sz="2800"/>
                <a:t>  </a:t>
              </a:r>
            </a:p>
          </p:txBody>
        </p:sp>
        <p:sp>
          <p:nvSpPr>
            <p:cNvPr id="22541" name="Line 9">
              <a:extLst>
                <a:ext uri="{FF2B5EF4-FFF2-40B4-BE49-F238E27FC236}">
                  <a16:creationId xmlns:a16="http://schemas.microsoft.com/office/drawing/2014/main" xmlns="" id="{EEA6AB03-A33A-43A8-8F22-50B5C17698BA}"/>
                </a:ext>
              </a:extLst>
            </p:cNvPr>
            <p:cNvSpPr>
              <a:spLocks noChangeShapeType="1"/>
            </p:cNvSpPr>
            <p:nvPr/>
          </p:nvSpPr>
          <p:spPr bwMode="auto">
            <a:xfrm flipV="1">
              <a:off x="728" y="436"/>
              <a:ext cx="0" cy="96"/>
            </a:xfrm>
            <a:prstGeom prst="line">
              <a:avLst/>
            </a:prstGeom>
            <a:noFill/>
            <a:ln w="9525">
              <a:solidFill>
                <a:srgbClr val="FFFF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pic>
        <p:nvPicPr>
          <p:cNvPr id="22533" name="Picture 1">
            <a:extLst>
              <a:ext uri="{FF2B5EF4-FFF2-40B4-BE49-F238E27FC236}">
                <a16:creationId xmlns:a16="http://schemas.microsoft.com/office/drawing/2014/main" xmlns="" id="{E2A7599C-7DB9-4CD6-8312-D4211C6F746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19800" y="5105400"/>
            <a:ext cx="296227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4" name="Picture 2">
            <a:extLst>
              <a:ext uri="{FF2B5EF4-FFF2-40B4-BE49-F238E27FC236}">
                <a16:creationId xmlns:a16="http://schemas.microsoft.com/office/drawing/2014/main" xmlns="" id="{72A278B4-D5A9-4545-B7A6-040590C8989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02500" y="3276600"/>
            <a:ext cx="1390650" cy="111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5" name="Text Box 12">
            <a:extLst>
              <a:ext uri="{FF2B5EF4-FFF2-40B4-BE49-F238E27FC236}">
                <a16:creationId xmlns:a16="http://schemas.microsoft.com/office/drawing/2014/main" xmlns="" id="{D429F1C2-6522-430D-820B-9C8214EB7861}"/>
              </a:ext>
            </a:extLst>
          </p:cNvPr>
          <p:cNvSpPr txBox="1">
            <a:spLocks noChangeArrowheads="1"/>
          </p:cNvSpPr>
          <p:nvPr/>
        </p:nvSpPr>
        <p:spPr bwMode="auto">
          <a:xfrm>
            <a:off x="6019800" y="4800600"/>
            <a:ext cx="2971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Either A, d or </a:t>
            </a:r>
            <a:r>
              <a:rPr lang="en-US" altLang="en-US">
                <a:latin typeface="Calibri" panose="020F0502020204030204" pitchFamily="34" charset="0"/>
                <a:cs typeface="Times New Roman" panose="02020603050405020304" pitchFamily="18" charset="0"/>
              </a:rPr>
              <a:t>ε can be varied.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a:extLst>
              <a:ext uri="{FF2B5EF4-FFF2-40B4-BE49-F238E27FC236}">
                <a16:creationId xmlns:a16="http://schemas.microsoft.com/office/drawing/2014/main" xmlns="" id="{8E9AD9D2-705E-4EC5-A29C-2DD8FB64C86F}"/>
              </a:ext>
            </a:extLst>
          </p:cNvPr>
          <p:cNvSpPr txBox="1">
            <a:spLocks noChangeArrowheads="1"/>
          </p:cNvSpPr>
          <p:nvPr/>
        </p:nvSpPr>
        <p:spPr bwMode="auto">
          <a:xfrm>
            <a:off x="533400" y="1600200"/>
            <a:ext cx="7391400"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b="1">
                <a:latin typeface="Times New Roman" panose="02020603050405020304" pitchFamily="18" charset="0"/>
                <a:cs typeface="Times New Roman" panose="02020603050405020304" pitchFamily="18" charset="0"/>
              </a:rPr>
              <a:t>ELECTROMAGNETIC TRANSDUCTION:</a:t>
            </a:r>
          </a:p>
          <a:p>
            <a:pPr algn="l" eaLnBrk="1" hangingPunct="1"/>
            <a:r>
              <a:rPr lang="en-US" altLang="en-US" sz="2400">
                <a:latin typeface="Times New Roman" panose="02020603050405020304" pitchFamily="18" charset="0"/>
                <a:cs typeface="Times New Roman" panose="02020603050405020304" pitchFamily="18" charset="0"/>
              </a:rPr>
              <a:t>* In electromagnetic transduction, the measurand is converted to voltage induced in conductor by change in the magnetic flux, in absence of excitation.</a:t>
            </a:r>
          </a:p>
          <a:p>
            <a:pPr algn="l" eaLnBrk="1" hangingPunct="1"/>
            <a:r>
              <a:rPr lang="en-US" altLang="en-US" sz="2400">
                <a:latin typeface="Times New Roman" panose="02020603050405020304" pitchFamily="18" charset="0"/>
                <a:cs typeface="Times New Roman" panose="02020603050405020304" pitchFamily="18" charset="0"/>
              </a:rPr>
              <a:t>*The electromagnetic transducer are self generating active transducers.</a:t>
            </a:r>
          </a:p>
          <a:p>
            <a:pPr algn="l" eaLnBrk="1" hangingPunct="1"/>
            <a:r>
              <a:rPr lang="en-US" altLang="en-US" sz="2400">
                <a:latin typeface="Times New Roman" panose="02020603050405020304" pitchFamily="18" charset="0"/>
                <a:cs typeface="Times New Roman" panose="02020603050405020304" pitchFamily="18" charset="0"/>
              </a:rPr>
              <a:t>*The motion between a piece of magnet and an electromagnet is responsible for the change in flux.</a:t>
            </a:r>
          </a:p>
          <a:p>
            <a:pPr algn="l" eaLnBrk="1" hangingPunct="1"/>
            <a:endParaRPr lang="en-US" altLang="en-US" sz="240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xmlns="" id="{880D3B98-1407-41F0-A99F-494101A5E3D4}"/>
              </a:ext>
            </a:extLst>
          </p:cNvPr>
          <p:cNvSpPr txBox="1">
            <a:spLocks noChangeArrowheads="1"/>
          </p:cNvSpPr>
          <p:nvPr/>
        </p:nvSpPr>
        <p:spPr>
          <a:xfrm>
            <a:off x="762000" y="2286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Principle </a:t>
            </a:r>
          </a:p>
        </p:txBody>
      </p:sp>
      <p:pic>
        <p:nvPicPr>
          <p:cNvPr id="23556" name="Picture 2" descr="http://www.radioelectronicschool.net/files/downloads/faradyanim.gif">
            <a:extLst>
              <a:ext uri="{FF2B5EF4-FFF2-40B4-BE49-F238E27FC236}">
                <a16:creationId xmlns:a16="http://schemas.microsoft.com/office/drawing/2014/main" xmlns="" id="{B578EDD4-E196-4E0F-8D12-F3A72C6B33BA}"/>
              </a:ext>
            </a:extLst>
          </p:cNvPr>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5150" y="4600575"/>
            <a:ext cx="3057525"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ight Arrow 5">
            <a:hlinkClick r:id="" action="ppaction://noaction"/>
            <a:extLst>
              <a:ext uri="{FF2B5EF4-FFF2-40B4-BE49-F238E27FC236}">
                <a16:creationId xmlns:a16="http://schemas.microsoft.com/office/drawing/2014/main" xmlns="" id="{4C8BA15D-79A1-4277-A7E5-37A29F45D1E5}"/>
              </a:ext>
            </a:extLst>
          </p:cNvPr>
          <p:cNvSpPr/>
          <p:nvPr/>
        </p:nvSpPr>
        <p:spPr>
          <a:xfrm>
            <a:off x="8305800" y="6172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a:extLst>
              <a:ext uri="{FF2B5EF4-FFF2-40B4-BE49-F238E27FC236}">
                <a16:creationId xmlns:a16="http://schemas.microsoft.com/office/drawing/2014/main" xmlns="" id="{7538672A-89CC-428F-866C-14273063C994}"/>
              </a:ext>
            </a:extLst>
          </p:cNvPr>
          <p:cNvSpPr txBox="1">
            <a:spLocks noChangeArrowheads="1"/>
          </p:cNvSpPr>
          <p:nvPr/>
        </p:nvSpPr>
        <p:spPr bwMode="auto">
          <a:xfrm>
            <a:off x="1866900" y="4991100"/>
            <a:ext cx="5334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20" tIns="22860" rIns="45720" bIns="2286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700" b="1">
                <a:latin typeface="Comic Sans MS" panose="030F0702030302020204" pitchFamily="66" charset="0"/>
              </a:rPr>
              <a:t>Current induced in a coil.</a:t>
            </a:r>
            <a:r>
              <a:rPr lang="en-US" altLang="en-US" sz="2700">
                <a:latin typeface="Calibri" panose="020F0502020204030204" pitchFamily="34" charset="0"/>
              </a:rPr>
              <a:t> </a:t>
            </a:r>
          </a:p>
        </p:txBody>
      </p:sp>
      <p:pic>
        <p:nvPicPr>
          <p:cNvPr id="24579" name="Picture 4" descr="30_01_Magnet_and_coil">
            <a:extLst>
              <a:ext uri="{FF2B5EF4-FFF2-40B4-BE49-F238E27FC236}">
                <a16:creationId xmlns:a16="http://schemas.microsoft.com/office/drawing/2014/main" xmlns="" id="{91F05430-A596-4E98-95D1-B5DC3CFA609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1913"/>
            <a:ext cx="9144000" cy="4205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051" descr="Figure29_01">
            <a:extLst>
              <a:ext uri="{FF2B5EF4-FFF2-40B4-BE49-F238E27FC236}">
                <a16:creationId xmlns:a16="http://schemas.microsoft.com/office/drawing/2014/main" xmlns="" id="{9CFD1172-AB48-4F9C-AE95-73298245764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6C4C6A65-8503-4CE6-95D4-621C474DBCAE}"/>
              </a:ext>
            </a:extLst>
          </p:cNvPr>
          <p:cNvSpPr>
            <a:spLocks noGrp="1"/>
          </p:cNvSpPr>
          <p:nvPr>
            <p:ph type="title"/>
          </p:nvPr>
        </p:nvSpPr>
        <p:spPr/>
        <p:txBody>
          <a:bodyPr/>
          <a:lstStyle/>
          <a:p>
            <a:pPr algn="ctr" eaLnBrk="1" hangingPunct="1"/>
            <a:r>
              <a:rPr lang="en-US" altLang="en-US" b="1"/>
              <a:t>Introduction</a:t>
            </a:r>
          </a:p>
        </p:txBody>
      </p:sp>
      <p:sp>
        <p:nvSpPr>
          <p:cNvPr id="8195" name="Content Placeholder 2">
            <a:extLst>
              <a:ext uri="{FF2B5EF4-FFF2-40B4-BE49-F238E27FC236}">
                <a16:creationId xmlns:a16="http://schemas.microsoft.com/office/drawing/2014/main" xmlns="" id="{CBB7FA0B-4AE2-4129-BB6A-CD618DE4F5C0}"/>
              </a:ext>
            </a:extLst>
          </p:cNvPr>
          <p:cNvSpPr>
            <a:spLocks noGrp="1"/>
          </p:cNvSpPr>
          <p:nvPr>
            <p:ph sz="quarter" idx="1"/>
          </p:nvPr>
        </p:nvSpPr>
        <p:spPr/>
        <p:txBody>
          <a:bodyPr/>
          <a:lstStyle/>
          <a:p>
            <a:pPr algn="just" eaLnBrk="1" hangingPunct="1"/>
            <a:r>
              <a:rPr lang="en-US" altLang="en-US"/>
              <a:t>Transducer is defined as a device, which converts energy  from one form to another. The energy may be electrical, mechanical, chemical, optical or thermal.</a:t>
            </a:r>
          </a:p>
          <a:p>
            <a:pPr algn="just" eaLnBrk="1" hangingPunct="1"/>
            <a:r>
              <a:rPr lang="en-US" altLang="en-US"/>
              <a:t>These are widely used in measurement work because not all quantities that need to be measured can be displayed as easily as others. </a:t>
            </a:r>
          </a:p>
          <a:p>
            <a:pPr algn="just"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8">
            <a:extLst>
              <a:ext uri="{FF2B5EF4-FFF2-40B4-BE49-F238E27FC236}">
                <a16:creationId xmlns:a16="http://schemas.microsoft.com/office/drawing/2014/main" xmlns="" id="{48D46C89-21F1-4C34-8F72-DF88E846CCBB}"/>
              </a:ext>
            </a:extLst>
          </p:cNvPr>
          <p:cNvSpPr txBox="1">
            <a:spLocks noChangeArrowheads="1"/>
          </p:cNvSpPr>
          <p:nvPr/>
        </p:nvSpPr>
        <p:spPr bwMode="auto">
          <a:xfrm>
            <a:off x="533400" y="1752600"/>
            <a:ext cx="70104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b="1">
                <a:latin typeface="Times New Roman" panose="02020603050405020304" pitchFamily="18" charset="0"/>
                <a:cs typeface="Times New Roman" panose="02020603050405020304" pitchFamily="18" charset="0"/>
              </a:rPr>
              <a:t>INDUCTIVE TRANSDUCER:</a:t>
            </a:r>
          </a:p>
          <a:p>
            <a:pPr eaLnBrk="1" hangingPunct="1"/>
            <a:endParaRPr lang="en-US" altLang="en-US" sz="2400" b="1">
              <a:latin typeface="Times New Roman" panose="02020603050405020304" pitchFamily="18" charset="0"/>
              <a:cs typeface="Times New Roman" panose="02020603050405020304" pitchFamily="18" charset="0"/>
            </a:endParaRPr>
          </a:p>
          <a:p>
            <a:pPr algn="l" eaLnBrk="1" hangingPunct="1"/>
            <a:r>
              <a:rPr lang="en-US" altLang="en-US" sz="2400">
                <a:latin typeface="Times New Roman" panose="02020603050405020304" pitchFamily="18" charset="0"/>
                <a:cs typeface="Times New Roman" panose="02020603050405020304" pitchFamily="18" charset="0"/>
              </a:rPr>
              <a:t>In inductive transduction, the measurand is converted into a change in the self inductance of a single coil. It is achieved by displacing the core of the coil that is attached to a mechanical sensing element</a:t>
            </a:r>
          </a:p>
        </p:txBody>
      </p:sp>
      <p:sp>
        <p:nvSpPr>
          <p:cNvPr id="8" name="Rectangle 2">
            <a:extLst>
              <a:ext uri="{FF2B5EF4-FFF2-40B4-BE49-F238E27FC236}">
                <a16:creationId xmlns:a16="http://schemas.microsoft.com/office/drawing/2014/main" xmlns="" id="{D27FFDF8-877C-499D-9C2C-B1E92DCB02B8}"/>
              </a:ext>
            </a:extLst>
          </p:cNvPr>
          <p:cNvSpPr txBox="1">
            <a:spLocks noChangeArrowheads="1"/>
          </p:cNvSpPr>
          <p:nvPr/>
        </p:nvSpPr>
        <p:spPr>
          <a:xfrm>
            <a:off x="762000" y="2286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AC601595-5FEA-46F7-B4B6-CDA4DCD00E6F}"/>
              </a:ext>
            </a:extLst>
          </p:cNvPr>
          <p:cNvSpPr txBox="1">
            <a:spLocks noChangeArrowheads="1"/>
          </p:cNvSpPr>
          <p:nvPr/>
        </p:nvSpPr>
        <p:spPr>
          <a:xfrm>
            <a:off x="762000" y="2286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
        <p:nvSpPr>
          <p:cNvPr id="27651" name="TextBox 6">
            <a:extLst>
              <a:ext uri="{FF2B5EF4-FFF2-40B4-BE49-F238E27FC236}">
                <a16:creationId xmlns:a16="http://schemas.microsoft.com/office/drawing/2014/main" xmlns="" id="{7EBC9738-0608-4A9D-89A4-7F2277C4211E}"/>
              </a:ext>
            </a:extLst>
          </p:cNvPr>
          <p:cNvSpPr txBox="1">
            <a:spLocks noChangeArrowheads="1"/>
          </p:cNvSpPr>
          <p:nvPr/>
        </p:nvSpPr>
        <p:spPr bwMode="auto">
          <a:xfrm>
            <a:off x="457200" y="1524000"/>
            <a:ext cx="70104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b="1">
                <a:latin typeface="Times New Roman" panose="02020603050405020304" pitchFamily="18" charset="0"/>
                <a:cs typeface="Times New Roman" panose="02020603050405020304" pitchFamily="18" charset="0"/>
              </a:rPr>
              <a:t>PIEZO ELECTRIC INDUCTION :</a:t>
            </a:r>
          </a:p>
          <a:p>
            <a:pPr eaLnBrk="1" hangingPunct="1"/>
            <a:endParaRPr lang="en-US" altLang="en-US" sz="2400" b="1">
              <a:latin typeface="Times New Roman" panose="02020603050405020304" pitchFamily="18" charset="0"/>
              <a:cs typeface="Times New Roman" panose="02020603050405020304" pitchFamily="18" charset="0"/>
            </a:endParaRPr>
          </a:p>
          <a:p>
            <a:pPr algn="l" eaLnBrk="1" hangingPunct="1"/>
            <a:r>
              <a:rPr lang="en-US" altLang="en-US" sz="2400">
                <a:latin typeface="Times New Roman" panose="02020603050405020304" pitchFamily="18" charset="0"/>
                <a:cs typeface="Times New Roman" panose="02020603050405020304" pitchFamily="18" charset="0"/>
              </a:rPr>
              <a:t>In piezoelectric induction the measurand is converted into a change in electrostatic charge q or voltage V generated by crystals when mechanically it is stressed as shown in fig.</a:t>
            </a:r>
          </a:p>
        </p:txBody>
      </p:sp>
      <p:pic>
        <p:nvPicPr>
          <p:cNvPr id="27652" name="Picture 2" descr="C:\Users\GPC\Pictures\SchemaPiezo.gif">
            <a:extLst>
              <a:ext uri="{FF2B5EF4-FFF2-40B4-BE49-F238E27FC236}">
                <a16:creationId xmlns:a16="http://schemas.microsoft.com/office/drawing/2014/main" xmlns="" id="{A9C53F4F-A5A0-48A8-9968-C7E7810FC93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8200" y="3962400"/>
            <a:ext cx="24384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ight Arrow 4">
            <a:hlinkClick r:id="" action="ppaction://noaction"/>
            <a:extLst>
              <a:ext uri="{FF2B5EF4-FFF2-40B4-BE49-F238E27FC236}">
                <a16:creationId xmlns:a16="http://schemas.microsoft.com/office/drawing/2014/main" xmlns="" id="{A9A9B811-D57C-44A0-920C-B1ADFD56C544}"/>
              </a:ext>
            </a:extLst>
          </p:cNvPr>
          <p:cNvSpPr/>
          <p:nvPr/>
        </p:nvSpPr>
        <p:spPr>
          <a:xfrm>
            <a:off x="8153400" y="61722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xmlns="" id="{8D70FA4E-BE78-44E1-9DD5-6A83D66194F3}"/>
              </a:ext>
            </a:extLst>
          </p:cNvPr>
          <p:cNvSpPr txBox="1">
            <a:spLocks noChangeArrowheads="1"/>
          </p:cNvSpPr>
          <p:nvPr/>
        </p:nvSpPr>
        <p:spPr>
          <a:xfrm>
            <a:off x="762000" y="2286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
        <p:nvSpPr>
          <p:cNvPr id="28675" name="TextBox 8">
            <a:extLst>
              <a:ext uri="{FF2B5EF4-FFF2-40B4-BE49-F238E27FC236}">
                <a16:creationId xmlns:a16="http://schemas.microsoft.com/office/drawing/2014/main" xmlns="" id="{E97F595D-7BB0-4384-A321-EC6E6F7A7F8F}"/>
              </a:ext>
            </a:extLst>
          </p:cNvPr>
          <p:cNvSpPr txBox="1">
            <a:spLocks noChangeArrowheads="1"/>
          </p:cNvSpPr>
          <p:nvPr/>
        </p:nvSpPr>
        <p:spPr bwMode="auto">
          <a:xfrm>
            <a:off x="457200" y="1524000"/>
            <a:ext cx="70104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PHOTOVOLTAIC TRANSDUCTION :</a:t>
            </a:r>
          </a:p>
          <a:p>
            <a:pPr eaLnBrk="1" hangingPunct="1"/>
            <a:endParaRPr lang="en-US" altLang="en-US" sz="2400" b="1">
              <a:latin typeface="Times New Roman" panose="02020603050405020304" pitchFamily="18" charset="0"/>
              <a:cs typeface="Times New Roman" panose="02020603050405020304" pitchFamily="18" charset="0"/>
            </a:endParaRPr>
          </a:p>
          <a:p>
            <a:pPr algn="l" eaLnBrk="1" hangingPunct="1"/>
            <a:r>
              <a:rPr lang="en-US" altLang="en-US" sz="2400">
                <a:latin typeface="Times New Roman" panose="02020603050405020304" pitchFamily="18" charset="0"/>
                <a:cs typeface="Times New Roman" panose="02020603050405020304" pitchFamily="18" charset="0"/>
              </a:rPr>
              <a:t>In photovoltaic transduction the measurand is converted to voltage generated when the junction between dissimilar material is illuminated as shown in fig.</a:t>
            </a:r>
          </a:p>
        </p:txBody>
      </p:sp>
      <p:pic>
        <p:nvPicPr>
          <p:cNvPr id="28676" name="Picture 6" descr="solarcell">
            <a:extLst>
              <a:ext uri="{FF2B5EF4-FFF2-40B4-BE49-F238E27FC236}">
                <a16:creationId xmlns:a16="http://schemas.microsoft.com/office/drawing/2014/main" xmlns="" id="{033D5662-B3CB-4EBD-9E1B-BBE34E27050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4713" y="4000500"/>
            <a:ext cx="3352800" cy="203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7" name="Picture 2" descr="http://www.bluffton.edu/courses/TLC/MontelA/Montel/Alternative_Energy_Website/jenaefinal.gif">
            <a:extLst>
              <a:ext uri="{FF2B5EF4-FFF2-40B4-BE49-F238E27FC236}">
                <a16:creationId xmlns:a16="http://schemas.microsoft.com/office/drawing/2014/main" xmlns="" id="{97CCECD6-C1BC-481B-B8D7-21BCE764BA1E}"/>
              </a:ext>
            </a:extLst>
          </p:cNvPr>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4038600"/>
            <a:ext cx="39624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ight Arrow 5">
            <a:hlinkClick r:id="" action="ppaction://noaction"/>
            <a:extLst>
              <a:ext uri="{FF2B5EF4-FFF2-40B4-BE49-F238E27FC236}">
                <a16:creationId xmlns:a16="http://schemas.microsoft.com/office/drawing/2014/main" xmlns="" id="{47523319-1444-4F4A-8085-117730723D77}"/>
              </a:ext>
            </a:extLst>
          </p:cNvPr>
          <p:cNvSpPr/>
          <p:nvPr/>
        </p:nvSpPr>
        <p:spPr>
          <a:xfrm>
            <a:off x="8458200" y="609600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E3E0FB3E-A6AD-4231-875F-AE2E389C8E60}"/>
              </a:ext>
            </a:extLst>
          </p:cNvPr>
          <p:cNvSpPr>
            <a:spLocks noChangeArrowheads="1"/>
          </p:cNvSpPr>
          <p:nvPr/>
        </p:nvSpPr>
        <p:spPr bwMode="auto">
          <a:xfrm>
            <a:off x="2133600" y="4191000"/>
            <a:ext cx="4572000" cy="914400"/>
          </a:xfrm>
          <a:prstGeom prst="rect">
            <a:avLst/>
          </a:prstGeom>
          <a:solidFill>
            <a:srgbClr val="FF944B"/>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59" name="Rectangle 3">
            <a:extLst>
              <a:ext uri="{FF2B5EF4-FFF2-40B4-BE49-F238E27FC236}">
                <a16:creationId xmlns:a16="http://schemas.microsoft.com/office/drawing/2014/main" xmlns="" id="{E99444EA-5842-4269-8449-5AD06B17A053}"/>
              </a:ext>
            </a:extLst>
          </p:cNvPr>
          <p:cNvSpPr>
            <a:spLocks noChangeArrowheads="1"/>
          </p:cNvSpPr>
          <p:nvPr/>
        </p:nvSpPr>
        <p:spPr bwMode="auto">
          <a:xfrm>
            <a:off x="2133600" y="2895600"/>
            <a:ext cx="4572000" cy="914400"/>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00" name="Line 4">
            <a:extLst>
              <a:ext uri="{FF2B5EF4-FFF2-40B4-BE49-F238E27FC236}">
                <a16:creationId xmlns:a16="http://schemas.microsoft.com/office/drawing/2014/main" xmlns="" id="{B7BD92E1-DD9D-4226-AA7A-7F74E75ED6BB}"/>
              </a:ext>
            </a:extLst>
          </p:cNvPr>
          <p:cNvSpPr>
            <a:spLocks noChangeShapeType="1"/>
          </p:cNvSpPr>
          <p:nvPr/>
        </p:nvSpPr>
        <p:spPr bwMode="auto">
          <a:xfrm>
            <a:off x="2133600" y="4000500"/>
            <a:ext cx="4572000" cy="0"/>
          </a:xfrm>
          <a:prstGeom prst="line">
            <a:avLst/>
          </a:prstGeom>
          <a:noFill/>
          <a:ln w="19050">
            <a:solidFill>
              <a:srgbClr val="003366"/>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61" name="Text Box 5">
            <a:extLst>
              <a:ext uri="{FF2B5EF4-FFF2-40B4-BE49-F238E27FC236}">
                <a16:creationId xmlns:a16="http://schemas.microsoft.com/office/drawing/2014/main" xmlns="" id="{542C38D0-B429-4582-B5D5-B534ACBB4E34}"/>
              </a:ext>
            </a:extLst>
          </p:cNvPr>
          <p:cNvSpPr txBox="1">
            <a:spLocks noChangeArrowheads="1"/>
          </p:cNvSpPr>
          <p:nvPr/>
        </p:nvSpPr>
        <p:spPr bwMode="auto">
          <a:xfrm>
            <a:off x="6718300" y="3098800"/>
            <a:ext cx="1828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1"/>
                </a:solidFill>
                <a:latin typeface="Palatino Linotype" panose="02040502050505030304" pitchFamily="18" charset="0"/>
              </a:rPr>
              <a:t>n-type semiconductor</a:t>
            </a:r>
          </a:p>
        </p:txBody>
      </p:sp>
      <p:sp>
        <p:nvSpPr>
          <p:cNvPr id="19462" name="Text Box 6">
            <a:extLst>
              <a:ext uri="{FF2B5EF4-FFF2-40B4-BE49-F238E27FC236}">
                <a16:creationId xmlns:a16="http://schemas.microsoft.com/office/drawing/2014/main" xmlns="" id="{09E1F98B-3325-4557-AC08-E77CAF7B2012}"/>
              </a:ext>
            </a:extLst>
          </p:cNvPr>
          <p:cNvSpPr txBox="1">
            <a:spLocks noChangeArrowheads="1"/>
          </p:cNvSpPr>
          <p:nvPr/>
        </p:nvSpPr>
        <p:spPr bwMode="auto">
          <a:xfrm>
            <a:off x="6705600" y="4349750"/>
            <a:ext cx="1828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1"/>
                </a:solidFill>
                <a:latin typeface="Palatino Linotype" panose="02040502050505030304" pitchFamily="18" charset="0"/>
              </a:rPr>
              <a:t>p-type semiconductor</a:t>
            </a:r>
          </a:p>
        </p:txBody>
      </p:sp>
      <p:sp>
        <p:nvSpPr>
          <p:cNvPr id="19463" name="Rectangle 7">
            <a:extLst>
              <a:ext uri="{FF2B5EF4-FFF2-40B4-BE49-F238E27FC236}">
                <a16:creationId xmlns:a16="http://schemas.microsoft.com/office/drawing/2014/main" xmlns="" id="{558B0933-604F-490F-8D3E-FC069E78CC9A}"/>
              </a:ext>
            </a:extLst>
          </p:cNvPr>
          <p:cNvSpPr>
            <a:spLocks noChangeArrowheads="1"/>
          </p:cNvSpPr>
          <p:nvPr/>
        </p:nvSpPr>
        <p:spPr bwMode="auto">
          <a:xfrm>
            <a:off x="2133600" y="3810000"/>
            <a:ext cx="4572000" cy="381000"/>
          </a:xfrm>
          <a:prstGeom prst="rect">
            <a:avLst/>
          </a:prstGeom>
          <a:solidFill>
            <a:srgbClr val="00AFD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04" name="Line 8">
            <a:extLst>
              <a:ext uri="{FF2B5EF4-FFF2-40B4-BE49-F238E27FC236}">
                <a16:creationId xmlns:a16="http://schemas.microsoft.com/office/drawing/2014/main" xmlns="" id="{8019F2AD-9F14-43B7-B7A5-D32F0B14DA7A}"/>
              </a:ext>
            </a:extLst>
          </p:cNvPr>
          <p:cNvSpPr>
            <a:spLocks noChangeShapeType="1"/>
          </p:cNvSpPr>
          <p:nvPr/>
        </p:nvSpPr>
        <p:spPr bwMode="auto">
          <a:xfrm>
            <a:off x="2133600" y="4000500"/>
            <a:ext cx="4572000" cy="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05" name="Text Box 9">
            <a:extLst>
              <a:ext uri="{FF2B5EF4-FFF2-40B4-BE49-F238E27FC236}">
                <a16:creationId xmlns:a16="http://schemas.microsoft.com/office/drawing/2014/main" xmlns="" id="{0365C3CD-57EF-49D7-AB3A-6ABB04A40BF2}"/>
              </a:ext>
            </a:extLst>
          </p:cNvPr>
          <p:cNvSpPr txBox="1">
            <a:spLocks noChangeArrowheads="1"/>
          </p:cNvSpPr>
          <p:nvPr/>
        </p:nvSpPr>
        <p:spPr bwMode="auto">
          <a:xfrm>
            <a:off x="2209800" y="3810000"/>
            <a:ext cx="441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a:latin typeface="Calibri" panose="020F0502020204030204" pitchFamily="34" charset="0"/>
            </a:endParaRPr>
          </a:p>
        </p:txBody>
      </p:sp>
      <p:sp>
        <p:nvSpPr>
          <p:cNvPr id="19466" name="Text Box 10">
            <a:extLst>
              <a:ext uri="{FF2B5EF4-FFF2-40B4-BE49-F238E27FC236}">
                <a16:creationId xmlns:a16="http://schemas.microsoft.com/office/drawing/2014/main" xmlns="" id="{6051C6A6-69C9-4B60-B1E5-CE00A52623BC}"/>
              </a:ext>
            </a:extLst>
          </p:cNvPr>
          <p:cNvSpPr txBox="1">
            <a:spLocks noChangeArrowheads="1"/>
          </p:cNvSpPr>
          <p:nvPr/>
        </p:nvSpPr>
        <p:spPr bwMode="auto">
          <a:xfrm>
            <a:off x="2133600" y="3721100"/>
            <a:ext cx="4572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latin typeface="Palatino Linotype" panose="02040502050505030304" pitchFamily="18" charset="0"/>
              </a:rPr>
              <a:t> </a:t>
            </a:r>
            <a:r>
              <a:rPr lang="en-US" altLang="en-US" b="1">
                <a:solidFill>
                  <a:schemeClr val="bg1"/>
                </a:solidFill>
                <a:latin typeface="Palatino Linotype" panose="02040502050505030304" pitchFamily="18" charset="0"/>
              </a:rPr>
              <a:t>+   +   +   +    +   +   +   +   +   +   +   +   +   +  +</a:t>
            </a:r>
            <a:r>
              <a:rPr lang="en-US" altLang="en-US">
                <a:solidFill>
                  <a:schemeClr val="bg1"/>
                </a:solidFill>
                <a:latin typeface="Palatino Linotype" panose="02040502050505030304" pitchFamily="18" charset="0"/>
              </a:rPr>
              <a:t>  </a:t>
            </a:r>
          </a:p>
        </p:txBody>
      </p:sp>
      <p:sp>
        <p:nvSpPr>
          <p:cNvPr id="19467" name="Text Box 11">
            <a:extLst>
              <a:ext uri="{FF2B5EF4-FFF2-40B4-BE49-F238E27FC236}">
                <a16:creationId xmlns:a16="http://schemas.microsoft.com/office/drawing/2014/main" xmlns="" id="{1CF8AB0E-7682-4D82-B512-DFE0AD7158CC}"/>
              </a:ext>
            </a:extLst>
          </p:cNvPr>
          <p:cNvSpPr txBox="1">
            <a:spLocks noChangeArrowheads="1"/>
          </p:cNvSpPr>
          <p:nvPr/>
        </p:nvSpPr>
        <p:spPr bwMode="auto">
          <a:xfrm>
            <a:off x="2057400" y="3900488"/>
            <a:ext cx="4572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latin typeface="Palatino Linotype" panose="02040502050505030304" pitchFamily="18" charset="0"/>
              </a:rPr>
              <a:t> </a:t>
            </a:r>
            <a:r>
              <a:rPr lang="en-US" altLang="en-US" b="1">
                <a:solidFill>
                  <a:schemeClr val="bg1"/>
                </a:solidFill>
                <a:latin typeface="Palatino Linotype" panose="02040502050505030304" pitchFamily="18" charset="0"/>
              </a:rPr>
              <a:t>-  -   -    -   -   -   -   -   -   -   -   -   -   -   -   -   -   -</a:t>
            </a:r>
            <a:r>
              <a:rPr lang="en-US" altLang="en-US">
                <a:solidFill>
                  <a:schemeClr val="bg1"/>
                </a:solidFill>
                <a:latin typeface="Palatino Linotype" panose="02040502050505030304" pitchFamily="18" charset="0"/>
              </a:rPr>
              <a:t>  </a:t>
            </a:r>
          </a:p>
        </p:txBody>
      </p:sp>
      <p:sp>
        <p:nvSpPr>
          <p:cNvPr id="19468" name="Oval 12">
            <a:extLst>
              <a:ext uri="{FF2B5EF4-FFF2-40B4-BE49-F238E27FC236}">
                <a16:creationId xmlns:a16="http://schemas.microsoft.com/office/drawing/2014/main" xmlns="" id="{0129FC4D-2C7B-4C1A-A269-F373EB1E1B25}"/>
              </a:ext>
            </a:extLst>
          </p:cNvPr>
          <p:cNvSpPr>
            <a:spLocks noChangeArrowheads="1"/>
          </p:cNvSpPr>
          <p:nvPr/>
        </p:nvSpPr>
        <p:spPr bwMode="auto">
          <a:xfrm>
            <a:off x="2438400" y="4419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69" name="Oval 13">
            <a:extLst>
              <a:ext uri="{FF2B5EF4-FFF2-40B4-BE49-F238E27FC236}">
                <a16:creationId xmlns:a16="http://schemas.microsoft.com/office/drawing/2014/main" xmlns="" id="{655FA5BC-2A04-4488-9171-7341B0F63B86}"/>
              </a:ext>
            </a:extLst>
          </p:cNvPr>
          <p:cNvSpPr>
            <a:spLocks noChangeArrowheads="1"/>
          </p:cNvSpPr>
          <p:nvPr/>
        </p:nvSpPr>
        <p:spPr bwMode="auto">
          <a:xfrm>
            <a:off x="2895600" y="47244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0" name="Oval 14">
            <a:extLst>
              <a:ext uri="{FF2B5EF4-FFF2-40B4-BE49-F238E27FC236}">
                <a16:creationId xmlns:a16="http://schemas.microsoft.com/office/drawing/2014/main" xmlns="" id="{3CA178EA-D6B8-4E27-B4D0-6C876D190219}"/>
              </a:ext>
            </a:extLst>
          </p:cNvPr>
          <p:cNvSpPr>
            <a:spLocks noChangeArrowheads="1"/>
          </p:cNvSpPr>
          <p:nvPr/>
        </p:nvSpPr>
        <p:spPr bwMode="auto">
          <a:xfrm>
            <a:off x="3505200" y="43434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1" name="Oval 15">
            <a:extLst>
              <a:ext uri="{FF2B5EF4-FFF2-40B4-BE49-F238E27FC236}">
                <a16:creationId xmlns:a16="http://schemas.microsoft.com/office/drawing/2014/main" xmlns="" id="{17DB8AD8-6C44-476F-A573-57FDC68830CA}"/>
              </a:ext>
            </a:extLst>
          </p:cNvPr>
          <p:cNvSpPr>
            <a:spLocks noChangeArrowheads="1"/>
          </p:cNvSpPr>
          <p:nvPr/>
        </p:nvSpPr>
        <p:spPr bwMode="auto">
          <a:xfrm>
            <a:off x="3962400" y="47244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2" name="Oval 16">
            <a:extLst>
              <a:ext uri="{FF2B5EF4-FFF2-40B4-BE49-F238E27FC236}">
                <a16:creationId xmlns:a16="http://schemas.microsoft.com/office/drawing/2014/main" xmlns="" id="{749FABAF-522E-41A3-9AB6-2B972E042266}"/>
              </a:ext>
            </a:extLst>
          </p:cNvPr>
          <p:cNvSpPr>
            <a:spLocks noChangeArrowheads="1"/>
          </p:cNvSpPr>
          <p:nvPr/>
        </p:nvSpPr>
        <p:spPr bwMode="auto">
          <a:xfrm>
            <a:off x="4572000" y="4419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3" name="Oval 17">
            <a:extLst>
              <a:ext uri="{FF2B5EF4-FFF2-40B4-BE49-F238E27FC236}">
                <a16:creationId xmlns:a16="http://schemas.microsoft.com/office/drawing/2014/main" xmlns="" id="{82C89E62-6AD5-483C-874B-89ECB936BB64}"/>
              </a:ext>
            </a:extLst>
          </p:cNvPr>
          <p:cNvSpPr>
            <a:spLocks noChangeArrowheads="1"/>
          </p:cNvSpPr>
          <p:nvPr/>
        </p:nvSpPr>
        <p:spPr bwMode="auto">
          <a:xfrm>
            <a:off x="5486400" y="4572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14" name="Line 18">
            <a:extLst>
              <a:ext uri="{FF2B5EF4-FFF2-40B4-BE49-F238E27FC236}">
                <a16:creationId xmlns:a16="http://schemas.microsoft.com/office/drawing/2014/main" xmlns="" id="{BAA1DD7D-7E9D-4496-B4C0-F788B44A8481}"/>
              </a:ext>
            </a:extLst>
          </p:cNvPr>
          <p:cNvSpPr>
            <a:spLocks noChangeShapeType="1"/>
          </p:cNvSpPr>
          <p:nvPr/>
        </p:nvSpPr>
        <p:spPr bwMode="auto">
          <a:xfrm flipV="1">
            <a:off x="4419600" y="1905000"/>
            <a:ext cx="0" cy="990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15" name="Line 19">
            <a:extLst>
              <a:ext uri="{FF2B5EF4-FFF2-40B4-BE49-F238E27FC236}">
                <a16:creationId xmlns:a16="http://schemas.microsoft.com/office/drawing/2014/main" xmlns="" id="{B5E32C52-73E9-43BE-B6E7-47B9DFDA6F94}"/>
              </a:ext>
            </a:extLst>
          </p:cNvPr>
          <p:cNvSpPr>
            <a:spLocks noChangeShapeType="1"/>
          </p:cNvSpPr>
          <p:nvPr/>
        </p:nvSpPr>
        <p:spPr bwMode="auto">
          <a:xfrm flipV="1">
            <a:off x="4432300" y="5092700"/>
            <a:ext cx="0" cy="990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16" name="Line 20">
            <a:extLst>
              <a:ext uri="{FF2B5EF4-FFF2-40B4-BE49-F238E27FC236}">
                <a16:creationId xmlns:a16="http://schemas.microsoft.com/office/drawing/2014/main" xmlns="" id="{0FB19C6A-B248-4CAD-9EAA-9AB6D3888480}"/>
              </a:ext>
            </a:extLst>
          </p:cNvPr>
          <p:cNvSpPr>
            <a:spLocks noChangeShapeType="1"/>
          </p:cNvSpPr>
          <p:nvPr/>
        </p:nvSpPr>
        <p:spPr bwMode="auto">
          <a:xfrm>
            <a:off x="4419600" y="1905000"/>
            <a:ext cx="3810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17" name="Line 21">
            <a:extLst>
              <a:ext uri="{FF2B5EF4-FFF2-40B4-BE49-F238E27FC236}">
                <a16:creationId xmlns:a16="http://schemas.microsoft.com/office/drawing/2014/main" xmlns="" id="{9A4FB4D7-8AEA-4319-9934-B089AC6B2050}"/>
              </a:ext>
            </a:extLst>
          </p:cNvPr>
          <p:cNvSpPr>
            <a:spLocks noChangeShapeType="1"/>
          </p:cNvSpPr>
          <p:nvPr/>
        </p:nvSpPr>
        <p:spPr bwMode="auto">
          <a:xfrm>
            <a:off x="4419600" y="6057900"/>
            <a:ext cx="3810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78" name="Line 22">
            <a:extLst>
              <a:ext uri="{FF2B5EF4-FFF2-40B4-BE49-F238E27FC236}">
                <a16:creationId xmlns:a16="http://schemas.microsoft.com/office/drawing/2014/main" xmlns="" id="{469151B4-31DE-48B1-9E41-D71D4D60B144}"/>
              </a:ext>
            </a:extLst>
          </p:cNvPr>
          <p:cNvSpPr>
            <a:spLocks noChangeShapeType="1"/>
          </p:cNvSpPr>
          <p:nvPr/>
        </p:nvSpPr>
        <p:spPr bwMode="auto">
          <a:xfrm>
            <a:off x="685800" y="990600"/>
            <a:ext cx="1295400" cy="1524000"/>
          </a:xfrm>
          <a:prstGeom prst="line">
            <a:avLst/>
          </a:prstGeom>
          <a:noFill/>
          <a:ln w="25400">
            <a:solidFill>
              <a:srgbClr val="FFFF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19479" name="Line 23">
            <a:extLst>
              <a:ext uri="{FF2B5EF4-FFF2-40B4-BE49-F238E27FC236}">
                <a16:creationId xmlns:a16="http://schemas.microsoft.com/office/drawing/2014/main" xmlns="" id="{C5A94B8F-7108-4BE9-B248-11124BE8BD84}"/>
              </a:ext>
            </a:extLst>
          </p:cNvPr>
          <p:cNvSpPr>
            <a:spLocks noChangeShapeType="1"/>
          </p:cNvSpPr>
          <p:nvPr/>
        </p:nvSpPr>
        <p:spPr bwMode="auto">
          <a:xfrm>
            <a:off x="1447800" y="1219200"/>
            <a:ext cx="1295400" cy="1524000"/>
          </a:xfrm>
          <a:prstGeom prst="line">
            <a:avLst/>
          </a:prstGeom>
          <a:noFill/>
          <a:ln w="25400">
            <a:solidFill>
              <a:srgbClr val="FFFF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19480" name="Line 24">
            <a:extLst>
              <a:ext uri="{FF2B5EF4-FFF2-40B4-BE49-F238E27FC236}">
                <a16:creationId xmlns:a16="http://schemas.microsoft.com/office/drawing/2014/main" xmlns="" id="{F6014048-5CD1-4992-B342-AC179E35E27E}"/>
              </a:ext>
            </a:extLst>
          </p:cNvPr>
          <p:cNvSpPr>
            <a:spLocks noChangeShapeType="1"/>
          </p:cNvSpPr>
          <p:nvPr/>
        </p:nvSpPr>
        <p:spPr bwMode="auto">
          <a:xfrm>
            <a:off x="304800" y="1295400"/>
            <a:ext cx="1295400" cy="1524000"/>
          </a:xfrm>
          <a:prstGeom prst="line">
            <a:avLst/>
          </a:prstGeom>
          <a:noFill/>
          <a:ln w="19050">
            <a:solidFill>
              <a:srgbClr val="FFFF00"/>
            </a:solidFill>
            <a:round/>
            <a:headEnd/>
            <a:tailEnd type="stealth" w="lg" len="med"/>
          </a:ln>
          <a:extLst>
            <a:ext uri="{909E8E84-426E-40DD-AFC4-6F175D3DCCD1}">
              <a14:hiddenFill xmlns:a14="http://schemas.microsoft.com/office/drawing/2010/main" xmlns="">
                <a:noFill/>
              </a14:hiddenFill>
            </a:ext>
          </a:extLst>
        </p:spPr>
        <p:txBody>
          <a:bodyPr/>
          <a:lstStyle/>
          <a:p>
            <a:endParaRPr lang="en-US"/>
          </a:p>
        </p:txBody>
      </p:sp>
      <p:sp>
        <p:nvSpPr>
          <p:cNvPr id="19481" name="Line 25">
            <a:extLst>
              <a:ext uri="{FF2B5EF4-FFF2-40B4-BE49-F238E27FC236}">
                <a16:creationId xmlns:a16="http://schemas.microsoft.com/office/drawing/2014/main" xmlns="" id="{4FEE82EE-378E-4373-87BA-E38ED9E7A440}"/>
              </a:ext>
            </a:extLst>
          </p:cNvPr>
          <p:cNvSpPr>
            <a:spLocks noChangeShapeType="1"/>
          </p:cNvSpPr>
          <p:nvPr/>
        </p:nvSpPr>
        <p:spPr bwMode="auto">
          <a:xfrm>
            <a:off x="2667000" y="3124200"/>
            <a:ext cx="1295400" cy="1524000"/>
          </a:xfrm>
          <a:prstGeom prst="line">
            <a:avLst/>
          </a:prstGeom>
          <a:noFill/>
          <a:ln w="38100">
            <a:solidFill>
              <a:srgbClr val="FFCC00"/>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sp>
        <p:nvSpPr>
          <p:cNvPr id="19482" name="Oval 26">
            <a:extLst>
              <a:ext uri="{FF2B5EF4-FFF2-40B4-BE49-F238E27FC236}">
                <a16:creationId xmlns:a16="http://schemas.microsoft.com/office/drawing/2014/main" xmlns="" id="{3A297B2D-81F3-4A11-9955-0CF46B7977CE}"/>
              </a:ext>
            </a:extLst>
          </p:cNvPr>
          <p:cNvSpPr>
            <a:spLocks noChangeArrowheads="1"/>
          </p:cNvSpPr>
          <p:nvPr/>
        </p:nvSpPr>
        <p:spPr bwMode="auto">
          <a:xfrm>
            <a:off x="4343400" y="3429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3" name="Rectangle 27">
            <a:extLst>
              <a:ext uri="{FF2B5EF4-FFF2-40B4-BE49-F238E27FC236}">
                <a16:creationId xmlns:a16="http://schemas.microsoft.com/office/drawing/2014/main" xmlns="" id="{258B9B5C-F987-4F44-AF45-777CA454E909}"/>
              </a:ext>
            </a:extLst>
          </p:cNvPr>
          <p:cNvSpPr>
            <a:spLocks noChangeArrowheads="1"/>
          </p:cNvSpPr>
          <p:nvPr/>
        </p:nvSpPr>
        <p:spPr bwMode="auto">
          <a:xfrm>
            <a:off x="3962400" y="4711700"/>
            <a:ext cx="381000" cy="304800"/>
          </a:xfrm>
          <a:prstGeom prst="rect">
            <a:avLst/>
          </a:prstGeom>
          <a:solidFill>
            <a:srgbClr val="FF94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4" name="Line 28">
            <a:extLst>
              <a:ext uri="{FF2B5EF4-FFF2-40B4-BE49-F238E27FC236}">
                <a16:creationId xmlns:a16="http://schemas.microsoft.com/office/drawing/2014/main" xmlns="" id="{702C32AB-90FE-4DB4-B381-C0BA53926FFC}"/>
              </a:ext>
            </a:extLst>
          </p:cNvPr>
          <p:cNvSpPr>
            <a:spLocks noChangeShapeType="1"/>
          </p:cNvSpPr>
          <p:nvPr/>
        </p:nvSpPr>
        <p:spPr bwMode="auto">
          <a:xfrm flipV="1">
            <a:off x="4114800" y="3657600"/>
            <a:ext cx="228600" cy="914400"/>
          </a:xfrm>
          <a:prstGeom prst="line">
            <a:avLst/>
          </a:prstGeom>
          <a:noFill/>
          <a:ln w="19050">
            <a:solidFill>
              <a:schemeClr val="tx1"/>
            </a:solidFill>
            <a:round/>
            <a:headEnd/>
            <a:tailEnd type="arrow" w="lg" len="med"/>
          </a:ln>
          <a:extLst>
            <a:ext uri="{909E8E84-426E-40DD-AFC4-6F175D3DCCD1}">
              <a14:hiddenFill xmlns:a14="http://schemas.microsoft.com/office/drawing/2010/main" xmlns="">
                <a:noFill/>
              </a14:hiddenFill>
            </a:ext>
          </a:extLst>
        </p:spPr>
        <p:txBody>
          <a:bodyPr/>
          <a:lstStyle/>
          <a:p>
            <a:endParaRPr lang="en-US"/>
          </a:p>
        </p:txBody>
      </p:sp>
      <p:sp>
        <p:nvSpPr>
          <p:cNvPr id="19485" name="Oval 29">
            <a:extLst>
              <a:ext uri="{FF2B5EF4-FFF2-40B4-BE49-F238E27FC236}">
                <a16:creationId xmlns:a16="http://schemas.microsoft.com/office/drawing/2014/main" xmlns="" id="{FF5D4779-2F7F-4476-B128-6134FC6113FC}"/>
              </a:ext>
            </a:extLst>
          </p:cNvPr>
          <p:cNvSpPr>
            <a:spLocks noChangeArrowheads="1"/>
          </p:cNvSpPr>
          <p:nvPr/>
        </p:nvSpPr>
        <p:spPr bwMode="auto">
          <a:xfrm>
            <a:off x="4343400" y="3429000"/>
            <a:ext cx="152400" cy="152400"/>
          </a:xfrm>
          <a:prstGeom prst="ellipse">
            <a:avLst/>
          </a:pr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6" name="Oval 30">
            <a:extLst>
              <a:ext uri="{FF2B5EF4-FFF2-40B4-BE49-F238E27FC236}">
                <a16:creationId xmlns:a16="http://schemas.microsoft.com/office/drawing/2014/main" xmlns="" id="{09AFD6E8-877A-410C-B8EE-C5130B39F0FB}"/>
              </a:ext>
            </a:extLst>
          </p:cNvPr>
          <p:cNvSpPr>
            <a:spLocks noChangeArrowheads="1"/>
          </p:cNvSpPr>
          <p:nvPr/>
        </p:nvSpPr>
        <p:spPr bwMode="auto">
          <a:xfrm>
            <a:off x="4343400" y="2514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7" name="Oval 31">
            <a:extLst>
              <a:ext uri="{FF2B5EF4-FFF2-40B4-BE49-F238E27FC236}">
                <a16:creationId xmlns:a16="http://schemas.microsoft.com/office/drawing/2014/main" xmlns="" id="{C1D8EE2E-B3E1-4DD0-A3AA-271A8E896816}"/>
              </a:ext>
            </a:extLst>
          </p:cNvPr>
          <p:cNvSpPr>
            <a:spLocks noChangeArrowheads="1"/>
          </p:cNvSpPr>
          <p:nvPr/>
        </p:nvSpPr>
        <p:spPr bwMode="auto">
          <a:xfrm>
            <a:off x="4648200" y="18288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8" name="Oval 32">
            <a:extLst>
              <a:ext uri="{FF2B5EF4-FFF2-40B4-BE49-F238E27FC236}">
                <a16:creationId xmlns:a16="http://schemas.microsoft.com/office/drawing/2014/main" xmlns="" id="{6FDFB242-DE73-4275-95D8-2DB5D3F49E96}"/>
              </a:ext>
            </a:extLst>
          </p:cNvPr>
          <p:cNvSpPr>
            <a:spLocks noChangeArrowheads="1"/>
          </p:cNvSpPr>
          <p:nvPr/>
        </p:nvSpPr>
        <p:spPr bwMode="auto">
          <a:xfrm>
            <a:off x="5486400" y="18288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9" name="Oval 33">
            <a:extLst>
              <a:ext uri="{FF2B5EF4-FFF2-40B4-BE49-F238E27FC236}">
                <a16:creationId xmlns:a16="http://schemas.microsoft.com/office/drawing/2014/main" xmlns="" id="{41C3489D-0CDD-4A99-AE9A-5CD09008A5B6}"/>
              </a:ext>
            </a:extLst>
          </p:cNvPr>
          <p:cNvSpPr>
            <a:spLocks noChangeArrowheads="1"/>
          </p:cNvSpPr>
          <p:nvPr/>
        </p:nvSpPr>
        <p:spPr bwMode="auto">
          <a:xfrm>
            <a:off x="6400800" y="18288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90" name="Line 34">
            <a:extLst>
              <a:ext uri="{FF2B5EF4-FFF2-40B4-BE49-F238E27FC236}">
                <a16:creationId xmlns:a16="http://schemas.microsoft.com/office/drawing/2014/main" xmlns="" id="{5C1F5ACE-FECC-4134-A5F9-54841B78E154}"/>
              </a:ext>
            </a:extLst>
          </p:cNvPr>
          <p:cNvSpPr>
            <a:spLocks noChangeShapeType="1"/>
          </p:cNvSpPr>
          <p:nvPr/>
        </p:nvSpPr>
        <p:spPr bwMode="auto">
          <a:xfrm>
            <a:off x="4800600" y="1600200"/>
            <a:ext cx="1600200" cy="0"/>
          </a:xfrm>
          <a:prstGeom prst="line">
            <a:avLst/>
          </a:prstGeom>
          <a:noFill/>
          <a:ln w="31750">
            <a:solidFill>
              <a:schemeClr val="bg1"/>
            </a:solidFill>
            <a:round/>
            <a:headEnd type="none" w="lg" len="lg"/>
            <a:tailEnd type="arrow" w="lg" len="lg"/>
          </a:ln>
          <a:extLst>
            <a:ext uri="{909E8E84-426E-40DD-AFC4-6F175D3DCCD1}">
              <a14:hiddenFill xmlns:a14="http://schemas.microsoft.com/office/drawing/2010/main" xmlns="">
                <a:noFill/>
              </a14:hiddenFill>
            </a:ext>
          </a:extLst>
        </p:spPr>
        <p:txBody>
          <a:bodyPr/>
          <a:lstStyle/>
          <a:p>
            <a:endParaRPr lang="en-US"/>
          </a:p>
        </p:txBody>
      </p:sp>
      <p:sp>
        <p:nvSpPr>
          <p:cNvPr id="19491" name="Oval 35">
            <a:extLst>
              <a:ext uri="{FF2B5EF4-FFF2-40B4-BE49-F238E27FC236}">
                <a16:creationId xmlns:a16="http://schemas.microsoft.com/office/drawing/2014/main" xmlns="" id="{F339C35F-9E29-409A-9B32-709A26D60574}"/>
              </a:ext>
            </a:extLst>
          </p:cNvPr>
          <p:cNvSpPr>
            <a:spLocks noChangeArrowheads="1"/>
          </p:cNvSpPr>
          <p:nvPr/>
        </p:nvSpPr>
        <p:spPr bwMode="auto">
          <a:xfrm>
            <a:off x="4851400" y="59563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92" name="Oval 36">
            <a:extLst>
              <a:ext uri="{FF2B5EF4-FFF2-40B4-BE49-F238E27FC236}">
                <a16:creationId xmlns:a16="http://schemas.microsoft.com/office/drawing/2014/main" xmlns="" id="{86EB4D16-037C-4F2C-A7D2-8074AFFD457B}"/>
              </a:ext>
            </a:extLst>
          </p:cNvPr>
          <p:cNvSpPr>
            <a:spLocks noChangeArrowheads="1"/>
          </p:cNvSpPr>
          <p:nvPr/>
        </p:nvSpPr>
        <p:spPr bwMode="auto">
          <a:xfrm>
            <a:off x="5689600" y="59563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93" name="Oval 37">
            <a:extLst>
              <a:ext uri="{FF2B5EF4-FFF2-40B4-BE49-F238E27FC236}">
                <a16:creationId xmlns:a16="http://schemas.microsoft.com/office/drawing/2014/main" xmlns="" id="{11A2AEA8-8DCF-401F-B52C-E4AE1ECC52A7}"/>
              </a:ext>
            </a:extLst>
          </p:cNvPr>
          <p:cNvSpPr>
            <a:spLocks noChangeArrowheads="1"/>
          </p:cNvSpPr>
          <p:nvPr/>
        </p:nvSpPr>
        <p:spPr bwMode="auto">
          <a:xfrm>
            <a:off x="6604000" y="59563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94" name="Line 38">
            <a:extLst>
              <a:ext uri="{FF2B5EF4-FFF2-40B4-BE49-F238E27FC236}">
                <a16:creationId xmlns:a16="http://schemas.microsoft.com/office/drawing/2014/main" xmlns="" id="{AD4A95ED-E4CC-45EF-AE5C-29F965AC7A26}"/>
              </a:ext>
            </a:extLst>
          </p:cNvPr>
          <p:cNvSpPr>
            <a:spLocks noChangeShapeType="1"/>
          </p:cNvSpPr>
          <p:nvPr/>
        </p:nvSpPr>
        <p:spPr bwMode="auto">
          <a:xfrm>
            <a:off x="4953000" y="6400800"/>
            <a:ext cx="1600200" cy="0"/>
          </a:xfrm>
          <a:prstGeom prst="line">
            <a:avLst/>
          </a:prstGeom>
          <a:noFill/>
          <a:ln w="31750">
            <a:solidFill>
              <a:schemeClr val="bg1"/>
            </a:solidFill>
            <a:round/>
            <a:headEnd type="arrow" w="lg" len="lg"/>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29735" name="Text Box 39">
            <a:extLst>
              <a:ext uri="{FF2B5EF4-FFF2-40B4-BE49-F238E27FC236}">
                <a16:creationId xmlns:a16="http://schemas.microsoft.com/office/drawing/2014/main" xmlns="" id="{E852F93A-6D24-4F1F-A689-5F96AC7C52B3}"/>
              </a:ext>
            </a:extLst>
          </p:cNvPr>
          <p:cNvSpPr txBox="1">
            <a:spLocks noChangeArrowheads="1"/>
          </p:cNvSpPr>
          <p:nvPr/>
        </p:nvSpPr>
        <p:spPr bwMode="auto">
          <a:xfrm>
            <a:off x="1905000" y="342900"/>
            <a:ext cx="6781800" cy="138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solidFill>
                  <a:schemeClr val="hlink"/>
                </a:solidFill>
                <a:latin typeface="Palatino Linotype" panose="02040502050505030304" pitchFamily="18" charset="0"/>
              </a:rPr>
              <a:t>Physics of Photovoltaic Generation</a:t>
            </a:r>
          </a:p>
          <a:p>
            <a:pPr eaLnBrk="1" hangingPunct="1"/>
            <a:endParaRPr lang="en-US" altLang="en-US" sz="2400">
              <a:solidFill>
                <a:schemeClr val="accent1"/>
              </a:solidFill>
              <a:latin typeface="Palatino Linotype" panose="02040502050505030304" pitchFamily="18" charset="0"/>
            </a:endParaRPr>
          </a:p>
          <a:p>
            <a:pPr algn="ctr" eaLnBrk="1" hangingPunct="1">
              <a:spcBef>
                <a:spcPct val="20000"/>
              </a:spcBef>
            </a:pPr>
            <a:endParaRPr lang="en-US" altLang="en-US" sz="2400">
              <a:solidFill>
                <a:srgbClr val="FFCC00"/>
              </a:solidFill>
              <a:latin typeface="Palatino Linotype" panose="02040502050505030304" pitchFamily="18" charset="0"/>
            </a:endParaRPr>
          </a:p>
        </p:txBody>
      </p:sp>
      <p:sp>
        <p:nvSpPr>
          <p:cNvPr id="29736" name="Oval 40">
            <a:extLst>
              <a:ext uri="{FF2B5EF4-FFF2-40B4-BE49-F238E27FC236}">
                <a16:creationId xmlns:a16="http://schemas.microsoft.com/office/drawing/2014/main" xmlns="" id="{3F7301DC-8589-4229-B7AA-78764DB06B48}"/>
              </a:ext>
            </a:extLst>
          </p:cNvPr>
          <p:cNvSpPr>
            <a:spLocks noChangeArrowheads="1"/>
          </p:cNvSpPr>
          <p:nvPr/>
        </p:nvSpPr>
        <p:spPr bwMode="auto">
          <a:xfrm>
            <a:off x="-152400" y="-152400"/>
            <a:ext cx="838200" cy="838200"/>
          </a:xfrm>
          <a:prstGeom prst="ellipse">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37" name="Line 41">
            <a:extLst>
              <a:ext uri="{FF2B5EF4-FFF2-40B4-BE49-F238E27FC236}">
                <a16:creationId xmlns:a16="http://schemas.microsoft.com/office/drawing/2014/main" xmlns="" id="{47AB4245-7BFC-4C7E-B4CF-6F35CF9E08DF}"/>
              </a:ext>
            </a:extLst>
          </p:cNvPr>
          <p:cNvSpPr>
            <a:spLocks noChangeShapeType="1"/>
          </p:cNvSpPr>
          <p:nvPr/>
        </p:nvSpPr>
        <p:spPr bwMode="auto">
          <a:xfrm>
            <a:off x="1739900" y="965200"/>
            <a:ext cx="6934200" cy="0"/>
          </a:xfrm>
          <a:prstGeom prst="line">
            <a:avLst/>
          </a:prstGeom>
          <a:noFill/>
          <a:ln w="9525">
            <a:solidFill>
              <a:srgbClr val="B2B2B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500" name="Text Box 44">
            <a:extLst>
              <a:ext uri="{FF2B5EF4-FFF2-40B4-BE49-F238E27FC236}">
                <a16:creationId xmlns:a16="http://schemas.microsoft.com/office/drawing/2014/main" xmlns="" id="{24AA530F-3461-4EA3-B655-3A8B634B3429}"/>
              </a:ext>
            </a:extLst>
          </p:cNvPr>
          <p:cNvSpPr txBox="1">
            <a:spLocks noChangeArrowheads="1"/>
          </p:cNvSpPr>
          <p:nvPr/>
        </p:nvSpPr>
        <p:spPr bwMode="auto">
          <a:xfrm>
            <a:off x="6700838" y="3810000"/>
            <a:ext cx="1828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accent1"/>
                </a:solidFill>
                <a:latin typeface="Palatino Linotype" panose="02040502050505030304" pitchFamily="18" charset="0"/>
              </a:rPr>
              <a:t>Depletion Zone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fade">
                                      <p:cBhvr>
                                        <p:cTn id="12" dur="500"/>
                                        <p:tgtEl>
                                          <p:spTgt spid="19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fade">
                                      <p:cBhvr>
                                        <p:cTn id="17" dur="500"/>
                                        <p:tgtEl>
                                          <p:spTgt spid="194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fade">
                                      <p:cBhvr>
                                        <p:cTn id="22" dur="500"/>
                                        <p:tgtEl>
                                          <p:spTgt spid="19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blinds(horizontal)">
                                      <p:cBhvr>
                                        <p:cTn id="27" dur="500"/>
                                        <p:tgtEl>
                                          <p:spTgt spid="19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466"/>
                                        </p:tgtEl>
                                        <p:attrNameLst>
                                          <p:attrName>style.visibility</p:attrName>
                                        </p:attrNameLst>
                                      </p:cBhvr>
                                      <p:to>
                                        <p:strVal val="visible"/>
                                      </p:to>
                                    </p:set>
                                    <p:animEffect transition="in" filter="fade">
                                      <p:cBhvr>
                                        <p:cTn id="32" dur="500"/>
                                        <p:tgtEl>
                                          <p:spTgt spid="194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467"/>
                                        </p:tgtEl>
                                        <p:attrNameLst>
                                          <p:attrName>style.visibility</p:attrName>
                                        </p:attrNameLst>
                                      </p:cBhvr>
                                      <p:to>
                                        <p:strVal val="visible"/>
                                      </p:to>
                                    </p:set>
                                    <p:animEffect transition="in" filter="fade">
                                      <p:cBhvr>
                                        <p:cTn id="37" dur="500"/>
                                        <p:tgtEl>
                                          <p:spTgt spid="194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9500">
                                            <p:txEl>
                                              <p:pRg st="0" end="0"/>
                                            </p:txEl>
                                          </p:spTgt>
                                        </p:tgtEl>
                                        <p:attrNameLst>
                                          <p:attrName>style.visibility</p:attrName>
                                        </p:attrNameLst>
                                      </p:cBhvr>
                                      <p:to>
                                        <p:strVal val="visible"/>
                                      </p:to>
                                    </p:set>
                                    <p:animEffect transition="in" filter="fade">
                                      <p:cBhvr>
                                        <p:cTn id="42" dur="1000"/>
                                        <p:tgtEl>
                                          <p:spTgt spid="1950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468"/>
                                        </p:tgtEl>
                                        <p:attrNameLst>
                                          <p:attrName>style.visibility</p:attrName>
                                        </p:attrNameLst>
                                      </p:cBhvr>
                                      <p:to>
                                        <p:strVal val="visible"/>
                                      </p:to>
                                    </p:set>
                                    <p:animEffect transition="in" filter="fade">
                                      <p:cBhvr>
                                        <p:cTn id="47" dur="2000"/>
                                        <p:tgtEl>
                                          <p:spTgt spid="194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469"/>
                                        </p:tgtEl>
                                        <p:attrNameLst>
                                          <p:attrName>style.visibility</p:attrName>
                                        </p:attrNameLst>
                                      </p:cBhvr>
                                      <p:to>
                                        <p:strVal val="visible"/>
                                      </p:to>
                                    </p:set>
                                    <p:animEffect transition="in" filter="fade">
                                      <p:cBhvr>
                                        <p:cTn id="50" dur="2000"/>
                                        <p:tgtEl>
                                          <p:spTgt spid="1946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470"/>
                                        </p:tgtEl>
                                        <p:attrNameLst>
                                          <p:attrName>style.visibility</p:attrName>
                                        </p:attrNameLst>
                                      </p:cBhvr>
                                      <p:to>
                                        <p:strVal val="visible"/>
                                      </p:to>
                                    </p:set>
                                    <p:animEffect transition="in" filter="fade">
                                      <p:cBhvr>
                                        <p:cTn id="53" dur="2000"/>
                                        <p:tgtEl>
                                          <p:spTgt spid="1947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471"/>
                                        </p:tgtEl>
                                        <p:attrNameLst>
                                          <p:attrName>style.visibility</p:attrName>
                                        </p:attrNameLst>
                                      </p:cBhvr>
                                      <p:to>
                                        <p:strVal val="visible"/>
                                      </p:to>
                                    </p:set>
                                    <p:animEffect transition="in" filter="fade">
                                      <p:cBhvr>
                                        <p:cTn id="56" dur="2000"/>
                                        <p:tgtEl>
                                          <p:spTgt spid="1947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472"/>
                                        </p:tgtEl>
                                        <p:attrNameLst>
                                          <p:attrName>style.visibility</p:attrName>
                                        </p:attrNameLst>
                                      </p:cBhvr>
                                      <p:to>
                                        <p:strVal val="visible"/>
                                      </p:to>
                                    </p:set>
                                    <p:animEffect transition="in" filter="fade">
                                      <p:cBhvr>
                                        <p:cTn id="59" dur="2000"/>
                                        <p:tgtEl>
                                          <p:spTgt spid="1947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473"/>
                                        </p:tgtEl>
                                        <p:attrNameLst>
                                          <p:attrName>style.visibility</p:attrName>
                                        </p:attrNameLst>
                                      </p:cBhvr>
                                      <p:to>
                                        <p:strVal val="visible"/>
                                      </p:to>
                                    </p:set>
                                    <p:animEffect transition="in" filter="fade">
                                      <p:cBhvr>
                                        <p:cTn id="62" dur="2000"/>
                                        <p:tgtEl>
                                          <p:spTgt spid="194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9" fill="hold" nodeType="clickEffect">
                                  <p:stCondLst>
                                    <p:cond delay="0"/>
                                  </p:stCondLst>
                                  <p:childTnLst>
                                    <p:set>
                                      <p:cBhvr>
                                        <p:cTn id="66" dur="1" fill="hold">
                                          <p:stCondLst>
                                            <p:cond delay="0"/>
                                          </p:stCondLst>
                                        </p:cTn>
                                        <p:tgtEl>
                                          <p:spTgt spid="19480"/>
                                        </p:tgtEl>
                                        <p:attrNameLst>
                                          <p:attrName>style.visibility</p:attrName>
                                        </p:attrNameLst>
                                      </p:cBhvr>
                                      <p:to>
                                        <p:strVal val="visible"/>
                                      </p:to>
                                    </p:set>
                                    <p:anim calcmode="lin" valueType="num">
                                      <p:cBhvr additive="base">
                                        <p:cTn id="67" dur="1000" fill="hold"/>
                                        <p:tgtEl>
                                          <p:spTgt spid="19480"/>
                                        </p:tgtEl>
                                        <p:attrNameLst>
                                          <p:attrName>ppt_x</p:attrName>
                                        </p:attrNameLst>
                                      </p:cBhvr>
                                      <p:tavLst>
                                        <p:tav tm="0">
                                          <p:val>
                                            <p:strVal val="0-#ppt_w/2"/>
                                          </p:val>
                                        </p:tav>
                                        <p:tav tm="100000">
                                          <p:val>
                                            <p:strVal val="#ppt_x"/>
                                          </p:val>
                                        </p:tav>
                                      </p:tavLst>
                                    </p:anim>
                                    <p:anim calcmode="lin" valueType="num">
                                      <p:cBhvr additive="base">
                                        <p:cTn id="68" dur="1000" fill="hold"/>
                                        <p:tgtEl>
                                          <p:spTgt spid="19480"/>
                                        </p:tgtEl>
                                        <p:attrNameLst>
                                          <p:attrName>ppt_y</p:attrName>
                                        </p:attrNameLst>
                                      </p:cBhvr>
                                      <p:tavLst>
                                        <p:tav tm="0">
                                          <p:val>
                                            <p:strVal val="0-#ppt_h/2"/>
                                          </p:val>
                                        </p:tav>
                                        <p:tav tm="100000">
                                          <p:val>
                                            <p:strVal val="#ppt_y"/>
                                          </p:val>
                                        </p:tav>
                                      </p:tavLst>
                                    </p:anim>
                                  </p:childTnLst>
                                </p:cTn>
                              </p:par>
                              <p:par>
                                <p:cTn id="69" presetID="2" presetClass="entr" presetSubtype="9" fill="hold" nodeType="withEffect">
                                  <p:stCondLst>
                                    <p:cond delay="0"/>
                                  </p:stCondLst>
                                  <p:childTnLst>
                                    <p:set>
                                      <p:cBhvr>
                                        <p:cTn id="70" dur="1" fill="hold">
                                          <p:stCondLst>
                                            <p:cond delay="0"/>
                                          </p:stCondLst>
                                        </p:cTn>
                                        <p:tgtEl>
                                          <p:spTgt spid="19478"/>
                                        </p:tgtEl>
                                        <p:attrNameLst>
                                          <p:attrName>style.visibility</p:attrName>
                                        </p:attrNameLst>
                                      </p:cBhvr>
                                      <p:to>
                                        <p:strVal val="visible"/>
                                      </p:to>
                                    </p:set>
                                    <p:anim calcmode="lin" valueType="num">
                                      <p:cBhvr additive="base">
                                        <p:cTn id="71" dur="1000" fill="hold"/>
                                        <p:tgtEl>
                                          <p:spTgt spid="19478"/>
                                        </p:tgtEl>
                                        <p:attrNameLst>
                                          <p:attrName>ppt_x</p:attrName>
                                        </p:attrNameLst>
                                      </p:cBhvr>
                                      <p:tavLst>
                                        <p:tav tm="0">
                                          <p:val>
                                            <p:strVal val="0-#ppt_w/2"/>
                                          </p:val>
                                        </p:tav>
                                        <p:tav tm="100000">
                                          <p:val>
                                            <p:strVal val="#ppt_x"/>
                                          </p:val>
                                        </p:tav>
                                      </p:tavLst>
                                    </p:anim>
                                    <p:anim calcmode="lin" valueType="num">
                                      <p:cBhvr additive="base">
                                        <p:cTn id="72" dur="1000" fill="hold"/>
                                        <p:tgtEl>
                                          <p:spTgt spid="19478"/>
                                        </p:tgtEl>
                                        <p:attrNameLst>
                                          <p:attrName>ppt_y</p:attrName>
                                        </p:attrNameLst>
                                      </p:cBhvr>
                                      <p:tavLst>
                                        <p:tav tm="0">
                                          <p:val>
                                            <p:strVal val="0-#ppt_h/2"/>
                                          </p:val>
                                        </p:tav>
                                        <p:tav tm="100000">
                                          <p:val>
                                            <p:strVal val="#ppt_y"/>
                                          </p:val>
                                        </p:tav>
                                      </p:tavLst>
                                    </p:anim>
                                  </p:childTnLst>
                                </p:cTn>
                              </p:par>
                              <p:par>
                                <p:cTn id="73" presetID="2" presetClass="entr" presetSubtype="9" fill="hold" nodeType="withEffect">
                                  <p:stCondLst>
                                    <p:cond delay="0"/>
                                  </p:stCondLst>
                                  <p:childTnLst>
                                    <p:set>
                                      <p:cBhvr>
                                        <p:cTn id="74" dur="1" fill="hold">
                                          <p:stCondLst>
                                            <p:cond delay="0"/>
                                          </p:stCondLst>
                                        </p:cTn>
                                        <p:tgtEl>
                                          <p:spTgt spid="19479"/>
                                        </p:tgtEl>
                                        <p:attrNameLst>
                                          <p:attrName>style.visibility</p:attrName>
                                        </p:attrNameLst>
                                      </p:cBhvr>
                                      <p:to>
                                        <p:strVal val="visible"/>
                                      </p:to>
                                    </p:set>
                                    <p:anim calcmode="lin" valueType="num">
                                      <p:cBhvr additive="base">
                                        <p:cTn id="75" dur="1000" fill="hold"/>
                                        <p:tgtEl>
                                          <p:spTgt spid="19479"/>
                                        </p:tgtEl>
                                        <p:attrNameLst>
                                          <p:attrName>ppt_x</p:attrName>
                                        </p:attrNameLst>
                                      </p:cBhvr>
                                      <p:tavLst>
                                        <p:tav tm="0">
                                          <p:val>
                                            <p:strVal val="0-#ppt_w/2"/>
                                          </p:val>
                                        </p:tav>
                                        <p:tav tm="100000">
                                          <p:val>
                                            <p:strVal val="#ppt_x"/>
                                          </p:val>
                                        </p:tav>
                                      </p:tavLst>
                                    </p:anim>
                                    <p:anim calcmode="lin" valueType="num">
                                      <p:cBhvr additive="base">
                                        <p:cTn id="76" dur="1000" fill="hold"/>
                                        <p:tgtEl>
                                          <p:spTgt spid="19479"/>
                                        </p:tgtEl>
                                        <p:attrNameLst>
                                          <p:attrName>ppt_y</p:attrName>
                                        </p:attrNameLst>
                                      </p:cBhvr>
                                      <p:tavLst>
                                        <p:tav tm="0">
                                          <p:val>
                                            <p:strVal val="0-#ppt_h/2"/>
                                          </p:val>
                                        </p:tav>
                                        <p:tav tm="100000">
                                          <p:val>
                                            <p:strVal val="#ppt_y"/>
                                          </p:val>
                                        </p:tav>
                                      </p:tavLst>
                                    </p:anim>
                                  </p:childTnLst>
                                </p:cTn>
                              </p:par>
                              <p:par>
                                <p:cTn id="77" presetID="2" presetClass="entr" presetSubtype="9" fill="hold" nodeType="withEffect">
                                  <p:stCondLst>
                                    <p:cond delay="0"/>
                                  </p:stCondLst>
                                  <p:childTnLst>
                                    <p:set>
                                      <p:cBhvr>
                                        <p:cTn id="78" dur="1" fill="hold">
                                          <p:stCondLst>
                                            <p:cond delay="0"/>
                                          </p:stCondLst>
                                        </p:cTn>
                                        <p:tgtEl>
                                          <p:spTgt spid="19481"/>
                                        </p:tgtEl>
                                        <p:attrNameLst>
                                          <p:attrName>style.visibility</p:attrName>
                                        </p:attrNameLst>
                                      </p:cBhvr>
                                      <p:to>
                                        <p:strVal val="visible"/>
                                      </p:to>
                                    </p:set>
                                    <p:anim calcmode="lin" valueType="num">
                                      <p:cBhvr additive="base">
                                        <p:cTn id="79" dur="1000" fill="hold"/>
                                        <p:tgtEl>
                                          <p:spTgt spid="19481"/>
                                        </p:tgtEl>
                                        <p:attrNameLst>
                                          <p:attrName>ppt_x</p:attrName>
                                        </p:attrNameLst>
                                      </p:cBhvr>
                                      <p:tavLst>
                                        <p:tav tm="0">
                                          <p:val>
                                            <p:strVal val="0-#ppt_w/2"/>
                                          </p:val>
                                        </p:tav>
                                        <p:tav tm="100000">
                                          <p:val>
                                            <p:strVal val="#ppt_x"/>
                                          </p:val>
                                        </p:tav>
                                      </p:tavLst>
                                    </p:anim>
                                    <p:anim calcmode="lin" valueType="num">
                                      <p:cBhvr additive="base">
                                        <p:cTn id="80" dur="1000" fill="hold"/>
                                        <p:tgtEl>
                                          <p:spTgt spid="19481"/>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9" fill="hold" nodeType="clickEffect">
                                  <p:stCondLst>
                                    <p:cond delay="0"/>
                                  </p:stCondLst>
                                  <p:childTnLst>
                                    <p:set>
                                      <p:cBhvr>
                                        <p:cTn id="84" dur="1" fill="hold">
                                          <p:stCondLst>
                                            <p:cond delay="0"/>
                                          </p:stCondLst>
                                        </p:cTn>
                                        <p:tgtEl>
                                          <p:spTgt spid="19481"/>
                                        </p:tgtEl>
                                        <p:attrNameLst>
                                          <p:attrName>style.visibility</p:attrName>
                                        </p:attrNameLst>
                                      </p:cBhvr>
                                      <p:to>
                                        <p:strVal val="visible"/>
                                      </p:to>
                                    </p:set>
                                    <p:anim calcmode="lin" valueType="num">
                                      <p:cBhvr additive="base">
                                        <p:cTn id="85" dur="500" fill="hold"/>
                                        <p:tgtEl>
                                          <p:spTgt spid="19481"/>
                                        </p:tgtEl>
                                        <p:attrNameLst>
                                          <p:attrName>ppt_x</p:attrName>
                                        </p:attrNameLst>
                                      </p:cBhvr>
                                      <p:tavLst>
                                        <p:tav tm="0">
                                          <p:val>
                                            <p:strVal val="0-#ppt_w/2"/>
                                          </p:val>
                                        </p:tav>
                                        <p:tav tm="100000">
                                          <p:val>
                                            <p:strVal val="#ppt_x"/>
                                          </p:val>
                                        </p:tav>
                                      </p:tavLst>
                                    </p:anim>
                                    <p:anim calcmode="lin" valueType="num">
                                      <p:cBhvr additive="base">
                                        <p:cTn id="86" dur="500" fill="hold"/>
                                        <p:tgtEl>
                                          <p:spTgt spid="19481"/>
                                        </p:tgtEl>
                                        <p:attrNameLst>
                                          <p:attrName>ppt_y</p:attrName>
                                        </p:attrNameLst>
                                      </p:cBhvr>
                                      <p:tavLst>
                                        <p:tav tm="0">
                                          <p:val>
                                            <p:strVal val="0-#ppt_h/2"/>
                                          </p:val>
                                        </p:tav>
                                        <p:tav tm="100000">
                                          <p:val>
                                            <p:strVal val="#ppt_y"/>
                                          </p:val>
                                        </p:tav>
                                      </p:tavLst>
                                    </p:anim>
                                  </p:childTnLst>
                                </p:cTn>
                              </p:par>
                              <p:par>
                                <p:cTn id="87" presetID="10" presetClass="entr" presetSubtype="0" fill="hold" grpId="0" nodeType="withEffect">
                                  <p:stCondLst>
                                    <p:cond delay="0"/>
                                  </p:stCondLst>
                                  <p:childTnLst>
                                    <p:set>
                                      <p:cBhvr>
                                        <p:cTn id="88" dur="1" fill="hold">
                                          <p:stCondLst>
                                            <p:cond delay="0"/>
                                          </p:stCondLst>
                                        </p:cTn>
                                        <p:tgtEl>
                                          <p:spTgt spid="19482"/>
                                        </p:tgtEl>
                                        <p:attrNameLst>
                                          <p:attrName>style.visibility</p:attrName>
                                        </p:attrNameLst>
                                      </p:cBhvr>
                                      <p:to>
                                        <p:strVal val="visible"/>
                                      </p:to>
                                    </p:set>
                                    <p:animEffect transition="in" filter="fade">
                                      <p:cBhvr>
                                        <p:cTn id="89" dur="1000"/>
                                        <p:tgtEl>
                                          <p:spTgt spid="19482"/>
                                        </p:tgtEl>
                                      </p:cBhvr>
                                    </p:animEffect>
                                  </p:childTnLst>
                                </p:cTn>
                              </p:par>
                              <p:par>
                                <p:cTn id="90" presetID="10" presetClass="entr" presetSubtype="0" fill="hold" grpId="1" nodeType="withEffect">
                                  <p:stCondLst>
                                    <p:cond delay="0"/>
                                  </p:stCondLst>
                                  <p:childTnLst>
                                    <p:set>
                                      <p:cBhvr>
                                        <p:cTn id="91" dur="1" fill="hold">
                                          <p:stCondLst>
                                            <p:cond delay="0"/>
                                          </p:stCondLst>
                                        </p:cTn>
                                        <p:tgtEl>
                                          <p:spTgt spid="19482"/>
                                        </p:tgtEl>
                                        <p:attrNameLst>
                                          <p:attrName>style.visibility</p:attrName>
                                        </p:attrNameLst>
                                      </p:cBhvr>
                                      <p:to>
                                        <p:strVal val="visible"/>
                                      </p:to>
                                    </p:set>
                                    <p:animEffect transition="in" filter="fade">
                                      <p:cBhvr>
                                        <p:cTn id="92" dur="1000"/>
                                        <p:tgtEl>
                                          <p:spTgt spid="1948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483"/>
                                        </p:tgtEl>
                                        <p:attrNameLst>
                                          <p:attrName>style.visibility</p:attrName>
                                        </p:attrNameLst>
                                      </p:cBhvr>
                                      <p:to>
                                        <p:strVal val="visible"/>
                                      </p:to>
                                    </p:set>
                                    <p:animEffect transition="in" filter="fade">
                                      <p:cBhvr>
                                        <p:cTn id="97" dur="1000"/>
                                        <p:tgtEl>
                                          <p:spTgt spid="19483"/>
                                        </p:tgtEl>
                                      </p:cBhvr>
                                    </p:animEffect>
                                  </p:childTnLst>
                                </p:cTn>
                              </p:par>
                              <p:par>
                                <p:cTn id="98" presetID="10" presetClass="entr" presetSubtype="0" fill="hold" nodeType="withEffect">
                                  <p:stCondLst>
                                    <p:cond delay="0"/>
                                  </p:stCondLst>
                                  <p:childTnLst>
                                    <p:set>
                                      <p:cBhvr>
                                        <p:cTn id="99" dur="1" fill="hold">
                                          <p:stCondLst>
                                            <p:cond delay="0"/>
                                          </p:stCondLst>
                                        </p:cTn>
                                        <p:tgtEl>
                                          <p:spTgt spid="19484"/>
                                        </p:tgtEl>
                                        <p:attrNameLst>
                                          <p:attrName>style.visibility</p:attrName>
                                        </p:attrNameLst>
                                      </p:cBhvr>
                                      <p:to>
                                        <p:strVal val="visible"/>
                                      </p:to>
                                    </p:set>
                                    <p:animEffect transition="in" filter="fade">
                                      <p:cBhvr>
                                        <p:cTn id="100" dur="1000"/>
                                        <p:tgtEl>
                                          <p:spTgt spid="19484"/>
                                        </p:tgtEl>
                                      </p:cBhvr>
                                    </p:animEffect>
                                  </p:childTnLst>
                                </p:cTn>
                              </p:par>
                              <p:par>
                                <p:cTn id="101" presetID="10" presetClass="entr" presetSubtype="0" fill="hold" grpId="2" nodeType="withEffect">
                                  <p:stCondLst>
                                    <p:cond delay="0"/>
                                  </p:stCondLst>
                                  <p:childTnLst>
                                    <p:set>
                                      <p:cBhvr>
                                        <p:cTn id="102" dur="1" fill="hold">
                                          <p:stCondLst>
                                            <p:cond delay="0"/>
                                          </p:stCondLst>
                                        </p:cTn>
                                        <p:tgtEl>
                                          <p:spTgt spid="19482"/>
                                        </p:tgtEl>
                                        <p:attrNameLst>
                                          <p:attrName>style.visibility</p:attrName>
                                        </p:attrNameLst>
                                      </p:cBhvr>
                                      <p:to>
                                        <p:strVal val="visible"/>
                                      </p:to>
                                    </p:set>
                                    <p:animEffect transition="in" filter="fade">
                                      <p:cBhvr>
                                        <p:cTn id="103" dur="1000"/>
                                        <p:tgtEl>
                                          <p:spTgt spid="1948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485"/>
                                        </p:tgtEl>
                                        <p:attrNameLst>
                                          <p:attrName>style.visibility</p:attrName>
                                        </p:attrNameLst>
                                      </p:cBhvr>
                                      <p:to>
                                        <p:strVal val="visible"/>
                                      </p:to>
                                    </p:set>
                                    <p:animEffect transition="in" filter="fade">
                                      <p:cBhvr>
                                        <p:cTn id="106" dur="1000"/>
                                        <p:tgtEl>
                                          <p:spTgt spid="19485"/>
                                        </p:tgtEl>
                                      </p:cBhvr>
                                    </p:animEffect>
                                  </p:childTnLst>
                                </p:cTn>
                              </p:par>
                              <p:par>
                                <p:cTn id="107" presetID="10" presetClass="entr" presetSubtype="0" fill="hold" grpId="1" nodeType="withEffect">
                                  <p:stCondLst>
                                    <p:cond delay="0"/>
                                  </p:stCondLst>
                                  <p:childTnLst>
                                    <p:set>
                                      <p:cBhvr>
                                        <p:cTn id="108" dur="1" fill="hold">
                                          <p:stCondLst>
                                            <p:cond delay="0"/>
                                          </p:stCondLst>
                                        </p:cTn>
                                        <p:tgtEl>
                                          <p:spTgt spid="19485"/>
                                        </p:tgtEl>
                                        <p:attrNameLst>
                                          <p:attrName>style.visibility</p:attrName>
                                        </p:attrNameLst>
                                      </p:cBhvr>
                                      <p:to>
                                        <p:strVal val="visible"/>
                                      </p:to>
                                    </p:set>
                                    <p:animEffect transition="in" filter="fade">
                                      <p:cBhvr>
                                        <p:cTn id="109" dur="1000"/>
                                        <p:tgtEl>
                                          <p:spTgt spid="19485"/>
                                        </p:tgtEl>
                                      </p:cBhvr>
                                    </p:animEffect>
                                  </p:childTnLst>
                                </p:cTn>
                              </p:par>
                              <p:par>
                                <p:cTn id="110" presetID="10" presetClass="entr" presetSubtype="0" fill="hold" grpId="2" nodeType="withEffect">
                                  <p:stCondLst>
                                    <p:cond delay="0"/>
                                  </p:stCondLst>
                                  <p:childTnLst>
                                    <p:set>
                                      <p:cBhvr>
                                        <p:cTn id="111" dur="1" fill="hold">
                                          <p:stCondLst>
                                            <p:cond delay="0"/>
                                          </p:stCondLst>
                                        </p:cTn>
                                        <p:tgtEl>
                                          <p:spTgt spid="19485"/>
                                        </p:tgtEl>
                                        <p:attrNameLst>
                                          <p:attrName>style.visibility</p:attrName>
                                        </p:attrNameLst>
                                      </p:cBhvr>
                                      <p:to>
                                        <p:strVal val="visible"/>
                                      </p:to>
                                    </p:set>
                                    <p:animEffect transition="in" filter="fade">
                                      <p:cBhvr>
                                        <p:cTn id="112" dur="1000"/>
                                        <p:tgtEl>
                                          <p:spTgt spid="1948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486"/>
                                        </p:tgtEl>
                                        <p:attrNameLst>
                                          <p:attrName>style.visibility</p:attrName>
                                        </p:attrNameLst>
                                      </p:cBhvr>
                                      <p:to>
                                        <p:strVal val="visible"/>
                                      </p:to>
                                    </p:set>
                                    <p:animEffect transition="in" filter="fade">
                                      <p:cBhvr>
                                        <p:cTn id="115" dur="1000"/>
                                        <p:tgtEl>
                                          <p:spTgt spid="19486"/>
                                        </p:tgtEl>
                                      </p:cBhvr>
                                    </p:animEffect>
                                  </p:childTnLst>
                                </p:cTn>
                              </p:par>
                              <p:par>
                                <p:cTn id="116" presetID="10" presetClass="entr" presetSubtype="0" fill="hold" grpId="1" nodeType="withEffect">
                                  <p:stCondLst>
                                    <p:cond delay="0"/>
                                  </p:stCondLst>
                                  <p:childTnLst>
                                    <p:set>
                                      <p:cBhvr>
                                        <p:cTn id="117" dur="1" fill="hold">
                                          <p:stCondLst>
                                            <p:cond delay="0"/>
                                          </p:stCondLst>
                                        </p:cTn>
                                        <p:tgtEl>
                                          <p:spTgt spid="19486"/>
                                        </p:tgtEl>
                                        <p:attrNameLst>
                                          <p:attrName>style.visibility</p:attrName>
                                        </p:attrNameLst>
                                      </p:cBhvr>
                                      <p:to>
                                        <p:strVal val="visible"/>
                                      </p:to>
                                    </p:set>
                                    <p:animEffect transition="in" filter="fade">
                                      <p:cBhvr>
                                        <p:cTn id="118" dur="1000"/>
                                        <p:tgtEl>
                                          <p:spTgt spid="19486"/>
                                        </p:tgtEl>
                                      </p:cBhvr>
                                    </p:animEffect>
                                  </p:childTnLst>
                                </p:cTn>
                              </p:par>
                              <p:par>
                                <p:cTn id="119" presetID="10" presetClass="entr" presetSubtype="0" fill="hold" grpId="2" nodeType="withEffect">
                                  <p:stCondLst>
                                    <p:cond delay="0"/>
                                  </p:stCondLst>
                                  <p:childTnLst>
                                    <p:set>
                                      <p:cBhvr>
                                        <p:cTn id="120" dur="1" fill="hold">
                                          <p:stCondLst>
                                            <p:cond delay="0"/>
                                          </p:stCondLst>
                                        </p:cTn>
                                        <p:tgtEl>
                                          <p:spTgt spid="19486"/>
                                        </p:tgtEl>
                                        <p:attrNameLst>
                                          <p:attrName>style.visibility</p:attrName>
                                        </p:attrNameLst>
                                      </p:cBhvr>
                                      <p:to>
                                        <p:strVal val="visible"/>
                                      </p:to>
                                    </p:set>
                                    <p:animEffect transition="in" filter="fade">
                                      <p:cBhvr>
                                        <p:cTn id="121" dur="1000"/>
                                        <p:tgtEl>
                                          <p:spTgt spid="1948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0" presetClass="entr" presetSubtype="0" fill="hold" grpId="3" nodeType="clickEffect">
                                  <p:stCondLst>
                                    <p:cond delay="0"/>
                                  </p:stCondLst>
                                  <p:childTnLst>
                                    <p:set>
                                      <p:cBhvr>
                                        <p:cTn id="125" dur="1" fill="hold">
                                          <p:stCondLst>
                                            <p:cond delay="0"/>
                                          </p:stCondLst>
                                        </p:cTn>
                                        <p:tgtEl>
                                          <p:spTgt spid="19485"/>
                                        </p:tgtEl>
                                        <p:attrNameLst>
                                          <p:attrName>style.visibility</p:attrName>
                                        </p:attrNameLst>
                                      </p:cBhvr>
                                      <p:to>
                                        <p:strVal val="visible"/>
                                      </p:to>
                                    </p:set>
                                    <p:animEffect transition="in" filter="fade">
                                      <p:cBhvr>
                                        <p:cTn id="126" dur="1000"/>
                                        <p:tgtEl>
                                          <p:spTgt spid="19485"/>
                                        </p:tgtEl>
                                      </p:cBhvr>
                                    </p:animEffect>
                                  </p:childTnLst>
                                </p:cTn>
                              </p:par>
                              <p:par>
                                <p:cTn id="127" presetID="10" presetClass="entr" presetSubtype="0" fill="hold" grpId="3" nodeType="withEffect">
                                  <p:stCondLst>
                                    <p:cond delay="0"/>
                                  </p:stCondLst>
                                  <p:childTnLst>
                                    <p:set>
                                      <p:cBhvr>
                                        <p:cTn id="128" dur="1" fill="hold">
                                          <p:stCondLst>
                                            <p:cond delay="0"/>
                                          </p:stCondLst>
                                        </p:cTn>
                                        <p:tgtEl>
                                          <p:spTgt spid="19486"/>
                                        </p:tgtEl>
                                        <p:attrNameLst>
                                          <p:attrName>style.visibility</p:attrName>
                                        </p:attrNameLst>
                                      </p:cBhvr>
                                      <p:to>
                                        <p:strVal val="visible"/>
                                      </p:to>
                                    </p:set>
                                    <p:animEffect transition="in" filter="fade">
                                      <p:cBhvr>
                                        <p:cTn id="129" dur="1000"/>
                                        <p:tgtEl>
                                          <p:spTgt spid="1948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487"/>
                                        </p:tgtEl>
                                        <p:attrNameLst>
                                          <p:attrName>style.visibility</p:attrName>
                                        </p:attrNameLst>
                                      </p:cBhvr>
                                      <p:to>
                                        <p:strVal val="visible"/>
                                      </p:to>
                                    </p:set>
                                    <p:animEffect transition="in" filter="fade">
                                      <p:cBhvr>
                                        <p:cTn id="132" dur="500"/>
                                        <p:tgtEl>
                                          <p:spTgt spid="19487"/>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19487"/>
                                        </p:tgtEl>
                                        <p:attrNameLst>
                                          <p:attrName>style.visibility</p:attrName>
                                        </p:attrNameLst>
                                      </p:cBhvr>
                                      <p:to>
                                        <p:strVal val="visible"/>
                                      </p:to>
                                    </p:set>
                                    <p:animEffect transition="in" filter="fade">
                                      <p:cBhvr>
                                        <p:cTn id="135" dur="500"/>
                                        <p:tgtEl>
                                          <p:spTgt spid="19487"/>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19487"/>
                                        </p:tgtEl>
                                        <p:attrNameLst>
                                          <p:attrName>style.visibility</p:attrName>
                                        </p:attrNameLst>
                                      </p:cBhvr>
                                      <p:to>
                                        <p:strVal val="visible"/>
                                      </p:to>
                                    </p:set>
                                    <p:animEffect transition="in" filter="fade">
                                      <p:cBhvr>
                                        <p:cTn id="138" dur="500"/>
                                        <p:tgtEl>
                                          <p:spTgt spid="19487"/>
                                        </p:tgtEl>
                                      </p:cBhvr>
                                    </p:animEffect>
                                  </p:childTnLst>
                                </p:cTn>
                              </p:par>
                              <p:par>
                                <p:cTn id="139" presetID="10" presetClass="entr" presetSubtype="0" fill="hold" grpId="3" nodeType="withEffect">
                                  <p:stCondLst>
                                    <p:cond delay="0"/>
                                  </p:stCondLst>
                                  <p:childTnLst>
                                    <p:set>
                                      <p:cBhvr>
                                        <p:cTn id="140" dur="1" fill="hold">
                                          <p:stCondLst>
                                            <p:cond delay="0"/>
                                          </p:stCondLst>
                                        </p:cTn>
                                        <p:tgtEl>
                                          <p:spTgt spid="19487"/>
                                        </p:tgtEl>
                                        <p:attrNameLst>
                                          <p:attrName>style.visibility</p:attrName>
                                        </p:attrNameLst>
                                      </p:cBhvr>
                                      <p:to>
                                        <p:strVal val="visible"/>
                                      </p:to>
                                    </p:set>
                                    <p:animEffect transition="in" filter="fade">
                                      <p:cBhvr>
                                        <p:cTn id="141" dur="500"/>
                                        <p:tgtEl>
                                          <p:spTgt spid="194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9488"/>
                                        </p:tgtEl>
                                        <p:attrNameLst>
                                          <p:attrName>style.visibility</p:attrName>
                                        </p:attrNameLst>
                                      </p:cBhvr>
                                      <p:to>
                                        <p:strVal val="visible"/>
                                      </p:to>
                                    </p:set>
                                    <p:animEffect transition="in" filter="fade">
                                      <p:cBhvr>
                                        <p:cTn id="144" dur="500"/>
                                        <p:tgtEl>
                                          <p:spTgt spid="19488"/>
                                        </p:tgtEl>
                                      </p:cBhvr>
                                    </p:animEffect>
                                  </p:childTnLst>
                                </p:cTn>
                              </p:par>
                              <p:par>
                                <p:cTn id="145" presetID="10" presetClass="entr" presetSubtype="0" fill="hold" grpId="1" nodeType="withEffect">
                                  <p:stCondLst>
                                    <p:cond delay="0"/>
                                  </p:stCondLst>
                                  <p:childTnLst>
                                    <p:set>
                                      <p:cBhvr>
                                        <p:cTn id="146" dur="1" fill="hold">
                                          <p:stCondLst>
                                            <p:cond delay="0"/>
                                          </p:stCondLst>
                                        </p:cTn>
                                        <p:tgtEl>
                                          <p:spTgt spid="19488"/>
                                        </p:tgtEl>
                                        <p:attrNameLst>
                                          <p:attrName>style.visibility</p:attrName>
                                        </p:attrNameLst>
                                      </p:cBhvr>
                                      <p:to>
                                        <p:strVal val="visible"/>
                                      </p:to>
                                    </p:set>
                                    <p:animEffect transition="in" filter="fade">
                                      <p:cBhvr>
                                        <p:cTn id="147" dur="500"/>
                                        <p:tgtEl>
                                          <p:spTgt spid="19488"/>
                                        </p:tgtEl>
                                      </p:cBhvr>
                                    </p:animEffect>
                                  </p:childTnLst>
                                </p:cTn>
                              </p:par>
                              <p:par>
                                <p:cTn id="148" presetID="10" presetClass="entr" presetSubtype="0" fill="hold" grpId="2" nodeType="withEffect">
                                  <p:stCondLst>
                                    <p:cond delay="0"/>
                                  </p:stCondLst>
                                  <p:childTnLst>
                                    <p:set>
                                      <p:cBhvr>
                                        <p:cTn id="149" dur="1" fill="hold">
                                          <p:stCondLst>
                                            <p:cond delay="0"/>
                                          </p:stCondLst>
                                        </p:cTn>
                                        <p:tgtEl>
                                          <p:spTgt spid="19488"/>
                                        </p:tgtEl>
                                        <p:attrNameLst>
                                          <p:attrName>style.visibility</p:attrName>
                                        </p:attrNameLst>
                                      </p:cBhvr>
                                      <p:to>
                                        <p:strVal val="visible"/>
                                      </p:to>
                                    </p:set>
                                    <p:animEffect transition="in" filter="fade">
                                      <p:cBhvr>
                                        <p:cTn id="150" dur="500"/>
                                        <p:tgtEl>
                                          <p:spTgt spid="19488"/>
                                        </p:tgtEl>
                                      </p:cBhvr>
                                    </p:animEffect>
                                  </p:childTnLst>
                                </p:cTn>
                              </p:par>
                              <p:par>
                                <p:cTn id="151" presetID="10" presetClass="entr" presetSubtype="0" fill="hold" grpId="3" nodeType="withEffect">
                                  <p:stCondLst>
                                    <p:cond delay="0"/>
                                  </p:stCondLst>
                                  <p:childTnLst>
                                    <p:set>
                                      <p:cBhvr>
                                        <p:cTn id="152" dur="1" fill="hold">
                                          <p:stCondLst>
                                            <p:cond delay="0"/>
                                          </p:stCondLst>
                                        </p:cTn>
                                        <p:tgtEl>
                                          <p:spTgt spid="19488"/>
                                        </p:tgtEl>
                                        <p:attrNameLst>
                                          <p:attrName>style.visibility</p:attrName>
                                        </p:attrNameLst>
                                      </p:cBhvr>
                                      <p:to>
                                        <p:strVal val="visible"/>
                                      </p:to>
                                    </p:set>
                                    <p:animEffect transition="in" filter="fade">
                                      <p:cBhvr>
                                        <p:cTn id="153" dur="500"/>
                                        <p:tgtEl>
                                          <p:spTgt spid="1948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9489"/>
                                        </p:tgtEl>
                                        <p:attrNameLst>
                                          <p:attrName>style.visibility</p:attrName>
                                        </p:attrNameLst>
                                      </p:cBhvr>
                                      <p:to>
                                        <p:strVal val="visible"/>
                                      </p:to>
                                    </p:set>
                                    <p:animEffect transition="in" filter="fade">
                                      <p:cBhvr>
                                        <p:cTn id="156" dur="500"/>
                                        <p:tgtEl>
                                          <p:spTgt spid="19489"/>
                                        </p:tgtEl>
                                      </p:cBhvr>
                                    </p:animEffect>
                                  </p:childTnLst>
                                </p:cTn>
                              </p:par>
                              <p:par>
                                <p:cTn id="157" presetID="10" presetClass="entr" presetSubtype="0" fill="hold" grpId="1" nodeType="withEffect">
                                  <p:stCondLst>
                                    <p:cond delay="0"/>
                                  </p:stCondLst>
                                  <p:childTnLst>
                                    <p:set>
                                      <p:cBhvr>
                                        <p:cTn id="158" dur="1" fill="hold">
                                          <p:stCondLst>
                                            <p:cond delay="0"/>
                                          </p:stCondLst>
                                        </p:cTn>
                                        <p:tgtEl>
                                          <p:spTgt spid="19489"/>
                                        </p:tgtEl>
                                        <p:attrNameLst>
                                          <p:attrName>style.visibility</p:attrName>
                                        </p:attrNameLst>
                                      </p:cBhvr>
                                      <p:to>
                                        <p:strVal val="visible"/>
                                      </p:to>
                                    </p:set>
                                    <p:animEffect transition="in" filter="fade">
                                      <p:cBhvr>
                                        <p:cTn id="159" dur="500"/>
                                        <p:tgtEl>
                                          <p:spTgt spid="19489"/>
                                        </p:tgtEl>
                                      </p:cBhvr>
                                    </p:animEffect>
                                  </p:childTnLst>
                                </p:cTn>
                              </p:par>
                              <p:par>
                                <p:cTn id="160" presetID="10" presetClass="entr" presetSubtype="0" fill="hold" grpId="2" nodeType="withEffect">
                                  <p:stCondLst>
                                    <p:cond delay="0"/>
                                  </p:stCondLst>
                                  <p:childTnLst>
                                    <p:set>
                                      <p:cBhvr>
                                        <p:cTn id="161" dur="1" fill="hold">
                                          <p:stCondLst>
                                            <p:cond delay="0"/>
                                          </p:stCondLst>
                                        </p:cTn>
                                        <p:tgtEl>
                                          <p:spTgt spid="19489"/>
                                        </p:tgtEl>
                                        <p:attrNameLst>
                                          <p:attrName>style.visibility</p:attrName>
                                        </p:attrNameLst>
                                      </p:cBhvr>
                                      <p:to>
                                        <p:strVal val="visible"/>
                                      </p:to>
                                    </p:set>
                                    <p:animEffect transition="in" filter="fade">
                                      <p:cBhvr>
                                        <p:cTn id="162" dur="500"/>
                                        <p:tgtEl>
                                          <p:spTgt spid="19489"/>
                                        </p:tgtEl>
                                      </p:cBhvr>
                                    </p:animEffect>
                                  </p:childTnLst>
                                </p:cTn>
                              </p:par>
                              <p:par>
                                <p:cTn id="163" presetID="10" presetClass="entr" presetSubtype="0" fill="hold" grpId="3" nodeType="withEffect">
                                  <p:stCondLst>
                                    <p:cond delay="0"/>
                                  </p:stCondLst>
                                  <p:childTnLst>
                                    <p:set>
                                      <p:cBhvr>
                                        <p:cTn id="164" dur="1" fill="hold">
                                          <p:stCondLst>
                                            <p:cond delay="0"/>
                                          </p:stCondLst>
                                        </p:cTn>
                                        <p:tgtEl>
                                          <p:spTgt spid="19489"/>
                                        </p:tgtEl>
                                        <p:attrNameLst>
                                          <p:attrName>style.visibility</p:attrName>
                                        </p:attrNameLst>
                                      </p:cBhvr>
                                      <p:to>
                                        <p:strVal val="visible"/>
                                      </p:to>
                                    </p:set>
                                    <p:animEffect transition="in" filter="fade">
                                      <p:cBhvr>
                                        <p:cTn id="165" dur="500"/>
                                        <p:tgtEl>
                                          <p:spTgt spid="19489"/>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9491"/>
                                        </p:tgtEl>
                                        <p:attrNameLst>
                                          <p:attrName>style.visibility</p:attrName>
                                        </p:attrNameLst>
                                      </p:cBhvr>
                                      <p:to>
                                        <p:strVal val="visible"/>
                                      </p:to>
                                    </p:set>
                                    <p:animEffect transition="in" filter="fade">
                                      <p:cBhvr>
                                        <p:cTn id="168" dur="500"/>
                                        <p:tgtEl>
                                          <p:spTgt spid="19491"/>
                                        </p:tgtEl>
                                      </p:cBhvr>
                                    </p:animEffect>
                                  </p:childTnLst>
                                </p:cTn>
                              </p:par>
                              <p:par>
                                <p:cTn id="169" presetID="10" presetClass="entr" presetSubtype="0" fill="hold" grpId="1" nodeType="withEffect">
                                  <p:stCondLst>
                                    <p:cond delay="0"/>
                                  </p:stCondLst>
                                  <p:childTnLst>
                                    <p:set>
                                      <p:cBhvr>
                                        <p:cTn id="170" dur="1" fill="hold">
                                          <p:stCondLst>
                                            <p:cond delay="0"/>
                                          </p:stCondLst>
                                        </p:cTn>
                                        <p:tgtEl>
                                          <p:spTgt spid="19491"/>
                                        </p:tgtEl>
                                        <p:attrNameLst>
                                          <p:attrName>style.visibility</p:attrName>
                                        </p:attrNameLst>
                                      </p:cBhvr>
                                      <p:to>
                                        <p:strVal val="visible"/>
                                      </p:to>
                                    </p:set>
                                    <p:animEffect transition="in" filter="fade">
                                      <p:cBhvr>
                                        <p:cTn id="171" dur="500"/>
                                        <p:tgtEl>
                                          <p:spTgt spid="19491"/>
                                        </p:tgtEl>
                                      </p:cBhvr>
                                    </p:animEffect>
                                  </p:childTnLst>
                                </p:cTn>
                              </p:par>
                              <p:par>
                                <p:cTn id="172" presetID="10" presetClass="entr" presetSubtype="0" fill="hold" grpId="2" nodeType="withEffect">
                                  <p:stCondLst>
                                    <p:cond delay="0"/>
                                  </p:stCondLst>
                                  <p:childTnLst>
                                    <p:set>
                                      <p:cBhvr>
                                        <p:cTn id="173" dur="1" fill="hold">
                                          <p:stCondLst>
                                            <p:cond delay="0"/>
                                          </p:stCondLst>
                                        </p:cTn>
                                        <p:tgtEl>
                                          <p:spTgt spid="19491"/>
                                        </p:tgtEl>
                                        <p:attrNameLst>
                                          <p:attrName>style.visibility</p:attrName>
                                        </p:attrNameLst>
                                      </p:cBhvr>
                                      <p:to>
                                        <p:strVal val="visible"/>
                                      </p:to>
                                    </p:set>
                                    <p:animEffect transition="in" filter="fade">
                                      <p:cBhvr>
                                        <p:cTn id="174" dur="500"/>
                                        <p:tgtEl>
                                          <p:spTgt spid="19491"/>
                                        </p:tgtEl>
                                      </p:cBhvr>
                                    </p:animEffect>
                                  </p:childTnLst>
                                </p:cTn>
                              </p:par>
                              <p:par>
                                <p:cTn id="175" presetID="10" presetClass="entr" presetSubtype="0" fill="hold" grpId="3" nodeType="withEffect">
                                  <p:stCondLst>
                                    <p:cond delay="0"/>
                                  </p:stCondLst>
                                  <p:childTnLst>
                                    <p:set>
                                      <p:cBhvr>
                                        <p:cTn id="176" dur="1" fill="hold">
                                          <p:stCondLst>
                                            <p:cond delay="0"/>
                                          </p:stCondLst>
                                        </p:cTn>
                                        <p:tgtEl>
                                          <p:spTgt spid="19491"/>
                                        </p:tgtEl>
                                        <p:attrNameLst>
                                          <p:attrName>style.visibility</p:attrName>
                                        </p:attrNameLst>
                                      </p:cBhvr>
                                      <p:to>
                                        <p:strVal val="visible"/>
                                      </p:to>
                                    </p:set>
                                    <p:animEffect transition="in" filter="fade">
                                      <p:cBhvr>
                                        <p:cTn id="177" dur="500"/>
                                        <p:tgtEl>
                                          <p:spTgt spid="19491"/>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9492"/>
                                        </p:tgtEl>
                                        <p:attrNameLst>
                                          <p:attrName>style.visibility</p:attrName>
                                        </p:attrNameLst>
                                      </p:cBhvr>
                                      <p:to>
                                        <p:strVal val="visible"/>
                                      </p:to>
                                    </p:set>
                                    <p:animEffect transition="in" filter="fade">
                                      <p:cBhvr>
                                        <p:cTn id="180" dur="500"/>
                                        <p:tgtEl>
                                          <p:spTgt spid="19492"/>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19492"/>
                                        </p:tgtEl>
                                        <p:attrNameLst>
                                          <p:attrName>style.visibility</p:attrName>
                                        </p:attrNameLst>
                                      </p:cBhvr>
                                      <p:to>
                                        <p:strVal val="visible"/>
                                      </p:to>
                                    </p:set>
                                    <p:animEffect transition="in" filter="fade">
                                      <p:cBhvr>
                                        <p:cTn id="183" dur="500"/>
                                        <p:tgtEl>
                                          <p:spTgt spid="19492"/>
                                        </p:tgtEl>
                                      </p:cBhvr>
                                    </p:animEffect>
                                  </p:childTnLst>
                                </p:cTn>
                              </p:par>
                              <p:par>
                                <p:cTn id="184" presetID="10" presetClass="entr" presetSubtype="0" fill="hold" grpId="2" nodeType="withEffect">
                                  <p:stCondLst>
                                    <p:cond delay="0"/>
                                  </p:stCondLst>
                                  <p:childTnLst>
                                    <p:set>
                                      <p:cBhvr>
                                        <p:cTn id="185" dur="1" fill="hold">
                                          <p:stCondLst>
                                            <p:cond delay="0"/>
                                          </p:stCondLst>
                                        </p:cTn>
                                        <p:tgtEl>
                                          <p:spTgt spid="19492"/>
                                        </p:tgtEl>
                                        <p:attrNameLst>
                                          <p:attrName>style.visibility</p:attrName>
                                        </p:attrNameLst>
                                      </p:cBhvr>
                                      <p:to>
                                        <p:strVal val="visible"/>
                                      </p:to>
                                    </p:set>
                                    <p:animEffect transition="in" filter="fade">
                                      <p:cBhvr>
                                        <p:cTn id="186" dur="500"/>
                                        <p:tgtEl>
                                          <p:spTgt spid="19492"/>
                                        </p:tgtEl>
                                      </p:cBhvr>
                                    </p:animEffect>
                                  </p:childTnLst>
                                </p:cTn>
                              </p:par>
                              <p:par>
                                <p:cTn id="187" presetID="10" presetClass="entr" presetSubtype="0" fill="hold" grpId="3" nodeType="withEffect">
                                  <p:stCondLst>
                                    <p:cond delay="0"/>
                                  </p:stCondLst>
                                  <p:childTnLst>
                                    <p:set>
                                      <p:cBhvr>
                                        <p:cTn id="188" dur="1" fill="hold">
                                          <p:stCondLst>
                                            <p:cond delay="0"/>
                                          </p:stCondLst>
                                        </p:cTn>
                                        <p:tgtEl>
                                          <p:spTgt spid="19492"/>
                                        </p:tgtEl>
                                        <p:attrNameLst>
                                          <p:attrName>style.visibility</p:attrName>
                                        </p:attrNameLst>
                                      </p:cBhvr>
                                      <p:to>
                                        <p:strVal val="visible"/>
                                      </p:to>
                                    </p:set>
                                    <p:animEffect transition="in" filter="fade">
                                      <p:cBhvr>
                                        <p:cTn id="189" dur="500"/>
                                        <p:tgtEl>
                                          <p:spTgt spid="1949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9493"/>
                                        </p:tgtEl>
                                        <p:attrNameLst>
                                          <p:attrName>style.visibility</p:attrName>
                                        </p:attrNameLst>
                                      </p:cBhvr>
                                      <p:to>
                                        <p:strVal val="visible"/>
                                      </p:to>
                                    </p:set>
                                    <p:animEffect transition="in" filter="fade">
                                      <p:cBhvr>
                                        <p:cTn id="192" dur="500"/>
                                        <p:tgtEl>
                                          <p:spTgt spid="19493"/>
                                        </p:tgtEl>
                                      </p:cBhvr>
                                    </p:animEffect>
                                  </p:childTnLst>
                                </p:cTn>
                              </p:par>
                              <p:par>
                                <p:cTn id="193" presetID="10" presetClass="entr" presetSubtype="0" fill="hold" grpId="1" nodeType="withEffect">
                                  <p:stCondLst>
                                    <p:cond delay="0"/>
                                  </p:stCondLst>
                                  <p:childTnLst>
                                    <p:set>
                                      <p:cBhvr>
                                        <p:cTn id="194" dur="1" fill="hold">
                                          <p:stCondLst>
                                            <p:cond delay="0"/>
                                          </p:stCondLst>
                                        </p:cTn>
                                        <p:tgtEl>
                                          <p:spTgt spid="19493"/>
                                        </p:tgtEl>
                                        <p:attrNameLst>
                                          <p:attrName>style.visibility</p:attrName>
                                        </p:attrNameLst>
                                      </p:cBhvr>
                                      <p:to>
                                        <p:strVal val="visible"/>
                                      </p:to>
                                    </p:set>
                                    <p:animEffect transition="in" filter="fade">
                                      <p:cBhvr>
                                        <p:cTn id="195" dur="500"/>
                                        <p:tgtEl>
                                          <p:spTgt spid="19493"/>
                                        </p:tgtEl>
                                      </p:cBhvr>
                                    </p:animEffect>
                                  </p:childTnLst>
                                </p:cTn>
                              </p:par>
                              <p:par>
                                <p:cTn id="196" presetID="10" presetClass="entr" presetSubtype="0" fill="hold" grpId="2" nodeType="withEffect">
                                  <p:stCondLst>
                                    <p:cond delay="0"/>
                                  </p:stCondLst>
                                  <p:childTnLst>
                                    <p:set>
                                      <p:cBhvr>
                                        <p:cTn id="197" dur="1" fill="hold">
                                          <p:stCondLst>
                                            <p:cond delay="0"/>
                                          </p:stCondLst>
                                        </p:cTn>
                                        <p:tgtEl>
                                          <p:spTgt spid="19493"/>
                                        </p:tgtEl>
                                        <p:attrNameLst>
                                          <p:attrName>style.visibility</p:attrName>
                                        </p:attrNameLst>
                                      </p:cBhvr>
                                      <p:to>
                                        <p:strVal val="visible"/>
                                      </p:to>
                                    </p:set>
                                    <p:animEffect transition="in" filter="fade">
                                      <p:cBhvr>
                                        <p:cTn id="198" dur="500"/>
                                        <p:tgtEl>
                                          <p:spTgt spid="19493"/>
                                        </p:tgtEl>
                                      </p:cBhvr>
                                    </p:animEffect>
                                  </p:childTnLst>
                                </p:cTn>
                              </p:par>
                              <p:par>
                                <p:cTn id="199" presetID="10" presetClass="entr" presetSubtype="0" fill="hold" grpId="3" nodeType="withEffect">
                                  <p:stCondLst>
                                    <p:cond delay="0"/>
                                  </p:stCondLst>
                                  <p:childTnLst>
                                    <p:set>
                                      <p:cBhvr>
                                        <p:cTn id="200" dur="1" fill="hold">
                                          <p:stCondLst>
                                            <p:cond delay="0"/>
                                          </p:stCondLst>
                                        </p:cTn>
                                        <p:tgtEl>
                                          <p:spTgt spid="19493"/>
                                        </p:tgtEl>
                                        <p:attrNameLst>
                                          <p:attrName>style.visibility</p:attrName>
                                        </p:attrNameLst>
                                      </p:cBhvr>
                                      <p:to>
                                        <p:strVal val="visible"/>
                                      </p:to>
                                    </p:set>
                                    <p:animEffect transition="in" filter="fade">
                                      <p:cBhvr>
                                        <p:cTn id="201" dur="500"/>
                                        <p:tgtEl>
                                          <p:spTgt spid="19493"/>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9461"/>
                                        </p:tgtEl>
                                        <p:attrNameLst>
                                          <p:attrName>style.visibility</p:attrName>
                                        </p:attrNameLst>
                                      </p:cBhvr>
                                      <p:to>
                                        <p:strVal val="visible"/>
                                      </p:to>
                                    </p:set>
                                    <p:animEffect transition="in" filter="fade">
                                      <p:cBhvr>
                                        <p:cTn id="206" dur="500"/>
                                        <p:tgtEl>
                                          <p:spTgt spid="19461"/>
                                        </p:tgtEl>
                                      </p:cBhvr>
                                    </p:animEffect>
                                  </p:childTnLst>
                                </p:cTn>
                              </p:par>
                              <p:par>
                                <p:cTn id="207" presetID="10" presetClass="entr" presetSubtype="0" fill="hold" grpId="4" nodeType="withEffect">
                                  <p:stCondLst>
                                    <p:cond delay="0"/>
                                  </p:stCondLst>
                                  <p:childTnLst>
                                    <p:set>
                                      <p:cBhvr>
                                        <p:cTn id="208" dur="1" fill="hold">
                                          <p:stCondLst>
                                            <p:cond delay="0"/>
                                          </p:stCondLst>
                                        </p:cTn>
                                        <p:tgtEl>
                                          <p:spTgt spid="19487"/>
                                        </p:tgtEl>
                                        <p:attrNameLst>
                                          <p:attrName>style.visibility</p:attrName>
                                        </p:attrNameLst>
                                      </p:cBhvr>
                                      <p:to>
                                        <p:strVal val="visible"/>
                                      </p:to>
                                    </p:set>
                                    <p:animEffect transition="in" filter="fade">
                                      <p:cBhvr>
                                        <p:cTn id="209" dur="500"/>
                                        <p:tgtEl>
                                          <p:spTgt spid="19487"/>
                                        </p:tgtEl>
                                      </p:cBhvr>
                                    </p:animEffect>
                                  </p:childTnLst>
                                </p:cTn>
                              </p:par>
                              <p:par>
                                <p:cTn id="210" presetID="10" presetClass="entr" presetSubtype="0" fill="hold" grpId="4" nodeType="withEffect">
                                  <p:stCondLst>
                                    <p:cond delay="0"/>
                                  </p:stCondLst>
                                  <p:childTnLst>
                                    <p:set>
                                      <p:cBhvr>
                                        <p:cTn id="211" dur="1" fill="hold">
                                          <p:stCondLst>
                                            <p:cond delay="0"/>
                                          </p:stCondLst>
                                        </p:cTn>
                                        <p:tgtEl>
                                          <p:spTgt spid="19488"/>
                                        </p:tgtEl>
                                        <p:attrNameLst>
                                          <p:attrName>style.visibility</p:attrName>
                                        </p:attrNameLst>
                                      </p:cBhvr>
                                      <p:to>
                                        <p:strVal val="visible"/>
                                      </p:to>
                                    </p:set>
                                    <p:animEffect transition="in" filter="fade">
                                      <p:cBhvr>
                                        <p:cTn id="212" dur="500"/>
                                        <p:tgtEl>
                                          <p:spTgt spid="19488"/>
                                        </p:tgtEl>
                                      </p:cBhvr>
                                    </p:animEffect>
                                  </p:childTnLst>
                                </p:cTn>
                              </p:par>
                              <p:par>
                                <p:cTn id="213" presetID="10" presetClass="entr" presetSubtype="0" fill="hold" grpId="4" nodeType="withEffect">
                                  <p:stCondLst>
                                    <p:cond delay="0"/>
                                  </p:stCondLst>
                                  <p:childTnLst>
                                    <p:set>
                                      <p:cBhvr>
                                        <p:cTn id="214" dur="1" fill="hold">
                                          <p:stCondLst>
                                            <p:cond delay="0"/>
                                          </p:stCondLst>
                                        </p:cTn>
                                        <p:tgtEl>
                                          <p:spTgt spid="19489"/>
                                        </p:tgtEl>
                                        <p:attrNameLst>
                                          <p:attrName>style.visibility</p:attrName>
                                        </p:attrNameLst>
                                      </p:cBhvr>
                                      <p:to>
                                        <p:strVal val="visible"/>
                                      </p:to>
                                    </p:set>
                                    <p:animEffect transition="in" filter="fade">
                                      <p:cBhvr>
                                        <p:cTn id="215" dur="500"/>
                                        <p:tgtEl>
                                          <p:spTgt spid="19489"/>
                                        </p:tgtEl>
                                      </p:cBhvr>
                                    </p:animEffect>
                                  </p:childTnLst>
                                </p:cTn>
                              </p:par>
                              <p:par>
                                <p:cTn id="216" presetID="10" presetClass="entr" presetSubtype="0" fill="hold" grpId="4" nodeType="withEffect">
                                  <p:stCondLst>
                                    <p:cond delay="0"/>
                                  </p:stCondLst>
                                  <p:childTnLst>
                                    <p:set>
                                      <p:cBhvr>
                                        <p:cTn id="217" dur="1" fill="hold">
                                          <p:stCondLst>
                                            <p:cond delay="0"/>
                                          </p:stCondLst>
                                        </p:cTn>
                                        <p:tgtEl>
                                          <p:spTgt spid="19491"/>
                                        </p:tgtEl>
                                        <p:attrNameLst>
                                          <p:attrName>style.visibility</p:attrName>
                                        </p:attrNameLst>
                                      </p:cBhvr>
                                      <p:to>
                                        <p:strVal val="visible"/>
                                      </p:to>
                                    </p:set>
                                    <p:animEffect transition="in" filter="fade">
                                      <p:cBhvr>
                                        <p:cTn id="218" dur="500"/>
                                        <p:tgtEl>
                                          <p:spTgt spid="19491"/>
                                        </p:tgtEl>
                                      </p:cBhvr>
                                    </p:animEffect>
                                  </p:childTnLst>
                                </p:cTn>
                              </p:par>
                              <p:par>
                                <p:cTn id="219" presetID="10" presetClass="entr" presetSubtype="0" fill="hold" grpId="4" nodeType="withEffect">
                                  <p:stCondLst>
                                    <p:cond delay="0"/>
                                  </p:stCondLst>
                                  <p:childTnLst>
                                    <p:set>
                                      <p:cBhvr>
                                        <p:cTn id="220" dur="1" fill="hold">
                                          <p:stCondLst>
                                            <p:cond delay="0"/>
                                          </p:stCondLst>
                                        </p:cTn>
                                        <p:tgtEl>
                                          <p:spTgt spid="19492"/>
                                        </p:tgtEl>
                                        <p:attrNameLst>
                                          <p:attrName>style.visibility</p:attrName>
                                        </p:attrNameLst>
                                      </p:cBhvr>
                                      <p:to>
                                        <p:strVal val="visible"/>
                                      </p:to>
                                    </p:set>
                                    <p:animEffect transition="in" filter="fade">
                                      <p:cBhvr>
                                        <p:cTn id="221" dur="500"/>
                                        <p:tgtEl>
                                          <p:spTgt spid="19492"/>
                                        </p:tgtEl>
                                      </p:cBhvr>
                                    </p:animEffect>
                                  </p:childTnLst>
                                </p:cTn>
                              </p:par>
                              <p:par>
                                <p:cTn id="222" presetID="10" presetClass="entr" presetSubtype="0" fill="hold" grpId="4" nodeType="withEffect">
                                  <p:stCondLst>
                                    <p:cond delay="0"/>
                                  </p:stCondLst>
                                  <p:childTnLst>
                                    <p:set>
                                      <p:cBhvr>
                                        <p:cTn id="223" dur="1" fill="hold">
                                          <p:stCondLst>
                                            <p:cond delay="0"/>
                                          </p:stCondLst>
                                        </p:cTn>
                                        <p:tgtEl>
                                          <p:spTgt spid="19493"/>
                                        </p:tgtEl>
                                        <p:attrNameLst>
                                          <p:attrName>style.visibility</p:attrName>
                                        </p:attrNameLst>
                                      </p:cBhvr>
                                      <p:to>
                                        <p:strVal val="visible"/>
                                      </p:to>
                                    </p:set>
                                    <p:animEffect transition="in" filter="fade">
                                      <p:cBhvr>
                                        <p:cTn id="224" dur="500"/>
                                        <p:tgtEl>
                                          <p:spTgt spid="19493"/>
                                        </p:tgtEl>
                                      </p:cBhvr>
                                    </p:animEffect>
                                  </p:childTnLst>
                                </p:cTn>
                              </p:par>
                              <p:par>
                                <p:cTn id="225" presetID="10" presetClass="entr" presetSubtype="0" fill="hold" nodeType="withEffect">
                                  <p:stCondLst>
                                    <p:cond delay="0"/>
                                  </p:stCondLst>
                                  <p:childTnLst>
                                    <p:set>
                                      <p:cBhvr>
                                        <p:cTn id="226" dur="1" fill="hold">
                                          <p:stCondLst>
                                            <p:cond delay="0"/>
                                          </p:stCondLst>
                                        </p:cTn>
                                        <p:tgtEl>
                                          <p:spTgt spid="19490"/>
                                        </p:tgtEl>
                                        <p:attrNameLst>
                                          <p:attrName>style.visibility</p:attrName>
                                        </p:attrNameLst>
                                      </p:cBhvr>
                                      <p:to>
                                        <p:strVal val="visible"/>
                                      </p:to>
                                    </p:set>
                                    <p:animEffect transition="in" filter="fade">
                                      <p:cBhvr>
                                        <p:cTn id="227" dur="500"/>
                                        <p:tgtEl>
                                          <p:spTgt spid="19490"/>
                                        </p:tgtEl>
                                      </p:cBhvr>
                                    </p:animEffect>
                                  </p:childTnLst>
                                </p:cTn>
                              </p:par>
                              <p:par>
                                <p:cTn id="228" presetID="10" presetClass="entr" presetSubtype="0" fill="hold" nodeType="withEffect">
                                  <p:stCondLst>
                                    <p:cond delay="0"/>
                                  </p:stCondLst>
                                  <p:childTnLst>
                                    <p:set>
                                      <p:cBhvr>
                                        <p:cTn id="229" dur="1" fill="hold">
                                          <p:stCondLst>
                                            <p:cond delay="0"/>
                                          </p:stCondLst>
                                        </p:cTn>
                                        <p:tgtEl>
                                          <p:spTgt spid="19494"/>
                                        </p:tgtEl>
                                        <p:attrNameLst>
                                          <p:attrName>style.visibility</p:attrName>
                                        </p:attrNameLst>
                                      </p:cBhvr>
                                      <p:to>
                                        <p:strVal val="visible"/>
                                      </p:to>
                                    </p:set>
                                    <p:animEffect transition="in" filter="fade">
                                      <p:cBhvr>
                                        <p:cTn id="230"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19459" grpId="0" animBg="1"/>
      <p:bldP spid="19461" grpId="0"/>
      <p:bldP spid="19461" grpId="1"/>
      <p:bldP spid="19462" grpId="0"/>
      <p:bldP spid="19463" grpId="0" animBg="1"/>
      <p:bldP spid="19466" grpId="0"/>
      <p:bldP spid="19467" grpId="0"/>
      <p:bldP spid="19468" grpId="0" animBg="1"/>
      <p:bldP spid="19469" grpId="0" animBg="1"/>
      <p:bldP spid="19470" grpId="0" animBg="1"/>
      <p:bldP spid="19471" grpId="0" animBg="1"/>
      <p:bldP spid="19472" grpId="0" animBg="1"/>
      <p:bldP spid="19473" grpId="0" animBg="1"/>
      <p:bldP spid="19482" grpId="0" animBg="1"/>
      <p:bldP spid="19482" grpId="1" animBg="1"/>
      <p:bldP spid="19482" grpId="2" animBg="1"/>
      <p:bldP spid="19483" grpId="0" animBg="1"/>
      <p:bldP spid="19485" grpId="0" animBg="1"/>
      <p:bldP spid="19485" grpId="1" animBg="1"/>
      <p:bldP spid="19485" grpId="2" animBg="1"/>
      <p:bldP spid="19485" grpId="3" animBg="1"/>
      <p:bldP spid="19486" grpId="0" animBg="1"/>
      <p:bldP spid="19486" grpId="1" animBg="1"/>
      <p:bldP spid="19486" grpId="2" animBg="1"/>
      <p:bldP spid="19486" grpId="3" animBg="1"/>
      <p:bldP spid="19487" grpId="0" animBg="1"/>
      <p:bldP spid="19487" grpId="1" animBg="1"/>
      <p:bldP spid="19487" grpId="2" animBg="1"/>
      <p:bldP spid="19487" grpId="3" animBg="1"/>
      <p:bldP spid="19487" grpId="4" animBg="1"/>
      <p:bldP spid="19488" grpId="0" animBg="1"/>
      <p:bldP spid="19488" grpId="1" animBg="1"/>
      <p:bldP spid="19488" grpId="2" animBg="1"/>
      <p:bldP spid="19488" grpId="3" animBg="1"/>
      <p:bldP spid="19488" grpId="4" animBg="1"/>
      <p:bldP spid="19489" grpId="0" animBg="1"/>
      <p:bldP spid="19489" grpId="1" animBg="1"/>
      <p:bldP spid="19489" grpId="2" animBg="1"/>
      <p:bldP spid="19489" grpId="3" animBg="1"/>
      <p:bldP spid="19489" grpId="4" animBg="1"/>
      <p:bldP spid="19491" grpId="0" animBg="1"/>
      <p:bldP spid="19491" grpId="1" animBg="1"/>
      <p:bldP spid="19491" grpId="2" animBg="1"/>
      <p:bldP spid="19491" grpId="3" animBg="1"/>
      <p:bldP spid="19491" grpId="4" animBg="1"/>
      <p:bldP spid="19492" grpId="0" animBg="1"/>
      <p:bldP spid="19492" grpId="1" animBg="1"/>
      <p:bldP spid="19492" grpId="2" animBg="1"/>
      <p:bldP spid="19492" grpId="3" animBg="1"/>
      <p:bldP spid="19492" grpId="4" animBg="1"/>
      <p:bldP spid="19493" grpId="0" animBg="1"/>
      <p:bldP spid="19493" grpId="1" animBg="1"/>
      <p:bldP spid="19493" grpId="2" animBg="1"/>
      <p:bldP spid="19493" grpId="3" animBg="1"/>
      <p:bldP spid="19493" grpId="4"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xmlns="" id="{44C7180F-7540-4733-B35A-1FA24847811C}"/>
              </a:ext>
            </a:extLst>
          </p:cNvPr>
          <p:cNvSpPr txBox="1">
            <a:spLocks noChangeArrowheads="1"/>
          </p:cNvSpPr>
          <p:nvPr/>
        </p:nvSpPr>
        <p:spPr>
          <a:xfrm>
            <a:off x="762000" y="228600"/>
            <a:ext cx="7924800" cy="1143000"/>
          </a:xfrm>
          <a:prstGeom prst="rect">
            <a:avLst/>
          </a:prstGeom>
        </p:spPr>
        <p:txBody>
          <a:bodyPr anchor="ctr">
            <a:normAutofit fontScale="97500" lnSpcReduction="10000"/>
          </a:bodyPr>
          <a:lstStyle/>
          <a:p>
            <a:pPr algn="ctr" fontAlgn="auto">
              <a:spcAft>
                <a:spcPts val="0"/>
              </a:spcAft>
              <a:defRPr/>
            </a:pPr>
            <a:r>
              <a:rPr lang="en-US" sz="3600" dirty="0">
                <a:latin typeface="Times New Roman" pitchFamily="18" charset="0"/>
                <a:ea typeface="+mj-ea"/>
                <a:cs typeface="Times New Roman" pitchFamily="18" charset="0"/>
              </a:rPr>
              <a:t>CLASSIFICATION OF TRANSDUCERS</a:t>
            </a:r>
            <a:br>
              <a:rPr lang="en-US" sz="3600" dirty="0">
                <a:latin typeface="Times New Roman" pitchFamily="18" charset="0"/>
                <a:ea typeface="+mj-ea"/>
                <a:cs typeface="Times New Roman" pitchFamily="18" charset="0"/>
              </a:rPr>
            </a:br>
            <a:r>
              <a:rPr lang="en-US" sz="3600" dirty="0">
                <a:latin typeface="Times New Roman" pitchFamily="18" charset="0"/>
                <a:ea typeface="+mj-ea"/>
                <a:cs typeface="Times New Roman" pitchFamily="18" charset="0"/>
              </a:rPr>
              <a:t>According to Transduction P</a:t>
            </a:r>
            <a:r>
              <a:rPr lang="en-US" sz="3600" dirty="0" err="1">
                <a:latin typeface="Times New Roman" pitchFamily="18" charset="0"/>
                <a:ea typeface="+mj-ea"/>
                <a:cs typeface="Times New Roman" pitchFamily="18" charset="0"/>
              </a:rPr>
              <a:t>rinciple</a:t>
            </a:r>
            <a:r>
              <a:rPr lang="en-US" sz="3600" dirty="0">
                <a:latin typeface="Times New Roman" pitchFamily="18" charset="0"/>
                <a:ea typeface="+mj-ea"/>
                <a:cs typeface="Times New Roman" pitchFamily="18" charset="0"/>
              </a:rPr>
              <a:t> </a:t>
            </a:r>
          </a:p>
        </p:txBody>
      </p:sp>
      <p:sp>
        <p:nvSpPr>
          <p:cNvPr id="30723" name="TextBox 8">
            <a:extLst>
              <a:ext uri="{FF2B5EF4-FFF2-40B4-BE49-F238E27FC236}">
                <a16:creationId xmlns:a16="http://schemas.microsoft.com/office/drawing/2014/main" xmlns="" id="{08469071-63A5-4FC5-9225-3B9912A1EC5B}"/>
              </a:ext>
            </a:extLst>
          </p:cNvPr>
          <p:cNvSpPr txBox="1">
            <a:spLocks noChangeArrowheads="1"/>
          </p:cNvSpPr>
          <p:nvPr/>
        </p:nvSpPr>
        <p:spPr bwMode="auto">
          <a:xfrm>
            <a:off x="457200" y="1524000"/>
            <a:ext cx="7010400"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PHOTO CONDUCTIVE TRANSDUCTION :</a:t>
            </a:r>
          </a:p>
          <a:p>
            <a:pPr eaLnBrk="1" hangingPunct="1"/>
            <a:endParaRPr lang="en-US" altLang="en-US" sz="2400" b="1">
              <a:latin typeface="Times New Roman" panose="02020603050405020304" pitchFamily="18" charset="0"/>
              <a:cs typeface="Times New Roman" panose="02020603050405020304" pitchFamily="18" charset="0"/>
            </a:endParaRPr>
          </a:p>
          <a:p>
            <a:pPr algn="l" eaLnBrk="1" hangingPunct="1"/>
            <a:r>
              <a:rPr lang="en-US" altLang="en-US" sz="2400">
                <a:latin typeface="Times New Roman" panose="02020603050405020304" pitchFamily="18" charset="0"/>
                <a:cs typeface="Times New Roman" panose="02020603050405020304" pitchFamily="18" charset="0"/>
              </a:rPr>
              <a:t>In photoconductive transduction the measurand is converted to change in resistance of semiconductor material by the change in light incident on the material.</a:t>
            </a:r>
          </a:p>
        </p:txBody>
      </p:sp>
      <p:pic>
        <p:nvPicPr>
          <p:cNvPr id="30724" name="Picture 5">
            <a:extLst>
              <a:ext uri="{FF2B5EF4-FFF2-40B4-BE49-F238E27FC236}">
                <a16:creationId xmlns:a16="http://schemas.microsoft.com/office/drawing/2014/main" xmlns="" id="{2F06358D-DBC1-484A-86CC-CF0C7A1CE3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2400" y="3733800"/>
            <a:ext cx="31242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extLst>
              <a:ext uri="{FF2B5EF4-FFF2-40B4-BE49-F238E27FC236}">
                <a16:creationId xmlns:a16="http://schemas.microsoft.com/office/drawing/2014/main" xmlns="" id="{F1F13474-7F8A-43BC-902B-9EAFD299A64F}"/>
              </a:ext>
            </a:extLst>
          </p:cNvPr>
          <p:cNvSpPr>
            <a:spLocks noGrp="1" noChangeArrowheads="1"/>
          </p:cNvSpPr>
          <p:nvPr>
            <p:ph type="title"/>
          </p:nvPr>
        </p:nvSpPr>
        <p:spPr/>
        <p:txBody>
          <a:bodyPr/>
          <a:lstStyle/>
          <a:p>
            <a:pPr eaLnBrk="1" hangingPunct="1"/>
            <a:r>
              <a:rPr lang="en-US" altLang="en-US" sz="3600">
                <a:latin typeface="Times New Roman" panose="02020603050405020304" pitchFamily="18" charset="0"/>
                <a:cs typeface="Times New Roman" panose="02020603050405020304" pitchFamily="18" charset="0"/>
              </a:rPr>
              <a:t>PASSIVE TRANSDUCERS</a:t>
            </a:r>
          </a:p>
        </p:txBody>
      </p:sp>
      <p:sp>
        <p:nvSpPr>
          <p:cNvPr id="31747" name="Rectangle 3">
            <a:extLst>
              <a:ext uri="{FF2B5EF4-FFF2-40B4-BE49-F238E27FC236}">
                <a16:creationId xmlns:a16="http://schemas.microsoft.com/office/drawing/2014/main" xmlns="" id="{0F33C1E3-8337-4573-8560-896709D793E5}"/>
              </a:ext>
            </a:extLst>
          </p:cNvPr>
          <p:cNvSpPr>
            <a:spLocks noGrp="1" noChangeArrowheads="1"/>
          </p:cNvSpPr>
          <p:nvPr>
            <p:ph idx="1"/>
          </p:nvPr>
        </p:nvSpPr>
        <p:spPr/>
        <p:txBody>
          <a:bodyPr/>
          <a:lstStyle/>
          <a:p>
            <a:pPr eaLnBrk="1" hangingPunct="1">
              <a:buFont typeface="Arial" panose="020B0604020202020204" pitchFamily="34" charset="0"/>
              <a:buChar char="•"/>
            </a:pPr>
            <a:r>
              <a:rPr lang="en-US" altLang="en-US" sz="2800" b="1">
                <a:solidFill>
                  <a:srgbClr val="000000"/>
                </a:solidFill>
                <a:latin typeface="Times New Roman" panose="02020603050405020304" pitchFamily="18" charset="0"/>
                <a:cs typeface="Times New Roman" panose="02020603050405020304" pitchFamily="18" charset="0"/>
              </a:rPr>
              <a:t>Resistive transducers </a:t>
            </a:r>
            <a:r>
              <a:rPr lang="en-US" altLang="en-US" sz="2800">
                <a:solidFill>
                  <a:srgbClr val="000000"/>
                </a:solidFill>
                <a:latin typeface="Times New Roman" panose="02020603050405020304" pitchFamily="18" charset="0"/>
                <a:cs typeface="Times New Roman" panose="02020603050405020304" pitchFamily="18" charset="0"/>
              </a:rPr>
              <a:t>:</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Resistive transducers are those transducers in which the resistance change due to the change in some physical phenomenon.</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resistance of a metal conductor is expressed by a simple equation. </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 = </a:t>
            </a:r>
            <a:r>
              <a:rPr lang="el-GR" altLang="en-US">
                <a:latin typeface="Times New Roman" panose="02020603050405020304" pitchFamily="18" charset="0"/>
                <a:cs typeface="Times New Roman" panose="02020603050405020304" pitchFamily="18" charset="0"/>
              </a:rPr>
              <a:t>ρ</a:t>
            </a:r>
            <a:r>
              <a:rPr lang="en-US" altLang="en-US">
                <a:latin typeface="Times New Roman" panose="02020603050405020304" pitchFamily="18" charset="0"/>
                <a:cs typeface="Times New Roman" panose="02020603050405020304" pitchFamily="18" charset="0"/>
              </a:rPr>
              <a:t>L/A</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Where R = resistance of conductor in </a:t>
            </a:r>
            <a:r>
              <a:rPr lang="el-GR" altLang="en-US">
                <a:latin typeface="Times New Roman" panose="02020603050405020304" pitchFamily="18" charset="0"/>
                <a:cs typeface="Times New Roman" panose="02020603050405020304" pitchFamily="18" charset="0"/>
              </a:rPr>
              <a:t>Ω</a:t>
            </a:r>
            <a:endParaRPr lang="en-US" altLang="en-US">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L = length of conductor in m</a:t>
            </a:r>
          </a:p>
          <a:p>
            <a:pPr lvl="1"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 = cross sectional area of conductor in </a:t>
            </a:r>
            <a:r>
              <a:rPr lang="en-US" altLang="en-US"/>
              <a:t>m</a:t>
            </a:r>
            <a:r>
              <a:rPr lang="en-US" altLang="en-US" baseline="30000"/>
              <a:t>2</a:t>
            </a:r>
            <a:endParaRPr lang="en-US" altLang="en-US" sz="220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r>
              <a:rPr lang="el-GR" altLang="en-US">
                <a:latin typeface="Times New Roman" panose="02020603050405020304" pitchFamily="18" charset="0"/>
                <a:cs typeface="Times New Roman" panose="02020603050405020304" pitchFamily="18" charset="0"/>
              </a:rPr>
              <a:t>ρ</a:t>
            </a:r>
            <a:r>
              <a:rPr lang="en-US" altLang="en-US">
                <a:latin typeface="Times New Roman" panose="02020603050405020304" pitchFamily="18" charset="0"/>
                <a:cs typeface="Times New Roman" panose="02020603050405020304" pitchFamily="18" charset="0"/>
              </a:rPr>
              <a:t> = resistivity of conductor material in </a:t>
            </a:r>
            <a:r>
              <a:rPr lang="el-GR" altLang="en-US">
                <a:latin typeface="Times New Roman" panose="02020603050405020304" pitchFamily="18" charset="0"/>
                <a:cs typeface="Times New Roman" panose="02020603050405020304" pitchFamily="18" charset="0"/>
              </a:rPr>
              <a:t>Ω</a:t>
            </a:r>
            <a:r>
              <a:rPr lang="en-US" altLang="en-US">
                <a:latin typeface="Times New Roman" panose="02020603050405020304" pitchFamily="18" charset="0"/>
                <a:cs typeface="Times New Roman" panose="02020603050405020304" pitchFamily="18" charset="0"/>
              </a:rPr>
              <a:t>-m.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a:extLst>
              <a:ext uri="{FF2B5EF4-FFF2-40B4-BE49-F238E27FC236}">
                <a16:creationId xmlns:a16="http://schemas.microsoft.com/office/drawing/2014/main" xmlns="" id="{261C9DC1-DFB0-4D2E-8D22-01B9BD8B053E}"/>
              </a:ext>
            </a:extLst>
          </p:cNvPr>
          <p:cNvSpPr>
            <a:spLocks noGrp="1" noChangeArrowheads="1"/>
          </p:cNvSpPr>
          <p:nvPr>
            <p:ph type="title"/>
          </p:nvPr>
        </p:nvSpPr>
        <p:spPr>
          <a:xfrm>
            <a:off x="762000" y="381000"/>
            <a:ext cx="7924800" cy="1143000"/>
          </a:xfrm>
        </p:spPr>
        <p:txBody>
          <a:bodyPr/>
          <a:lstStyle/>
          <a:p>
            <a:pPr eaLnBrk="1" hangingPunct="1"/>
            <a:r>
              <a:rPr lang="en-US" altLang="en-US" sz="3600">
                <a:latin typeface="Times New Roman" panose="02020603050405020304" pitchFamily="18" charset="0"/>
                <a:cs typeface="Times New Roman" panose="02020603050405020304" pitchFamily="18" charset="0"/>
              </a:rPr>
              <a:t>RESISTIVE TRANSDUCER</a:t>
            </a:r>
          </a:p>
        </p:txBody>
      </p:sp>
      <p:sp>
        <p:nvSpPr>
          <p:cNvPr id="26627" name="Rectangle 3">
            <a:extLst>
              <a:ext uri="{FF2B5EF4-FFF2-40B4-BE49-F238E27FC236}">
                <a16:creationId xmlns:a16="http://schemas.microsoft.com/office/drawing/2014/main" xmlns="" id="{B56107F8-BBCC-49B0-BB80-CBF25CF424DB}"/>
              </a:ext>
            </a:extLst>
          </p:cNvPr>
          <p:cNvSpPr>
            <a:spLocks noGrp="1" noChangeArrowheads="1"/>
          </p:cNvSpPr>
          <p:nvPr>
            <p:ph type="body" sz="half" idx="1"/>
          </p:nvPr>
        </p:nvSpPr>
        <p:spPr>
          <a:xfrm>
            <a:off x="762000" y="1600200"/>
            <a:ext cx="6934200" cy="4191000"/>
          </a:xfrm>
        </p:spPr>
        <p:txBody>
          <a:bodyPr rtlCol="0">
            <a:normAutofit/>
          </a:bodyPr>
          <a:lstStyle/>
          <a:p>
            <a:pPr eaLnBrk="1" fontAlgn="auto" hangingPunct="1">
              <a:lnSpc>
                <a:spcPct val="80000"/>
              </a:lnSpc>
              <a:spcAft>
                <a:spcPts val="0"/>
              </a:spcAft>
              <a:buFont typeface="Arial" panose="020B0604020202020204" pitchFamily="34" charset="0"/>
              <a:buNone/>
              <a:defRPr/>
            </a:pPr>
            <a:r>
              <a:rPr lang="en-US" sz="2400" b="1" dirty="0">
                <a:latin typeface="Times New Roman" pitchFamily="18" charset="0"/>
                <a:cs typeface="Times New Roman" pitchFamily="18" charset="0"/>
              </a:rPr>
              <a:t>There are 4 type of resistive transducers.</a:t>
            </a:r>
          </a:p>
          <a:p>
            <a:pPr eaLnBrk="1" fontAlgn="auto" hangingPunct="1">
              <a:lnSpc>
                <a:spcPct val="80000"/>
              </a:lnSpc>
              <a:spcAft>
                <a:spcPts val="0"/>
              </a:spcAft>
              <a:buFont typeface="Arial" panose="020B0604020202020204" pitchFamily="34" charset="0"/>
              <a:buNone/>
              <a:defRPr/>
            </a:pPr>
            <a:endParaRPr lang="en-US" sz="2400" b="1" dirty="0">
              <a:latin typeface="Times New Roman" pitchFamily="18" charset="0"/>
              <a:cs typeface="Times New Roman" pitchFamily="18" charset="0"/>
            </a:endParaRPr>
          </a:p>
          <a:p>
            <a:pPr marL="457200" indent="-457200" eaLnBrk="1" fontAlgn="auto" hangingPunct="1">
              <a:lnSpc>
                <a:spcPct val="80000"/>
              </a:lnSpc>
              <a:spcAft>
                <a:spcPts val="0"/>
              </a:spcAft>
              <a:buFont typeface="+mj-lt"/>
              <a:buAutoNum type="arabicPeriod"/>
              <a:defRPr/>
            </a:pPr>
            <a:r>
              <a:rPr lang="en-US" sz="2400" dirty="0">
                <a:latin typeface="Times New Roman" pitchFamily="18" charset="0"/>
                <a:cs typeface="Times New Roman" pitchFamily="18" charset="0"/>
              </a:rPr>
              <a:t>Potentiometers (POT)</a:t>
            </a:r>
          </a:p>
          <a:p>
            <a:pPr marL="457200" indent="-457200" eaLnBrk="1" fontAlgn="auto" hangingPunct="1">
              <a:lnSpc>
                <a:spcPct val="80000"/>
              </a:lnSpc>
              <a:spcAft>
                <a:spcPts val="0"/>
              </a:spcAft>
              <a:buFont typeface="+mj-lt"/>
              <a:buAutoNum type="arabicPeriod"/>
              <a:defRPr/>
            </a:pPr>
            <a:r>
              <a:rPr lang="en-US" sz="2400" dirty="0">
                <a:latin typeface="Times New Roman" pitchFamily="18" charset="0"/>
                <a:cs typeface="Times New Roman" pitchFamily="18" charset="0"/>
              </a:rPr>
              <a:t>Strain gauge </a:t>
            </a:r>
          </a:p>
          <a:p>
            <a:pPr marL="457200" indent="-457200" eaLnBrk="1" fontAlgn="auto" hangingPunct="1">
              <a:lnSpc>
                <a:spcPct val="80000"/>
              </a:lnSpc>
              <a:spcAft>
                <a:spcPts val="0"/>
              </a:spcAft>
              <a:buFont typeface="+mj-lt"/>
              <a:buAutoNum type="arabicPeriod"/>
              <a:defRPr/>
            </a:pPr>
            <a:r>
              <a:rPr lang="en-US" sz="2400" dirty="0">
                <a:latin typeface="Times New Roman" pitchFamily="18" charset="0"/>
                <a:cs typeface="Times New Roman" pitchFamily="18" charset="0"/>
              </a:rPr>
              <a:t>Thermistors </a:t>
            </a:r>
          </a:p>
          <a:p>
            <a:pPr marL="457200" indent="-457200" eaLnBrk="1" fontAlgn="auto" hangingPunct="1">
              <a:lnSpc>
                <a:spcPct val="80000"/>
              </a:lnSpc>
              <a:spcAft>
                <a:spcPts val="0"/>
              </a:spcAft>
              <a:buFont typeface="+mj-lt"/>
              <a:buAutoNum type="arabicPeriod"/>
              <a:defRPr/>
            </a:pPr>
            <a:r>
              <a:rPr lang="en-US" sz="2400" dirty="0">
                <a:latin typeface="Times New Roman" pitchFamily="18" charset="0"/>
                <a:cs typeface="Times New Roman" pitchFamily="18" charset="0"/>
              </a:rPr>
              <a:t>Resistance thermometer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extLst>
              <a:ext uri="{FF2B5EF4-FFF2-40B4-BE49-F238E27FC236}">
                <a16:creationId xmlns:a16="http://schemas.microsoft.com/office/drawing/2014/main" xmlns="" id="{2DF3F41C-4C7B-48AC-A2BE-FD276602D7DC}"/>
              </a:ext>
            </a:extLst>
          </p:cNvPr>
          <p:cNvSpPr>
            <a:spLocks noGrp="1" noChangeArrowheads="1"/>
          </p:cNvSpPr>
          <p:nvPr>
            <p:ph type="title"/>
          </p:nvPr>
        </p:nvSpPr>
        <p:spPr/>
        <p:txBody>
          <a:bodyPr/>
          <a:lstStyle/>
          <a:p>
            <a:pPr eaLnBrk="1" hangingPunct="1"/>
            <a:r>
              <a:rPr lang="en-US" altLang="en-US" sz="3600">
                <a:latin typeface="Times New Roman" panose="02020603050405020304" pitchFamily="18" charset="0"/>
                <a:cs typeface="Times New Roman" panose="02020603050405020304" pitchFamily="18" charset="0"/>
              </a:rPr>
              <a:t>POTENTIOMETER</a:t>
            </a:r>
          </a:p>
        </p:txBody>
      </p:sp>
      <p:sp>
        <p:nvSpPr>
          <p:cNvPr id="6" name="Rectangle 3">
            <a:extLst>
              <a:ext uri="{FF2B5EF4-FFF2-40B4-BE49-F238E27FC236}">
                <a16:creationId xmlns:a16="http://schemas.microsoft.com/office/drawing/2014/main" xmlns="" id="{D0FB40A3-576A-44B1-8196-5BCECB4B0AF7}"/>
              </a:ext>
            </a:extLst>
          </p:cNvPr>
          <p:cNvSpPr>
            <a:spLocks noGrp="1" noChangeArrowheads="1"/>
          </p:cNvSpPr>
          <p:nvPr>
            <p:ph idx="1"/>
          </p:nvPr>
        </p:nvSpPr>
        <p:spPr>
          <a:xfrm>
            <a:off x="457200" y="1600200"/>
            <a:ext cx="8229600" cy="2514600"/>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US" sz="2400" dirty="0">
                <a:solidFill>
                  <a:srgbClr val="000000"/>
                </a:solidFill>
                <a:latin typeface="Times New Roman" pitchFamily="18" charset="0"/>
                <a:cs typeface="Times New Roman" pitchFamily="18" charset="0"/>
              </a:rPr>
              <a:t>The potentiometer are used for voltage division. They consist of a resistive element provided with a sliding contact. The sliding contact is called as wiper.</a:t>
            </a:r>
          </a:p>
          <a:p>
            <a:pPr eaLnBrk="1" fontAlgn="auto" hangingPunct="1">
              <a:spcAft>
                <a:spcPts val="0"/>
              </a:spcAft>
              <a:buFont typeface="Arial" panose="020B0604020202020204" pitchFamily="34" charset="0"/>
              <a:buChar char="•"/>
              <a:defRPr/>
            </a:pPr>
            <a:r>
              <a:rPr lang="en-US" sz="2400" dirty="0">
                <a:solidFill>
                  <a:srgbClr val="000000"/>
                </a:solidFill>
                <a:latin typeface="Times New Roman" pitchFamily="18" charset="0"/>
                <a:cs typeface="Times New Roman" pitchFamily="18" charset="0"/>
              </a:rPr>
              <a:t>The contact motion may be linear or rotational or combination of the two. The combinational potentiometer have their resistive element in helix form and are called </a:t>
            </a:r>
            <a:r>
              <a:rPr lang="en-US" sz="2400" dirty="0" err="1">
                <a:solidFill>
                  <a:srgbClr val="000000"/>
                </a:solidFill>
                <a:latin typeface="Times New Roman" pitchFamily="18" charset="0"/>
                <a:cs typeface="Times New Roman" pitchFamily="18" charset="0"/>
              </a:rPr>
              <a:t>helipots</a:t>
            </a:r>
            <a:r>
              <a:rPr lang="en-US" sz="2400" dirty="0">
                <a:solidFill>
                  <a:srgbClr val="000000"/>
                </a:solidFill>
                <a:latin typeface="Times New Roman" pitchFamily="18" charset="0"/>
                <a:cs typeface="Times New Roman" pitchFamily="18" charset="0"/>
              </a:rPr>
              <a:t>.</a:t>
            </a:r>
          </a:p>
          <a:p>
            <a:pPr eaLnBrk="1" fontAlgn="auto" hangingPunct="1">
              <a:spcAft>
                <a:spcPts val="0"/>
              </a:spcAft>
              <a:buFont typeface="Arial" panose="020B0604020202020204" pitchFamily="34" charset="0"/>
              <a:buChar char="•"/>
              <a:defRPr/>
            </a:pPr>
            <a:r>
              <a:rPr lang="en-US" sz="2400" dirty="0">
                <a:solidFill>
                  <a:srgbClr val="000000"/>
                </a:solidFill>
                <a:latin typeface="Times New Roman" pitchFamily="18" charset="0"/>
                <a:cs typeface="Times New Roman" pitchFamily="18" charset="0"/>
              </a:rPr>
              <a:t>Fig shows a linear pot and a rotary pot.</a:t>
            </a:r>
          </a:p>
          <a:p>
            <a:pPr lvl="1" eaLnBrk="1" fontAlgn="auto" hangingPunct="1">
              <a:spcAft>
                <a:spcPts val="0"/>
              </a:spcAft>
              <a:buFont typeface="Arial" panose="020B0604020202020204" pitchFamily="34" charset="0"/>
              <a:buNone/>
              <a:defRPr/>
            </a:pPr>
            <a:endParaRPr lang="en-US" dirty="0">
              <a:latin typeface="Times New Roman" pitchFamily="18" charset="0"/>
              <a:cs typeface="Times New Roman" pitchFamily="18" charset="0"/>
            </a:endParaRPr>
          </a:p>
        </p:txBody>
      </p:sp>
      <p:pic>
        <p:nvPicPr>
          <p:cNvPr id="33796" name="Picture 4" descr="C:\Users\GPC\Pictures\05112.png">
            <a:extLst>
              <a:ext uri="{FF2B5EF4-FFF2-40B4-BE49-F238E27FC236}">
                <a16:creationId xmlns:a16="http://schemas.microsoft.com/office/drawing/2014/main" xmlns="" id="{0A8ED806-0205-4A62-87CC-F19180F59D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4114800"/>
            <a:ext cx="33528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7" name="Picture 2" descr="pot2">
            <a:extLst>
              <a:ext uri="{FF2B5EF4-FFF2-40B4-BE49-F238E27FC236}">
                <a16:creationId xmlns:a16="http://schemas.microsoft.com/office/drawing/2014/main" xmlns="" id="{1E2E437E-EC70-4BAD-9B96-222FD7A8FEA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9600" y="4260850"/>
            <a:ext cx="3657600" cy="2178050"/>
          </a:xfrm>
          <a:prstGeom prst="rect">
            <a:avLst/>
          </a:prstGeom>
          <a:solidFill>
            <a:srgbClr val="FFFFFF"/>
          </a:solidFill>
          <a:ln w="9525">
            <a:solidFill>
              <a:srgbClr val="FFFFFF"/>
            </a:solidFill>
            <a:miter lim="800000"/>
            <a:headEnd/>
            <a:tailEnd/>
          </a:ln>
        </p:spPr>
      </p:pic>
      <p:sp>
        <p:nvSpPr>
          <p:cNvPr id="8" name="Right Arrow 7">
            <a:hlinkClick r:id="" action="ppaction://noaction"/>
            <a:extLst>
              <a:ext uri="{FF2B5EF4-FFF2-40B4-BE49-F238E27FC236}">
                <a16:creationId xmlns:a16="http://schemas.microsoft.com/office/drawing/2014/main" xmlns="" id="{A0679F46-751B-4D6C-87EC-E0D34A379AF4}"/>
              </a:ext>
            </a:extLst>
          </p:cNvPr>
          <p:cNvSpPr/>
          <p:nvPr/>
        </p:nvSpPr>
        <p:spPr>
          <a:xfrm>
            <a:off x="8305800" y="62484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F0EBEBF0-38CB-4D2B-A9C1-D215CDCFE193}"/>
              </a:ext>
            </a:extLst>
          </p:cNvPr>
          <p:cNvSpPr>
            <a:spLocks noGrp="1"/>
          </p:cNvSpPr>
          <p:nvPr>
            <p:ph type="title"/>
          </p:nvPr>
        </p:nvSpPr>
        <p:spPr/>
        <p:txBody>
          <a:bodyPr/>
          <a:lstStyle/>
          <a:p>
            <a:pPr eaLnBrk="1" hangingPunct="1"/>
            <a:r>
              <a:rPr lang="en-US" altLang="en-US" sz="3600">
                <a:latin typeface="Times New Roman" panose="02020603050405020304" pitchFamily="18" charset="0"/>
                <a:cs typeface="Times New Roman" panose="02020603050405020304" pitchFamily="18" charset="0"/>
              </a:rPr>
              <a:t>STRAIN GAUGE</a:t>
            </a:r>
          </a:p>
        </p:txBody>
      </p:sp>
      <p:sp>
        <p:nvSpPr>
          <p:cNvPr id="34819" name="Rectangle 3">
            <a:extLst>
              <a:ext uri="{FF2B5EF4-FFF2-40B4-BE49-F238E27FC236}">
                <a16:creationId xmlns:a16="http://schemas.microsoft.com/office/drawing/2014/main" xmlns="" id="{2D46EC47-F8ED-48B8-B207-C1156F273CA7}"/>
              </a:ext>
            </a:extLst>
          </p:cNvPr>
          <p:cNvSpPr>
            <a:spLocks noGrp="1" noChangeArrowheads="1"/>
          </p:cNvSpPr>
          <p:nvPr>
            <p:ph idx="1"/>
          </p:nvPr>
        </p:nvSpPr>
        <p:spPr>
          <a:xfrm>
            <a:off x="457200" y="1371600"/>
            <a:ext cx="8229600" cy="2514600"/>
          </a:xfrm>
        </p:spPr>
        <p:txBody>
          <a:bodyPr/>
          <a:lstStyle/>
          <a:p>
            <a:pPr eaLnBrk="1" hangingPunct="1"/>
            <a:r>
              <a:rPr lang="en-US" altLang="en-US" sz="2400">
                <a:solidFill>
                  <a:srgbClr val="000000"/>
                </a:solidFill>
                <a:latin typeface="Times New Roman" panose="02020603050405020304" pitchFamily="18" charset="0"/>
                <a:cs typeface="Times New Roman" panose="02020603050405020304" pitchFamily="18" charset="0"/>
              </a:rPr>
              <a:t>The strain gauge is a passive, resistive transducer which converts the mechanical elongation and compression into a resistance change.</a:t>
            </a:r>
          </a:p>
          <a:p>
            <a:pPr eaLnBrk="1" hangingPunct="1"/>
            <a:r>
              <a:rPr lang="en-US" altLang="en-US" sz="2400">
                <a:solidFill>
                  <a:srgbClr val="000000"/>
                </a:solidFill>
                <a:latin typeface="Times New Roman" panose="02020603050405020304" pitchFamily="18" charset="0"/>
                <a:cs typeface="Times New Roman" panose="02020603050405020304" pitchFamily="18" charset="0"/>
              </a:rPr>
              <a:t>This change in resistance takes place due to variation in length and cross sectional area of the gauge wire, when an external force acts on it.</a:t>
            </a:r>
          </a:p>
          <a:p>
            <a:pPr eaLnBrk="1" hangingPunct="1"/>
            <a:endParaRPr lang="en-US" altLang="en-US" sz="2400">
              <a:latin typeface="Times New Roman" panose="02020603050405020304" pitchFamily="18" charset="0"/>
              <a:cs typeface="Times New Roman" panose="02020603050405020304" pitchFamily="18" charset="0"/>
            </a:endParaRPr>
          </a:p>
        </p:txBody>
      </p:sp>
      <p:pic>
        <p:nvPicPr>
          <p:cNvPr id="34820" name="Picture 2" descr="C:\Users\GPC\Pictures\83a1fe69764.gif">
            <a:extLst>
              <a:ext uri="{FF2B5EF4-FFF2-40B4-BE49-F238E27FC236}">
                <a16:creationId xmlns:a16="http://schemas.microsoft.com/office/drawing/2014/main" xmlns="" id="{CB345F0E-C508-48F0-B449-1B44738165E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24400" y="4038600"/>
            <a:ext cx="3124200" cy="258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21" name="Picture 3">
            <a:extLst>
              <a:ext uri="{FF2B5EF4-FFF2-40B4-BE49-F238E27FC236}">
                <a16:creationId xmlns:a16="http://schemas.microsoft.com/office/drawing/2014/main" xmlns="" id="{98062BCB-6484-4526-B2DF-D6A7CF4A772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267200"/>
            <a:ext cx="42672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ight Arrow 6">
            <a:hlinkClick r:id="" action="ppaction://noaction"/>
            <a:extLst>
              <a:ext uri="{FF2B5EF4-FFF2-40B4-BE49-F238E27FC236}">
                <a16:creationId xmlns:a16="http://schemas.microsoft.com/office/drawing/2014/main" xmlns="" id="{843F7B29-601B-4D6E-B28F-FB8D2CD3853F}"/>
              </a:ext>
            </a:extLst>
          </p:cNvPr>
          <p:cNvSpPr/>
          <p:nvPr/>
        </p:nvSpPr>
        <p:spPr>
          <a:xfrm>
            <a:off x="8305800" y="6172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09A830D2-D663-438E-892C-5007EE24010D}"/>
              </a:ext>
            </a:extLst>
          </p:cNvPr>
          <p:cNvSpPr>
            <a:spLocks noGrp="1"/>
          </p:cNvSpPr>
          <p:nvPr>
            <p:ph type="title"/>
          </p:nvPr>
        </p:nvSpPr>
        <p:spPr/>
        <p:txBody>
          <a:bodyPr/>
          <a:lstStyle/>
          <a:p>
            <a:pPr eaLnBrk="1" hangingPunct="1"/>
            <a:r>
              <a:rPr lang="en-US" altLang="en-US" sz="3600">
                <a:latin typeface="Times New Roman" panose="02020603050405020304" pitchFamily="18" charset="0"/>
                <a:cs typeface="Times New Roman" panose="02020603050405020304" pitchFamily="18" charset="0"/>
              </a:rPr>
              <a:t>TYPES OF STRAIN GAUGE</a:t>
            </a:r>
          </a:p>
        </p:txBody>
      </p:sp>
      <p:sp>
        <p:nvSpPr>
          <p:cNvPr id="3" name="Content Placeholder 2">
            <a:extLst>
              <a:ext uri="{FF2B5EF4-FFF2-40B4-BE49-F238E27FC236}">
                <a16:creationId xmlns:a16="http://schemas.microsoft.com/office/drawing/2014/main" xmlns="" id="{3CBD53E8-6CAF-4FF2-BA39-7E94BC9AD368}"/>
              </a:ext>
            </a:extLst>
          </p:cNvPr>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sz="2400" dirty="0">
                <a:latin typeface="Times New Roman" pitchFamily="18" charset="0"/>
                <a:cs typeface="Times New Roman" pitchFamily="18" charset="0"/>
              </a:rPr>
              <a:t>The type of strain gauge are as</a:t>
            </a:r>
          </a:p>
          <a:p>
            <a:pPr marL="457200" indent="-457200" eaLnBrk="1" fontAlgn="auto" hangingPunct="1">
              <a:spcAft>
                <a:spcPts val="0"/>
              </a:spcAft>
              <a:buFont typeface="+mj-lt"/>
              <a:buAutoNum type="arabicPeriod"/>
              <a:defRPr/>
            </a:pPr>
            <a:r>
              <a:rPr lang="en-US" sz="2400" dirty="0">
                <a:latin typeface="Times New Roman" pitchFamily="18" charset="0"/>
                <a:cs typeface="Times New Roman" pitchFamily="18" charset="0"/>
              </a:rPr>
              <a:t>Wire gauge </a:t>
            </a:r>
          </a:p>
          <a:p>
            <a:pPr marL="457200" indent="-457200" eaLnBrk="1" fontAlgn="auto" hangingPunct="1">
              <a:spcAft>
                <a:spcPts val="0"/>
              </a:spcAft>
              <a:buFont typeface="+mj-lt"/>
              <a:buAutoNum type="alphaLcParenR"/>
              <a:defRPr/>
            </a:pPr>
            <a:r>
              <a:rPr lang="en-US" sz="2400" dirty="0">
                <a:latin typeface="Times New Roman" pitchFamily="18" charset="0"/>
                <a:cs typeface="Times New Roman" pitchFamily="18" charset="0"/>
              </a:rPr>
              <a:t>Unbonded </a:t>
            </a:r>
          </a:p>
          <a:p>
            <a:pPr marL="457200" indent="-457200" eaLnBrk="1" fontAlgn="auto" hangingPunct="1">
              <a:spcAft>
                <a:spcPts val="0"/>
              </a:spcAft>
              <a:buFont typeface="+mj-lt"/>
              <a:buAutoNum type="alphaLcParenR"/>
              <a:defRPr/>
            </a:pPr>
            <a:r>
              <a:rPr lang="en-US" sz="2400" dirty="0">
                <a:latin typeface="Times New Roman" pitchFamily="18" charset="0"/>
                <a:cs typeface="Times New Roman" pitchFamily="18" charset="0"/>
              </a:rPr>
              <a:t>Bonded </a:t>
            </a:r>
          </a:p>
          <a:p>
            <a:pPr marL="457200" indent="-457200" eaLnBrk="1" fontAlgn="auto" hangingPunct="1">
              <a:spcAft>
                <a:spcPts val="0"/>
              </a:spcAft>
              <a:buFont typeface="+mj-lt"/>
              <a:buAutoNum type="alphaLcParenR"/>
              <a:defRPr/>
            </a:pPr>
            <a:r>
              <a:rPr lang="en-US" sz="2400" dirty="0">
                <a:latin typeface="Times New Roman" pitchFamily="18" charset="0"/>
                <a:cs typeface="Times New Roman" pitchFamily="18" charset="0"/>
              </a:rPr>
              <a:t>Foil type </a:t>
            </a:r>
          </a:p>
          <a:p>
            <a:pPr marL="457200" indent="-457200" eaLnBrk="1" fontAlgn="auto" hangingPunct="1">
              <a:spcAft>
                <a:spcPts val="0"/>
              </a:spcAft>
              <a:buFont typeface="+mj-lt"/>
              <a:buAutoNum type="arabicPeriod" startAt="2"/>
              <a:defRPr/>
            </a:pPr>
            <a:r>
              <a:rPr lang="en-US" sz="2400" dirty="0">
                <a:latin typeface="Times New Roman" pitchFamily="18" charset="0"/>
                <a:cs typeface="Times New Roman" pitchFamily="18" charset="0"/>
              </a:rPr>
              <a:t>Semiconductor gauge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36AD40FE-629F-46F4-AD6F-7D3B0BBA1E12}"/>
              </a:ext>
            </a:extLst>
          </p:cNvPr>
          <p:cNvSpPr>
            <a:spLocks noGrp="1"/>
          </p:cNvSpPr>
          <p:nvPr>
            <p:ph type="title"/>
          </p:nvPr>
        </p:nvSpPr>
        <p:spPr>
          <a:xfrm>
            <a:off x="914400" y="274638"/>
            <a:ext cx="7772400" cy="792162"/>
          </a:xfrm>
        </p:spPr>
        <p:txBody>
          <a:bodyPr/>
          <a:lstStyle/>
          <a:p>
            <a:pPr algn="ctr" eaLnBrk="1" hangingPunct="1"/>
            <a:r>
              <a:rPr lang="en-US" altLang="en-US" b="1"/>
              <a:t>Mechanical Transducers</a:t>
            </a:r>
          </a:p>
        </p:txBody>
      </p:sp>
      <p:sp>
        <p:nvSpPr>
          <p:cNvPr id="8195" name="Content Placeholder 2">
            <a:extLst>
              <a:ext uri="{FF2B5EF4-FFF2-40B4-BE49-F238E27FC236}">
                <a16:creationId xmlns:a16="http://schemas.microsoft.com/office/drawing/2014/main" xmlns="" id="{3050281E-E5FE-43A2-838B-2DC1B707A07A}"/>
              </a:ext>
            </a:extLst>
          </p:cNvPr>
          <p:cNvSpPr>
            <a:spLocks noGrp="1"/>
          </p:cNvSpPr>
          <p:nvPr>
            <p:ph sz="quarter" idx="1"/>
          </p:nvPr>
        </p:nvSpPr>
        <p:spPr>
          <a:xfrm>
            <a:off x="304800" y="1066800"/>
            <a:ext cx="8618538" cy="5334000"/>
          </a:xfrm>
        </p:spPr>
        <p:txBody>
          <a:bodyPr/>
          <a:lstStyle/>
          <a:p>
            <a:pPr algn="just" eaLnBrk="1" hangingPunct="1">
              <a:defRPr/>
            </a:pPr>
            <a:r>
              <a:rPr lang="en-IN" dirty="0"/>
              <a:t>Mechanical transducers are a set of primary sensing elements that respond to changes in a physical quantity with a mechanical output.</a:t>
            </a:r>
          </a:p>
          <a:p>
            <a:pPr algn="just" eaLnBrk="1" hangingPunct="1">
              <a:defRPr/>
            </a:pPr>
            <a:r>
              <a:rPr lang="en-US" dirty="0"/>
              <a:t>They are simple and rugged in construction, cheaper in cost, accurate and operate without external power supplies.</a:t>
            </a:r>
          </a:p>
          <a:p>
            <a:pPr algn="just" eaLnBrk="1" hangingPunct="1">
              <a:defRPr/>
            </a:pPr>
            <a:r>
              <a:rPr lang="en-IN" dirty="0"/>
              <a:t>Bimetallic Strip is a mechanical Transducer, which reacts to changes in temperature and responds with mechanical displacement. </a:t>
            </a:r>
          </a:p>
          <a:p>
            <a:pPr algn="just" eaLnBrk="1" hangingPunct="1">
              <a:defRPr/>
            </a:pPr>
            <a:r>
              <a:rPr lang="en-IN" dirty="0"/>
              <a:t>The output mechanical quantity </a:t>
            </a:r>
          </a:p>
          <a:p>
            <a:pPr marL="0" indent="0" algn="just" eaLnBrk="1" hangingPunct="1">
              <a:buFont typeface="Wingdings 2" panose="05020102010507070707" pitchFamily="18" charset="2"/>
              <a:buNone/>
              <a:defRPr/>
            </a:pPr>
            <a:r>
              <a:rPr lang="en-IN" dirty="0"/>
              <a:t>    can be anything like displacement, </a:t>
            </a:r>
          </a:p>
          <a:p>
            <a:pPr marL="0" indent="0" algn="just" eaLnBrk="1" hangingPunct="1">
              <a:buFont typeface="Wingdings 2" panose="05020102010507070707" pitchFamily="18" charset="2"/>
              <a:buNone/>
              <a:defRPr/>
            </a:pPr>
            <a:r>
              <a:rPr lang="en-IN" dirty="0"/>
              <a:t>   force (or torque), pressure and strain.</a:t>
            </a:r>
          </a:p>
          <a:p>
            <a:pPr eaLnBrk="1" hangingPunct="1">
              <a:buFont typeface="Wingdings 2" panose="05020102010507070707" pitchFamily="18" charset="2"/>
              <a:buNone/>
              <a:defRPr/>
            </a:pPr>
            <a:endParaRPr lang="en-US" dirty="0"/>
          </a:p>
        </p:txBody>
      </p:sp>
      <p:sp>
        <p:nvSpPr>
          <p:cNvPr id="9220" name="AutoShape 5" descr="How does a bimetallic strip thermometer work? - tec-science">
            <a:extLst>
              <a:ext uri="{FF2B5EF4-FFF2-40B4-BE49-F238E27FC236}">
                <a16:creationId xmlns:a16="http://schemas.microsoft.com/office/drawing/2014/main" xmlns="" id="{7C77D8CD-5B3C-4D16-BAF8-29AF8924D066}"/>
              </a:ext>
            </a:extLst>
          </p:cNvPr>
          <p:cNvSpPr>
            <a:spLocks noChangeAspect="1" noChangeArrowheads="1"/>
          </p:cNvSpPr>
          <p:nvPr/>
        </p:nvSpPr>
        <p:spPr bwMode="auto">
          <a:xfrm>
            <a:off x="8923338"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pic>
        <p:nvPicPr>
          <p:cNvPr id="9221" name="Picture 6">
            <a:extLst>
              <a:ext uri="{FF2B5EF4-FFF2-40B4-BE49-F238E27FC236}">
                <a16:creationId xmlns:a16="http://schemas.microsoft.com/office/drawing/2014/main" xmlns="" id="{2E77FD90-15C7-4E08-98EB-95B60F801BB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57800" y="3962400"/>
            <a:ext cx="3665538"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37967FCF-72FA-4839-9AB3-B656F7C8931E}"/>
              </a:ext>
            </a:extLst>
          </p:cNvPr>
          <p:cNvSpPr>
            <a:spLocks noGrp="1"/>
          </p:cNvSpPr>
          <p:nvPr>
            <p:ph type="title"/>
          </p:nvPr>
        </p:nvSpPr>
        <p:spPr>
          <a:xfrm>
            <a:off x="304800" y="0"/>
            <a:ext cx="8229600" cy="914400"/>
          </a:xfrm>
        </p:spPr>
        <p:txBody>
          <a:bodyPr/>
          <a:lstStyle/>
          <a:p>
            <a:pPr algn="ctr" eaLnBrk="1" hangingPunct="1"/>
            <a:r>
              <a:rPr lang="en-US" altLang="en-US" sz="3600" b="1">
                <a:latin typeface="Times New Roman" panose="02020603050405020304" pitchFamily="18" charset="0"/>
                <a:cs typeface="Times New Roman" panose="02020603050405020304" pitchFamily="18" charset="0"/>
              </a:rPr>
              <a:t>RESISTANCE THERMOMETER</a:t>
            </a:r>
          </a:p>
        </p:txBody>
      </p:sp>
      <p:sp>
        <p:nvSpPr>
          <p:cNvPr id="38915" name="Rectangle 3">
            <a:extLst>
              <a:ext uri="{FF2B5EF4-FFF2-40B4-BE49-F238E27FC236}">
                <a16:creationId xmlns:a16="http://schemas.microsoft.com/office/drawing/2014/main" xmlns="" id="{A8425259-0DB7-449A-8187-AAD33210C69A}"/>
              </a:ext>
            </a:extLst>
          </p:cNvPr>
          <p:cNvSpPr>
            <a:spLocks noGrp="1" noChangeArrowheads="1"/>
          </p:cNvSpPr>
          <p:nvPr>
            <p:ph idx="1"/>
          </p:nvPr>
        </p:nvSpPr>
        <p:spPr>
          <a:xfrm>
            <a:off x="457200" y="1066800"/>
            <a:ext cx="8229600" cy="4648200"/>
          </a:xfrm>
        </p:spPr>
        <p:txBody>
          <a:bodyPr/>
          <a:lstStyle/>
          <a:p>
            <a:pPr algn="just" eaLnBrk="1" hangingPunct="1">
              <a:lnSpc>
                <a:spcPct val="80000"/>
              </a:lnSpc>
              <a:defRPr/>
            </a:pPr>
            <a:r>
              <a:rPr lang="en-US" altLang="en-US" sz="2800" dirty="0">
                <a:latin typeface="Times New Roman" pitchFamily="18" charset="0"/>
                <a:cs typeface="Times New Roman" pitchFamily="18" charset="0"/>
              </a:rPr>
              <a:t>Resistance of  metal increase with increases in temperature. Therefore metals are said to have a positive temperature coefficient of resistivity.</a:t>
            </a:r>
          </a:p>
          <a:p>
            <a:pPr marL="0" indent="0" algn="just" eaLnBrk="1" hangingPunct="1">
              <a:lnSpc>
                <a:spcPct val="80000"/>
              </a:lnSpc>
              <a:buFont typeface="Wingdings 2" panose="05020102010507070707" pitchFamily="18" charset="2"/>
              <a:buNone/>
              <a:defRPr/>
            </a:pPr>
            <a:endParaRPr lang="en-US" altLang="en-US" sz="2800" dirty="0">
              <a:latin typeface="Times New Roman" pitchFamily="18" charset="0"/>
              <a:cs typeface="Times New Roman" pitchFamily="18" charset="0"/>
            </a:endParaRPr>
          </a:p>
          <a:p>
            <a:pPr algn="just" eaLnBrk="1" hangingPunct="1">
              <a:lnSpc>
                <a:spcPct val="80000"/>
              </a:lnSpc>
              <a:defRPr/>
            </a:pPr>
            <a:r>
              <a:rPr lang="en-US" altLang="en-US" sz="2800" dirty="0">
                <a:latin typeface="Times New Roman" pitchFamily="18" charset="0"/>
                <a:cs typeface="Times New Roman" pitchFamily="18" charset="0"/>
              </a:rPr>
              <a:t>Fig shows the simplest type of open wire construction of platinum résistance thermometer. The platinum wire is wound in the form of spirals on an insulating material such as mica or ceramic.</a:t>
            </a:r>
          </a:p>
          <a:p>
            <a:pPr marL="0" indent="0" algn="just" eaLnBrk="1" hangingPunct="1">
              <a:lnSpc>
                <a:spcPct val="80000"/>
              </a:lnSpc>
              <a:buFont typeface="Wingdings 2" panose="05020102010507070707" pitchFamily="18" charset="2"/>
              <a:buNone/>
              <a:defRPr/>
            </a:pPr>
            <a:endParaRPr lang="en-US" altLang="en-US" sz="2800" dirty="0">
              <a:latin typeface="Times New Roman" pitchFamily="18" charset="0"/>
              <a:cs typeface="Times New Roman" pitchFamily="18" charset="0"/>
            </a:endParaRPr>
          </a:p>
          <a:p>
            <a:pPr algn="just" eaLnBrk="1" hangingPunct="1">
              <a:lnSpc>
                <a:spcPct val="80000"/>
              </a:lnSpc>
              <a:defRPr/>
            </a:pPr>
            <a:r>
              <a:rPr lang="en-US" altLang="en-US" sz="2800" dirty="0">
                <a:latin typeface="Times New Roman" pitchFamily="18" charset="0"/>
                <a:cs typeface="Times New Roman" pitchFamily="18" charset="0"/>
              </a:rPr>
              <a:t>This assembly is then placed at the tip of probe.</a:t>
            </a:r>
          </a:p>
          <a:p>
            <a:pPr marL="0" indent="0" algn="just" eaLnBrk="1" hangingPunct="1">
              <a:lnSpc>
                <a:spcPct val="80000"/>
              </a:lnSpc>
              <a:buFont typeface="Wingdings 2" panose="05020102010507070707" pitchFamily="18" charset="2"/>
              <a:buNone/>
              <a:defRPr/>
            </a:pPr>
            <a:endParaRPr lang="en-US" altLang="en-US" sz="2800" dirty="0">
              <a:latin typeface="Times New Roman" pitchFamily="18" charset="0"/>
              <a:cs typeface="Times New Roman" pitchFamily="18" charset="0"/>
            </a:endParaRPr>
          </a:p>
          <a:p>
            <a:pPr algn="just" eaLnBrk="1" hangingPunct="1">
              <a:lnSpc>
                <a:spcPct val="80000"/>
              </a:lnSpc>
              <a:defRPr/>
            </a:pPr>
            <a:r>
              <a:rPr lang="en-US" altLang="en-US" sz="2800" dirty="0">
                <a:latin typeface="Times New Roman" pitchFamily="18" charset="0"/>
                <a:cs typeface="Times New Roman" pitchFamily="18" charset="0"/>
              </a:rPr>
              <a:t>This wire is in direct contact with the gas or liquid whose temperature is to be measured.</a:t>
            </a:r>
          </a:p>
          <a:p>
            <a:pPr eaLnBrk="1" hangingPunct="1">
              <a:lnSpc>
                <a:spcPct val="80000"/>
              </a:lnSpc>
              <a:defRPr/>
            </a:pPr>
            <a:endParaRPr lang="en-US" altLang="en-US" sz="2800" dirty="0">
              <a:latin typeface="Times New Roman" pitchFamily="18" charset="0"/>
              <a:cs typeface="Times New Roman" pitchFamily="18" charset="0"/>
            </a:endParaRPr>
          </a:p>
          <a:p>
            <a:pPr eaLnBrk="1" hangingPunct="1">
              <a:lnSpc>
                <a:spcPct val="80000"/>
              </a:lnSpc>
              <a:defRPr/>
            </a:pPr>
            <a:endParaRPr lang="en-US" altLang="en-US" sz="2800" dirty="0">
              <a:latin typeface="Times New Roman" pitchFamily="18" charset="0"/>
              <a:cs typeface="Times New Roman" pitchFamily="18" charset="0"/>
            </a:endParaRPr>
          </a:p>
          <a:p>
            <a:pPr eaLnBrk="1" hangingPunct="1">
              <a:lnSpc>
                <a:spcPct val="80000"/>
              </a:lnSpc>
              <a:defRPr/>
            </a:pPr>
            <a:endParaRPr lang="en-US" altLang="en-US" sz="2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a:extLst>
              <a:ext uri="{FF2B5EF4-FFF2-40B4-BE49-F238E27FC236}">
                <a16:creationId xmlns:a16="http://schemas.microsoft.com/office/drawing/2014/main" xmlns="" id="{84AEBE4F-1285-4BD1-B6E3-5130A6D7C757}"/>
              </a:ext>
            </a:extLst>
          </p:cNvPr>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838200" y="1828800"/>
            <a:ext cx="6324600" cy="2514600"/>
          </a:xfrm>
          <a:noFill/>
        </p:spPr>
      </p:pic>
      <p:pic>
        <p:nvPicPr>
          <p:cNvPr id="37891" name="Picture 2" descr="C:\Users\GPC\Pictures\Rtdconstruction.gif">
            <a:extLst>
              <a:ext uri="{FF2B5EF4-FFF2-40B4-BE49-F238E27FC236}">
                <a16:creationId xmlns:a16="http://schemas.microsoft.com/office/drawing/2014/main" xmlns="" id="{E47C4DE3-A687-4FEF-9F2F-42B83C4788E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4495800"/>
            <a:ext cx="47625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3F0CDCCE-4CD8-45D5-B864-7DCA0ED29726}"/>
              </a:ext>
            </a:extLst>
          </p:cNvPr>
          <p:cNvSpPr>
            <a:spLocks noGrp="1"/>
          </p:cNvSpPr>
          <p:nvPr>
            <p:ph type="body" idx="1"/>
          </p:nvPr>
        </p:nvSpPr>
        <p:spPr>
          <a:xfrm>
            <a:off x="152400" y="304800"/>
            <a:ext cx="8229600" cy="4525963"/>
          </a:xfrm>
        </p:spPr>
        <p:txBody>
          <a:bodyPr/>
          <a:lstStyle/>
          <a:p>
            <a:pPr eaLnBrk="1" hangingPunct="1">
              <a:lnSpc>
                <a:spcPct val="80000"/>
              </a:lnSpc>
            </a:pPr>
            <a:r>
              <a:rPr lang="en-US" altLang="en-US" sz="2800">
                <a:latin typeface="Times New Roman" panose="02020603050405020304" pitchFamily="18" charset="0"/>
                <a:cs typeface="Times New Roman" panose="02020603050405020304" pitchFamily="18" charset="0"/>
              </a:rPr>
              <a:t>The resistance of the platinum wire changes with the change in temperature of the gas or liquid</a:t>
            </a:r>
          </a:p>
          <a:p>
            <a:pPr eaLnBrk="1" hangingPunct="1">
              <a:lnSpc>
                <a:spcPct val="80000"/>
              </a:lnSpc>
            </a:pPr>
            <a:r>
              <a:rPr lang="en-US" altLang="en-US" sz="2800">
                <a:latin typeface="Times New Roman" panose="02020603050405020304" pitchFamily="18" charset="0"/>
                <a:cs typeface="Times New Roman" panose="02020603050405020304" pitchFamily="18" charset="0"/>
              </a:rPr>
              <a:t>This type of sensor have a positive temperature coefficient of resistivity as they are made from metals they are also known as resistance temperature detector</a:t>
            </a:r>
          </a:p>
          <a:p>
            <a:pPr eaLnBrk="1" hangingPunct="1">
              <a:lnSpc>
                <a:spcPct val="80000"/>
              </a:lnSpc>
            </a:pPr>
            <a:r>
              <a:rPr lang="en-US" altLang="en-US" sz="2800">
                <a:latin typeface="Times New Roman" panose="02020603050405020304" pitchFamily="18" charset="0"/>
                <a:cs typeface="Times New Roman" panose="02020603050405020304" pitchFamily="18" charset="0"/>
              </a:rPr>
              <a:t>Resistance thermometer are generally of probe type for immersion in medium whose temperature is to be measured or controlled.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788E5159-A130-4034-A8EB-2DE4610F647E}"/>
              </a:ext>
            </a:extLst>
          </p:cNvPr>
          <p:cNvSpPr>
            <a:spLocks noGrp="1" noChangeArrowheads="1"/>
          </p:cNvSpPr>
          <p:nvPr>
            <p:ph type="title"/>
          </p:nvPr>
        </p:nvSpPr>
        <p:spPr>
          <a:xfrm>
            <a:off x="0" y="274638"/>
            <a:ext cx="9144000" cy="1143000"/>
          </a:xfrm>
        </p:spPr>
        <p:txBody>
          <a:bodyPr/>
          <a:lstStyle/>
          <a:p>
            <a:pPr eaLnBrk="1" hangingPunct="1"/>
            <a:r>
              <a:rPr lang="en-US" altLang="en-US">
                <a:latin typeface="Times New Roman" panose="02020603050405020304" pitchFamily="18" charset="0"/>
                <a:cs typeface="Times New Roman" panose="02020603050405020304" pitchFamily="18" charset="0"/>
              </a:rPr>
              <a:t>Thermocouples</a:t>
            </a:r>
          </a:p>
        </p:txBody>
      </p:sp>
      <p:sp>
        <p:nvSpPr>
          <p:cNvPr id="39939" name="Text Box 3">
            <a:extLst>
              <a:ext uri="{FF2B5EF4-FFF2-40B4-BE49-F238E27FC236}">
                <a16:creationId xmlns:a16="http://schemas.microsoft.com/office/drawing/2014/main" xmlns="" id="{8F017EC1-0D39-4107-8696-429FE50CBB21}"/>
              </a:ext>
            </a:extLst>
          </p:cNvPr>
          <p:cNvSpPr txBox="1">
            <a:spLocks noChangeArrowheads="1"/>
          </p:cNvSpPr>
          <p:nvPr/>
        </p:nvSpPr>
        <p:spPr bwMode="auto">
          <a:xfrm>
            <a:off x="381000" y="1676400"/>
            <a:ext cx="8001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u="sng">
                <a:latin typeface="Times New Roman" panose="02020603050405020304" pitchFamily="18" charset="0"/>
                <a:cs typeface="Times New Roman" panose="02020603050405020304" pitchFamily="18" charset="0"/>
              </a:rPr>
              <a:t>See beck Effect</a:t>
            </a:r>
          </a:p>
        </p:txBody>
      </p:sp>
      <p:sp>
        <p:nvSpPr>
          <p:cNvPr id="39940" name="Text Box 4">
            <a:extLst>
              <a:ext uri="{FF2B5EF4-FFF2-40B4-BE49-F238E27FC236}">
                <a16:creationId xmlns:a16="http://schemas.microsoft.com/office/drawing/2014/main" xmlns="" id="{E1101FC7-53FE-4132-8509-4A23CA7D3E2E}"/>
              </a:ext>
            </a:extLst>
          </p:cNvPr>
          <p:cNvSpPr txBox="1">
            <a:spLocks noChangeArrowheads="1"/>
          </p:cNvSpPr>
          <p:nvPr/>
        </p:nvSpPr>
        <p:spPr bwMode="auto">
          <a:xfrm>
            <a:off x="533400" y="2209800"/>
            <a:ext cx="86106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2400">
                <a:latin typeface="Times New Roman" panose="02020603050405020304" pitchFamily="18" charset="0"/>
                <a:cs typeface="Times New Roman" panose="02020603050405020304" pitchFamily="18" charset="0"/>
              </a:rPr>
              <a:t>When a pair of dissimilar metals are joined at one end, and there is a temperature difference between the joined ends and the open ends, thermal emf is generated, which can be measured in the open ends.</a:t>
            </a:r>
          </a:p>
        </p:txBody>
      </p:sp>
      <p:sp>
        <p:nvSpPr>
          <p:cNvPr id="39941" name="Text Box 5">
            <a:extLst>
              <a:ext uri="{FF2B5EF4-FFF2-40B4-BE49-F238E27FC236}">
                <a16:creationId xmlns:a16="http://schemas.microsoft.com/office/drawing/2014/main" xmlns="" id="{6BB34736-1810-4EAF-99A5-EB92617F705A}"/>
              </a:ext>
            </a:extLst>
          </p:cNvPr>
          <p:cNvSpPr txBox="1">
            <a:spLocks noChangeArrowheads="1"/>
          </p:cNvSpPr>
          <p:nvPr/>
        </p:nvSpPr>
        <p:spPr bwMode="auto">
          <a:xfrm>
            <a:off x="381000" y="3505200"/>
            <a:ext cx="8610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imes New Roman" panose="02020603050405020304" pitchFamily="18" charset="0"/>
                <a:cs typeface="Times New Roman" panose="02020603050405020304" pitchFamily="18" charset="0"/>
              </a:rPr>
              <a:t>This forms the basis of thermocouples</a:t>
            </a:r>
            <a:r>
              <a:rPr lang="en-US" altLang="en-US">
                <a:latin typeface="Calibri" panose="020F0502020204030204" pitchFamily="34" charset="0"/>
              </a:rPr>
              <a:t>.</a:t>
            </a:r>
          </a:p>
        </p:txBody>
      </p:sp>
      <p:pic>
        <p:nvPicPr>
          <p:cNvPr id="39942" name="Picture 6">
            <a:extLst>
              <a:ext uri="{FF2B5EF4-FFF2-40B4-BE49-F238E27FC236}">
                <a16:creationId xmlns:a16="http://schemas.microsoft.com/office/drawing/2014/main" xmlns="" id="{E47B0CB4-9614-420A-9373-81224B23D94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4038600"/>
            <a:ext cx="6019800" cy="221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7C6A418B-3F0D-4AAD-891B-09183204D7A4}"/>
              </a:ext>
            </a:extLst>
          </p:cNvPr>
          <p:cNvSpPr>
            <a:spLocks noGrp="1" noChangeArrowheads="1"/>
          </p:cNvSpPr>
          <p:nvPr>
            <p:ph type="title"/>
          </p:nvPr>
        </p:nvSpPr>
        <p:spPr>
          <a:xfrm>
            <a:off x="762000" y="304800"/>
            <a:ext cx="7924800" cy="1143000"/>
          </a:xfrm>
        </p:spPr>
        <p:txBody>
          <a:bodyPr/>
          <a:lstStyle/>
          <a:p>
            <a:pPr eaLnBrk="1" hangingPunct="1"/>
            <a:r>
              <a:rPr lang="en-US" altLang="en-US" sz="3400">
                <a:latin typeface="Times New Roman" panose="02020603050405020304" pitchFamily="18" charset="0"/>
              </a:rPr>
              <a:t>LINEAR VARIABLE DIFFERENTIAL TRANSFORMER(LVDT)</a:t>
            </a:r>
          </a:p>
        </p:txBody>
      </p:sp>
      <p:sp>
        <p:nvSpPr>
          <p:cNvPr id="40963" name="Rectangle 3">
            <a:extLst>
              <a:ext uri="{FF2B5EF4-FFF2-40B4-BE49-F238E27FC236}">
                <a16:creationId xmlns:a16="http://schemas.microsoft.com/office/drawing/2014/main" xmlns="" id="{174150A6-51D0-4EE4-8000-3F4BCF6EC3F7}"/>
              </a:ext>
            </a:extLst>
          </p:cNvPr>
          <p:cNvSpPr>
            <a:spLocks noGrp="1" noChangeArrowheads="1"/>
          </p:cNvSpPr>
          <p:nvPr>
            <p:ph type="body" sz="half" idx="1"/>
          </p:nvPr>
        </p:nvSpPr>
        <p:spPr>
          <a:xfrm>
            <a:off x="838200" y="1447800"/>
            <a:ext cx="4114800" cy="5181600"/>
          </a:xfrm>
        </p:spPr>
        <p:txBody>
          <a:bodyPr/>
          <a:lstStyle/>
          <a:p>
            <a:pPr eaLnBrk="1" hangingPunct="1">
              <a:lnSpc>
                <a:spcPct val="90000"/>
              </a:lnSpc>
              <a:buFontTx/>
              <a:buChar char="•"/>
            </a:pPr>
            <a:r>
              <a:rPr lang="en-US" altLang="en-US" sz="2400">
                <a:latin typeface="Times New Roman" panose="02020603050405020304" pitchFamily="18" charset="0"/>
              </a:rPr>
              <a:t>AN LVDT transducer comprises a coil former on to which three coils are wound. </a:t>
            </a:r>
          </a:p>
          <a:p>
            <a:pPr eaLnBrk="1" hangingPunct="1">
              <a:lnSpc>
                <a:spcPct val="90000"/>
              </a:lnSpc>
              <a:buFontTx/>
              <a:buChar char="•"/>
            </a:pPr>
            <a:r>
              <a:rPr lang="en-US" altLang="en-US" sz="2400">
                <a:latin typeface="Times New Roman" panose="02020603050405020304" pitchFamily="18" charset="0"/>
              </a:rPr>
              <a:t>The primary coil is excited with an AC current, the secondary coils are wound such that when a ferrite core is in the central linear position, an equal voltage is induced in to each coil. </a:t>
            </a:r>
          </a:p>
          <a:p>
            <a:pPr eaLnBrk="1" hangingPunct="1">
              <a:lnSpc>
                <a:spcPct val="90000"/>
              </a:lnSpc>
              <a:buFontTx/>
              <a:buChar char="•"/>
            </a:pPr>
            <a:r>
              <a:rPr lang="en-US" altLang="en-US" sz="2400">
                <a:latin typeface="Times New Roman" panose="02020603050405020304" pitchFamily="18" charset="0"/>
              </a:rPr>
              <a:t>The secondary are connected in opposite so that in the central position the outputs of the secondary cancels each other out.</a:t>
            </a:r>
          </a:p>
        </p:txBody>
      </p:sp>
      <p:pic>
        <p:nvPicPr>
          <p:cNvPr id="40964" name="Picture 2">
            <a:extLst>
              <a:ext uri="{FF2B5EF4-FFF2-40B4-BE49-F238E27FC236}">
                <a16:creationId xmlns:a16="http://schemas.microsoft.com/office/drawing/2014/main" xmlns="" id="{8B65969D-D6D6-4DF7-8361-9DD24867C8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0" y="2209800"/>
            <a:ext cx="2466975" cy="142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4">
            <a:extLst>
              <a:ext uri="{FF2B5EF4-FFF2-40B4-BE49-F238E27FC236}">
                <a16:creationId xmlns:a16="http://schemas.microsoft.com/office/drawing/2014/main" xmlns="" id="{2CD6111D-5424-4AF8-9C23-38474B47828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62600" y="4495800"/>
            <a:ext cx="329565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xmlns="" id="{33818B68-8B2E-492E-BF8B-410F8EA6E07B}"/>
              </a:ext>
            </a:extLst>
          </p:cNvPr>
          <p:cNvSpPr>
            <a:spLocks noGrp="1" noChangeArrowheads="1"/>
          </p:cNvSpPr>
          <p:nvPr>
            <p:ph type="body" sz="half" idx="1"/>
          </p:nvPr>
        </p:nvSpPr>
        <p:spPr>
          <a:xfrm>
            <a:off x="228600" y="1219200"/>
            <a:ext cx="6172200" cy="5486400"/>
          </a:xfrm>
        </p:spPr>
        <p:txBody>
          <a:bodyPr/>
          <a:lstStyle/>
          <a:p>
            <a:pPr eaLnBrk="1" hangingPunct="1">
              <a:lnSpc>
                <a:spcPct val="80000"/>
              </a:lnSpc>
              <a:buFontTx/>
              <a:buChar char="•"/>
            </a:pPr>
            <a:r>
              <a:rPr lang="en-US" altLang="en-US" sz="2800">
                <a:latin typeface="Times New Roman" panose="02020603050405020304" pitchFamily="18" charset="0"/>
              </a:rPr>
              <a:t>The excitation is applied to the primary winding and the armature assists the induction of current in to secondary coils. </a:t>
            </a:r>
          </a:p>
          <a:p>
            <a:pPr eaLnBrk="1" hangingPunct="1">
              <a:lnSpc>
                <a:spcPct val="80000"/>
              </a:lnSpc>
              <a:buFontTx/>
              <a:buChar char="•"/>
            </a:pPr>
            <a:r>
              <a:rPr lang="en-US" altLang="en-US" sz="2800">
                <a:solidFill>
                  <a:schemeClr val="accent2"/>
                </a:solidFill>
                <a:latin typeface="Times New Roman" panose="02020603050405020304" pitchFamily="18" charset="0"/>
              </a:rPr>
              <a:t>When the core is exactly at the center of the coil </a:t>
            </a:r>
            <a:r>
              <a:rPr lang="en-US" altLang="en-US" sz="2800">
                <a:latin typeface="Times New Roman" panose="02020603050405020304" pitchFamily="18" charset="0"/>
              </a:rPr>
              <a:t>then the flux linked to both the secondary winding will be equal. Due to equal flux linkage the </a:t>
            </a:r>
            <a:r>
              <a:rPr lang="en-US" altLang="en-US" sz="2800">
                <a:solidFill>
                  <a:schemeClr val="accent2"/>
                </a:solidFill>
                <a:latin typeface="Times New Roman" panose="02020603050405020304" pitchFamily="18" charset="0"/>
              </a:rPr>
              <a:t>secondary induced voltages (eo1 &amp; eo2) are equal </a:t>
            </a:r>
            <a:r>
              <a:rPr lang="en-US" altLang="en-US" sz="2800">
                <a:latin typeface="Times New Roman" panose="02020603050405020304" pitchFamily="18" charset="0"/>
              </a:rPr>
              <a:t>but they have opposite polarities. Output voltage </a:t>
            </a:r>
            <a:r>
              <a:rPr lang="en-US" altLang="en-US" sz="2800">
                <a:solidFill>
                  <a:schemeClr val="accent2"/>
                </a:solidFill>
                <a:latin typeface="Times New Roman" panose="02020603050405020304" pitchFamily="18" charset="0"/>
              </a:rPr>
              <a:t>eo is therefore zero</a:t>
            </a:r>
            <a:r>
              <a:rPr lang="en-US" altLang="en-US" sz="2800">
                <a:latin typeface="Times New Roman" panose="02020603050405020304" pitchFamily="18" charset="0"/>
              </a:rPr>
              <a:t>. This position is called “null position”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lvdt-operation-animation">
            <a:extLst>
              <a:ext uri="{FF2B5EF4-FFF2-40B4-BE49-F238E27FC236}">
                <a16:creationId xmlns:a16="http://schemas.microsoft.com/office/drawing/2014/main" xmlns="" id="{A2E5B225-25FC-4893-9762-4E497D7ED097}"/>
              </a:ext>
            </a:extLst>
          </p:cNvPr>
          <p:cNvPicPr>
            <a:picLocks noGrp="1" noChangeAspect="1" noChangeArrowheads="1" noCrop="1"/>
          </p:cNvPicPr>
          <p:nvPr>
            <p:ph type="body" idx="4294967295"/>
          </p:nvPr>
        </p:nvPicPr>
        <p:blipFill>
          <a:blip r:embed="rId2">
            <a:extLst>
              <a:ext uri="{28A0092B-C50C-407E-A947-70E740481C1C}">
                <a14:useLocalDpi xmlns:a14="http://schemas.microsoft.com/office/drawing/2010/main" xmlns="" val="0"/>
              </a:ext>
            </a:extLst>
          </a:blip>
          <a:srcRect/>
          <a:stretch>
            <a:fillRect/>
          </a:stretch>
        </p:blipFill>
        <p:spPr>
          <a:xfrm>
            <a:off x="1981200" y="1600200"/>
            <a:ext cx="5181600" cy="4525963"/>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xmlns="" id="{C5CDAA65-A70C-462F-991E-CAE3F5F4811F}"/>
              </a:ext>
            </a:extLst>
          </p:cNvPr>
          <p:cNvSpPr>
            <a:spLocks noGrp="1"/>
          </p:cNvSpPr>
          <p:nvPr>
            <p:ph type="body" idx="4294967295"/>
          </p:nvPr>
        </p:nvSpPr>
        <p:spPr>
          <a:xfrm>
            <a:off x="457200" y="381000"/>
            <a:ext cx="8229600" cy="5745163"/>
          </a:xfrm>
        </p:spPr>
        <p:txBody>
          <a:bodyPr/>
          <a:lstStyle/>
          <a:p>
            <a:pPr eaLnBrk="1" hangingPunct="1">
              <a:buFontTx/>
              <a:buChar char="•"/>
            </a:pPr>
            <a:r>
              <a:rPr lang="en-US" altLang="en-US">
                <a:latin typeface="Times New Roman" panose="02020603050405020304" pitchFamily="18" charset="0"/>
              </a:rPr>
              <a:t>Now </a:t>
            </a:r>
            <a:r>
              <a:rPr lang="en-US" altLang="en-US">
                <a:solidFill>
                  <a:schemeClr val="accent2"/>
                </a:solidFill>
                <a:latin typeface="Times New Roman" panose="02020603050405020304" pitchFamily="18" charset="0"/>
              </a:rPr>
              <a:t>if the core is displaced from its null position toward sec1 </a:t>
            </a:r>
            <a:r>
              <a:rPr lang="en-US" altLang="en-US">
                <a:latin typeface="Times New Roman" panose="02020603050405020304" pitchFamily="18" charset="0"/>
              </a:rPr>
              <a:t>then flux linked to sec1 increases and flux linked to sec2 decreases. Therefore </a:t>
            </a:r>
            <a:r>
              <a:rPr lang="en-US" altLang="en-US">
                <a:solidFill>
                  <a:schemeClr val="accent2"/>
                </a:solidFill>
                <a:latin typeface="Times New Roman" panose="02020603050405020304" pitchFamily="18" charset="0"/>
              </a:rPr>
              <a:t>e</a:t>
            </a:r>
            <a:r>
              <a:rPr lang="en-US" altLang="en-US" sz="2800">
                <a:solidFill>
                  <a:schemeClr val="accent2"/>
                </a:solidFill>
                <a:latin typeface="Times New Roman" panose="02020603050405020304" pitchFamily="18" charset="0"/>
              </a:rPr>
              <a:t>o</a:t>
            </a:r>
            <a:r>
              <a:rPr lang="en-US" altLang="en-US">
                <a:solidFill>
                  <a:schemeClr val="accent2"/>
                </a:solidFill>
                <a:latin typeface="Times New Roman" panose="02020603050405020304" pitchFamily="18" charset="0"/>
              </a:rPr>
              <a:t>1 &gt; e</a:t>
            </a:r>
            <a:r>
              <a:rPr lang="en-US" altLang="en-US" sz="2800">
                <a:solidFill>
                  <a:schemeClr val="accent2"/>
                </a:solidFill>
                <a:latin typeface="Times New Roman" panose="02020603050405020304" pitchFamily="18" charset="0"/>
              </a:rPr>
              <a:t>o</a:t>
            </a:r>
            <a:r>
              <a:rPr lang="en-US" altLang="en-US">
                <a:solidFill>
                  <a:schemeClr val="accent2"/>
                </a:solidFill>
                <a:latin typeface="Times New Roman" panose="02020603050405020304" pitchFamily="18" charset="0"/>
              </a:rPr>
              <a:t>2 </a:t>
            </a:r>
            <a:r>
              <a:rPr lang="en-US" altLang="en-US">
                <a:latin typeface="Times New Roman" panose="02020603050405020304" pitchFamily="18" charset="0"/>
              </a:rPr>
              <a:t>and the output voltage of LVDT </a:t>
            </a:r>
            <a:r>
              <a:rPr lang="en-US" altLang="en-US">
                <a:solidFill>
                  <a:schemeClr val="accent2"/>
                </a:solidFill>
                <a:latin typeface="Times New Roman" panose="02020603050405020304" pitchFamily="18" charset="0"/>
              </a:rPr>
              <a:t>e</a:t>
            </a:r>
            <a:r>
              <a:rPr lang="en-US" altLang="en-US" sz="2800">
                <a:solidFill>
                  <a:schemeClr val="accent2"/>
                </a:solidFill>
                <a:latin typeface="Times New Roman" panose="02020603050405020304" pitchFamily="18" charset="0"/>
              </a:rPr>
              <a:t>o </a:t>
            </a:r>
            <a:r>
              <a:rPr lang="en-US" altLang="en-US">
                <a:solidFill>
                  <a:schemeClr val="accent2"/>
                </a:solidFill>
                <a:latin typeface="Times New Roman" panose="02020603050405020304" pitchFamily="18" charset="0"/>
              </a:rPr>
              <a:t>will be positive</a:t>
            </a:r>
          </a:p>
          <a:p>
            <a:pPr eaLnBrk="1" hangingPunct="1">
              <a:buFontTx/>
              <a:buChar char="•"/>
            </a:pPr>
            <a:r>
              <a:rPr lang="en-US" altLang="en-US">
                <a:latin typeface="Times New Roman" panose="02020603050405020304" pitchFamily="18" charset="0"/>
              </a:rPr>
              <a:t> </a:t>
            </a:r>
            <a:r>
              <a:rPr lang="en-US" altLang="en-US">
                <a:solidFill>
                  <a:schemeClr val="accent2"/>
                </a:solidFill>
                <a:latin typeface="Times New Roman" panose="02020603050405020304" pitchFamily="18" charset="0"/>
              </a:rPr>
              <a:t>Similarly if the core is displaced toward sec2 </a:t>
            </a:r>
            <a:r>
              <a:rPr lang="en-US" altLang="en-US">
                <a:latin typeface="Times New Roman" panose="02020603050405020304" pitchFamily="18" charset="0"/>
              </a:rPr>
              <a:t>then the </a:t>
            </a:r>
            <a:r>
              <a:rPr lang="en-US" altLang="en-US">
                <a:solidFill>
                  <a:schemeClr val="accent2"/>
                </a:solidFill>
                <a:latin typeface="Times New Roman" panose="02020603050405020304" pitchFamily="18" charset="0"/>
              </a:rPr>
              <a:t>e</a:t>
            </a:r>
            <a:r>
              <a:rPr lang="en-US" altLang="en-US" sz="2800">
                <a:solidFill>
                  <a:schemeClr val="accent2"/>
                </a:solidFill>
                <a:latin typeface="Times New Roman" panose="02020603050405020304" pitchFamily="18" charset="0"/>
              </a:rPr>
              <a:t>o</a:t>
            </a:r>
            <a:r>
              <a:rPr lang="en-US" altLang="en-US">
                <a:solidFill>
                  <a:schemeClr val="accent2"/>
                </a:solidFill>
                <a:latin typeface="Times New Roman" panose="02020603050405020304" pitchFamily="18" charset="0"/>
              </a:rPr>
              <a:t>2 &gt; e</a:t>
            </a:r>
            <a:r>
              <a:rPr lang="en-US" altLang="en-US" sz="2800">
                <a:solidFill>
                  <a:schemeClr val="accent2"/>
                </a:solidFill>
                <a:latin typeface="Times New Roman" panose="02020603050405020304" pitchFamily="18" charset="0"/>
              </a:rPr>
              <a:t>o</a:t>
            </a:r>
            <a:r>
              <a:rPr lang="en-US" altLang="en-US">
                <a:solidFill>
                  <a:schemeClr val="accent2"/>
                </a:solidFill>
                <a:latin typeface="Times New Roman" panose="02020603050405020304" pitchFamily="18" charset="0"/>
              </a:rPr>
              <a:t>1 </a:t>
            </a:r>
            <a:r>
              <a:rPr lang="en-US" altLang="en-US">
                <a:latin typeface="Times New Roman" panose="02020603050405020304" pitchFamily="18" charset="0"/>
              </a:rPr>
              <a:t>and the output voltage of LVDT </a:t>
            </a:r>
            <a:r>
              <a:rPr lang="en-US" altLang="en-US">
                <a:solidFill>
                  <a:schemeClr val="accent2"/>
                </a:solidFill>
                <a:latin typeface="Times New Roman" panose="02020603050405020304" pitchFamily="18" charset="0"/>
              </a:rPr>
              <a:t>e</a:t>
            </a:r>
            <a:r>
              <a:rPr lang="en-US" altLang="en-US" sz="2800">
                <a:solidFill>
                  <a:schemeClr val="accent2"/>
                </a:solidFill>
                <a:latin typeface="Times New Roman" panose="02020603050405020304" pitchFamily="18" charset="0"/>
              </a:rPr>
              <a:t>o </a:t>
            </a:r>
            <a:r>
              <a:rPr lang="en-US" altLang="en-US">
                <a:solidFill>
                  <a:schemeClr val="accent2"/>
                </a:solidFill>
                <a:latin typeface="Times New Roman" panose="02020603050405020304" pitchFamily="18" charset="0"/>
              </a:rPr>
              <a:t>will be negative</a:t>
            </a:r>
            <a:r>
              <a:rPr lang="en-US" altLang="en-US">
                <a:latin typeface="Times New Roman" panose="02020603050405020304" pitchFamily="18" charset="0"/>
              </a:rPr>
              <a:t>.</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8C169217-B9E2-43E6-9647-7AD835FDF0CC}"/>
              </a:ext>
            </a:extLst>
          </p:cNvPr>
          <p:cNvSpPr>
            <a:spLocks noGrp="1"/>
          </p:cNvSpPr>
          <p:nvPr>
            <p:ph type="title"/>
          </p:nvPr>
        </p:nvSpPr>
        <p:spPr/>
        <p:txBody>
          <a:bodyPr/>
          <a:lstStyle/>
          <a:p>
            <a:pPr algn="ctr" eaLnBrk="1" hangingPunct="1"/>
            <a:r>
              <a:rPr lang="en-US" altLang="en-US" b="1"/>
              <a:t>Electrical Transducers</a:t>
            </a:r>
          </a:p>
        </p:txBody>
      </p:sp>
      <p:sp>
        <p:nvSpPr>
          <p:cNvPr id="10243" name="Content Placeholder 2">
            <a:extLst>
              <a:ext uri="{FF2B5EF4-FFF2-40B4-BE49-F238E27FC236}">
                <a16:creationId xmlns:a16="http://schemas.microsoft.com/office/drawing/2014/main" xmlns="" id="{0215F5E5-E4F3-433F-98F1-E420F72709CF}"/>
              </a:ext>
            </a:extLst>
          </p:cNvPr>
          <p:cNvSpPr>
            <a:spLocks noGrp="1"/>
          </p:cNvSpPr>
          <p:nvPr>
            <p:ph sz="quarter" idx="1"/>
          </p:nvPr>
        </p:nvSpPr>
        <p:spPr>
          <a:xfrm>
            <a:off x="914400" y="1447800"/>
            <a:ext cx="7772400" cy="5029200"/>
          </a:xfrm>
        </p:spPr>
        <p:txBody>
          <a:bodyPr/>
          <a:lstStyle/>
          <a:p>
            <a:pPr algn="just" eaLnBrk="1" hangingPunct="1"/>
            <a:r>
              <a:rPr lang="en-IN" altLang="en-US"/>
              <a:t>Electrical transducers are those that respond to changes in physical quantities with electrical outputs.</a:t>
            </a:r>
          </a:p>
          <a:p>
            <a:pPr algn="just" eaLnBrk="1" hangingPunct="1"/>
            <a:r>
              <a:rPr lang="en-US" altLang="en-US"/>
              <a:t>Mostly quantities to be measured are non-electrical such as temperature, pressure, displacement, humidity, fluid flow, speed etc., but these quantities cannot be measured directly. Hence such quantities are required to be sensed and changed into some other form for easy measurement. </a:t>
            </a:r>
          </a:p>
          <a:p>
            <a:pPr algn="just" eaLnBrk="1" hangingPunct="1"/>
            <a:r>
              <a:rPr lang="en-US" altLang="en-US"/>
              <a:t>Electrical quantities such as current, voltage, resistance. inductance and capacitance etc. can be conveniently measured, transferred and stored, and therefore, for measurement of non-electrical quantities these are to be converted into electrical quantities first and then measured.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CD43714F-2880-420A-9C1F-DDEC252033EB}"/>
              </a:ext>
            </a:extLst>
          </p:cNvPr>
          <p:cNvSpPr>
            <a:spLocks noGrp="1"/>
          </p:cNvSpPr>
          <p:nvPr>
            <p:ph type="title"/>
          </p:nvPr>
        </p:nvSpPr>
        <p:spPr>
          <a:xfrm>
            <a:off x="914400" y="228600"/>
            <a:ext cx="7772400" cy="1143000"/>
          </a:xfrm>
        </p:spPr>
        <p:txBody>
          <a:bodyPr/>
          <a:lstStyle/>
          <a:p>
            <a:pPr algn="ctr" eaLnBrk="1" hangingPunct="1"/>
            <a:r>
              <a:rPr lang="en-US" altLang="en-US" sz="3600" b="1"/>
              <a:t>Electrical Transducers(cont’d)</a:t>
            </a:r>
          </a:p>
        </p:txBody>
      </p:sp>
      <p:sp>
        <p:nvSpPr>
          <p:cNvPr id="11267" name="Content Placeholder 2">
            <a:extLst>
              <a:ext uri="{FF2B5EF4-FFF2-40B4-BE49-F238E27FC236}">
                <a16:creationId xmlns:a16="http://schemas.microsoft.com/office/drawing/2014/main" xmlns="" id="{43522CE3-98D6-4029-A83D-9AD50946E867}"/>
              </a:ext>
            </a:extLst>
          </p:cNvPr>
          <p:cNvSpPr>
            <a:spLocks noGrp="1"/>
          </p:cNvSpPr>
          <p:nvPr>
            <p:ph sz="quarter" idx="1"/>
          </p:nvPr>
        </p:nvSpPr>
        <p:spPr>
          <a:xfrm>
            <a:off x="914400" y="1447800"/>
            <a:ext cx="7772400" cy="5200650"/>
          </a:xfrm>
        </p:spPr>
        <p:txBody>
          <a:bodyPr/>
          <a:lstStyle/>
          <a:p>
            <a:pPr algn="just" eaLnBrk="1" hangingPunct="1"/>
            <a:r>
              <a:rPr lang="en-US" altLang="en-US"/>
              <a:t>The function of converting non-electrical quantity into electrical one is accomplished by a device called the electrical transducer.</a:t>
            </a:r>
          </a:p>
          <a:p>
            <a:pPr algn="just" eaLnBrk="1" hangingPunct="1"/>
            <a:r>
              <a:rPr lang="en-US" altLang="en-US"/>
              <a:t> Basically an electrical transducer is a sensing device by which a physical, mechanical or optical quantity to be measured is transformed directly, with a suitable mechanism, into an electrical signal.</a:t>
            </a:r>
          </a:p>
        </p:txBody>
      </p:sp>
      <p:pic>
        <p:nvPicPr>
          <p:cNvPr id="11268" name="Picture 5" descr="Advantages and disadvantages of electrical transducer - Polytechnic Hub">
            <a:extLst>
              <a:ext uri="{FF2B5EF4-FFF2-40B4-BE49-F238E27FC236}">
                <a16:creationId xmlns:a16="http://schemas.microsoft.com/office/drawing/2014/main" xmlns="" id="{76F58462-314E-4FD3-97BE-6A7440450CD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4419600"/>
            <a:ext cx="6629400" cy="222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214CE3A3-0E4F-48A8-B108-8129199F442D}"/>
              </a:ext>
            </a:extLst>
          </p:cNvPr>
          <p:cNvSpPr>
            <a:spLocks noGrp="1"/>
          </p:cNvSpPr>
          <p:nvPr>
            <p:ph type="title"/>
          </p:nvPr>
        </p:nvSpPr>
        <p:spPr/>
        <p:txBody>
          <a:bodyPr/>
          <a:lstStyle/>
          <a:p>
            <a:pPr eaLnBrk="1" hangingPunct="1"/>
            <a:r>
              <a:rPr lang="en-US" altLang="en-US" sz="3200" b="1"/>
              <a:t>BASIC REQUIREMENTS OF A TRANSDUCER</a:t>
            </a:r>
            <a:endParaRPr lang="en-US" altLang="en-US" sz="3200"/>
          </a:p>
        </p:txBody>
      </p:sp>
      <p:sp>
        <p:nvSpPr>
          <p:cNvPr id="12291" name="Content Placeholder 2">
            <a:extLst>
              <a:ext uri="{FF2B5EF4-FFF2-40B4-BE49-F238E27FC236}">
                <a16:creationId xmlns:a16="http://schemas.microsoft.com/office/drawing/2014/main" xmlns="" id="{3F30AE46-FB0D-43F2-BC6D-8E3E41FBE0B7}"/>
              </a:ext>
            </a:extLst>
          </p:cNvPr>
          <p:cNvSpPr>
            <a:spLocks noGrp="1"/>
          </p:cNvSpPr>
          <p:nvPr>
            <p:ph sz="quarter" idx="1"/>
          </p:nvPr>
        </p:nvSpPr>
        <p:spPr/>
        <p:txBody>
          <a:bodyPr/>
          <a:lstStyle/>
          <a:p>
            <a:pPr algn="just" eaLnBrk="1" hangingPunct="1"/>
            <a:r>
              <a:rPr lang="en-US" altLang="en-US"/>
              <a:t>The main function of a transducer is to respond only for the measurement under specified limits for which it is designed. It is, therefore, necessary to know the relationship between the input and output quantities and it should be fixed. Transducers should meet the following basic requirements.</a:t>
            </a:r>
          </a:p>
          <a:p>
            <a:pPr eaLnBrk="1" hangingPunct="1">
              <a:buFont typeface="Wingdings 2" panose="05020102010507070707" pitchFamily="18" charset="2"/>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1D0DEA92-5D5B-4B53-B3D3-8FCC1EA4A685}"/>
              </a:ext>
            </a:extLst>
          </p:cNvPr>
          <p:cNvSpPr>
            <a:spLocks noGrp="1"/>
          </p:cNvSpPr>
          <p:nvPr>
            <p:ph type="title"/>
          </p:nvPr>
        </p:nvSpPr>
        <p:spPr/>
        <p:txBody>
          <a:bodyPr/>
          <a:lstStyle/>
          <a:p>
            <a:pPr eaLnBrk="1" hangingPunct="1"/>
            <a:r>
              <a:rPr lang="en-US" altLang="en-US" sz="3200" b="1">
                <a:latin typeface="Times New Roman" panose="02020603050405020304" pitchFamily="18" charset="0"/>
                <a:cs typeface="Times New Roman" panose="02020603050405020304" pitchFamily="18" charset="0"/>
              </a:rPr>
              <a:t>Basic Requirements Of a Transducer (cont’d)</a:t>
            </a:r>
            <a:endParaRPr lang="en-US" altLang="en-US"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AB752A-EF5B-4CF4-9286-B9CCD7F2CE11}"/>
              </a:ext>
            </a:extLst>
          </p:cNvPr>
          <p:cNvSpPr>
            <a:spLocks noGrp="1"/>
          </p:cNvSpPr>
          <p:nvPr>
            <p:ph sz="quarter" idx="1"/>
          </p:nvPr>
        </p:nvSpPr>
        <p:spPr/>
        <p:txBody>
          <a:bodyPr>
            <a:normAutofit lnSpcReduction="10000"/>
          </a:bodyPr>
          <a:lstStyle/>
          <a:p>
            <a:pPr marL="274320" indent="-274320" eaLnBrk="1" fontAlgn="auto" hangingPunct="1">
              <a:spcBef>
                <a:spcPts val="580"/>
              </a:spcBef>
              <a:spcAft>
                <a:spcPts val="0"/>
              </a:spcAft>
              <a:buFont typeface="Wingdings 2"/>
              <a:buNone/>
              <a:defRPr/>
            </a:pPr>
            <a:endParaRPr lang="en-US" dirty="0"/>
          </a:p>
          <a:p>
            <a:pPr marL="274320" indent="-274320" algn="just" eaLnBrk="1" fontAlgn="auto" hangingPunct="1">
              <a:spcBef>
                <a:spcPts val="580"/>
              </a:spcBef>
              <a:spcAft>
                <a:spcPts val="0"/>
              </a:spcAft>
              <a:buFont typeface="Wingdings 2"/>
              <a:buChar char=""/>
              <a:defRPr/>
            </a:pPr>
            <a:r>
              <a:rPr lang="en-US" dirty="0">
                <a:solidFill>
                  <a:schemeClr val="accent2"/>
                </a:solidFill>
              </a:rPr>
              <a:t>Ruggedness.</a:t>
            </a:r>
            <a:r>
              <a:rPr lang="en-US" dirty="0"/>
              <a:t> It should be capable of withstanding overload and some safety arrangement should be provided for overload protection.</a:t>
            </a:r>
          </a:p>
          <a:p>
            <a:pPr marL="274320" indent="-274320" algn="just" eaLnBrk="1" fontAlgn="auto" hangingPunct="1">
              <a:spcBef>
                <a:spcPts val="580"/>
              </a:spcBef>
              <a:spcAft>
                <a:spcPts val="0"/>
              </a:spcAft>
              <a:buFont typeface="Wingdings 2"/>
              <a:buChar char=""/>
              <a:defRPr/>
            </a:pPr>
            <a:r>
              <a:rPr lang="en-US" dirty="0">
                <a:solidFill>
                  <a:schemeClr val="accent2"/>
                </a:solidFill>
              </a:rPr>
              <a:t>Linearity. </a:t>
            </a:r>
            <a:r>
              <a:rPr lang="en-US" dirty="0"/>
              <a:t>Its input-output characteristics should be linear and it should produce these characteristics in symmetrical way.</a:t>
            </a:r>
          </a:p>
          <a:p>
            <a:pPr marL="274320" indent="-274320" algn="just" eaLnBrk="1" fontAlgn="auto" hangingPunct="1">
              <a:spcBef>
                <a:spcPts val="580"/>
              </a:spcBef>
              <a:spcAft>
                <a:spcPts val="0"/>
              </a:spcAft>
              <a:buFont typeface="Wingdings 2"/>
              <a:buChar char=""/>
              <a:defRPr/>
            </a:pPr>
            <a:r>
              <a:rPr lang="en-US" dirty="0">
                <a:solidFill>
                  <a:schemeClr val="accent2"/>
                </a:solidFill>
              </a:rPr>
              <a:t>Repeatability.</a:t>
            </a:r>
            <a:r>
              <a:rPr lang="en-US" dirty="0"/>
              <a:t> It should reproduce same output signal when the same input signal is applied again and again under fixed environmental conditions e.g. temperature, pressure, humidity etc.</a:t>
            </a:r>
          </a:p>
          <a:p>
            <a:pPr marL="274320" indent="-274320" eaLnBrk="1" fontAlgn="auto" hangingPunct="1">
              <a:spcBef>
                <a:spcPts val="580"/>
              </a:spcBef>
              <a:spcAft>
                <a:spcPts val="0"/>
              </a:spcAft>
              <a:buFont typeface="Wingdings 2"/>
              <a:buChar cha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7236F-6A0A-4A4E-BEB3-82D45CD5398F}"/>
              </a:ext>
            </a:extLst>
          </p:cNvPr>
          <p:cNvSpPr>
            <a:spLocks noGrp="1"/>
          </p:cNvSpPr>
          <p:nvPr>
            <p:ph type="title"/>
          </p:nvPr>
        </p:nvSpPr>
        <p:spPr/>
        <p:txBody>
          <a:bodyPr>
            <a:normAutofit fontScale="90000"/>
          </a:bodyPr>
          <a:lstStyle/>
          <a:p>
            <a:pPr eaLnBrk="1" fontAlgn="auto" hangingPunct="1">
              <a:spcAft>
                <a:spcPts val="0"/>
              </a:spcAft>
              <a:defRPr/>
            </a:pPr>
            <a:r>
              <a:rPr lang="en-US" b="1" dirty="0">
                <a:latin typeface="Times New Roman" pitchFamily="18" charset="0"/>
                <a:cs typeface="Times New Roman" pitchFamily="18" charset="0"/>
              </a:rPr>
              <a:t>Basic Requirements Of a Transducer (cont’d)</a:t>
            </a:r>
            <a:endParaRPr lang="en-US" dirty="0"/>
          </a:p>
        </p:txBody>
      </p:sp>
      <p:sp>
        <p:nvSpPr>
          <p:cNvPr id="14339" name="Content Placeholder 2">
            <a:extLst>
              <a:ext uri="{FF2B5EF4-FFF2-40B4-BE49-F238E27FC236}">
                <a16:creationId xmlns:a16="http://schemas.microsoft.com/office/drawing/2014/main" xmlns="" id="{0CA4D47F-9184-4331-8932-E956E6AAEF29}"/>
              </a:ext>
            </a:extLst>
          </p:cNvPr>
          <p:cNvSpPr>
            <a:spLocks noGrp="1"/>
          </p:cNvSpPr>
          <p:nvPr>
            <p:ph sz="quarter" idx="1"/>
          </p:nvPr>
        </p:nvSpPr>
        <p:spPr/>
        <p:txBody>
          <a:bodyPr/>
          <a:lstStyle/>
          <a:p>
            <a:pPr algn="just" eaLnBrk="1" hangingPunct="1"/>
            <a:r>
              <a:rPr lang="en-US" altLang="en-US">
                <a:solidFill>
                  <a:schemeClr val="accent2"/>
                </a:solidFill>
              </a:rPr>
              <a:t>High Output Signal Quality</a:t>
            </a:r>
            <a:r>
              <a:rPr lang="en-US" altLang="en-US"/>
              <a:t>. The quality of output signal should be good i.e. the ratio of the signal to the noise should be high and the amplitude of the output signal should be enough.</a:t>
            </a:r>
          </a:p>
          <a:p>
            <a:pPr algn="just" eaLnBrk="1" hangingPunct="1"/>
            <a:r>
              <a:rPr lang="en-US" altLang="en-US">
                <a:solidFill>
                  <a:schemeClr val="accent2"/>
                </a:solidFill>
              </a:rPr>
              <a:t>High Reliability and Stability</a:t>
            </a:r>
            <a:r>
              <a:rPr lang="en-US" altLang="en-US"/>
              <a:t>. It should give minimum error in measurement for temperature variations, vibrations and other various changes in surroundings.</a:t>
            </a:r>
          </a:p>
          <a:p>
            <a:pPr algn="just" eaLnBrk="1" hangingPunct="1"/>
            <a:r>
              <a:rPr lang="en-US" altLang="en-US">
                <a:solidFill>
                  <a:schemeClr val="accent2"/>
                </a:solidFill>
              </a:rPr>
              <a:t>Good Dynamic Response</a:t>
            </a:r>
            <a:r>
              <a:rPr lang="en-US" altLang="en-US"/>
              <a:t>. Its output should be faithful to input when taken as a function of time. The effect is analyzed as the frequency response.</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7145D-2AD3-40DE-839D-EFA85AEFC53A}"/>
              </a:ext>
            </a:extLst>
          </p:cNvPr>
          <p:cNvSpPr>
            <a:spLocks noGrp="1"/>
          </p:cNvSpPr>
          <p:nvPr>
            <p:ph type="title"/>
          </p:nvPr>
        </p:nvSpPr>
        <p:spPr/>
        <p:txBody>
          <a:bodyPr>
            <a:normAutofit fontScale="90000"/>
          </a:bodyPr>
          <a:lstStyle/>
          <a:p>
            <a:pPr eaLnBrk="1" fontAlgn="auto" hangingPunct="1">
              <a:spcAft>
                <a:spcPts val="0"/>
              </a:spcAft>
              <a:defRPr/>
            </a:pPr>
            <a:r>
              <a:rPr lang="en-US" b="1" dirty="0">
                <a:latin typeface="Times New Roman" pitchFamily="18" charset="0"/>
                <a:cs typeface="Times New Roman" pitchFamily="18" charset="0"/>
              </a:rPr>
              <a:t>Basic Requirements Of a Transducer (cont’d)</a:t>
            </a:r>
            <a:endParaRPr lang="en-US" dirty="0"/>
          </a:p>
        </p:txBody>
      </p:sp>
      <p:sp>
        <p:nvSpPr>
          <p:cNvPr id="15363" name="Content Placeholder 2">
            <a:extLst>
              <a:ext uri="{FF2B5EF4-FFF2-40B4-BE49-F238E27FC236}">
                <a16:creationId xmlns:a16="http://schemas.microsoft.com/office/drawing/2014/main" xmlns="" id="{91DA54D2-010B-4AC1-85F0-F00104D746ED}"/>
              </a:ext>
            </a:extLst>
          </p:cNvPr>
          <p:cNvSpPr>
            <a:spLocks noGrp="1"/>
          </p:cNvSpPr>
          <p:nvPr>
            <p:ph sz="quarter" idx="1"/>
          </p:nvPr>
        </p:nvSpPr>
        <p:spPr/>
        <p:txBody>
          <a:bodyPr/>
          <a:lstStyle/>
          <a:p>
            <a:pPr algn="just" eaLnBrk="1" hangingPunct="1"/>
            <a:r>
              <a:rPr lang="en-US" altLang="en-US">
                <a:solidFill>
                  <a:schemeClr val="accent2"/>
                </a:solidFill>
              </a:rPr>
              <a:t>No Hysteretic</a:t>
            </a:r>
            <a:r>
              <a:rPr lang="en-US" altLang="en-US"/>
              <a:t>. It should not give any hysteretic during measurement while input signal is varied from its low value to high value and vice-versa.</a:t>
            </a:r>
          </a:p>
          <a:p>
            <a:pPr algn="just" eaLnBrk="1" hangingPunct="1"/>
            <a:r>
              <a:rPr lang="en-US" altLang="en-US">
                <a:solidFill>
                  <a:schemeClr val="accent2"/>
                </a:solidFill>
              </a:rPr>
              <a:t>Residual Deformation</a:t>
            </a:r>
            <a:r>
              <a:rPr lang="en-US" altLang="en-US"/>
              <a:t>. There should be no deformation on removal of local after long period of application.</a:t>
            </a:r>
          </a:p>
          <a:p>
            <a:pPr eaLnBrk="1" hangingPunct="1"/>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10" ma:contentTypeDescription="Create a new document." ma:contentTypeScope="" ma:versionID="bd3f3a4ddc262a83e9bb66fe62b9c922">
  <xsd:schema xmlns:xsd="http://www.w3.org/2001/XMLSchema" xmlns:xs="http://www.w3.org/2001/XMLSchema" xmlns:p="http://schemas.microsoft.com/office/2006/metadata/properties" xmlns:ns2="55175d81-bfcc-4e20-b7a7-7b462a4db073" targetNamespace="http://schemas.microsoft.com/office/2006/metadata/properties" ma:root="true" ma:fieldsID="97bfb6056a5880b3ba9dd26511482fce"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A180D5-6D5C-48DB-85E3-F785C77F0877}"/>
</file>

<file path=customXml/itemProps2.xml><?xml version="1.0" encoding="utf-8"?>
<ds:datastoreItem xmlns:ds="http://schemas.openxmlformats.org/officeDocument/2006/customXml" ds:itemID="{F36C71E1-C760-4355-8CB3-93C32A2ED970}"/>
</file>

<file path=customXml/itemProps3.xml><?xml version="1.0" encoding="utf-8"?>
<ds:datastoreItem xmlns:ds="http://schemas.openxmlformats.org/officeDocument/2006/customXml" ds:itemID="{21AB7444-7739-4491-9E82-7C717EEB2F51}"/>
</file>

<file path=docProps/app.xml><?xml version="1.0" encoding="utf-8"?>
<Properties xmlns="http://schemas.openxmlformats.org/officeDocument/2006/extended-properties" xmlns:vt="http://schemas.openxmlformats.org/officeDocument/2006/docPropsVTypes">
  <Template>Equity</Template>
  <TotalTime>138</TotalTime>
  <Words>1864</Words>
  <Application>Microsoft Office PowerPoint</Application>
  <PresentationFormat>On-screen Show (4:3)</PresentationFormat>
  <Paragraphs>158</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Transducers</vt:lpstr>
      <vt:lpstr>Introduction</vt:lpstr>
      <vt:lpstr>Mechanical Transducers</vt:lpstr>
      <vt:lpstr>Electrical Transducers</vt:lpstr>
      <vt:lpstr>Electrical Transducers(cont’d)</vt:lpstr>
      <vt:lpstr>BASIC REQUIREMENTS OF A TRANSDUCER</vt:lpstr>
      <vt:lpstr>Basic Requirements Of a Transducer (cont’d)</vt:lpstr>
      <vt:lpstr>Basic Requirements Of a Transducer (cont’d)</vt:lpstr>
      <vt:lpstr>Basic Requirements Of a Transducer (cont’d)</vt:lpstr>
      <vt:lpstr>CLASSIFICATION OF TRANSDUCERS</vt:lpstr>
      <vt:lpstr>Slide 11</vt:lpstr>
      <vt:lpstr>CLASSIFICATION OF ACTIVE TRANSDUCERS </vt:lpstr>
      <vt:lpstr>Slide 13</vt:lpstr>
      <vt:lpstr>CLASSIFICATION OF PASSIVE TRANSDUCERS</vt:lpstr>
      <vt:lpstr>Slide 15</vt:lpstr>
      <vt:lpstr>Slide 16</vt:lpstr>
      <vt:lpstr>Slide 17</vt:lpstr>
      <vt:lpstr>Slide 18</vt:lpstr>
      <vt:lpstr>Slide 19</vt:lpstr>
      <vt:lpstr>Slide 20</vt:lpstr>
      <vt:lpstr>Slide 21</vt:lpstr>
      <vt:lpstr>Slide 22</vt:lpstr>
      <vt:lpstr>Slide 23</vt:lpstr>
      <vt:lpstr>Slide 24</vt:lpstr>
      <vt:lpstr>PASSIVE TRANSDUCERS</vt:lpstr>
      <vt:lpstr>RESISTIVE TRANSDUCER</vt:lpstr>
      <vt:lpstr>POTENTIOMETER</vt:lpstr>
      <vt:lpstr>STRAIN GAUGE</vt:lpstr>
      <vt:lpstr>TYPES OF STRAIN GAUGE</vt:lpstr>
      <vt:lpstr>RESISTANCE THERMOMETER</vt:lpstr>
      <vt:lpstr>Slide 31</vt:lpstr>
      <vt:lpstr>Slide 32</vt:lpstr>
      <vt:lpstr>Thermocouples</vt:lpstr>
      <vt:lpstr>LINEAR VARIABLE DIFFERENTIAL TRANSFORMER(LVDT)</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Transducers</dc:title>
  <dc:creator>User</dc:creator>
  <cp:lastModifiedBy>USER</cp:lastModifiedBy>
  <cp:revision>19</cp:revision>
  <dcterms:created xsi:type="dcterms:W3CDTF">2009-10-27T04:01:13Z</dcterms:created>
  <dcterms:modified xsi:type="dcterms:W3CDTF">2021-01-04T04:22:43Z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