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0" r:id="rId5"/>
    <p:sldId id="260" r:id="rId6"/>
    <p:sldId id="261" r:id="rId7"/>
    <p:sldId id="262" r:id="rId8"/>
    <p:sldId id="271" r:id="rId9"/>
    <p:sldId id="266" r:id="rId10"/>
    <p:sldId id="268" r:id="rId11"/>
    <p:sldId id="272" r:id="rId12"/>
    <p:sldId id="269" r:id="rId13"/>
    <p:sldId id="273" r:id="rId14"/>
    <p:sldId id="267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46403" y="912875"/>
            <a:ext cx="10299192" cy="5123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418" y="338404"/>
            <a:ext cx="7773162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350" y="1107186"/>
            <a:ext cx="11817299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ainthatstuff.com/plastics.html" TargetMode="External"/><Relationship Id="rId7" Type="http://schemas.openxmlformats.org/officeDocument/2006/relationships/hyperlink" Target="https://www.explainthatstuff.com/electricity.html" TargetMode="External"/><Relationship Id="rId2" Type="http://schemas.openxmlformats.org/officeDocument/2006/relationships/hyperlink" Target="https://www.explainthatstuff.com/soun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xplainthatstuff.com/magnetism.html" TargetMode="External"/><Relationship Id="rId5" Type="http://schemas.openxmlformats.org/officeDocument/2006/relationships/hyperlink" Target="https://www.explainthatstuff.com/ironsteel.html" TargetMode="External"/><Relationship Id="rId4" Type="http://schemas.openxmlformats.org/officeDocument/2006/relationships/hyperlink" Target="https://www.explainthatstuff.com/papermaking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ainthatstuff.com/magnetism.html" TargetMode="External"/><Relationship Id="rId7" Type="http://schemas.openxmlformats.org/officeDocument/2006/relationships/hyperlink" Target="https://www.explainthatstuff.com/electricguitars.html" TargetMode="External"/><Relationship Id="rId2" Type="http://schemas.openxmlformats.org/officeDocument/2006/relationships/hyperlink" Target="https://www.explainthatstuff.com/plastic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xplainthatstuff.com/amplifiers.html" TargetMode="External"/><Relationship Id="rId5" Type="http://schemas.openxmlformats.org/officeDocument/2006/relationships/hyperlink" Target="https://www.explainthatstuff.com/sound.html" TargetMode="External"/><Relationship Id="rId4" Type="http://schemas.openxmlformats.org/officeDocument/2006/relationships/hyperlink" Target="https://www.explainthatstuff.com/electricity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54227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9620">
              <a:lnSpc>
                <a:spcPct val="100000"/>
              </a:lnSpc>
              <a:spcBef>
                <a:spcPts val="100"/>
              </a:spcBef>
              <a:tabLst>
                <a:tab pos="5815330" algn="l"/>
              </a:tabLst>
            </a:pPr>
            <a:r>
              <a:rPr dirty="0"/>
              <a:t>pH	</a:t>
            </a:r>
            <a:r>
              <a:rPr spc="-5" dirty="0"/>
              <a:t>M</a:t>
            </a:r>
            <a:r>
              <a:rPr spc="-40" dirty="0"/>
              <a:t>e</a:t>
            </a:r>
            <a:r>
              <a:rPr dirty="0"/>
              <a:t>t</a:t>
            </a:r>
            <a:r>
              <a:rPr spc="15" dirty="0"/>
              <a:t>r</a:t>
            </a:r>
            <a:r>
              <a:rPr dirty="0"/>
              <a:t>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LOUD SPEAKER</a:t>
            </a:r>
            <a:endParaRPr lang="en-US" dirty="0"/>
          </a:p>
        </p:txBody>
      </p:sp>
      <p:pic>
        <p:nvPicPr>
          <p:cNvPr id="1026" name="Picture 2" descr="C:\Users\MAGIZHINI\Desktop\Ajay\how-a-loudspeaker-works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828800"/>
            <a:ext cx="3810000" cy="3419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LOUD SPEAKER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11201399" cy="338554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When things shake about, or vibrate, they make the </a:t>
            </a:r>
            <a:r>
              <a:rPr lang="en-US" sz="2000" dirty="0" smtClean="0">
                <a:hlinkClick r:id="rId2"/>
              </a:rPr>
              <a:t>sounds</a:t>
            </a:r>
            <a:r>
              <a:rPr lang="en-US" sz="2000" dirty="0" smtClean="0"/>
              <a:t> we can hear in the world around us. 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At the front of a loudspeaker, there is a fabric, </a:t>
            </a:r>
            <a:r>
              <a:rPr lang="en-US" sz="2000" dirty="0" smtClean="0">
                <a:hlinkClick r:id="rId3"/>
              </a:rPr>
              <a:t>plastic</a:t>
            </a:r>
            <a:r>
              <a:rPr lang="en-US" sz="2000" dirty="0" smtClean="0"/>
              <a:t>, </a:t>
            </a:r>
            <a:r>
              <a:rPr lang="en-US" sz="2000" dirty="0" smtClean="0">
                <a:hlinkClick r:id="rId4"/>
              </a:rPr>
              <a:t>paper</a:t>
            </a:r>
            <a:r>
              <a:rPr lang="en-US" sz="2000" dirty="0" smtClean="0"/>
              <a:t>, or lightweight metal </a:t>
            </a:r>
            <a:r>
              <a:rPr lang="en-US" sz="2000" b="1" dirty="0" smtClean="0"/>
              <a:t>cone</a:t>
            </a:r>
            <a:r>
              <a:rPr lang="en-US" sz="2000" dirty="0" smtClean="0"/>
              <a:t> (sometimes called a </a:t>
            </a:r>
            <a:r>
              <a:rPr lang="en-US" sz="2000" b="1" dirty="0" smtClean="0"/>
              <a:t>diaphragm</a:t>
            </a:r>
            <a:r>
              <a:rPr lang="en-US" sz="2000" dirty="0" smtClean="0"/>
              <a:t>) not unlike a drum skin (colored gray in our picture). 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inner part is fixed to an </a:t>
            </a:r>
            <a:r>
              <a:rPr lang="en-US" sz="2000" dirty="0" smtClean="0">
                <a:hlinkClick r:id="rId5"/>
              </a:rPr>
              <a:t>iron</a:t>
            </a:r>
            <a:r>
              <a:rPr lang="en-US" sz="2000" dirty="0" smtClean="0"/>
              <a:t> coil (sometimes called the </a:t>
            </a:r>
            <a:r>
              <a:rPr lang="en-US" sz="2000" b="1" dirty="0" smtClean="0"/>
              <a:t>voice coil</a:t>
            </a:r>
            <a:r>
              <a:rPr lang="en-US" sz="2000" dirty="0" smtClean="0"/>
              <a:t>, colored orange in the diagram) that sits just in front of a permanent </a:t>
            </a:r>
            <a:r>
              <a:rPr lang="en-US" sz="2000" dirty="0" smtClean="0">
                <a:hlinkClick r:id="rId6"/>
              </a:rPr>
              <a:t>magnet</a:t>
            </a:r>
            <a:r>
              <a:rPr lang="en-US" sz="2000" dirty="0" smtClean="0"/>
              <a:t> (sometimes called the </a:t>
            </a:r>
            <a:r>
              <a:rPr lang="en-US" sz="2000" b="1" dirty="0" smtClean="0"/>
              <a:t>field magnet</a:t>
            </a:r>
            <a:r>
              <a:rPr lang="en-US" sz="2000" dirty="0" smtClean="0"/>
              <a:t>, and colored yellow).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When you hook up the loudspeaker to a stereo, electrical signals feed through the speaker cables (red) into the coil.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This turns the coil into a temporary magnet or </a:t>
            </a:r>
            <a:r>
              <a:rPr lang="en-US" sz="2000" b="1" dirty="0" smtClean="0"/>
              <a:t>electromagnet</a:t>
            </a:r>
            <a:r>
              <a:rPr lang="en-US" sz="2000" dirty="0" smtClean="0"/>
              <a:t>. As the </a:t>
            </a:r>
            <a:r>
              <a:rPr lang="en-US" sz="2000" dirty="0" smtClean="0">
                <a:hlinkClick r:id="rId7"/>
              </a:rPr>
              <a:t>electricity</a:t>
            </a:r>
            <a:r>
              <a:rPr lang="en-US" sz="2000" dirty="0" smtClean="0"/>
              <a:t> flows back and forth in the cables, the electromagnet either attracts or repels the permanent magnet.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This moves the coil back and forward, pulling and pushing the loudspeaker cone. Like a drum skin vibrating back and forth, the moving cone pumps sounds out into the air.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18" y="338404"/>
            <a:ext cx="7773162" cy="923330"/>
          </a:xfrm>
        </p:spPr>
        <p:txBody>
          <a:bodyPr/>
          <a:lstStyle/>
          <a:p>
            <a:pPr algn="ctr"/>
            <a:r>
              <a:rPr lang="en-US" dirty="0" smtClean="0"/>
              <a:t>Microphones</a:t>
            </a:r>
            <a:endParaRPr lang="en-US" dirty="0"/>
          </a:p>
        </p:txBody>
      </p:sp>
      <p:pic>
        <p:nvPicPr>
          <p:cNvPr id="2050" name="Picture 2" descr="Simple artwork showing how microphones wo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286000"/>
            <a:ext cx="3810000" cy="1695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18" y="338404"/>
            <a:ext cx="7773162" cy="923330"/>
          </a:xfrm>
        </p:spPr>
        <p:txBody>
          <a:bodyPr/>
          <a:lstStyle/>
          <a:p>
            <a:pPr algn="ctr"/>
            <a:r>
              <a:rPr lang="en-US" dirty="0" smtClean="0"/>
              <a:t>Microphones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350" y="1600200"/>
            <a:ext cx="11471250" cy="46166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When you speak, </a:t>
            </a:r>
            <a:r>
              <a:rPr lang="en-US" sz="2000" b="1" dirty="0" smtClean="0"/>
              <a:t>sound waves</a:t>
            </a:r>
            <a:r>
              <a:rPr lang="en-US" sz="2000" dirty="0" smtClean="0"/>
              <a:t> created by your voice carry energy toward the microphone. Remember that sound we can hear is energy carried by vibrations in the air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Inside the microphone, the </a:t>
            </a:r>
            <a:r>
              <a:rPr lang="en-US" sz="2000" b="1" dirty="0" smtClean="0"/>
              <a:t>diaphragm</a:t>
            </a:r>
            <a:r>
              <a:rPr lang="en-US" sz="2000" dirty="0" smtClean="0"/>
              <a:t> (much smaller than you'd find in a loudspeaker and usually made of very thin </a:t>
            </a:r>
            <a:r>
              <a:rPr lang="en-US" sz="2000" dirty="0" smtClean="0">
                <a:hlinkClick r:id="rId2"/>
              </a:rPr>
              <a:t>plastic</a:t>
            </a:r>
            <a:r>
              <a:rPr lang="en-US" sz="2000" dirty="0" smtClean="0"/>
              <a:t>) moves back and forth when the sound waves hit it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 </a:t>
            </a:r>
            <a:r>
              <a:rPr lang="en-US" sz="2000" b="1" dirty="0" smtClean="0"/>
              <a:t>coil</a:t>
            </a:r>
            <a:r>
              <a:rPr lang="en-US" sz="2000" dirty="0" smtClean="0"/>
              <a:t>, attached to the diaphragm, moves back and forth as well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 </a:t>
            </a:r>
            <a:r>
              <a:rPr lang="en-US" sz="2000" b="1" dirty="0" smtClean="0"/>
              <a:t>permanent magnet</a:t>
            </a:r>
            <a:r>
              <a:rPr lang="en-US" sz="2000" dirty="0" smtClean="0"/>
              <a:t> produces a </a:t>
            </a:r>
            <a:r>
              <a:rPr lang="en-US" sz="2000" dirty="0" smtClean="0">
                <a:hlinkClick r:id="rId3"/>
              </a:rPr>
              <a:t>magnetic field</a:t>
            </a:r>
            <a:r>
              <a:rPr lang="en-US" sz="2000" dirty="0" smtClean="0"/>
              <a:t> that cuts through the coil. As the coil moves back and forth through the magnetic field, an </a:t>
            </a:r>
            <a:r>
              <a:rPr lang="en-US" sz="2000" dirty="0" smtClean="0">
                <a:hlinkClick r:id="rId4"/>
              </a:rPr>
              <a:t>electric current</a:t>
            </a:r>
            <a:r>
              <a:rPr lang="en-US" sz="2000" dirty="0" smtClean="0"/>
              <a:t> flows through it.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 </a:t>
            </a:r>
            <a:r>
              <a:rPr lang="en-US" sz="2000" b="1" dirty="0" smtClean="0"/>
              <a:t>electric current</a:t>
            </a:r>
            <a:r>
              <a:rPr lang="en-US" sz="2000" dirty="0" smtClean="0"/>
              <a:t> flows out from the microphone to an amplifier or sound recording device. Hey presto, you've converted your original </a:t>
            </a:r>
            <a:r>
              <a:rPr lang="en-US" sz="2000" dirty="0" smtClean="0">
                <a:hlinkClick r:id="rId5"/>
              </a:rPr>
              <a:t>sound</a:t>
            </a:r>
            <a:r>
              <a:rPr lang="en-US" sz="2000" dirty="0" smtClean="0"/>
              <a:t> into electricity! By using this current to drive sound recording equipment, you can effectively store the sound forever more. Or you could </a:t>
            </a:r>
            <a:r>
              <a:rPr lang="en-US" sz="2000" dirty="0" smtClean="0">
                <a:hlinkClick r:id="rId6"/>
              </a:rPr>
              <a:t>amplify</a:t>
            </a:r>
            <a:r>
              <a:rPr lang="en-US" sz="2000" dirty="0" smtClean="0"/>
              <a:t> (boost the size of) the current and then feed it into a loudspeaker, turning the electricity back into much louder sound. That's how PA (personal address) systems, </a:t>
            </a:r>
            <a:r>
              <a:rPr lang="en-US" sz="2000" dirty="0" smtClean="0">
                <a:hlinkClick r:id="rId7"/>
              </a:rPr>
              <a:t>electric guitar</a:t>
            </a:r>
            <a:r>
              <a:rPr lang="en-US" sz="2000" dirty="0" smtClean="0"/>
              <a:t> amplifiers, and rock concert amplifiers work.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839215"/>
            <a:ext cx="37706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aseline="5208" dirty="0">
                <a:solidFill>
                  <a:srgbClr val="FFFFFF"/>
                </a:solidFill>
                <a:latin typeface="Times New Roman"/>
                <a:cs typeface="Times New Roman"/>
              </a:rPr>
              <a:t>Aim: 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study about pH</a:t>
            </a:r>
            <a:r>
              <a:rPr sz="20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Meter.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39084" y="4334255"/>
            <a:ext cx="5126736" cy="2090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0117" y="385318"/>
            <a:ext cx="2235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Int</a:t>
            </a:r>
            <a:r>
              <a:rPr sz="3200" spc="-5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oducti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117" y="987297"/>
            <a:ext cx="1043749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pH </a:t>
            </a:r>
            <a:r>
              <a:rPr sz="2000" spc="-10" dirty="0">
                <a:latin typeface="Times New Roman"/>
                <a:cs typeface="Times New Roman"/>
              </a:rPr>
              <a:t>meter </a:t>
            </a:r>
            <a:r>
              <a:rPr sz="2000" dirty="0">
                <a:latin typeface="Times New Roman"/>
                <a:cs typeface="Times New Roman"/>
              </a:rPr>
              <a:t>was invented in 1934 by the </a:t>
            </a:r>
            <a:r>
              <a:rPr sz="2000" spc="-5" dirty="0">
                <a:latin typeface="Times New Roman"/>
                <a:cs typeface="Times New Roman"/>
              </a:rPr>
              <a:t>American chemist </a:t>
            </a:r>
            <a:r>
              <a:rPr sz="2000" dirty="0">
                <a:latin typeface="Times New Roman"/>
                <a:cs typeface="Times New Roman"/>
              </a:rPr>
              <a:t>Arnold O. </a:t>
            </a:r>
            <a:r>
              <a:rPr sz="2000" spc="-5" dirty="0">
                <a:latin typeface="Times New Roman"/>
                <a:cs typeface="Times New Roman"/>
              </a:rPr>
              <a:t>Beckman </a:t>
            </a:r>
            <a:r>
              <a:rPr sz="2000" dirty="0">
                <a:latin typeface="Times New Roman"/>
                <a:cs typeface="Times New Roman"/>
              </a:rPr>
              <a:t>(1900-2004)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measure </a:t>
            </a:r>
            <a:r>
              <a:rPr sz="2000" dirty="0">
                <a:latin typeface="Times New Roman"/>
                <a:cs typeface="Times New Roman"/>
              </a:rPr>
              <a:t>the sourness of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lemons.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simple </a:t>
            </a:r>
            <a:r>
              <a:rPr sz="2000" dirty="0">
                <a:latin typeface="Times New Roman"/>
                <a:cs typeface="Times New Roman"/>
              </a:rPr>
              <a:t>and speedy device to </a:t>
            </a:r>
            <a:r>
              <a:rPr sz="2000" spc="-5" dirty="0">
                <a:latin typeface="Times New Roman"/>
                <a:cs typeface="Times New Roman"/>
              </a:rPr>
              <a:t>measure </a:t>
            </a:r>
            <a:r>
              <a:rPr sz="2000" dirty="0">
                <a:latin typeface="Times New Roman"/>
                <a:cs typeface="Times New Roman"/>
              </a:rPr>
              <a:t>the acidity and </a:t>
            </a:r>
            <a:r>
              <a:rPr sz="2000" spc="-5" dirty="0">
                <a:latin typeface="Times New Roman"/>
                <a:cs typeface="Times New Roman"/>
              </a:rPr>
              <a:t>alkalinity </a:t>
            </a:r>
            <a:r>
              <a:rPr sz="2000" dirty="0">
                <a:latin typeface="Times New Roman"/>
                <a:cs typeface="Times New Roman"/>
              </a:rPr>
              <a:t>of a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fluid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b="1" dirty="0">
                <a:latin typeface="Times New Roman"/>
                <a:cs typeface="Times New Roman"/>
              </a:rPr>
              <a:t>pH (Potential of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Hydrogen):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logarithm of the reciprocal of hydrogen-ion concentration in gram </a:t>
            </a:r>
            <a:r>
              <a:rPr sz="2000" spc="-5" dirty="0">
                <a:latin typeface="Times New Roman"/>
                <a:cs typeface="Times New Roman"/>
              </a:rPr>
              <a:t>atoms </a:t>
            </a:r>
            <a:r>
              <a:rPr sz="2000" dirty="0">
                <a:latin typeface="Times New Roman"/>
                <a:cs typeface="Times New Roman"/>
              </a:rPr>
              <a:t>per </a:t>
            </a:r>
            <a:r>
              <a:rPr sz="2000" spc="-5" dirty="0">
                <a:latin typeface="Times New Roman"/>
                <a:cs typeface="Times New Roman"/>
              </a:rPr>
              <a:t>litre; </a:t>
            </a:r>
            <a:r>
              <a:rPr sz="2000" dirty="0">
                <a:latin typeface="Times New Roman"/>
                <a:cs typeface="Times New Roman"/>
              </a:rPr>
              <a:t>provides a  </a:t>
            </a:r>
            <a:r>
              <a:rPr sz="2000" spc="-5" dirty="0">
                <a:latin typeface="Times New Roman"/>
                <a:cs typeface="Times New Roman"/>
              </a:rPr>
              <a:t>measure </a:t>
            </a:r>
            <a:r>
              <a:rPr sz="2000" dirty="0">
                <a:latin typeface="Times New Roman"/>
                <a:cs typeface="Times New Roman"/>
              </a:rPr>
              <a:t>on a </a:t>
            </a:r>
            <a:r>
              <a:rPr sz="2000" spc="-5" dirty="0">
                <a:latin typeface="Times New Roman"/>
                <a:cs typeface="Times New Roman"/>
              </a:rPr>
              <a:t>scale </a:t>
            </a:r>
            <a:r>
              <a:rPr sz="2000" dirty="0">
                <a:latin typeface="Times New Roman"/>
                <a:cs typeface="Times New Roman"/>
              </a:rPr>
              <a:t>from 0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14 of the acidity or </a:t>
            </a:r>
            <a:r>
              <a:rPr sz="2000" spc="-5" dirty="0">
                <a:latin typeface="Times New Roman"/>
                <a:cs typeface="Times New Roman"/>
              </a:rPr>
              <a:t>alkalinity </a:t>
            </a:r>
            <a:r>
              <a:rPr sz="2000" dirty="0">
                <a:latin typeface="Times New Roman"/>
                <a:cs typeface="Times New Roman"/>
              </a:rPr>
              <a:t>of a solution (where 7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neutral and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greater  than 7 </a:t>
            </a:r>
            <a:r>
              <a:rPr sz="2000" spc="-5" dirty="0">
                <a:latin typeface="Times New Roman"/>
                <a:cs typeface="Times New Roman"/>
              </a:rPr>
              <a:t>is more </a:t>
            </a:r>
            <a:r>
              <a:rPr sz="2000" dirty="0">
                <a:latin typeface="Times New Roman"/>
                <a:cs typeface="Times New Roman"/>
              </a:rPr>
              <a:t>basic and </a:t>
            </a:r>
            <a:r>
              <a:rPr sz="2000" spc="-5" dirty="0">
                <a:latin typeface="Times New Roman"/>
                <a:cs typeface="Times New Roman"/>
              </a:rPr>
              <a:t>less </a:t>
            </a:r>
            <a:r>
              <a:rPr sz="2000" dirty="0">
                <a:latin typeface="Times New Roman"/>
                <a:cs typeface="Times New Roman"/>
              </a:rPr>
              <a:t>than 7 </a:t>
            </a:r>
            <a:r>
              <a:rPr sz="2000" spc="-5" dirty="0">
                <a:latin typeface="Times New Roman"/>
                <a:cs typeface="Times New Roman"/>
              </a:rPr>
              <a:t>is more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acidic)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4891" y="4803394"/>
            <a:ext cx="41986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The </a:t>
            </a:r>
            <a:r>
              <a:rPr sz="1800" b="1" dirty="0">
                <a:latin typeface="Times New Roman"/>
                <a:cs typeface="Times New Roman"/>
              </a:rPr>
              <a:t>formal definition of </a:t>
            </a:r>
            <a:r>
              <a:rPr sz="1800" b="1" spc="-10" dirty="0">
                <a:latin typeface="Times New Roman"/>
                <a:cs typeface="Times New Roman"/>
              </a:rPr>
              <a:t>pH </a:t>
            </a:r>
            <a:r>
              <a:rPr sz="1800" b="1" spc="-5" dirty="0">
                <a:latin typeface="Times New Roman"/>
                <a:cs typeface="Times New Roman"/>
              </a:rPr>
              <a:t>is the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negative  logarithm of </a:t>
            </a:r>
            <a:r>
              <a:rPr sz="1800" b="1" spc="-5" dirty="0">
                <a:latin typeface="Times New Roman"/>
                <a:cs typeface="Times New Roman"/>
              </a:rPr>
              <a:t>the hydrogen ion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activity.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R="289560" algn="ctr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pH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-log[H</a:t>
            </a:r>
            <a:r>
              <a:rPr sz="1800" b="1" baseline="25462" dirty="0">
                <a:latin typeface="Times New Roman"/>
                <a:cs typeface="Times New Roman"/>
              </a:rPr>
              <a:t>+</a:t>
            </a:r>
            <a:r>
              <a:rPr sz="1800" b="1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>
            <a:spLocks noGrp="1"/>
          </p:cNvSpPr>
          <p:nvPr>
            <p:ph type="body" idx="1"/>
          </p:nvPr>
        </p:nvSpPr>
        <p:spPr>
          <a:xfrm>
            <a:off x="2590800" y="533400"/>
            <a:ext cx="6746850" cy="5437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146" y="18999"/>
            <a:ext cx="5704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Times New Roman"/>
                <a:cs typeface="Times New Roman"/>
              </a:rPr>
              <a:t>Working </a:t>
            </a:r>
            <a:r>
              <a:rPr sz="3200" dirty="0">
                <a:latin typeface="Times New Roman"/>
                <a:cs typeface="Times New Roman"/>
              </a:rPr>
              <a:t>Principle of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instrument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39" y="772159"/>
            <a:ext cx="1171384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17780" indent="-34290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68300" algn="l"/>
              </a:tabLst>
            </a:pPr>
            <a:r>
              <a:rPr sz="2000" spc="-5" dirty="0">
                <a:latin typeface="Times New Roman"/>
                <a:cs typeface="Times New Roman"/>
              </a:rPr>
              <a:t>When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pair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electrodes or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combined electrode( glass &amp;calomel electrode) is dipped </a:t>
            </a:r>
            <a:r>
              <a:rPr sz="2000" spc="-10" dirty="0">
                <a:latin typeface="Times New Roman"/>
                <a:cs typeface="Times New Roman"/>
              </a:rPr>
              <a:t>in an </a:t>
            </a:r>
            <a:r>
              <a:rPr sz="2000" spc="-5" dirty="0">
                <a:latin typeface="Times New Roman"/>
                <a:cs typeface="Times New Roman"/>
              </a:rPr>
              <a:t>aqueous solution, 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potential is developed across the </a:t>
            </a:r>
            <a:r>
              <a:rPr sz="2000" spc="-10" dirty="0">
                <a:latin typeface="Times New Roman"/>
                <a:cs typeface="Times New Roman"/>
              </a:rPr>
              <a:t>thin </a:t>
            </a:r>
            <a:r>
              <a:rPr sz="2000" spc="-5" dirty="0">
                <a:latin typeface="Times New Roman"/>
                <a:cs typeface="Times New Roman"/>
              </a:rPr>
              <a:t>glass of the bulb. The e.m.f of complete cell(E) formed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linking </a:t>
            </a:r>
            <a:r>
              <a:rPr sz="2000" spc="-10" dirty="0">
                <a:latin typeface="Times New Roman"/>
                <a:cs typeface="Times New Roman"/>
              </a:rPr>
              <a:t>of  </a:t>
            </a:r>
            <a:r>
              <a:rPr sz="2000" dirty="0">
                <a:latin typeface="Times New Roman"/>
                <a:cs typeface="Times New Roman"/>
              </a:rPr>
              <a:t>this two electrodes </a:t>
            </a:r>
            <a:r>
              <a:rPr sz="2000" spc="-5" dirty="0">
                <a:latin typeface="Times New Roman"/>
                <a:cs typeface="Times New Roman"/>
              </a:rPr>
              <a:t>at </a:t>
            </a:r>
            <a:r>
              <a:rPr sz="2000" dirty="0">
                <a:latin typeface="Times New Roman"/>
                <a:cs typeface="Times New Roman"/>
              </a:rPr>
              <a:t>a given solution </a:t>
            </a:r>
            <a:r>
              <a:rPr sz="2000" spc="-5" dirty="0">
                <a:latin typeface="Times New Roman"/>
                <a:cs typeface="Times New Roman"/>
              </a:rPr>
              <a:t>temperature is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therefore,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R="2193290" algn="ctr">
              <a:lnSpc>
                <a:spcPct val="100000"/>
              </a:lnSpc>
            </a:pPr>
            <a:r>
              <a:rPr sz="3000" b="1" baseline="13888" dirty="0">
                <a:latin typeface="Times New Roman"/>
                <a:cs typeface="Times New Roman"/>
              </a:rPr>
              <a:t>E = E</a:t>
            </a:r>
            <a:r>
              <a:rPr sz="1300" b="1" dirty="0">
                <a:latin typeface="Times New Roman"/>
                <a:cs typeface="Times New Roman"/>
              </a:rPr>
              <a:t>ref  </a:t>
            </a:r>
            <a:r>
              <a:rPr sz="3000" b="1" baseline="13888" dirty="0">
                <a:latin typeface="Times New Roman"/>
                <a:cs typeface="Times New Roman"/>
              </a:rPr>
              <a:t>–</a:t>
            </a:r>
            <a:r>
              <a:rPr sz="3000" b="1" spc="-247" baseline="13888" dirty="0">
                <a:latin typeface="Times New Roman"/>
                <a:cs typeface="Times New Roman"/>
              </a:rPr>
              <a:t> </a:t>
            </a:r>
            <a:r>
              <a:rPr sz="3000" b="1" spc="15" baseline="13888" dirty="0">
                <a:latin typeface="Times New Roman"/>
                <a:cs typeface="Times New Roman"/>
              </a:rPr>
              <a:t>E</a:t>
            </a:r>
            <a:r>
              <a:rPr sz="1300" b="1" spc="10" dirty="0">
                <a:latin typeface="Times New Roman"/>
                <a:cs typeface="Times New Roman"/>
              </a:rPr>
              <a:t>glass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348" y="2663698"/>
            <a:ext cx="4819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aseline="13888" dirty="0">
                <a:latin typeface="Times New Roman"/>
                <a:cs typeface="Times New Roman"/>
              </a:rPr>
              <a:t>E</a:t>
            </a:r>
            <a:r>
              <a:rPr sz="3000" spc="-104" baseline="13888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ref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348" y="3273678"/>
            <a:ext cx="633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aseline="13888" dirty="0">
                <a:latin typeface="Times New Roman"/>
                <a:cs typeface="Times New Roman"/>
              </a:rPr>
              <a:t>E</a:t>
            </a:r>
            <a:r>
              <a:rPr sz="3000" spc="-89" baseline="13888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glass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5468" y="2601213"/>
            <a:ext cx="48615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41325" algn="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= The potential of stable </a:t>
            </a:r>
            <a:r>
              <a:rPr sz="2000" spc="-5" dirty="0">
                <a:latin typeface="Times New Roman"/>
                <a:cs typeface="Times New Roman"/>
              </a:rPr>
              <a:t>calomel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electrode</a:t>
            </a:r>
            <a:endParaRPr sz="2000">
              <a:latin typeface="Times New Roman"/>
              <a:cs typeface="Times New Roman"/>
            </a:endParaRPr>
          </a:p>
          <a:p>
            <a:pPr marR="504825" algn="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at normal </a:t>
            </a:r>
            <a:r>
              <a:rPr sz="2000" spc="5" dirty="0">
                <a:latin typeface="Times New Roman"/>
                <a:cs typeface="Times New Roman"/>
              </a:rPr>
              <a:t>room </a:t>
            </a:r>
            <a:r>
              <a:rPr sz="2000" spc="-10" dirty="0">
                <a:latin typeface="Times New Roman"/>
                <a:cs typeface="Times New Roman"/>
              </a:rPr>
              <a:t>temp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+0.250V.</a:t>
            </a:r>
            <a:endParaRPr sz="2000">
              <a:latin typeface="Times New Roman"/>
              <a:cs typeface="Times New Roman"/>
            </a:endParaRPr>
          </a:p>
          <a:p>
            <a:pPr marL="303530" marR="5080" indent="-266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= The potential of glass electrode which  depends on the pH of the solution under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098" y="3945458"/>
            <a:ext cx="11379302" cy="15600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pH meter acts as </a:t>
            </a:r>
            <a:r>
              <a:rPr sz="2000" dirty="0">
                <a:latin typeface="Times New Roman"/>
                <a:cs typeface="Times New Roman"/>
              </a:rPr>
              <a:t>a volt </a:t>
            </a:r>
            <a:r>
              <a:rPr sz="2000" spc="-5" dirty="0">
                <a:latin typeface="Times New Roman"/>
                <a:cs typeface="Times New Roman"/>
              </a:rPr>
              <a:t>meter that measures the electrical  potential </a:t>
            </a:r>
            <a:r>
              <a:rPr sz="2000" spc="-10" dirty="0">
                <a:latin typeface="Times New Roman"/>
                <a:cs typeface="Times New Roman"/>
              </a:rPr>
              <a:t>difference </a:t>
            </a:r>
            <a:r>
              <a:rPr sz="2000" spc="-5" dirty="0">
                <a:latin typeface="Times New Roman"/>
                <a:cs typeface="Times New Roman"/>
              </a:rPr>
              <a:t>between </a:t>
            </a:r>
            <a:r>
              <a:rPr sz="2000" dirty="0">
                <a:latin typeface="Times New Roman"/>
                <a:cs typeface="Times New Roman"/>
              </a:rPr>
              <a:t>a pH </a:t>
            </a:r>
            <a:r>
              <a:rPr sz="2000" spc="-5" dirty="0">
                <a:latin typeface="Times New Roman"/>
                <a:cs typeface="Times New Roman"/>
              </a:rPr>
              <a:t>electrode and </a:t>
            </a:r>
            <a:r>
              <a:rPr sz="2000" dirty="0">
                <a:latin typeface="Times New Roman"/>
                <a:cs typeface="Times New Roman"/>
              </a:rPr>
              <a:t>a reference  </a:t>
            </a:r>
            <a:r>
              <a:rPr sz="2000" spc="-5" dirty="0">
                <a:latin typeface="Times New Roman"/>
                <a:cs typeface="Times New Roman"/>
              </a:rPr>
              <a:t>electrode and displays the result </a:t>
            </a:r>
            <a:r>
              <a:rPr sz="2000" spc="-10" dirty="0">
                <a:latin typeface="Times New Roman"/>
                <a:cs typeface="Times New Roman"/>
              </a:rPr>
              <a:t>in terms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the pH </a:t>
            </a:r>
            <a:r>
              <a:rPr sz="2000" spc="-5" dirty="0">
                <a:latin typeface="Times New Roman"/>
                <a:cs typeface="Times New Roman"/>
              </a:rPr>
              <a:t>value of the  </a:t>
            </a:r>
            <a:r>
              <a:rPr sz="2000" dirty="0">
                <a:latin typeface="Times New Roman"/>
                <a:cs typeface="Times New Roman"/>
              </a:rPr>
              <a:t>solution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which they are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immersed.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electrical potential develops </a:t>
            </a: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one liquid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brought </a:t>
            </a:r>
            <a:r>
              <a:rPr sz="2000" spc="-10" dirty="0">
                <a:latin typeface="Times New Roman"/>
                <a:cs typeface="Times New Roman"/>
              </a:rPr>
              <a:t>into  </a:t>
            </a:r>
            <a:r>
              <a:rPr sz="2000" dirty="0">
                <a:latin typeface="Times New Roman"/>
                <a:cs typeface="Times New Roman"/>
              </a:rPr>
              <a:t>contact </a:t>
            </a:r>
            <a:r>
              <a:rPr sz="2000" spc="-5" dirty="0">
                <a:latin typeface="Times New Roman"/>
                <a:cs typeface="Times New Roman"/>
              </a:rPr>
              <a:t>with another </a:t>
            </a: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,but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membrane is </a:t>
            </a:r>
            <a:r>
              <a:rPr sz="2000" dirty="0">
                <a:latin typeface="Times New Roman"/>
                <a:cs typeface="Times New Roman"/>
              </a:rPr>
              <a:t>needed </a:t>
            </a:r>
            <a:r>
              <a:rPr sz="2000" spc="-5" dirty="0">
                <a:latin typeface="Times New Roman"/>
                <a:cs typeface="Times New Roman"/>
              </a:rPr>
              <a:t>to keep such  </a:t>
            </a:r>
            <a:r>
              <a:rPr sz="2000" dirty="0">
                <a:latin typeface="Times New Roman"/>
                <a:cs typeface="Times New Roman"/>
              </a:rPr>
              <a:t>liquid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apart.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56" y="602741"/>
            <a:ext cx="73253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Materials and Method for sample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256" y="1811274"/>
            <a:ext cx="7261859" cy="3082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A pH </a:t>
            </a:r>
            <a:r>
              <a:rPr sz="2000" b="1" spc="-10" dirty="0">
                <a:latin typeface="Calibri"/>
                <a:cs typeface="Calibri"/>
              </a:rPr>
              <a:t>measurement </a:t>
            </a:r>
            <a:r>
              <a:rPr sz="2000" b="1" spc="-15" dirty="0">
                <a:latin typeface="Calibri"/>
                <a:cs typeface="Calibri"/>
              </a:rPr>
              <a:t>system </a:t>
            </a:r>
            <a:r>
              <a:rPr sz="2000" b="1" spc="-5" dirty="0">
                <a:latin typeface="Calibri"/>
                <a:cs typeface="Calibri"/>
              </a:rPr>
              <a:t>consists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1005840" lvl="1" indent="-193675">
              <a:lnSpc>
                <a:spcPct val="100000"/>
              </a:lnSpc>
              <a:buAutoNum type="romanLcParenR"/>
              <a:tabLst>
                <a:tab pos="1006475" algn="l"/>
              </a:tabLst>
            </a:pPr>
            <a:r>
              <a:rPr sz="2000" dirty="0">
                <a:latin typeface="Calibri"/>
                <a:cs typeface="Calibri"/>
              </a:rPr>
              <a:t>2</a:t>
            </a:r>
            <a:r>
              <a:rPr sz="2000" spc="-10" dirty="0">
                <a:latin typeface="Calibri"/>
                <a:cs typeface="Calibri"/>
              </a:rPr>
              <a:t> probes</a:t>
            </a:r>
            <a:endParaRPr sz="2000">
              <a:latin typeface="Calibri"/>
              <a:cs typeface="Calibri"/>
            </a:endParaRPr>
          </a:p>
          <a:p>
            <a:pPr marL="1007744" lvl="1" indent="-253365">
              <a:lnSpc>
                <a:spcPct val="100000"/>
              </a:lnSpc>
              <a:buAutoNum type="romanLcParenR"/>
              <a:tabLst>
                <a:tab pos="1008380" algn="l"/>
              </a:tabLst>
            </a:pPr>
            <a:r>
              <a:rPr sz="2000" spc="-10" dirty="0">
                <a:latin typeface="Calibri"/>
                <a:cs typeface="Calibri"/>
              </a:rPr>
              <a:t>Buffer powder/capsules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calibration</a:t>
            </a:r>
            <a:endParaRPr sz="2000">
              <a:latin typeface="Calibri"/>
              <a:cs typeface="Calibri"/>
            </a:endParaRPr>
          </a:p>
          <a:p>
            <a:pPr marL="1067435" lvl="1" indent="-369570">
              <a:lnSpc>
                <a:spcPct val="100000"/>
              </a:lnSpc>
              <a:buAutoNum type="romanLcParenR"/>
              <a:tabLst>
                <a:tab pos="1068070" algn="l"/>
              </a:tabLst>
            </a:pPr>
            <a:r>
              <a:rPr sz="2000" spc="-5" dirty="0">
                <a:latin typeface="Calibri"/>
                <a:cs typeface="Calibri"/>
              </a:rPr>
              <a:t>High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meter</a:t>
            </a:r>
            <a:endParaRPr sz="2000">
              <a:latin typeface="Calibri"/>
              <a:cs typeface="Calibri"/>
            </a:endParaRPr>
          </a:p>
          <a:p>
            <a:pPr marL="1006475" lvl="1" indent="-308610">
              <a:lnSpc>
                <a:spcPct val="100000"/>
              </a:lnSpc>
              <a:buAutoNum type="romanLcParenR"/>
              <a:tabLst>
                <a:tab pos="1007110" algn="l"/>
              </a:tabLst>
            </a:pPr>
            <a:r>
              <a:rPr sz="2000" spc="-5" dirty="0">
                <a:latin typeface="Calibri"/>
                <a:cs typeface="Calibri"/>
              </a:rPr>
              <a:t>Distilled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water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pH </a:t>
            </a:r>
            <a:r>
              <a:rPr sz="2000" spc="-5" dirty="0">
                <a:latin typeface="Times New Roman"/>
                <a:cs typeface="Times New Roman"/>
              </a:rPr>
              <a:t>measuring </a:t>
            </a:r>
            <a:r>
              <a:rPr sz="2000" dirty="0">
                <a:latin typeface="Times New Roman"/>
                <a:cs typeface="Times New Roman"/>
              </a:rPr>
              <a:t>electrode is a hydrogen ion sensitive glass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bulb.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reference electrode output does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vary with the </a:t>
            </a:r>
            <a:r>
              <a:rPr sz="2000" spc="-5" dirty="0">
                <a:latin typeface="Times New Roman"/>
                <a:cs typeface="Times New Roman"/>
              </a:rPr>
              <a:t>activity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hydrogen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29995"/>
            <a:ext cx="12192000" cy="4030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0522"/>
            <a:ext cx="3210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45" dirty="0">
                <a:latin typeface="Times New Roman"/>
                <a:cs typeface="Times New Roman"/>
              </a:rPr>
              <a:t>Types </a:t>
            </a:r>
            <a:r>
              <a:rPr sz="3200" b="0" dirty="0">
                <a:latin typeface="Times New Roman"/>
                <a:cs typeface="Times New Roman"/>
              </a:rPr>
              <a:t>of</a:t>
            </a:r>
            <a:r>
              <a:rPr sz="3200" b="0" spc="-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Electrode: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0522"/>
            <a:ext cx="3210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45" dirty="0">
                <a:latin typeface="Times New Roman"/>
                <a:cs typeface="Times New Roman"/>
              </a:rPr>
              <a:t>Types </a:t>
            </a:r>
            <a:r>
              <a:rPr sz="3200" b="0" dirty="0">
                <a:latin typeface="Times New Roman"/>
                <a:cs typeface="Times New Roman"/>
              </a:rPr>
              <a:t>of</a:t>
            </a:r>
            <a:r>
              <a:rPr sz="3200" b="0" spc="-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Electrode: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752600"/>
            <a:ext cx="10591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b. Glass electrode: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consists thin bulb  </a:t>
            </a:r>
            <a:r>
              <a:rPr sz="1800" dirty="0">
                <a:latin typeface="Times New Roman"/>
                <a:cs typeface="Times New Roman"/>
              </a:rPr>
              <a:t>of special </a:t>
            </a:r>
            <a:r>
              <a:rPr sz="1800" spc="-5" dirty="0">
                <a:latin typeface="Times New Roman"/>
                <a:cs typeface="Times New Roman"/>
              </a:rPr>
              <a:t>glass </a:t>
            </a:r>
            <a:r>
              <a:rPr sz="1800" dirty="0">
                <a:latin typeface="Times New Roman"/>
                <a:cs typeface="Times New Roman"/>
              </a:rPr>
              <a:t>blown(lithium) </a:t>
            </a:r>
            <a:r>
              <a:rPr sz="1800" spc="-5" dirty="0">
                <a:latin typeface="Times New Roman"/>
                <a:cs typeface="Times New Roman"/>
              </a:rPr>
              <a:t>at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end  of the glass tube,and the </a:t>
            </a:r>
            <a:r>
              <a:rPr sz="1800" dirty="0">
                <a:latin typeface="Times New Roman"/>
                <a:cs typeface="Times New Roman"/>
              </a:rPr>
              <a:t>bulb is filled  </a:t>
            </a:r>
            <a:r>
              <a:rPr sz="1800" spc="-5" dirty="0">
                <a:latin typeface="Times New Roman"/>
                <a:cs typeface="Times New Roman"/>
              </a:rPr>
              <a:t>with dilute acid for example decinormal  HCL </a:t>
            </a:r>
            <a:r>
              <a:rPr sz="1800" dirty="0">
                <a:latin typeface="Times New Roman"/>
                <a:cs typeface="Times New Roman"/>
              </a:rPr>
              <a:t>acid </a:t>
            </a:r>
            <a:r>
              <a:rPr sz="1800" spc="-5" dirty="0">
                <a:latin typeface="Times New Roman"/>
                <a:cs typeface="Times New Roman"/>
              </a:rPr>
              <a:t>connected to a silver chloride  </a:t>
            </a:r>
            <a:r>
              <a:rPr sz="1800" dirty="0">
                <a:latin typeface="Times New Roman"/>
                <a:cs typeface="Times New Roman"/>
              </a:rPr>
              <a:t>electrode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914400"/>
            <a:ext cx="10363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a. </a:t>
            </a:r>
            <a:r>
              <a:rPr sz="1800" b="1" spc="-5" dirty="0">
                <a:latin typeface="Times New Roman"/>
                <a:cs typeface="Times New Roman"/>
              </a:rPr>
              <a:t>Calomel electrode: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consists  </a:t>
            </a:r>
            <a:r>
              <a:rPr sz="1800" dirty="0">
                <a:latin typeface="Times New Roman"/>
                <a:cs typeface="Times New Roman"/>
              </a:rPr>
              <a:t>of a glass </a:t>
            </a:r>
            <a:r>
              <a:rPr sz="1800" spc="-5" dirty="0">
                <a:latin typeface="Times New Roman"/>
                <a:cs typeface="Times New Roman"/>
              </a:rPr>
              <a:t>tube containing  </a:t>
            </a:r>
            <a:r>
              <a:rPr sz="1800" dirty="0">
                <a:latin typeface="Times New Roman"/>
                <a:cs typeface="Times New Roman"/>
              </a:rPr>
              <a:t>saturated KCL connected </a:t>
            </a:r>
            <a:r>
              <a:rPr sz="1800" spc="-10" dirty="0">
                <a:latin typeface="Times New Roman"/>
                <a:cs typeface="Times New Roman"/>
              </a:rPr>
              <a:t>to  </a:t>
            </a:r>
            <a:r>
              <a:rPr sz="1800" dirty="0">
                <a:latin typeface="Times New Roman"/>
                <a:cs typeface="Times New Roman"/>
              </a:rPr>
              <a:t>platinum </a:t>
            </a:r>
            <a:r>
              <a:rPr sz="1800" spc="-5" dirty="0">
                <a:latin typeface="Times New Roman"/>
                <a:cs typeface="Times New Roman"/>
              </a:rPr>
              <a:t>wires </a:t>
            </a:r>
            <a:r>
              <a:rPr sz="1800" dirty="0">
                <a:latin typeface="Times New Roman"/>
                <a:cs typeface="Times New Roman"/>
              </a:rPr>
              <a:t>through </a:t>
            </a:r>
            <a:r>
              <a:rPr sz="1800" spc="-5" dirty="0">
                <a:latin typeface="Times New Roman"/>
                <a:cs typeface="Times New Roman"/>
              </a:rPr>
              <a:t>mercury  </a:t>
            </a:r>
            <a:r>
              <a:rPr sz="1800" dirty="0">
                <a:latin typeface="Times New Roman"/>
                <a:cs typeface="Times New Roman"/>
              </a:rPr>
              <a:t>(mercury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chloride)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2819400"/>
            <a:ext cx="11049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c. </a:t>
            </a:r>
            <a:r>
              <a:rPr sz="1800" b="1" spc="-5" dirty="0">
                <a:latin typeface="Times New Roman"/>
                <a:cs typeface="Times New Roman"/>
              </a:rPr>
              <a:t>Reference junction: </a:t>
            </a:r>
            <a:r>
              <a:rPr sz="1800" spc="-5" dirty="0">
                <a:latin typeface="Times New Roman"/>
                <a:cs typeface="Times New Roman"/>
              </a:rPr>
              <a:t>typically  made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porous </a:t>
            </a:r>
            <a:r>
              <a:rPr sz="1800" dirty="0">
                <a:latin typeface="Times New Roman"/>
                <a:cs typeface="Times New Roman"/>
              </a:rPr>
              <a:t>ceramic or </a:t>
            </a:r>
            <a:r>
              <a:rPr sz="1800" spc="-5" dirty="0">
                <a:latin typeface="Times New Roman"/>
                <a:cs typeface="Times New Roman"/>
              </a:rPr>
              <a:t>porus  </a:t>
            </a:r>
            <a:r>
              <a:rPr sz="1800" dirty="0">
                <a:latin typeface="Times New Roman"/>
                <a:cs typeface="Times New Roman"/>
              </a:rPr>
              <a:t>teflon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06340" y="2616707"/>
            <a:ext cx="7027163" cy="3659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9741" y="482295"/>
            <a:ext cx="22282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Applications: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929741" y="1345768"/>
            <a:ext cx="3999865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Hospitals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sz="2000" spc="-5" dirty="0">
                <a:latin typeface="Times New Roman"/>
                <a:cs typeface="Times New Roman"/>
              </a:rPr>
              <a:t>Universities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Pharmaceutical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companies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267970" indent="-2552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67970" algn="l"/>
              </a:tabLst>
            </a:pPr>
            <a:r>
              <a:rPr sz="2000" dirty="0">
                <a:latin typeface="Times New Roman"/>
                <a:cs typeface="Times New Roman"/>
              </a:rPr>
              <a:t>Research institutes or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laboratories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Measure soil pH for healthier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plants.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10" ma:contentTypeDescription="Create a new document." ma:contentTypeScope="" ma:versionID="bd3f3a4ddc262a83e9bb66fe62b9c922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97bfb6056a5880b3ba9dd26511482fce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70E49E-E9A4-4060-B9A0-E48A3FEFF17E}"/>
</file>

<file path=customXml/itemProps2.xml><?xml version="1.0" encoding="utf-8"?>
<ds:datastoreItem xmlns:ds="http://schemas.openxmlformats.org/officeDocument/2006/customXml" ds:itemID="{DA094E3A-ECCF-4DEA-AE2C-A6EA589FB77C}"/>
</file>

<file path=customXml/itemProps3.xml><?xml version="1.0" encoding="utf-8"?>
<ds:datastoreItem xmlns:ds="http://schemas.openxmlformats.org/officeDocument/2006/customXml" ds:itemID="{C7E9966F-313D-4A23-B38D-01FAABA7F82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467</Words>
  <Application>Microsoft Office PowerPoint</Application>
  <PresentationFormat>Custom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pH Metry</vt:lpstr>
      <vt:lpstr>Aim: To study about pH Meter.</vt:lpstr>
      <vt:lpstr>Introduction</vt:lpstr>
      <vt:lpstr>Slide 4</vt:lpstr>
      <vt:lpstr>Working Principle of instrument</vt:lpstr>
      <vt:lpstr>Materials and Method for sample analysis</vt:lpstr>
      <vt:lpstr>Types of Electrode:</vt:lpstr>
      <vt:lpstr>Types of Electrode:</vt:lpstr>
      <vt:lpstr>Applications:</vt:lpstr>
      <vt:lpstr>LOUD SPEAKER</vt:lpstr>
      <vt:lpstr>LOUD SPEAKER</vt:lpstr>
      <vt:lpstr>Microphones</vt:lpstr>
      <vt:lpstr>Microphones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 Metry</dc:title>
  <cp:lastModifiedBy>USER</cp:lastModifiedBy>
  <cp:revision>7</cp:revision>
  <dcterms:created xsi:type="dcterms:W3CDTF">2021-01-11T05:17:41Z</dcterms:created>
  <dcterms:modified xsi:type="dcterms:W3CDTF">2021-01-20T05:22:53Z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2021-01-11T00:00:00Z</vt:filetime>
  </property>
  <property fmtid="{D5CDD505-2E9C-101B-9397-08002B2CF9AE}" pid="5" name="ContentTypeId">
    <vt:lpwstr>0x0101007D2C0064C073E9479F6BB9E9A7DD97D0</vt:lpwstr>
  </property>
</Properties>
</file>