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sldIdLst>
    <p:sldId id="256" r:id="rId5"/>
    <p:sldId id="257" r:id="rId6"/>
    <p:sldId id="258" r:id="rId7"/>
    <p:sldId id="259" r:id="rId8"/>
    <p:sldId id="260" r:id="rId9"/>
    <p:sldId id="261" r:id="rId10"/>
    <p:sldId id="262" r:id="rId11"/>
    <p:sldId id="263" r:id="rId12"/>
    <p:sldId id="264" r:id="rId13"/>
    <p:sldId id="278" r:id="rId14"/>
    <p:sldId id="279" r:id="rId15"/>
    <p:sldId id="326" r:id="rId16"/>
    <p:sldId id="327" r:id="rId17"/>
    <p:sldId id="266" r:id="rId18"/>
    <p:sldId id="269" r:id="rId19"/>
    <p:sldId id="272" r:id="rId20"/>
    <p:sldId id="273" r:id="rId21"/>
    <p:sldId id="275" r:id="rId22"/>
    <p:sldId id="274" r:id="rId23"/>
    <p:sldId id="276" r:id="rId24"/>
    <p:sldId id="277" r:id="rId25"/>
    <p:sldId id="281" r:id="rId26"/>
    <p:sldId id="282"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5" r:id="rId43"/>
    <p:sldId id="298" r:id="rId44"/>
    <p:sldId id="299" r:id="rId45"/>
    <p:sldId id="300" r:id="rId46"/>
    <p:sldId id="301" r:id="rId47"/>
    <p:sldId id="302" r:id="rId48"/>
    <p:sldId id="304" r:id="rId49"/>
    <p:sldId id="303" r:id="rId50"/>
    <p:sldId id="305"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D4ADC-A8FA-4F82-A1BF-412D124CD04A}" v="8" dt="2021-02-04T15:45:42.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na Yusuf" userId="S::2020109418@srmistedu.onmicrosoft.com::a66aae13-34d5-4c82-a3df-d9ca71d772b7" providerId="AD" clId="Web-{151D4ADC-A8FA-4F82-A1BF-412D124CD04A}"/>
    <pc:docChg chg="modSld">
      <pc:chgData name="Josna Yusuf" userId="S::2020109418@srmistedu.onmicrosoft.com::a66aae13-34d5-4c82-a3df-d9ca71d772b7" providerId="AD" clId="Web-{151D4ADC-A8FA-4F82-A1BF-412D124CD04A}" dt="2021-02-04T15:45:42.590" v="6" actId="1076"/>
      <pc:docMkLst>
        <pc:docMk/>
      </pc:docMkLst>
      <pc:sldChg chg="addSp delSp modSp">
        <pc:chgData name="Josna Yusuf" userId="S::2020109418@srmistedu.onmicrosoft.com::a66aae13-34d5-4c82-a3df-d9ca71d772b7" providerId="AD" clId="Web-{151D4ADC-A8FA-4F82-A1BF-412D124CD04A}" dt="2021-02-04T15:45:42.590" v="6" actId="1076"/>
        <pc:sldMkLst>
          <pc:docMk/>
          <pc:sldMk cId="0" sldId="258"/>
        </pc:sldMkLst>
        <pc:picChg chg="add mod">
          <ac:chgData name="Josna Yusuf" userId="S::2020109418@srmistedu.onmicrosoft.com::a66aae13-34d5-4c82-a3df-d9ca71d772b7" providerId="AD" clId="Web-{151D4ADC-A8FA-4F82-A1BF-412D124CD04A}" dt="2021-02-04T15:45:42.590" v="6" actId="1076"/>
          <ac:picMkLst>
            <pc:docMk/>
            <pc:sldMk cId="0" sldId="258"/>
            <ac:picMk id="3" creationId="{3939A741-4724-4872-9E32-096A69266DAD}"/>
          </ac:picMkLst>
        </pc:picChg>
        <pc:picChg chg="del">
          <ac:chgData name="Josna Yusuf" userId="S::2020109418@srmistedu.onmicrosoft.com::a66aae13-34d5-4c82-a3df-d9ca71d772b7" providerId="AD" clId="Web-{151D4ADC-A8FA-4F82-A1BF-412D124CD04A}" dt="2021-02-04T15:44:47.494" v="0"/>
          <ac:picMkLst>
            <pc:docMk/>
            <pc:sldMk cId="0" sldId="258"/>
            <ac:picMk id="205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E0CD5-FE48-4DA3-99E5-510C1363C00C}" type="datetimeFigureOut">
              <a:rPr lang="en-US" smtClean="0"/>
              <a:pPr/>
              <a:t>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73A662-5B24-42B1-B4E5-1A0A1A3B4E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5157F0-8FE4-4B53-8DBA-0D9437D5490E}" type="datetime1">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E3A456-75FD-4BEF-8262-CC9D07B7E088}" type="datetime1">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4602E-C1A9-4A5E-B02F-BFA36523F519}" type="datetime1">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A58088-FDFF-4FFE-8FAD-864FCF4BE779}" type="datetime1">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DA143-B94A-4A4D-93D4-BCF6A997A7A1}" type="datetime1">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4CEA13-139F-41B0-AA9C-6BC969C96FBE}" type="datetime1">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3724C9-6CE0-4AF5-B780-175BB344042E}" type="datetime1">
              <a:rPr lang="en-US" smtClean="0"/>
              <a:pPr/>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090758-ECA5-4F79-A30D-93174CE03EF8}" type="datetime1">
              <a:rPr lang="en-US" smtClean="0"/>
              <a:pPr/>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21F27-6DCC-466F-A795-1701209FE664}" type="datetime1">
              <a:rPr lang="en-US" smtClean="0"/>
              <a:pPr/>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A3907-9859-409C-BED8-0676F4F2E552}" type="datetime1">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9754B0-395C-4328-B412-2C5FC78A5D46}" type="datetime1">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108A7-45E6-42FF-A56A-84AB2AE194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8B99C-57A4-4E14-991D-EB56B6FA342D}" type="datetime1">
              <a:rPr lang="en-US" smtClean="0"/>
              <a:pPr/>
              <a:t>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108A7-45E6-42FF-A56A-84AB2AE194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Radio" TargetMode="External"/><Relationship Id="rId7" Type="http://schemas.openxmlformats.org/officeDocument/2006/relationships/image" Target="../media/image54.png"/><Relationship Id="rId2" Type="http://schemas.openxmlformats.org/officeDocument/2006/relationships/hyperlink" Target="https://en.wikipedia.org/wiki/Modulation" TargetMode="External"/><Relationship Id="rId1" Type="http://schemas.openxmlformats.org/officeDocument/2006/relationships/slideLayout" Target="../slideLayouts/slideLayout7.xml"/><Relationship Id="rId6" Type="http://schemas.openxmlformats.org/officeDocument/2006/relationships/hyperlink" Target="https://en.wikipedia.org/wiki/Audio_signal" TargetMode="External"/><Relationship Id="rId5" Type="http://schemas.openxmlformats.org/officeDocument/2006/relationships/hyperlink" Target="https://en.wikipedia.org/wiki/Amplitude" TargetMode="External"/><Relationship Id="rId4" Type="http://schemas.openxmlformats.org/officeDocument/2006/relationships/hyperlink" Target="https://en.wikipedia.org/wiki/Carrier_wave"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en.wikipedia.org/wiki/Sideband" TargetMode="External"/><Relationship Id="rId13" Type="http://schemas.openxmlformats.org/officeDocument/2006/relationships/hyperlink" Target="https://en.wikipedia.org/wiki/Talk_radio" TargetMode="External"/><Relationship Id="rId3" Type="http://schemas.openxmlformats.org/officeDocument/2006/relationships/hyperlink" Target="https://en.wikipedia.org/wiki/Sine_wave" TargetMode="External"/><Relationship Id="rId7" Type="http://schemas.openxmlformats.org/officeDocument/2006/relationships/hyperlink" Target="https://en.wikipedia.org/wiki/Carrier_frequency" TargetMode="External"/><Relationship Id="rId12" Type="http://schemas.openxmlformats.org/officeDocument/2006/relationships/hyperlink" Target="https://en.wikipedia.org/wiki/High_fidelity" TargetMode="External"/><Relationship Id="rId2" Type="http://schemas.openxmlformats.org/officeDocument/2006/relationships/hyperlink" Target="https://en.wikipedia.org/wiki/Amplitude" TargetMode="External"/><Relationship Id="rId1" Type="http://schemas.openxmlformats.org/officeDocument/2006/relationships/slideLayout" Target="../slideLayouts/slideLayout7.xml"/><Relationship Id="rId6" Type="http://schemas.openxmlformats.org/officeDocument/2006/relationships/hyperlink" Target="https://en.wikipedia.org/wiki/Frequency_domain" TargetMode="External"/><Relationship Id="rId11" Type="http://schemas.openxmlformats.org/officeDocument/2006/relationships/hyperlink" Target="https://en.wikipedia.org/wiki/Electromagnetic_interference" TargetMode="External"/><Relationship Id="rId5" Type="http://schemas.openxmlformats.org/officeDocument/2006/relationships/hyperlink" Target="https://en.wikipedia.org/wiki/Envelope_(waves)" TargetMode="External"/><Relationship Id="rId10" Type="http://schemas.openxmlformats.org/officeDocument/2006/relationships/hyperlink" Target="https://en.wikipedia.org/wiki/Noise_(radio)" TargetMode="External"/><Relationship Id="rId4" Type="http://schemas.openxmlformats.org/officeDocument/2006/relationships/hyperlink" Target="https://en.wikipedia.org/wiki/Carrier_wave" TargetMode="External"/><Relationship Id="rId9" Type="http://schemas.openxmlformats.org/officeDocument/2006/relationships/hyperlink" Target="https://en.wikipedia.org/wiki/Bandwidth_(signal_processing)"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en.wikipedia.org/wiki/Run-length_limited" TargetMode="External"/><Relationship Id="rId3" Type="http://schemas.openxmlformats.org/officeDocument/2006/relationships/hyperlink" Target="https://en.wikipedia.org/wiki/Carrier_wave" TargetMode="External"/><Relationship Id="rId7" Type="http://schemas.openxmlformats.org/officeDocument/2006/relationships/hyperlink" Target="https://en.wikipedia.org/wiki/Signal_processing" TargetMode="External"/><Relationship Id="rId12" Type="http://schemas.openxmlformats.org/officeDocument/2006/relationships/image" Target="../media/image55.png"/><Relationship Id="rId2" Type="http://schemas.openxmlformats.org/officeDocument/2006/relationships/hyperlink" Target="https://en.wikipedia.org/wiki/Information" TargetMode="External"/><Relationship Id="rId1" Type="http://schemas.openxmlformats.org/officeDocument/2006/relationships/slideLayout" Target="../slideLayouts/slideLayout7.xml"/><Relationship Id="rId6" Type="http://schemas.openxmlformats.org/officeDocument/2006/relationships/hyperlink" Target="https://en.wikipedia.org/wiki/Radio_broadcasting" TargetMode="External"/><Relationship Id="rId11" Type="http://schemas.openxmlformats.org/officeDocument/2006/relationships/hyperlink" Target="https://en.wikipedia.org/wiki/Broadcasting" TargetMode="External"/><Relationship Id="rId5" Type="http://schemas.openxmlformats.org/officeDocument/2006/relationships/hyperlink" Target="https://en.wikipedia.org/wiki/Telecommunications" TargetMode="External"/><Relationship Id="rId10" Type="http://schemas.openxmlformats.org/officeDocument/2006/relationships/hyperlink" Target="https://en.wikipedia.org/wiki/FM_broadcasting" TargetMode="External"/><Relationship Id="rId4" Type="http://schemas.openxmlformats.org/officeDocument/2006/relationships/hyperlink" Target="https://en.wikipedia.org/wiki/Instantaneous_frequency" TargetMode="External"/><Relationship Id="rId9" Type="http://schemas.openxmlformats.org/officeDocument/2006/relationships/hyperlink" Target="https://en.wikipedia.org/wiki/Frequency_deviation"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s://en.wikipedia.org/wiki/Signal-to-noise_ratio" TargetMode="External"/><Relationship Id="rId13" Type="http://schemas.openxmlformats.org/officeDocument/2006/relationships/hyperlink" Target="https://en.wikipedia.org/wiki/Angle_modulation" TargetMode="External"/><Relationship Id="rId3" Type="http://schemas.openxmlformats.org/officeDocument/2006/relationships/hyperlink" Target="https://en.wikipedia.org/wiki/Radar" TargetMode="External"/><Relationship Id="rId7" Type="http://schemas.openxmlformats.org/officeDocument/2006/relationships/hyperlink" Target="https://en.wikipedia.org/wiki/Frequency_modulation_synthesis" TargetMode="External"/><Relationship Id="rId12" Type="http://schemas.openxmlformats.org/officeDocument/2006/relationships/hyperlink" Target="https://en.wikipedia.org/wiki/Phase_modulation" TargetMode="External"/><Relationship Id="rId2" Type="http://schemas.openxmlformats.org/officeDocument/2006/relationships/hyperlink" Target="https://en.wikipedia.org/wiki/Telemetry" TargetMode="External"/><Relationship Id="rId1" Type="http://schemas.openxmlformats.org/officeDocument/2006/relationships/slideLayout" Target="../slideLayouts/slideLayout7.xml"/><Relationship Id="rId6" Type="http://schemas.openxmlformats.org/officeDocument/2006/relationships/hyperlink" Target="https://en.wikipedia.org/wiki/Two-way_radio" TargetMode="External"/><Relationship Id="rId11" Type="http://schemas.openxmlformats.org/officeDocument/2006/relationships/hyperlink" Target="https://en.wikipedia.org/wiki/FM_radio" TargetMode="External"/><Relationship Id="rId5" Type="http://schemas.openxmlformats.org/officeDocument/2006/relationships/hyperlink" Target="https://en.wikipedia.org/wiki/EEG" TargetMode="External"/><Relationship Id="rId15" Type="http://schemas.openxmlformats.org/officeDocument/2006/relationships/hyperlink" Target="https://en.wikipedia.org/wiki/Amplitude" TargetMode="External"/><Relationship Id="rId10" Type="http://schemas.openxmlformats.org/officeDocument/2006/relationships/hyperlink" Target="https://en.wikipedia.org/wiki/AM_broadcasting" TargetMode="External"/><Relationship Id="rId4" Type="http://schemas.openxmlformats.org/officeDocument/2006/relationships/hyperlink" Target="https://en.wikipedia.org/wiki/Newborn" TargetMode="External"/><Relationship Id="rId9" Type="http://schemas.openxmlformats.org/officeDocument/2006/relationships/hyperlink" Target="https://en.wikipedia.org/wiki/Radio_frequency_interference" TargetMode="External"/><Relationship Id="rId14" Type="http://schemas.openxmlformats.org/officeDocument/2006/relationships/hyperlink" Target="https://en.wikipedia.org/wiki/Amplitude_modulation"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s://en.wikipedia.org/wiki/Radio" TargetMode="External"/><Relationship Id="rId13" Type="http://schemas.openxmlformats.org/officeDocument/2006/relationships/hyperlink" Target="https://en.wikipedia.org/wiki/Digital_synthesizer" TargetMode="External"/><Relationship Id="rId3" Type="http://schemas.openxmlformats.org/officeDocument/2006/relationships/hyperlink" Target="https://en.wikipedia.org/wiki/Transmission_(telecommunications)" TargetMode="External"/><Relationship Id="rId7" Type="http://schemas.openxmlformats.org/officeDocument/2006/relationships/hyperlink" Target="https://en.wikipedia.org/wiki/Frequency_modulation" TargetMode="External"/><Relationship Id="rId12" Type="http://schemas.openxmlformats.org/officeDocument/2006/relationships/hyperlink" Target="https://en.wikipedia.org/wiki/Waveform" TargetMode="External"/><Relationship Id="rId17" Type="http://schemas.openxmlformats.org/officeDocument/2006/relationships/hyperlink" Target="https://en.wikipedia.org/wiki/Casio_CZ_synthesizers" TargetMode="External"/><Relationship Id="rId2" Type="http://schemas.openxmlformats.org/officeDocument/2006/relationships/hyperlink" Target="https://en.wikipedia.org/wiki/Modulation" TargetMode="External"/><Relationship Id="rId16" Type="http://schemas.openxmlformats.org/officeDocument/2006/relationships/hyperlink" Target="https://en.wikipedia.org/wiki/Phase_distortion_synthesis" TargetMode="External"/><Relationship Id="rId1" Type="http://schemas.openxmlformats.org/officeDocument/2006/relationships/slideLayout" Target="../slideLayouts/slideLayout7.xml"/><Relationship Id="rId6" Type="http://schemas.openxmlformats.org/officeDocument/2006/relationships/hyperlink" Target="https://en.wikipedia.org/wiki/Angle_modulation" TargetMode="External"/><Relationship Id="rId11" Type="http://schemas.openxmlformats.org/officeDocument/2006/relationships/hyperlink" Target="https://en.wikipedia.org/wiki/Satellite_television" TargetMode="External"/><Relationship Id="rId5" Type="http://schemas.openxmlformats.org/officeDocument/2006/relationships/hyperlink" Target="https://en.wikipedia.org/wiki/Carrier_wave" TargetMode="External"/><Relationship Id="rId15" Type="http://schemas.openxmlformats.org/officeDocument/2006/relationships/hyperlink" Target="https://en.wikipedia.org/wiki/FM_synthesis" TargetMode="External"/><Relationship Id="rId10" Type="http://schemas.openxmlformats.org/officeDocument/2006/relationships/hyperlink" Target="https://en.wikipedia.org/wiki/GSM" TargetMode="External"/><Relationship Id="rId4" Type="http://schemas.openxmlformats.org/officeDocument/2006/relationships/hyperlink" Target="https://en.wikipedia.org/wiki/Instantaneous_phase" TargetMode="External"/><Relationship Id="rId9" Type="http://schemas.openxmlformats.org/officeDocument/2006/relationships/hyperlink" Target="https://en.wikipedia.org/wiki/Wi-Fi" TargetMode="External"/><Relationship Id="rId14" Type="http://schemas.openxmlformats.org/officeDocument/2006/relationships/hyperlink" Target="https://en.wikipedia.org/wiki/Yamaha_DX7"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hyperlink" Target="https://en.wikipedia.org/wiki/Clock_recovery" TargetMode="External"/><Relationship Id="rId13" Type="http://schemas.openxmlformats.org/officeDocument/2006/relationships/hyperlink" Target="https://en.wikipedia.org/wiki/Received_Signal_Strength_Indication" TargetMode="External"/><Relationship Id="rId3" Type="http://schemas.openxmlformats.org/officeDocument/2006/relationships/hyperlink" Target="https://en.wikipedia.org/wiki/Electronic_circuit" TargetMode="External"/><Relationship Id="rId7" Type="http://schemas.openxmlformats.org/officeDocument/2006/relationships/hyperlink" Target="https://en.wikipedia.org/wiki/Carrier_recovery" TargetMode="External"/><Relationship Id="rId12" Type="http://schemas.openxmlformats.org/officeDocument/2006/relationships/hyperlink" Target="https://en.wikipedia.org/wiki/Pulse_compression" TargetMode="External"/><Relationship Id="rId2" Type="http://schemas.openxmlformats.org/officeDocument/2006/relationships/hyperlink" Target="https://en.wikipedia.org/wiki/Carrier_wave" TargetMode="External"/><Relationship Id="rId1" Type="http://schemas.openxmlformats.org/officeDocument/2006/relationships/slideLayout" Target="../slideLayouts/slideLayout7.xml"/><Relationship Id="rId6" Type="http://schemas.openxmlformats.org/officeDocument/2006/relationships/hyperlink" Target="https://en.wikipedia.org/wiki/Synchronous_detector" TargetMode="External"/><Relationship Id="rId11" Type="http://schemas.openxmlformats.org/officeDocument/2006/relationships/hyperlink" Target="https://en.wikipedia.org/wiki/Rake_receiver" TargetMode="External"/><Relationship Id="rId5" Type="http://schemas.openxmlformats.org/officeDocument/2006/relationships/hyperlink" Target="https://en.wikipedia.org/wiki/Binary_signal" TargetMode="External"/><Relationship Id="rId10" Type="http://schemas.openxmlformats.org/officeDocument/2006/relationships/hyperlink" Target="https://en.wikipedia.org/wiki/Frame_synchronization" TargetMode="External"/><Relationship Id="rId4" Type="http://schemas.openxmlformats.org/officeDocument/2006/relationships/hyperlink" Target="https://en.wikipedia.org/wiki/Modulation" TargetMode="External"/><Relationship Id="rId9" Type="http://schemas.openxmlformats.org/officeDocument/2006/relationships/hyperlink" Target="https://en.wikipedia.org/wiki/Bit_slip" TargetMode="External"/><Relationship Id="rId14" Type="http://schemas.openxmlformats.org/officeDocument/2006/relationships/hyperlink" Target="https://en.wikipedia.org/wiki/Error_detection_and_correction"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en.wikipedia.org/wiki/Diode" TargetMode="External"/><Relationship Id="rId13" Type="http://schemas.openxmlformats.org/officeDocument/2006/relationships/hyperlink" Target="https://en.wikipedia.org/wiki/Product_detector" TargetMode="External"/><Relationship Id="rId3" Type="http://schemas.openxmlformats.org/officeDocument/2006/relationships/hyperlink" Target="https://en.wikipedia.org/wiki/Analog_signal" TargetMode="External"/><Relationship Id="rId7" Type="http://schemas.openxmlformats.org/officeDocument/2006/relationships/hyperlink" Target="https://en.wikipedia.org/wiki/Rectifier" TargetMode="External"/><Relationship Id="rId12" Type="http://schemas.openxmlformats.org/officeDocument/2006/relationships/hyperlink" Target="https://en.wikipedia.org/wiki/Crystal_radio_receiver" TargetMode="External"/><Relationship Id="rId2" Type="http://schemas.openxmlformats.org/officeDocument/2006/relationships/hyperlink" Target="https://en.wikipedia.org/wiki/Amplitude_modulation" TargetMode="External"/><Relationship Id="rId1" Type="http://schemas.openxmlformats.org/officeDocument/2006/relationships/slideLayout" Target="../slideLayouts/slideLayout7.xml"/><Relationship Id="rId6" Type="http://schemas.openxmlformats.org/officeDocument/2006/relationships/hyperlink" Target="https://en.wikipedia.org/wiki/Coherence_(physics)" TargetMode="External"/><Relationship Id="rId11" Type="http://schemas.openxmlformats.org/officeDocument/2006/relationships/hyperlink" Target="https://en.wikipedia.org/wiki/Low-pass_filter" TargetMode="External"/><Relationship Id="rId5" Type="http://schemas.openxmlformats.org/officeDocument/2006/relationships/hyperlink" Target="https://en.wikipedia.org/wiki/Envelope_detector" TargetMode="External"/><Relationship Id="rId10" Type="http://schemas.openxmlformats.org/officeDocument/2006/relationships/hyperlink" Target="https://en.wikipedia.org/wiki/RC_circuit" TargetMode="External"/><Relationship Id="rId4" Type="http://schemas.openxmlformats.org/officeDocument/2006/relationships/hyperlink" Target="https://en.wikipedia.org/wiki/Detector_(radio)" TargetMode="External"/><Relationship Id="rId9" Type="http://schemas.openxmlformats.org/officeDocument/2006/relationships/hyperlink" Target="https://en.wikipedia.org/wiki/Plate_detector_(radio)"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en.wikipedia.org/wiki/Software-defined_radio" TargetMode="External"/><Relationship Id="rId3" Type="http://schemas.openxmlformats.org/officeDocument/2006/relationships/hyperlink" Target="https://en.wikipedia.org/wiki/Phase_(waves)" TargetMode="External"/><Relationship Id="rId7" Type="http://schemas.openxmlformats.org/officeDocument/2006/relationships/hyperlink" Target="https://en.wikipedia.org/wiki/Digital_signal_processor" TargetMode="External"/><Relationship Id="rId2" Type="http://schemas.openxmlformats.org/officeDocument/2006/relationships/hyperlink" Target="https://en.wikipedia.org/wiki/Detector_(radio)" TargetMode="External"/><Relationship Id="rId1" Type="http://schemas.openxmlformats.org/officeDocument/2006/relationships/slideLayout" Target="../slideLayouts/slideLayout7.xml"/><Relationship Id="rId6" Type="http://schemas.openxmlformats.org/officeDocument/2006/relationships/hyperlink" Target="https://en.wikipedia.org/wiki/Electronic_filter" TargetMode="External"/><Relationship Id="rId5" Type="http://schemas.openxmlformats.org/officeDocument/2006/relationships/hyperlink" Target="https://en.wikipedia.org/wiki/Foster-Seeley_discriminator" TargetMode="External"/><Relationship Id="rId4" Type="http://schemas.openxmlformats.org/officeDocument/2006/relationships/hyperlink" Target="https://en.wikipedia.org/wiki/PL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7"/>
            <a:ext cx="7458100" cy="642941"/>
          </a:xfrm>
        </p:spPr>
        <p:txBody>
          <a:bodyPr>
            <a:normAutofit fontScale="90000"/>
          </a:bodyPr>
          <a:lstStyle/>
          <a:p>
            <a:r>
              <a:rPr lang="en-IN" b="1"/>
              <a:t>BEEE-UNIT 5</a:t>
            </a:r>
            <a:endParaRPr lang="en-US" b="1"/>
          </a:p>
        </p:txBody>
      </p:sp>
      <p:sp>
        <p:nvSpPr>
          <p:cNvPr id="6" name="Slide Number Placeholder 5"/>
          <p:cNvSpPr>
            <a:spLocks noGrp="1"/>
          </p:cNvSpPr>
          <p:nvPr>
            <p:ph type="sldNum" sz="quarter" idx="12"/>
          </p:nvPr>
        </p:nvSpPr>
        <p:spPr/>
        <p:txBody>
          <a:bodyPr/>
          <a:lstStyle/>
          <a:p>
            <a:fld id="{2F8108A7-45E6-42FF-A56A-84AB2AE19459}" type="slidenum">
              <a:rPr lang="en-US" smtClean="0"/>
              <a:pPr/>
              <a:t>1</a:t>
            </a:fld>
            <a:endParaRPr lang="en-US"/>
          </a:p>
        </p:txBody>
      </p:sp>
      <p:pic>
        <p:nvPicPr>
          <p:cNvPr id="3" name="Picture 2"/>
          <p:cNvPicPr>
            <a:picLocks noChangeAspect="1" noChangeArrowheads="1"/>
          </p:cNvPicPr>
          <p:nvPr/>
        </p:nvPicPr>
        <p:blipFill>
          <a:blip r:embed="rId2"/>
          <a:srcRect/>
          <a:stretch>
            <a:fillRect/>
          </a:stretch>
        </p:blipFill>
        <p:spPr bwMode="auto">
          <a:xfrm>
            <a:off x="1643042" y="1343025"/>
            <a:ext cx="5686425" cy="551497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10</a:t>
            </a:fld>
            <a:endParaRPr lang="en-US"/>
          </a:p>
        </p:txBody>
      </p:sp>
      <p:pic>
        <p:nvPicPr>
          <p:cNvPr id="30723" name="Picture 3"/>
          <p:cNvPicPr>
            <a:picLocks noChangeAspect="1" noChangeArrowheads="1"/>
          </p:cNvPicPr>
          <p:nvPr/>
        </p:nvPicPr>
        <p:blipFill>
          <a:blip r:embed="rId2"/>
          <a:srcRect/>
          <a:stretch>
            <a:fillRect/>
          </a:stretch>
        </p:blipFill>
        <p:spPr bwMode="auto">
          <a:xfrm>
            <a:off x="287871" y="857232"/>
            <a:ext cx="8690668" cy="507209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11</a:t>
            </a:fld>
            <a:endParaRPr lang="en-US"/>
          </a:p>
        </p:txBody>
      </p:sp>
      <p:pic>
        <p:nvPicPr>
          <p:cNvPr id="31746" name="Picture 2"/>
          <p:cNvPicPr>
            <a:picLocks noChangeAspect="1" noChangeArrowheads="1"/>
          </p:cNvPicPr>
          <p:nvPr/>
        </p:nvPicPr>
        <p:blipFill>
          <a:blip r:embed="rId2"/>
          <a:srcRect/>
          <a:stretch>
            <a:fillRect/>
          </a:stretch>
        </p:blipFill>
        <p:spPr bwMode="auto">
          <a:xfrm>
            <a:off x="381861" y="857232"/>
            <a:ext cx="8499999" cy="507209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12</a:t>
            </a:fld>
            <a:endParaRPr lang="en-US"/>
          </a:p>
        </p:txBody>
      </p:sp>
      <p:pic>
        <p:nvPicPr>
          <p:cNvPr id="1027" name="Picture 3"/>
          <p:cNvPicPr>
            <a:picLocks noChangeAspect="1" noChangeArrowheads="1"/>
          </p:cNvPicPr>
          <p:nvPr/>
        </p:nvPicPr>
        <p:blipFill>
          <a:blip r:embed="rId2"/>
          <a:srcRect/>
          <a:stretch>
            <a:fillRect/>
          </a:stretch>
        </p:blipFill>
        <p:spPr bwMode="auto">
          <a:xfrm>
            <a:off x="280988" y="719138"/>
            <a:ext cx="8582025" cy="54197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13</a:t>
            </a:fld>
            <a:endParaRPr lang="en-US"/>
          </a:p>
        </p:txBody>
      </p:sp>
      <p:pic>
        <p:nvPicPr>
          <p:cNvPr id="2050" name="Picture 2"/>
          <p:cNvPicPr>
            <a:picLocks noChangeAspect="1" noChangeArrowheads="1"/>
          </p:cNvPicPr>
          <p:nvPr/>
        </p:nvPicPr>
        <p:blipFill>
          <a:blip r:embed="rId2"/>
          <a:srcRect/>
          <a:stretch>
            <a:fillRect/>
          </a:stretch>
        </p:blipFill>
        <p:spPr bwMode="auto">
          <a:xfrm>
            <a:off x="285720" y="714356"/>
            <a:ext cx="8572560" cy="52864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25536"/>
          </a:xfrm>
        </p:spPr>
        <p:txBody>
          <a:bodyPr>
            <a:normAutofit fontScale="90000"/>
          </a:bodyPr>
          <a:lstStyle/>
          <a:p>
            <a:r>
              <a:rPr lang="en-IN" b="1">
                <a:latin typeface="Bookman Old Style" pitchFamily="18" charset="0"/>
              </a:rPr>
              <a:t>Why Binary used in </a:t>
            </a:r>
            <a:r>
              <a:rPr lang="en-US" b="1">
                <a:latin typeface="Bookman Old Style" pitchFamily="18" charset="0"/>
              </a:rPr>
              <a:t>Digital system </a:t>
            </a:r>
          </a:p>
        </p:txBody>
      </p:sp>
      <p:sp>
        <p:nvSpPr>
          <p:cNvPr id="4" name="Content Placeholder 3"/>
          <p:cNvSpPr>
            <a:spLocks noGrp="1"/>
          </p:cNvSpPr>
          <p:nvPr>
            <p:ph idx="1"/>
          </p:nvPr>
        </p:nvSpPr>
        <p:spPr/>
        <p:txBody>
          <a:bodyPr>
            <a:normAutofit/>
          </a:bodyPr>
          <a:lstStyle/>
          <a:p>
            <a:pPr algn="just"/>
            <a:r>
              <a:rPr lang="en-US"/>
              <a:t>Digital system use binary - the bits 0 and 1 - to store/process data. The circuits in Digital system are made up of </a:t>
            </a:r>
            <a:r>
              <a:rPr lang="en-US">
                <a:solidFill>
                  <a:srgbClr val="FF0000"/>
                </a:solidFill>
              </a:rPr>
              <a:t>billions of transistors</a:t>
            </a:r>
            <a:r>
              <a:rPr lang="en-US"/>
              <a:t>. A transistor is a tiny switch that is activated by the electronic signals it receives. </a:t>
            </a:r>
          </a:p>
          <a:p>
            <a:pPr algn="just"/>
            <a:r>
              <a:rPr lang="en-US" b="1">
                <a:solidFill>
                  <a:srgbClr val="FF0000"/>
                </a:solidFill>
              </a:rPr>
              <a:t>The digits </a:t>
            </a:r>
            <a:r>
              <a:rPr lang="en-US" b="1">
                <a:solidFill>
                  <a:srgbClr val="00B050"/>
                </a:solidFill>
              </a:rPr>
              <a:t>1</a:t>
            </a:r>
            <a:r>
              <a:rPr lang="en-US" b="1">
                <a:solidFill>
                  <a:srgbClr val="FF0000"/>
                </a:solidFill>
              </a:rPr>
              <a:t> and </a:t>
            </a:r>
            <a:r>
              <a:rPr lang="en-US" b="1">
                <a:solidFill>
                  <a:srgbClr val="00B050"/>
                </a:solidFill>
              </a:rPr>
              <a:t>0</a:t>
            </a:r>
            <a:r>
              <a:rPr lang="en-US" b="1">
                <a:solidFill>
                  <a:srgbClr val="FF0000"/>
                </a:solidFill>
              </a:rPr>
              <a:t> used in binary reflect the </a:t>
            </a:r>
            <a:r>
              <a:rPr lang="en-US" b="1">
                <a:solidFill>
                  <a:srgbClr val="00B050"/>
                </a:solidFill>
              </a:rPr>
              <a:t>on</a:t>
            </a:r>
            <a:r>
              <a:rPr lang="en-US" b="1">
                <a:solidFill>
                  <a:srgbClr val="FF0000"/>
                </a:solidFill>
              </a:rPr>
              <a:t> and </a:t>
            </a:r>
            <a:r>
              <a:rPr lang="en-US" b="1">
                <a:solidFill>
                  <a:srgbClr val="00B050"/>
                </a:solidFill>
              </a:rPr>
              <a:t>off</a:t>
            </a:r>
            <a:r>
              <a:rPr lang="en-US" b="1">
                <a:solidFill>
                  <a:srgbClr val="FF0000"/>
                </a:solidFill>
              </a:rPr>
              <a:t> states of a transistor</a:t>
            </a:r>
            <a:r>
              <a:rPr lang="en-US">
                <a:solidFill>
                  <a:srgbClr val="FF0000"/>
                </a:solidFill>
              </a:rPr>
              <a:t>.</a:t>
            </a:r>
          </a:p>
          <a:p>
            <a:endParaRPr lang="en-US"/>
          </a:p>
        </p:txBody>
      </p:sp>
      <p:sp>
        <p:nvSpPr>
          <p:cNvPr id="2" name="Slide Number Placeholder 1"/>
          <p:cNvSpPr>
            <a:spLocks noGrp="1"/>
          </p:cNvSpPr>
          <p:nvPr>
            <p:ph type="sldNum" sz="quarter" idx="12"/>
          </p:nvPr>
        </p:nvSpPr>
        <p:spPr/>
        <p:txBody>
          <a:bodyPr/>
          <a:lstStyle/>
          <a:p>
            <a:fld id="{2F8108A7-45E6-42FF-A56A-84AB2AE1945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8108A7-45E6-42FF-A56A-84AB2AE19459}" type="slidenum">
              <a:rPr lang="en-US" smtClean="0"/>
              <a:pPr/>
              <a:t>15</a:t>
            </a:fld>
            <a:endParaRPr lang="en-US"/>
          </a:p>
        </p:txBody>
      </p:sp>
      <p:sp>
        <p:nvSpPr>
          <p:cNvPr id="10241" name="Rectangle 1"/>
          <p:cNvSpPr>
            <a:spLocks noChangeArrowheads="1"/>
          </p:cNvSpPr>
          <p:nvPr/>
        </p:nvSpPr>
        <p:spPr bwMode="auto">
          <a:xfrm>
            <a:off x="214282" y="214290"/>
            <a:ext cx="8643998"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a:ln>
                  <a:noFill/>
                </a:ln>
                <a:solidFill>
                  <a:schemeClr val="tx1"/>
                </a:solidFill>
                <a:effectLst/>
                <a:latin typeface="Bookman Old Style" pitchFamily="18" charset="0"/>
                <a:ea typeface="Times New Roman" pitchFamily="18" charset="0"/>
                <a:cs typeface="Latha" pitchFamily="34" charset="0"/>
              </a:rPr>
              <a:t>BCD CODES</a:t>
            </a:r>
            <a:endParaRPr kumimoji="0" lang="en-US" sz="2800" b="1" i="0" u="sng"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Human can understand and use decimal number easily. But Digital system can understand only binary numbers. So, to interface among human and Digital system, BCD codes were developed. There are many types of BCD codes that were introduced by Scientist. </a:t>
            </a:r>
            <a:r>
              <a:rPr kumimoji="0" lang="en-US" sz="28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But 8421 code is very much popular and widely used</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8421 code is a 4 bit BCD code having codes for 0 to 9 (Decimal Numbers). Each decimal digit represents 4 bit binary. It obeys positional weightage principle. It</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s easy to understand and remember because it</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s a </a:t>
            </a:r>
            <a:r>
              <a:rPr kumimoji="0" lang="en-US" sz="28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normal 4 bit binary number from 0 to 9. </a:t>
            </a:r>
            <a:endParaRPr kumimoji="0" lang="en-US" sz="2800" b="0" i="0" u="none" strike="noStrike" cap="none" normalizeH="0" baseline="0">
              <a:ln>
                <a:noFill/>
              </a:ln>
              <a:solidFill>
                <a:srgbClr val="FF0000"/>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pPr algn="l"/>
            <a:br>
              <a:rPr lang="en-US" sz="4000" b="1">
                <a:latin typeface="Bookman Old Style" pitchFamily="18" charset="0"/>
              </a:rPr>
            </a:br>
            <a:endParaRPr lang="en-US" sz="4000" b="1">
              <a:latin typeface="Bookman Old Style" pitchFamily="18" charset="0"/>
            </a:endParaRPr>
          </a:p>
        </p:txBody>
      </p:sp>
      <p:sp>
        <p:nvSpPr>
          <p:cNvPr id="4" name="Slide Number Placeholder 3"/>
          <p:cNvSpPr>
            <a:spLocks noGrp="1"/>
          </p:cNvSpPr>
          <p:nvPr>
            <p:ph type="sldNum" sz="quarter" idx="12"/>
          </p:nvPr>
        </p:nvSpPr>
        <p:spPr/>
        <p:txBody>
          <a:bodyPr/>
          <a:lstStyle/>
          <a:p>
            <a:fld id="{2F8108A7-45E6-42FF-A56A-84AB2AE19459}" type="slidenum">
              <a:rPr lang="en-US" smtClean="0"/>
              <a:pPr/>
              <a:t>16</a:t>
            </a:fld>
            <a:endParaRPr lang="en-US"/>
          </a:p>
        </p:txBody>
      </p:sp>
      <p:sp>
        <p:nvSpPr>
          <p:cNvPr id="5" name="Rectangle 4"/>
          <p:cNvSpPr/>
          <p:nvPr/>
        </p:nvSpPr>
        <p:spPr>
          <a:xfrm>
            <a:off x="214282" y="428604"/>
            <a:ext cx="8715436" cy="646331"/>
          </a:xfrm>
          <a:prstGeom prst="rect">
            <a:avLst/>
          </a:prstGeom>
        </p:spPr>
        <p:txBody>
          <a:bodyPr wrap="square">
            <a:spAutoFit/>
          </a:bodyPr>
          <a:lstStyle/>
          <a:p>
            <a:r>
              <a:rPr lang="en-US" sz="3600" b="1" u="sng">
                <a:solidFill>
                  <a:srgbClr val="00B050"/>
                </a:solidFill>
                <a:latin typeface="Bookman Old Style" pitchFamily="18" charset="0"/>
              </a:rPr>
              <a:t>B</a:t>
            </a:r>
            <a:r>
              <a:rPr lang="en-US" sz="3600" b="1" u="sng">
                <a:latin typeface="Bookman Old Style" pitchFamily="18" charset="0"/>
              </a:rPr>
              <a:t>INARY </a:t>
            </a:r>
            <a:r>
              <a:rPr lang="en-US" sz="3600" b="1" u="sng">
                <a:solidFill>
                  <a:srgbClr val="00B050"/>
                </a:solidFill>
                <a:latin typeface="Bookman Old Style" pitchFamily="18" charset="0"/>
              </a:rPr>
              <a:t>C</a:t>
            </a:r>
            <a:r>
              <a:rPr lang="en-US" sz="3600" b="1" u="sng">
                <a:latin typeface="Bookman Old Style" pitchFamily="18" charset="0"/>
              </a:rPr>
              <a:t>ODES FOR </a:t>
            </a:r>
            <a:r>
              <a:rPr lang="en-US" sz="3600" b="1" u="sng">
                <a:solidFill>
                  <a:srgbClr val="00B050"/>
                </a:solidFill>
                <a:latin typeface="Bookman Old Style" pitchFamily="18" charset="0"/>
              </a:rPr>
              <a:t>D</a:t>
            </a:r>
            <a:r>
              <a:rPr lang="en-US" sz="3600" b="1" u="sng">
                <a:latin typeface="Bookman Old Style" pitchFamily="18" charset="0"/>
              </a:rPr>
              <a:t>ECIMAL-BCD</a:t>
            </a:r>
            <a:endParaRPr lang="en-US" sz="3600"/>
          </a:p>
        </p:txBody>
      </p:sp>
      <p:pic>
        <p:nvPicPr>
          <p:cNvPr id="9219" name="Picture 3"/>
          <p:cNvPicPr>
            <a:picLocks noChangeAspect="1" noChangeArrowheads="1"/>
          </p:cNvPicPr>
          <p:nvPr/>
        </p:nvPicPr>
        <p:blipFill>
          <a:blip r:embed="rId2"/>
          <a:srcRect/>
          <a:stretch>
            <a:fillRect/>
          </a:stretch>
        </p:blipFill>
        <p:spPr bwMode="auto">
          <a:xfrm>
            <a:off x="1142976" y="1285860"/>
            <a:ext cx="6924675" cy="53054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8108A7-45E6-42FF-A56A-84AB2AE19459}" type="slidenum">
              <a:rPr lang="en-US" smtClean="0"/>
              <a:pPr/>
              <a:t>17</a:t>
            </a:fld>
            <a:endParaRPr lang="en-US"/>
          </a:p>
        </p:txBody>
      </p:sp>
      <p:pic>
        <p:nvPicPr>
          <p:cNvPr id="26627" name="Picture 3"/>
          <p:cNvPicPr>
            <a:picLocks noChangeAspect="1" noChangeArrowheads="1"/>
          </p:cNvPicPr>
          <p:nvPr/>
        </p:nvPicPr>
        <p:blipFill>
          <a:blip r:embed="rId2"/>
          <a:srcRect/>
          <a:stretch>
            <a:fillRect/>
          </a:stretch>
        </p:blipFill>
        <p:spPr bwMode="auto">
          <a:xfrm>
            <a:off x="1357290" y="285728"/>
            <a:ext cx="5534025" cy="2333625"/>
          </a:xfrm>
          <a:prstGeom prst="rect">
            <a:avLst/>
          </a:prstGeom>
          <a:noFill/>
          <a:ln w="9525">
            <a:noFill/>
            <a:miter lim="800000"/>
            <a:headEnd/>
            <a:tailEnd/>
          </a:ln>
          <a:effectLst/>
        </p:spPr>
      </p:pic>
      <p:pic>
        <p:nvPicPr>
          <p:cNvPr id="26628" name="Picture 4"/>
          <p:cNvPicPr>
            <a:picLocks noChangeAspect="1" noChangeArrowheads="1"/>
          </p:cNvPicPr>
          <p:nvPr/>
        </p:nvPicPr>
        <p:blipFill>
          <a:blip r:embed="rId3"/>
          <a:srcRect/>
          <a:stretch>
            <a:fillRect/>
          </a:stretch>
        </p:blipFill>
        <p:spPr bwMode="auto">
          <a:xfrm>
            <a:off x="583688" y="2643182"/>
            <a:ext cx="8051435" cy="327660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18</a:t>
            </a:fld>
            <a:endParaRPr lang="en-US"/>
          </a:p>
        </p:txBody>
      </p:sp>
      <p:pic>
        <p:nvPicPr>
          <p:cNvPr id="28674" name="Picture 2"/>
          <p:cNvPicPr>
            <a:picLocks noChangeAspect="1" noChangeArrowheads="1"/>
          </p:cNvPicPr>
          <p:nvPr/>
        </p:nvPicPr>
        <p:blipFill>
          <a:blip r:embed="rId2"/>
          <a:srcRect/>
          <a:stretch>
            <a:fillRect/>
          </a:stretch>
        </p:blipFill>
        <p:spPr bwMode="auto">
          <a:xfrm>
            <a:off x="642910" y="428604"/>
            <a:ext cx="7775174" cy="369347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19</a:t>
            </a:fld>
            <a:endParaRPr lang="en-US"/>
          </a:p>
        </p:txBody>
      </p:sp>
      <p:pic>
        <p:nvPicPr>
          <p:cNvPr id="27651" name="Picture 3"/>
          <p:cNvPicPr>
            <a:picLocks noChangeAspect="1" noChangeArrowheads="1"/>
          </p:cNvPicPr>
          <p:nvPr/>
        </p:nvPicPr>
        <p:blipFill>
          <a:blip r:embed="rId2"/>
          <a:srcRect/>
          <a:stretch>
            <a:fillRect/>
          </a:stretch>
        </p:blipFill>
        <p:spPr bwMode="auto">
          <a:xfrm>
            <a:off x="804863" y="376238"/>
            <a:ext cx="7534275" cy="6105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8108A7-45E6-42FF-A56A-84AB2AE19459}" type="slidenum">
              <a:rPr lang="en-US" smtClean="0"/>
              <a:pPr/>
              <a:t>2</a:t>
            </a:fld>
            <a:endParaRPr lang="en-US"/>
          </a:p>
        </p:txBody>
      </p:sp>
      <p:pic>
        <p:nvPicPr>
          <p:cNvPr id="1027" name="Picture 3"/>
          <p:cNvPicPr>
            <a:picLocks noChangeAspect="1" noChangeArrowheads="1"/>
          </p:cNvPicPr>
          <p:nvPr/>
        </p:nvPicPr>
        <p:blipFill>
          <a:blip r:embed="rId2"/>
          <a:srcRect/>
          <a:stretch>
            <a:fillRect/>
          </a:stretch>
        </p:blipFill>
        <p:spPr bwMode="auto">
          <a:xfrm>
            <a:off x="357188" y="571480"/>
            <a:ext cx="8429625" cy="56436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20</a:t>
            </a:fld>
            <a:endParaRPr lang="en-US"/>
          </a:p>
        </p:txBody>
      </p:sp>
      <p:pic>
        <p:nvPicPr>
          <p:cNvPr id="29698" name="Picture 2"/>
          <p:cNvPicPr>
            <a:picLocks noChangeAspect="1" noChangeArrowheads="1"/>
          </p:cNvPicPr>
          <p:nvPr/>
        </p:nvPicPr>
        <p:blipFill>
          <a:blip r:embed="rId2"/>
          <a:srcRect/>
          <a:stretch>
            <a:fillRect/>
          </a:stretch>
        </p:blipFill>
        <p:spPr bwMode="auto">
          <a:xfrm>
            <a:off x="714348" y="214290"/>
            <a:ext cx="3143272" cy="2151592"/>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143372" y="214290"/>
            <a:ext cx="3857625" cy="428625"/>
          </a:xfrm>
          <a:prstGeom prst="rect">
            <a:avLst/>
          </a:prstGeom>
          <a:noFill/>
          <a:ln w="9525">
            <a:noFill/>
            <a:miter lim="800000"/>
            <a:headEnd/>
            <a:tailEnd/>
          </a:ln>
          <a:effectLst/>
        </p:spPr>
      </p:pic>
      <p:cxnSp>
        <p:nvCxnSpPr>
          <p:cNvPr id="8" name="Straight Connector 7"/>
          <p:cNvCxnSpPr/>
          <p:nvPr/>
        </p:nvCxnSpPr>
        <p:spPr>
          <a:xfrm>
            <a:off x="428596" y="2500306"/>
            <a:ext cx="785818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srcRect/>
          <a:stretch>
            <a:fillRect/>
          </a:stretch>
        </p:blipFill>
        <p:spPr bwMode="auto">
          <a:xfrm>
            <a:off x="357158" y="4071942"/>
            <a:ext cx="3714777" cy="1602232"/>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1571604" y="2786058"/>
            <a:ext cx="4419600" cy="771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4643437" y="4071942"/>
            <a:ext cx="4251147" cy="157163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21</a:t>
            </a:fld>
            <a:endParaRPr lang="en-US"/>
          </a:p>
        </p:txBody>
      </p:sp>
      <p:pic>
        <p:nvPicPr>
          <p:cNvPr id="32770" name="Picture 2"/>
          <p:cNvPicPr>
            <a:picLocks noChangeAspect="1" noChangeArrowheads="1"/>
          </p:cNvPicPr>
          <p:nvPr/>
        </p:nvPicPr>
        <p:blipFill>
          <a:blip r:embed="rId2"/>
          <a:srcRect/>
          <a:stretch>
            <a:fillRect/>
          </a:stretch>
        </p:blipFill>
        <p:spPr bwMode="auto">
          <a:xfrm>
            <a:off x="1402303" y="714356"/>
            <a:ext cx="6265682" cy="5929354"/>
          </a:xfrm>
          <a:prstGeom prst="rect">
            <a:avLst/>
          </a:prstGeom>
          <a:noFill/>
          <a:ln w="9525">
            <a:noFill/>
            <a:miter lim="800000"/>
            <a:headEnd/>
            <a:tailEnd/>
          </a:ln>
          <a:effectLst/>
        </p:spPr>
      </p:pic>
      <p:sp>
        <p:nvSpPr>
          <p:cNvPr id="32771" name="Rectangle 3"/>
          <p:cNvSpPr>
            <a:spLocks noChangeArrowheads="1"/>
          </p:cNvSpPr>
          <p:nvPr/>
        </p:nvSpPr>
        <p:spPr bwMode="auto">
          <a:xfrm>
            <a:off x="214282" y="214290"/>
            <a:ext cx="864399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rgbClr val="FF0000"/>
                </a:solidFill>
                <a:effectLst/>
                <a:latin typeface="Bookman Old Style" pitchFamily="18" charset="0"/>
                <a:ea typeface="Times New Roman" pitchFamily="18" charset="0"/>
                <a:cs typeface="Latha" pitchFamily="34" charset="0"/>
              </a:rPr>
              <a:t>Simplification of Boolean expressions using Boolean algebra</a:t>
            </a:r>
            <a:endParaRPr kumimoji="0" lang="en-US" sz="2000" b="0" i="0" u="sng" strike="noStrike" cap="none" normalizeH="0" baseline="0">
              <a:ln>
                <a:noFill/>
              </a:ln>
              <a:solidFill>
                <a:srgbClr val="FF0000"/>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22</a:t>
            </a:fld>
            <a:endParaRPr lang="en-US"/>
          </a:p>
        </p:txBody>
      </p:sp>
      <p:pic>
        <p:nvPicPr>
          <p:cNvPr id="34820" name="Picture 4"/>
          <p:cNvPicPr>
            <a:picLocks noChangeAspect="1" noChangeArrowheads="1"/>
          </p:cNvPicPr>
          <p:nvPr/>
        </p:nvPicPr>
        <p:blipFill>
          <a:blip r:embed="rId2"/>
          <a:srcRect/>
          <a:stretch>
            <a:fillRect/>
          </a:stretch>
        </p:blipFill>
        <p:spPr bwMode="auto">
          <a:xfrm>
            <a:off x="1357290" y="357166"/>
            <a:ext cx="5643602" cy="303962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071539" y="3500437"/>
            <a:ext cx="6463440" cy="268933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23</a:t>
            </a:fld>
            <a:endParaRPr lang="en-US"/>
          </a:p>
        </p:txBody>
      </p:sp>
      <p:pic>
        <p:nvPicPr>
          <p:cNvPr id="2050" name="Picture 2"/>
          <p:cNvPicPr>
            <a:picLocks noChangeAspect="1" noChangeArrowheads="1"/>
          </p:cNvPicPr>
          <p:nvPr/>
        </p:nvPicPr>
        <p:blipFill>
          <a:blip r:embed="rId2"/>
          <a:srcRect/>
          <a:stretch>
            <a:fillRect/>
          </a:stretch>
        </p:blipFill>
        <p:spPr bwMode="auto">
          <a:xfrm>
            <a:off x="1928794" y="428604"/>
            <a:ext cx="5286412" cy="60102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24</a:t>
            </a:fld>
            <a:endParaRPr lang="en-US"/>
          </a:p>
        </p:txBody>
      </p:sp>
      <p:pic>
        <p:nvPicPr>
          <p:cNvPr id="33793" name="Picture 1"/>
          <p:cNvPicPr>
            <a:picLocks noChangeAspect="1" noChangeArrowheads="1"/>
          </p:cNvPicPr>
          <p:nvPr/>
        </p:nvPicPr>
        <p:blipFill>
          <a:blip r:embed="rId2"/>
          <a:srcRect/>
          <a:stretch>
            <a:fillRect/>
          </a:stretch>
        </p:blipFill>
        <p:spPr bwMode="auto">
          <a:xfrm>
            <a:off x="928662" y="857232"/>
            <a:ext cx="7146167" cy="524669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25</a:t>
            </a:fld>
            <a:endParaRPr lang="en-US"/>
          </a:p>
        </p:txBody>
      </p:sp>
      <p:pic>
        <p:nvPicPr>
          <p:cNvPr id="3074" name="Picture 2"/>
          <p:cNvPicPr>
            <a:picLocks noChangeAspect="1" noChangeArrowheads="1"/>
          </p:cNvPicPr>
          <p:nvPr/>
        </p:nvPicPr>
        <p:blipFill>
          <a:blip r:embed="rId2"/>
          <a:srcRect/>
          <a:stretch>
            <a:fillRect/>
          </a:stretch>
        </p:blipFill>
        <p:spPr bwMode="auto">
          <a:xfrm>
            <a:off x="928662" y="414412"/>
            <a:ext cx="7072361" cy="621759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26</a:t>
            </a:fld>
            <a:endParaRPr lang="en-US"/>
          </a:p>
        </p:txBody>
      </p:sp>
      <p:pic>
        <p:nvPicPr>
          <p:cNvPr id="4098" name="Picture 2"/>
          <p:cNvPicPr>
            <a:picLocks noChangeAspect="1" noChangeArrowheads="1"/>
          </p:cNvPicPr>
          <p:nvPr/>
        </p:nvPicPr>
        <p:blipFill>
          <a:blip r:embed="rId2"/>
          <a:srcRect/>
          <a:stretch>
            <a:fillRect/>
          </a:stretch>
        </p:blipFill>
        <p:spPr bwMode="auto">
          <a:xfrm>
            <a:off x="1285852" y="686881"/>
            <a:ext cx="6572295" cy="548424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27</a:t>
            </a:fld>
            <a:endParaRPr lang="en-US"/>
          </a:p>
        </p:txBody>
      </p:sp>
      <p:sp>
        <p:nvSpPr>
          <p:cNvPr id="8193" name="Rectangle 1"/>
          <p:cNvSpPr>
            <a:spLocks noChangeArrowheads="1"/>
          </p:cNvSpPr>
          <p:nvPr/>
        </p:nvSpPr>
        <p:spPr bwMode="auto">
          <a:xfrm>
            <a:off x="285720" y="214290"/>
            <a:ext cx="857256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a:ln>
                  <a:noFill/>
                </a:ln>
                <a:solidFill>
                  <a:srgbClr val="FF0000"/>
                </a:solidFill>
                <a:effectLst/>
                <a:latin typeface="Bookman Old Style" pitchFamily="18" charset="0"/>
                <a:ea typeface="Times New Roman" pitchFamily="18" charset="0"/>
                <a:cs typeface="Latha" pitchFamily="34" charset="0"/>
              </a:rPr>
              <a:t>SUM OF PRODUCTS [SOP] AND PRODUCT OF SUMS [POS]</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Logical functions (Boolean expression) are generally expressed in terms of logical variables (inputs) in following forms. (Each input variable can have the value, either 0 or 1 only)</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SUM OF PRODUCTS </a:t>
            </a:r>
            <a:r>
              <a:rPr kumimoji="0" lang="en-US" sz="2400" b="1" i="0" u="none" strike="noStrike" cap="none" normalizeH="0" baseline="0">
                <a:ln>
                  <a:noFill/>
                </a:ln>
                <a:solidFill>
                  <a:srgbClr val="FF0000"/>
                </a:solidFill>
                <a:effectLst/>
                <a:latin typeface="Bookman Old Style" pitchFamily="18" charset="0"/>
                <a:ea typeface="Times New Roman" pitchFamily="18" charset="0"/>
                <a:cs typeface="Latha" pitchFamily="34" charset="0"/>
              </a:rPr>
              <a:t>[SOP]</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Ex:  AB</a:t>
            </a:r>
            <a:r>
              <a:rPr kumimoji="0" lang="en-US" sz="24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BC+C</a:t>
            </a:r>
            <a:r>
              <a:rPr kumimoji="0" lang="en-US" sz="24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D  </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PRODUCT OF SUMS </a:t>
            </a:r>
            <a:r>
              <a:rPr kumimoji="0" lang="en-US" sz="2400" b="1" i="0" u="none" strike="noStrike" cap="none" normalizeH="0" baseline="0">
                <a:ln>
                  <a:noFill/>
                </a:ln>
                <a:solidFill>
                  <a:srgbClr val="FF0000"/>
                </a:solidFill>
                <a:effectLst/>
                <a:latin typeface="Bookman Old Style" pitchFamily="18" charset="0"/>
                <a:ea typeface="Times New Roman" pitchFamily="18" charset="0"/>
                <a:cs typeface="Latha" pitchFamily="34" charset="0"/>
              </a:rPr>
              <a:t>[POS]</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Ex:  (A</a:t>
            </a:r>
            <a:r>
              <a:rPr kumimoji="0" lang="en-US" sz="24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+B</a:t>
            </a:r>
            <a:r>
              <a:rPr kumimoji="0" lang="en-US" sz="24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(B</a:t>
            </a:r>
            <a:r>
              <a:rPr kumimoji="0" lang="en-US" sz="24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+C) (C</a:t>
            </a:r>
            <a:r>
              <a:rPr kumimoji="0" lang="en-US" sz="24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+D)</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a:ln>
                  <a:noFill/>
                </a:ln>
                <a:solidFill>
                  <a:schemeClr val="tx1"/>
                </a:solidFill>
                <a:effectLst/>
                <a:latin typeface="Bookman Old Style" pitchFamily="18" charset="0"/>
                <a:ea typeface="Times New Roman" pitchFamily="18" charset="0"/>
                <a:cs typeface="Latha" pitchFamily="34" charset="0"/>
              </a:rPr>
              <a:t>MINTERMS</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 </a:t>
            </a:r>
            <a:r>
              <a:rPr kumimoji="0" lang="en-US" sz="24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product</a:t>
            </a: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term containing all the inputs of the functions in either complemented or uncomplemented form is called </a:t>
            </a:r>
            <a:r>
              <a:rPr kumimoji="0" lang="en-US" sz="2400" b="1" i="1" u="none" strike="noStrike" cap="none" normalizeH="0" baseline="0">
                <a:ln>
                  <a:noFill/>
                </a:ln>
                <a:solidFill>
                  <a:schemeClr val="tx1"/>
                </a:solidFill>
                <a:effectLst/>
                <a:latin typeface="Bookman Old Style" pitchFamily="18" charset="0"/>
                <a:ea typeface="Times New Roman" pitchFamily="18" charset="0"/>
                <a:cs typeface="Latha" pitchFamily="34" charset="0"/>
              </a:rPr>
              <a:t>MINTERMS. </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Let us consider 3 variable (input) function. It has 2</a:t>
            </a:r>
            <a:r>
              <a:rPr kumimoji="0" lang="en-US" sz="2400" b="0"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3 </a:t>
            </a: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all possible combinations. [A </a:t>
            </a:r>
            <a:r>
              <a:rPr kumimoji="0" lang="en-US" sz="24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n</a:t>
            </a:r>
            <a:r>
              <a:rPr kumimoji="0" lang="en-US" sz="24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variable (input) function has </a:t>
            </a:r>
            <a:r>
              <a:rPr kumimoji="0" lang="en-US" sz="24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2</a:t>
            </a:r>
            <a:r>
              <a:rPr kumimoji="0" lang="en-US" sz="2400" b="0" i="0" u="none" strike="noStrike" cap="none" normalizeH="0" baseline="30000">
                <a:ln>
                  <a:noFill/>
                </a:ln>
                <a:solidFill>
                  <a:srgbClr val="FF0000"/>
                </a:solidFill>
                <a:effectLst/>
                <a:latin typeface="Bookman Old Style" pitchFamily="18" charset="0"/>
                <a:ea typeface="Times New Roman" pitchFamily="18" charset="0"/>
                <a:cs typeface="Latha" pitchFamily="34" charset="0"/>
              </a:rPr>
              <a:t>n</a:t>
            </a:r>
            <a:r>
              <a:rPr kumimoji="0" lang="en-US" sz="2400" b="0"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 </a:t>
            </a: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all possible combinations]. Let the inputs are A, B, C and output is Y.</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28</a:t>
            </a:fld>
            <a:endParaRPr lang="en-US"/>
          </a:p>
        </p:txBody>
      </p:sp>
      <p:pic>
        <p:nvPicPr>
          <p:cNvPr id="7169" name="Picture 1"/>
          <p:cNvPicPr>
            <a:picLocks noChangeAspect="1" noChangeArrowheads="1"/>
          </p:cNvPicPr>
          <p:nvPr/>
        </p:nvPicPr>
        <p:blipFill>
          <a:blip r:embed="rId2"/>
          <a:srcRect/>
          <a:stretch>
            <a:fillRect/>
          </a:stretch>
        </p:blipFill>
        <p:spPr bwMode="auto">
          <a:xfrm>
            <a:off x="1075919" y="857232"/>
            <a:ext cx="6992164" cy="5143536"/>
          </a:xfrm>
          <a:prstGeom prst="rect">
            <a:avLst/>
          </a:prstGeom>
          <a:noFill/>
          <a:ln w="9525">
            <a:noFill/>
            <a:miter lim="800000"/>
            <a:headEnd/>
            <a:tailEnd/>
          </a:ln>
          <a:effectLst/>
        </p:spPr>
      </p:pic>
      <p:sp>
        <p:nvSpPr>
          <p:cNvPr id="4" name="TextBox 3"/>
          <p:cNvSpPr txBox="1"/>
          <p:nvPr/>
        </p:nvSpPr>
        <p:spPr>
          <a:xfrm>
            <a:off x="1214414" y="428604"/>
            <a:ext cx="1466555" cy="369332"/>
          </a:xfrm>
          <a:prstGeom prst="rect">
            <a:avLst/>
          </a:prstGeom>
          <a:noFill/>
        </p:spPr>
        <p:txBody>
          <a:bodyPr wrap="none" rtlCol="0">
            <a:spAutoFit/>
          </a:bodyPr>
          <a:lstStyle/>
          <a:p>
            <a:r>
              <a:rPr lang="en-IN" b="1"/>
              <a:t>TRUTH TABLE</a:t>
            </a:r>
            <a:endParaRPr 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29</a:t>
            </a:fld>
            <a:endParaRPr lang="en-US"/>
          </a:p>
        </p:txBody>
      </p:sp>
      <p:sp>
        <p:nvSpPr>
          <p:cNvPr id="6145" name="Rectangle 1"/>
          <p:cNvSpPr>
            <a:spLocks noChangeArrowheads="1"/>
          </p:cNvSpPr>
          <p:nvPr/>
        </p:nvSpPr>
        <p:spPr bwMode="auto">
          <a:xfrm>
            <a:off x="142844" y="214290"/>
            <a:ext cx="8858312"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In minterms, 0 are assigned with bar letter and   </a:t>
            </a:r>
          </a:p>
          <a:p>
            <a:pPr marL="0" marR="0" lvl="0" indent="0" algn="just" defTabSz="914400" rtl="0" eaLnBrk="1" fontAlgn="base" latinLnBrk="0" hangingPunct="1">
              <a:lnSpc>
                <a:spcPct val="100000"/>
              </a:lnSpc>
              <a:spcBef>
                <a:spcPct val="0"/>
              </a:spcBef>
              <a:spcAft>
                <a:spcPct val="0"/>
              </a:spcAft>
              <a:buClrTx/>
              <a:buSzTx/>
              <a:tabLst/>
            </a:pPr>
            <a:r>
              <a:rPr lang="en-US" sz="2800">
                <a:latin typeface="Bookman Old Style" pitchFamily="18" charset="0"/>
                <a:ea typeface="Times New Roman" pitchFamily="18" charset="0"/>
                <a:cs typeface="Latha" pitchFamily="34" charset="0"/>
              </a:rPr>
              <a:t> </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1 are assigned with unbar letter.</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Within the row, all are multiplied (Product) </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Choose only the output 1.</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Add the minterms which having 1 output.</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In this example, we get Y= A</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BC</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 A</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BC+ AB</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ABC</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This expression is called </a:t>
            </a:r>
            <a:r>
              <a:rPr kumimoji="0" lang="en-US" sz="28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canonical SOP form</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[Standard SOP form]</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Each input is assigned with it equivalent decimal value. In the truth table, only the output Y= 1 is chosen, it corresponding input</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s decimal values are stated as below.</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Y= ∑m (2,3,4,6)</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endParaRPr kumimoji="0" lang="en-US" sz="2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a:t>
            </a:fld>
            <a:endParaRPr lang="en-US"/>
          </a:p>
        </p:txBody>
      </p:sp>
      <p:pic>
        <p:nvPicPr>
          <p:cNvPr id="3" name="Picture 3" descr="Table&#10;&#10;Description automatically generated">
            <a:extLst>
              <a:ext uri="{FF2B5EF4-FFF2-40B4-BE49-F238E27FC236}">
                <a16:creationId xmlns:a16="http://schemas.microsoft.com/office/drawing/2014/main" id="{3939A741-4724-4872-9E32-096A69266DAD}"/>
              </a:ext>
            </a:extLst>
          </p:cNvPr>
          <p:cNvPicPr>
            <a:picLocks noChangeAspect="1"/>
          </p:cNvPicPr>
          <p:nvPr/>
        </p:nvPicPr>
        <p:blipFill>
          <a:blip r:embed="rId2"/>
          <a:stretch>
            <a:fillRect/>
          </a:stretch>
        </p:blipFill>
        <p:spPr>
          <a:xfrm>
            <a:off x="828137" y="312110"/>
            <a:ext cx="7804029" cy="594623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30</a:t>
            </a:fld>
            <a:endParaRPr lang="en-US"/>
          </a:p>
        </p:txBody>
      </p:sp>
      <p:sp>
        <p:nvSpPr>
          <p:cNvPr id="5121" name="Rectangle 1"/>
          <p:cNvSpPr>
            <a:spLocks noChangeArrowheads="1"/>
          </p:cNvSpPr>
          <p:nvPr/>
        </p:nvSpPr>
        <p:spPr bwMode="auto">
          <a:xfrm>
            <a:off x="214282" y="357166"/>
            <a:ext cx="8715436"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Bookman Old Style" pitchFamily="18" charset="0"/>
                <a:ea typeface="Times New Roman" pitchFamily="18" charset="0"/>
                <a:cs typeface="Latha" pitchFamily="34" charset="0"/>
              </a:rPr>
              <a:t>MAXTERMS</a:t>
            </a:r>
            <a:endParaRPr kumimoji="0" lang="en-US" sz="20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 sum term containing all the inputs of the functions in either complemented or uncomplemented form is called </a:t>
            </a:r>
            <a:r>
              <a:rPr kumimoji="0" lang="en-US" sz="2000" b="1" i="1" u="none" strike="noStrike" cap="none" normalizeH="0" baseline="0">
                <a:ln>
                  <a:noFill/>
                </a:ln>
                <a:solidFill>
                  <a:schemeClr val="tx1"/>
                </a:solidFill>
                <a:effectLst/>
                <a:latin typeface="Bookman Old Style" pitchFamily="18" charset="0"/>
                <a:ea typeface="Times New Roman" pitchFamily="18" charset="0"/>
                <a:cs typeface="Latha" pitchFamily="34" charset="0"/>
              </a:rPr>
              <a:t>MAXTERMS. </a:t>
            </a:r>
            <a:r>
              <a:rPr lang="en-US" sz="2000">
                <a:latin typeface="Bookman Old Style" pitchFamily="18" charset="0"/>
                <a:ea typeface="Times New Roman" pitchFamily="18" charset="0"/>
                <a:cs typeface="Latha" pitchFamily="34" charset="0"/>
              </a:rPr>
              <a:t>Let us consider the same truth table.</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1208726" y="1785926"/>
            <a:ext cx="6438862" cy="478155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31</a:t>
            </a:fld>
            <a:endParaRPr lang="en-US"/>
          </a:p>
        </p:txBody>
      </p:sp>
      <p:sp>
        <p:nvSpPr>
          <p:cNvPr id="4097" name="Rectangle 1"/>
          <p:cNvSpPr>
            <a:spLocks noChangeArrowheads="1"/>
          </p:cNvSpPr>
          <p:nvPr/>
        </p:nvSpPr>
        <p:spPr bwMode="auto">
          <a:xfrm>
            <a:off x="214282" y="214290"/>
            <a:ext cx="8715436"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In maxterms, 1 are assigned with bar letter and     </a:t>
            </a:r>
          </a:p>
          <a:p>
            <a:pPr marL="0" marR="0" lvl="0" indent="0" algn="just" defTabSz="914400" rtl="0" eaLnBrk="1" fontAlgn="base" latinLnBrk="0" hangingPunct="1">
              <a:lnSpc>
                <a:spcPct val="100000"/>
              </a:lnSpc>
              <a:spcBef>
                <a:spcPct val="0"/>
              </a:spcBef>
              <a:spcAft>
                <a:spcPct val="0"/>
              </a:spcAft>
              <a:buClrTx/>
              <a:buSzTx/>
              <a:tabLst/>
            </a:pPr>
            <a:r>
              <a:rPr lang="en-US" sz="2800">
                <a:latin typeface="Bookman Old Style" pitchFamily="18" charset="0"/>
                <a:ea typeface="Times New Roman" pitchFamily="18" charset="0"/>
                <a:cs typeface="Latha" pitchFamily="34" charset="0"/>
              </a:rPr>
              <a:t>  </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0 are assigned with unbar letter.</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Within the row, all are summed (Added) </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Choose only the output 0.</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Product the maxterms which having 0 output.</a:t>
            </a:r>
            <a:endParaRPr kumimoji="0" lang="en-US" sz="2800" b="0" i="0" u="none" strike="noStrike" cap="none" normalizeH="0" baseline="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In this example, we get Y= (A+B+C) (A+B+C</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+B+C</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+B</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This expression is called </a:t>
            </a:r>
            <a:r>
              <a:rPr kumimoji="0" lang="en-US" sz="28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canonical POS form</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lang="en-US" sz="2800">
                <a:latin typeface="Bookman Old Style" pitchFamily="18" charset="0"/>
                <a:ea typeface="Times New Roman" pitchFamily="18" charset="0"/>
                <a:cs typeface="Latha" pitchFamily="34" charset="0"/>
              </a:rPr>
              <a:t>[Standard POS form]</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Each input is assigned with it equivalent decimal value. In the truth table, only the output Y= 0 is chosen, it corresponding input</a:t>
            </a:r>
            <a:r>
              <a:rPr kumimoji="0" lang="en-US" sz="28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s decimal values are stated as below.</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Y= ∏M (0,1,5,7)</a:t>
            </a:r>
            <a:endParaRPr kumimoji="0" lang="en-US" sz="28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endParaRPr kumimoji="0" lang="en-US" sz="2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32</a:t>
            </a:fld>
            <a:endParaRPr lang="en-US"/>
          </a:p>
        </p:txBody>
      </p:sp>
      <p:sp>
        <p:nvSpPr>
          <p:cNvPr id="3073" name="Rectangle 1"/>
          <p:cNvSpPr>
            <a:spLocks noChangeArrowheads="1"/>
          </p:cNvSpPr>
          <p:nvPr/>
        </p:nvSpPr>
        <p:spPr bwMode="auto">
          <a:xfrm>
            <a:off x="285720" y="285729"/>
            <a:ext cx="8501122"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1. For the Boolean function given below, obtain the (</a:t>
            </a:r>
            <a:r>
              <a:rPr kumimoji="0" lang="en-US" sz="2200" b="0" i="0" u="none" strike="noStrike" cap="none" normalizeH="0" baseline="0" err="1">
                <a:ln>
                  <a:noFill/>
                </a:ln>
                <a:solidFill>
                  <a:srgbClr val="FF0000"/>
                </a:solidFill>
                <a:effectLst/>
                <a:latin typeface="Bookman Old Style" pitchFamily="18" charset="0"/>
                <a:ea typeface="Times New Roman" pitchFamily="18" charset="0"/>
                <a:cs typeface="Latha" pitchFamily="34" charset="0"/>
              </a:rPr>
              <a:t>i</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 canonical SOP form (ii) canonical POS form.     </a:t>
            </a:r>
            <a:endParaRPr kumimoji="0" lang="en-US" sz="2200" b="0" i="0" u="none" strike="noStrike" cap="none" normalizeH="0" baseline="0">
              <a:ln>
                <a:noFill/>
              </a:ln>
              <a:solidFill>
                <a:srgbClr val="FF0000"/>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        Y(A,B,C)= A+B</a:t>
            </a:r>
            <a:r>
              <a:rPr kumimoji="0" lang="en-US" sz="2200" b="0" i="0" u="none" strike="noStrike" cap="none" normalizeH="0" baseline="0">
                <a:ln>
                  <a:noFill/>
                </a:ln>
                <a:solidFill>
                  <a:srgbClr val="FF0000"/>
                </a:solidFill>
                <a:effectLst/>
                <a:latin typeface="Calibri"/>
                <a:ea typeface="Times New Roman" pitchFamily="18" charset="0"/>
                <a:cs typeface="Latha" pitchFamily="34" charset="0"/>
              </a:rPr>
              <a:t>’</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C</a:t>
            </a:r>
            <a:endParaRPr kumimoji="0" lang="en-US" sz="2200" b="0" i="0" u="none" strike="noStrike" cap="none" normalizeH="0" baseline="0">
              <a:ln>
                <a:noFill/>
              </a:ln>
              <a:solidFill>
                <a:srgbClr val="FF0000"/>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 AXX+ XB</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 AB</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AB</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 ABC</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ABC+A</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B</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 AB</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[Remove the common term; Since A+A=A ]</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indent="457200" algn="just" eaLnBrk="0" fontAlgn="base" hangingPunct="0">
              <a:spcBef>
                <a:spcPct val="0"/>
              </a:spcBef>
              <a:spcAft>
                <a:spcPct val="0"/>
              </a:spcAf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Y= AB</a:t>
            </a:r>
            <a:r>
              <a:rPr kumimoji="0" lang="en-US" sz="22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C</a:t>
            </a:r>
            <a:r>
              <a:rPr kumimoji="0" lang="en-US" sz="22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AB</a:t>
            </a:r>
            <a:r>
              <a:rPr kumimoji="0" lang="en-US" sz="22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C+ ABC</a:t>
            </a:r>
            <a:r>
              <a:rPr kumimoji="0" lang="en-US" sz="22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ABC+A</a:t>
            </a:r>
            <a:r>
              <a:rPr kumimoji="0" lang="en-US" sz="22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B</a:t>
            </a:r>
            <a:r>
              <a:rPr kumimoji="0" lang="en-US" sz="22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C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r>
              <a:rPr lang="en-US" sz="2200">
                <a:latin typeface="Bookman Old Style" pitchFamily="18" charset="0"/>
                <a:ea typeface="Times New Roman" pitchFamily="18" charset="0"/>
                <a:cs typeface="Latha" pitchFamily="34" charset="0"/>
              </a:rPr>
              <a:t>Canonical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p>
          <a:p>
            <a:pPr lvl="0" indent="45720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SOP form]</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100      101    110   111   001</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4</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5</a:t>
            </a:r>
            <a:r>
              <a:rPr lang="en-US" sz="2200" b="1">
                <a:latin typeface="Bookman Old Style" pitchFamily="18" charset="0"/>
                <a:ea typeface="Times New Roman" pitchFamily="18" charset="0"/>
                <a:cs typeface="Latha" pitchFamily="34" charset="0"/>
              </a:rPr>
              <a:t>	</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m</a:t>
            </a:r>
            <a:r>
              <a:rPr kumimoji="0" lang="en-US" sz="2200" b="1"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6</a:t>
            </a:r>
            <a:r>
              <a:rPr kumimoji="0" lang="en-US" sz="2200" b="1" i="0" u="none" strike="noStrike" cap="none" normalizeH="0">
                <a:ln>
                  <a:noFill/>
                </a:ln>
                <a:solidFill>
                  <a:schemeClr val="tx1"/>
                </a:solidFill>
                <a:effectLst/>
                <a:latin typeface="Bookman Old Style" pitchFamily="18" charset="0"/>
                <a:ea typeface="Times New Roman" pitchFamily="18" charset="0"/>
                <a:cs typeface="Latha" pitchFamily="34" charset="0"/>
              </a:rPr>
              <a:t>    </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m</a:t>
            </a:r>
            <a:r>
              <a:rPr kumimoji="0" lang="en-US" sz="2200" b="1"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7    </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1</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Y= ∑m (1,4,5,6,7)</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Y= ∏M (0,2,3)   [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Minterms and Maxterms are complement with each other</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0</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2</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3</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000     010   011</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indent="457200" algn="just" eaLnBrk="0" fontAlgn="base" hangingPunct="0">
              <a:spcBef>
                <a:spcPct val="0"/>
              </a:spcBef>
              <a:spcAft>
                <a:spcPct val="0"/>
              </a:spcAft>
            </a:pP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Y= (A+B+C) (A+B</a:t>
            </a:r>
            <a:r>
              <a:rPr kumimoji="0" lang="en-US" sz="22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+C) (A+B</a:t>
            </a:r>
            <a:r>
              <a:rPr kumimoji="0" lang="en-US" sz="22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+C</a:t>
            </a:r>
            <a:r>
              <a:rPr kumimoji="0" lang="en-US" sz="2200" b="1"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r>
              <a:rPr lang="en-US" sz="2200">
                <a:latin typeface="Bookman Old Style" pitchFamily="18" charset="0"/>
                <a:ea typeface="Times New Roman" pitchFamily="18" charset="0"/>
                <a:cs typeface="Latha" pitchFamily="34" charset="0"/>
              </a:rPr>
              <a:t> [Canonical POS form]                                                                   </a:t>
            </a:r>
            <a:endParaRPr kumimoji="0" lang="en-US" sz="22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33</a:t>
            </a:fld>
            <a:endParaRPr lang="en-US"/>
          </a:p>
        </p:txBody>
      </p:sp>
      <p:sp>
        <p:nvSpPr>
          <p:cNvPr id="2049" name="Rectangle 1"/>
          <p:cNvSpPr>
            <a:spLocks noChangeArrowheads="1"/>
          </p:cNvSpPr>
          <p:nvPr/>
        </p:nvSpPr>
        <p:spPr bwMode="auto">
          <a:xfrm>
            <a:off x="642910" y="1428736"/>
            <a:ext cx="8143932" cy="4585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tab pos="457200" algn="l"/>
              </a:tabLst>
            </a:pP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If the number of input variables is more than 2, its very difficult to minimize the Boolean function by Boolean algebra. </a:t>
            </a:r>
            <a:r>
              <a:rPr kumimoji="0" lang="en-US" sz="2400" b="0" i="0" u="none" strike="noStrike" cap="none" normalizeH="0" baseline="0" err="1">
                <a:ln>
                  <a:noFill/>
                </a:ln>
                <a:solidFill>
                  <a:srgbClr val="FF0000"/>
                </a:solidFill>
                <a:effectLst/>
                <a:latin typeface="Bookman Old Style" pitchFamily="18" charset="0"/>
                <a:ea typeface="Times New Roman" pitchFamily="18" charset="0"/>
                <a:cs typeface="Latha" pitchFamily="34" charset="0"/>
              </a:rPr>
              <a:t>Karnaugh</a:t>
            </a:r>
            <a:r>
              <a:rPr kumimoji="0" lang="en-US" sz="24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 maps/ K map</a:t>
            </a: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overcomes this difficulty. </a:t>
            </a:r>
            <a:endParaRPr lang="en-US" sz="2400">
              <a:latin typeface="Arial" pitchFamily="34" charset="0"/>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tab pos="457200" algn="l"/>
              </a:tabLst>
            </a:pPr>
            <a:r>
              <a:rPr kumimoji="0" lang="en-US" sz="2800" b="0" i="0" u="sng" strike="noStrike" cap="none" normalizeH="0" baseline="0" err="1">
                <a:ln>
                  <a:noFill/>
                </a:ln>
                <a:solidFill>
                  <a:srgbClr val="FF0000"/>
                </a:solidFill>
                <a:effectLst/>
                <a:latin typeface="Bookman Old Style" pitchFamily="18" charset="0"/>
                <a:ea typeface="Times New Roman" pitchFamily="18" charset="0"/>
                <a:cs typeface="Latha" pitchFamily="34" charset="0"/>
              </a:rPr>
              <a:t>Karnaugh</a:t>
            </a:r>
            <a:r>
              <a:rPr kumimoji="0" lang="en-US" sz="2800" b="0" i="0" u="sng" strike="noStrike" cap="none" normalizeH="0" baseline="0">
                <a:ln>
                  <a:noFill/>
                </a:ln>
                <a:solidFill>
                  <a:srgbClr val="FF0000"/>
                </a:solidFill>
                <a:effectLst/>
                <a:latin typeface="Bookman Old Style" pitchFamily="18" charset="0"/>
                <a:ea typeface="Times New Roman" pitchFamily="18" charset="0"/>
                <a:cs typeface="Latha" pitchFamily="34" charset="0"/>
              </a:rPr>
              <a:t> maps/ K map</a:t>
            </a:r>
            <a:endParaRPr kumimoji="0" lang="en-US" sz="2800" b="0" i="0" u="none" strike="noStrike" cap="none" normalizeH="0" baseline="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 visual way to simplify logic expressions</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It gives the most simplified form of the expression</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K-Maps are a graphical technique used to simplify a logic equation.</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K-Maps can be used for any number of input variables, BUT are only practical for </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two, three, and four variables</a:t>
            </a:r>
            <a:r>
              <a:rPr kumimoji="0" lang="en-GB"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endParaRPr kumimoji="0" lang="en-GB" sz="2400" b="1" i="0" u="none" strike="noStrike" cap="none" normalizeH="0" baseline="0">
              <a:ln>
                <a:noFill/>
              </a:ln>
              <a:solidFill>
                <a:schemeClr val="tx1"/>
              </a:solidFill>
              <a:effectLst/>
              <a:latin typeface="Arial" pitchFamily="34" charset="0"/>
              <a:cs typeface="Arial" pitchFamily="34" charset="0"/>
            </a:endParaRPr>
          </a:p>
        </p:txBody>
      </p:sp>
      <p:sp>
        <p:nvSpPr>
          <p:cNvPr id="4" name="TextBox 3"/>
          <p:cNvSpPr txBox="1"/>
          <p:nvPr/>
        </p:nvSpPr>
        <p:spPr>
          <a:xfrm>
            <a:off x="714348" y="500042"/>
            <a:ext cx="5698996" cy="923330"/>
          </a:xfrm>
          <a:prstGeom prst="rect">
            <a:avLst/>
          </a:prstGeom>
          <a:noFill/>
        </p:spPr>
        <p:txBody>
          <a:bodyPr wrap="none" rtlCol="0">
            <a:spAutoFit/>
          </a:bodyPr>
          <a:lstStyle/>
          <a:p>
            <a:pPr lvl="0"/>
            <a:r>
              <a:rPr lang="en-US" sz="3600" u="sng" err="1">
                <a:solidFill>
                  <a:srgbClr val="FF0000"/>
                </a:solidFill>
                <a:latin typeface="Bookman Old Style" pitchFamily="18" charset="0"/>
                <a:ea typeface="Times New Roman" pitchFamily="18" charset="0"/>
                <a:cs typeface="Latha" pitchFamily="34" charset="0"/>
              </a:rPr>
              <a:t>Karnaugh</a:t>
            </a:r>
            <a:r>
              <a:rPr lang="en-US" sz="3600" u="sng">
                <a:solidFill>
                  <a:srgbClr val="FF0000"/>
                </a:solidFill>
                <a:latin typeface="Bookman Old Style" pitchFamily="18" charset="0"/>
                <a:ea typeface="Times New Roman" pitchFamily="18" charset="0"/>
                <a:cs typeface="Latha" pitchFamily="34" charset="0"/>
              </a:rPr>
              <a:t> maps/ K-map</a:t>
            </a:r>
            <a:endParaRPr lang="en-US" sz="3600">
              <a:latin typeface="Bookman Old Style" pitchFamily="18" charset="0"/>
              <a:cs typeface="Arial" pitchFamily="34" charset="0"/>
            </a:endParaRP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34</a:t>
            </a:fld>
            <a:endParaRPr lang="en-US"/>
          </a:p>
        </p:txBody>
      </p:sp>
      <p:pic>
        <p:nvPicPr>
          <p:cNvPr id="1025" name="Picture 1"/>
          <p:cNvPicPr>
            <a:picLocks noChangeAspect="1" noChangeArrowheads="1"/>
          </p:cNvPicPr>
          <p:nvPr/>
        </p:nvPicPr>
        <p:blipFill>
          <a:blip r:embed="rId2"/>
          <a:srcRect/>
          <a:stretch>
            <a:fillRect/>
          </a:stretch>
        </p:blipFill>
        <p:spPr bwMode="auto">
          <a:xfrm>
            <a:off x="1214414" y="204788"/>
            <a:ext cx="6572296" cy="64484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35</a:t>
            </a:fld>
            <a:endParaRPr lang="en-US"/>
          </a:p>
        </p:txBody>
      </p:sp>
      <p:sp>
        <p:nvSpPr>
          <p:cNvPr id="49153" name="Rectangle 1"/>
          <p:cNvSpPr>
            <a:spLocks noChangeArrowheads="1"/>
          </p:cNvSpPr>
          <p:nvPr/>
        </p:nvSpPr>
        <p:spPr bwMode="auto">
          <a:xfrm>
            <a:off x="357158" y="285728"/>
            <a:ext cx="857256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sng" strike="noStrike" cap="none" normalizeH="0" baseline="0">
                <a:ln>
                  <a:noFill/>
                </a:ln>
                <a:solidFill>
                  <a:srgbClr val="FF0000"/>
                </a:solidFill>
                <a:effectLst/>
                <a:latin typeface="Bookman Old Style" pitchFamily="18" charset="0"/>
                <a:ea typeface="Times New Roman" pitchFamily="18" charset="0"/>
                <a:cs typeface="Latha" pitchFamily="34" charset="0"/>
              </a:rPr>
              <a:t>Procedure to minimize Boolean expression by K-map:</a:t>
            </a:r>
            <a:endParaRPr kumimoji="0" lang="en-US" sz="2200" b="1" i="0" u="none" strike="noStrike" cap="none" normalizeH="0" baseline="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1. We have to cheek, number of variables (Inputs).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r>
              <a:rPr kumimoji="0" lang="en-US" sz="2200" b="0" i="0" u="none" strike="noStrike" cap="none" normalizeH="0" baseline="0" err="1">
                <a:ln>
                  <a:noFill/>
                </a:ln>
                <a:solidFill>
                  <a:schemeClr val="tx1"/>
                </a:solidFill>
                <a:effectLst/>
                <a:latin typeface="Bookman Old Style" pitchFamily="18" charset="0"/>
                <a:ea typeface="Times New Roman" pitchFamily="18" charset="0"/>
                <a:cs typeface="Latha" pitchFamily="34" charset="0"/>
              </a:rPr>
              <a:t>i</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)If the maximum number in the Boolean expression is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≤3, it is 2</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variable function.</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(ii)If the maximum number in the Boolean expression is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≤7, it is 3</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variable function.</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(iii)If the maximum number in the Boolean expression is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≤15, it is 4</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variable function.</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Note: Some times, in the question itself, inputs will be given. Ex: Y(</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A,B,C</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)=∑(0,4,5,7)</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2. Check the given question is Minterms or Maxterms. If </a:t>
            </a:r>
            <a:r>
              <a:rPr kumimoji="0" lang="en-US" sz="2200" b="1" i="0" u="none" strike="noStrike" cap="none" normalizeH="0" baseline="0">
                <a:ln>
                  <a:noFill/>
                </a:ln>
                <a:solidFill>
                  <a:srgbClr val="FF0000"/>
                </a:solidFill>
                <a:effectLst/>
                <a:latin typeface="Bookman Old Style" pitchFamily="18" charset="0"/>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is given, it is Minterms. In </a:t>
            </a:r>
            <a:r>
              <a:rPr kumimoji="0" lang="en-US" sz="2200" b="0" i="0" u="sng" strike="noStrike" cap="none" normalizeH="0" baseline="0">
                <a:ln>
                  <a:noFill/>
                </a:ln>
                <a:solidFill>
                  <a:schemeClr val="tx1"/>
                </a:solidFill>
                <a:effectLst/>
                <a:latin typeface="Bookman Old Style" pitchFamily="18" charset="0"/>
                <a:ea typeface="Times New Roman" pitchFamily="18" charset="0"/>
                <a:cs typeface="Latha" pitchFamily="34" charset="0"/>
              </a:rPr>
              <a:t>K-map,</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for the given decimal location, we have to enter 1. In remaining location, we have to enter 0.</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If </a:t>
            </a:r>
            <a:r>
              <a:rPr kumimoji="0" lang="en-US" sz="2200" b="1" i="0" u="none" strike="noStrike" cap="none" normalizeH="0" baseline="0">
                <a:ln>
                  <a:noFill/>
                </a:ln>
                <a:solidFill>
                  <a:srgbClr val="FF0000"/>
                </a:solidFill>
                <a:effectLst/>
                <a:latin typeface="Bookman Old Style" pitchFamily="18" charset="0"/>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is given, it is Maxterms. In </a:t>
            </a:r>
            <a:r>
              <a:rPr kumimoji="0" lang="en-US" sz="2200" b="0" i="0" u="sng" strike="noStrike" cap="none" normalizeH="0" baseline="0">
                <a:ln>
                  <a:noFill/>
                </a:ln>
                <a:solidFill>
                  <a:schemeClr val="tx1"/>
                </a:solidFill>
                <a:effectLst/>
                <a:latin typeface="Bookman Old Style" pitchFamily="18" charset="0"/>
                <a:ea typeface="Times New Roman" pitchFamily="18" charset="0"/>
                <a:cs typeface="Latha" pitchFamily="34" charset="0"/>
              </a:rPr>
              <a:t>K-map,</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for the given decimal location, we have to enter 0. In remaining location, we have to enter 0.</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3. Draw the K-map and fill it. (use step 1 &amp; 2)</a:t>
            </a:r>
            <a:endParaRPr kumimoji="0" lang="en-US" sz="22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36</a:t>
            </a:fld>
            <a:endParaRPr lang="en-US"/>
          </a:p>
        </p:txBody>
      </p:sp>
      <p:sp>
        <p:nvSpPr>
          <p:cNvPr id="48129" name="Rectangle 1"/>
          <p:cNvSpPr>
            <a:spLocks noChangeArrowheads="1"/>
          </p:cNvSpPr>
          <p:nvPr/>
        </p:nvSpPr>
        <p:spPr bwMode="auto">
          <a:xfrm>
            <a:off x="214282" y="285728"/>
            <a:ext cx="8715436"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4 (a) </a:t>
            </a:r>
            <a:r>
              <a:rPr kumimoji="0" lang="en-US" sz="2200" b="0" i="0" u="sng" strike="noStrike" cap="none" normalizeH="0" baseline="0">
                <a:ln>
                  <a:noFill/>
                </a:ln>
                <a:solidFill>
                  <a:schemeClr val="tx1"/>
                </a:solidFill>
                <a:effectLst/>
                <a:latin typeface="Bookman Old Style" pitchFamily="18" charset="0"/>
                <a:ea typeface="Times New Roman" pitchFamily="18" charset="0"/>
                <a:cs typeface="Latha" pitchFamily="34" charset="0"/>
              </a:rPr>
              <a:t>Solution Procedure for </a:t>
            </a:r>
            <a:r>
              <a:rPr kumimoji="0" lang="en-US" sz="2200" b="0" i="0" u="sng" strike="noStrike" cap="none" normalizeH="0" baseline="0">
                <a:ln>
                  <a:noFill/>
                </a:ln>
                <a:solidFill>
                  <a:srgbClr val="FF0000"/>
                </a:solidFill>
                <a:effectLst/>
                <a:latin typeface="Bookman Old Style" pitchFamily="18" charset="0"/>
                <a:ea typeface="Times New Roman" pitchFamily="18" charset="0"/>
                <a:cs typeface="Latha" pitchFamily="34" charset="0"/>
              </a:rPr>
              <a:t>SOP method</a:t>
            </a:r>
            <a:endParaRPr kumimoji="0" lang="en-US" sz="2200" b="0" i="0" u="none" strike="noStrike" cap="none" normalizeH="0" baseline="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r>
              <a:rPr kumimoji="0" lang="en-US" sz="2200" b="0" i="0" u="none" strike="noStrike" cap="none" normalizeH="0" baseline="0" err="1">
                <a:ln>
                  <a:noFill/>
                </a:ln>
                <a:solidFill>
                  <a:schemeClr val="tx1"/>
                </a:solidFill>
                <a:effectLst/>
                <a:latin typeface="Bookman Old Style" pitchFamily="18" charset="0"/>
                <a:ea typeface="Times New Roman" pitchFamily="18" charset="0"/>
                <a:cs typeface="Latha" pitchFamily="34" charset="0"/>
              </a:rPr>
              <a:t>i</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We have box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ALL</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the 1.</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(ii)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Larger the box, smaller the equation. Since all are minimization problem, we have chose larger box.</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(iii)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The number of 1</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s inside the box must be 2</a:t>
            </a:r>
            <a:r>
              <a:rPr kumimoji="0" lang="en-US" sz="2200" b="0"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n</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200" b="0" i="0" u="none" strike="noStrike" cap="none" normalizeH="0" baseline="0" err="1">
                <a:ln>
                  <a:noFill/>
                </a:ln>
                <a:solidFill>
                  <a:schemeClr val="tx1"/>
                </a:solidFill>
                <a:effectLst/>
                <a:latin typeface="Bookman Old Style" pitchFamily="18" charset="0"/>
                <a:ea typeface="Times New Roman" pitchFamily="18" charset="0"/>
                <a:cs typeface="Latha" pitchFamily="34" charset="0"/>
              </a:rPr>
              <a:t>ie</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we have to try boxing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16</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 if not possible we have to try boxing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8</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if not possible we have to try boxing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4</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if not possible we have to try boxing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2</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if not possible we have to box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1</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(iv)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The shape of the box must </a:t>
            </a:r>
          </a:p>
          <a:p>
            <a:pPr lvl="0" algn="just" eaLnBrk="0" fontAlgn="base" hangingPunct="0">
              <a:spcBef>
                <a:spcPct val="0"/>
              </a:spcBef>
              <a:spcAft>
                <a:spcPct val="0"/>
              </a:spcAf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be square or rectangular. </a:t>
            </a:r>
            <a:r>
              <a:rPr lang="en-US" sz="2200" err="1">
                <a:latin typeface="Bookman Old Style" pitchFamily="18" charset="0"/>
                <a:ea typeface="Times New Roman" pitchFamily="18" charset="0"/>
                <a:cs typeface="Latha" pitchFamily="34" charset="0"/>
              </a:rPr>
              <a:t>i</a:t>
            </a:r>
            <a:r>
              <a:rPr kumimoji="0" lang="en-US" sz="2200" b="0" i="0" u="none" strike="noStrike" cap="none" normalizeH="0" baseline="0" err="1">
                <a:ln>
                  <a:noFill/>
                </a:ln>
                <a:solidFill>
                  <a:schemeClr val="tx1"/>
                </a:solidFill>
                <a:effectLst/>
                <a:latin typeface="Bookman Old Style" pitchFamily="18" charset="0"/>
                <a:ea typeface="Times New Roman" pitchFamily="18" charset="0"/>
                <a:cs typeface="Latha" pitchFamily="34" charset="0"/>
              </a:rPr>
              <a:t>e</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(v)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For each box, we have to find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unchanged</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input.     </a:t>
            </a:r>
          </a:p>
          <a:p>
            <a:pPr lvl="0" algn="just" fontAlgn="base">
              <a:spcBef>
                <a:spcPct val="0"/>
              </a:spcBef>
              <a:spcAft>
                <a:spcPct val="0"/>
              </a:spcAf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For that, we have see K-map from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right to left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then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bottom to top</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The unchanged input within the box should be </a:t>
            </a:r>
            <a:r>
              <a:rPr kumimoji="0" lang="en-US" sz="2200" b="1" i="0" u="none" strike="noStrike" cap="none" normalizeH="0" baseline="0">
                <a:ln>
                  <a:noFill/>
                </a:ln>
                <a:solidFill>
                  <a:srgbClr val="FF0000"/>
                </a:solidFill>
                <a:effectLst/>
                <a:latin typeface="Bookman Old Style" pitchFamily="18" charset="0"/>
                <a:ea typeface="Times New Roman" pitchFamily="18" charset="0"/>
                <a:cs typeface="Latha" pitchFamily="34" charset="0"/>
              </a:rPr>
              <a:t>product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The product of one box should be sum with next box.[In input, </a:t>
            </a:r>
            <a:r>
              <a:rPr lang="en-US" sz="2200">
                <a:latin typeface="Bookman Old Style" pitchFamily="18" charset="0"/>
                <a:ea typeface="Times New Roman" pitchFamily="18" charset="0"/>
                <a:cs typeface="Latha" pitchFamily="34" charset="0"/>
              </a:rPr>
              <a:t>0 are assigned with bar letter and   1 are assigned with unbar letter</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(vi)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Overlapping is allowed to make larger box. </a:t>
            </a:r>
          </a:p>
        </p:txBody>
      </p:sp>
      <p:sp>
        <p:nvSpPr>
          <p:cNvPr id="4" name="Rectangle 3"/>
          <p:cNvSpPr/>
          <p:nvPr/>
        </p:nvSpPr>
        <p:spPr>
          <a:xfrm>
            <a:off x="6072198" y="3214686"/>
            <a:ext cx="164307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58214" y="2857496"/>
            <a:ext cx="285752"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43504" y="3143248"/>
            <a:ext cx="57150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37</a:t>
            </a:fld>
            <a:endParaRPr lang="en-US"/>
          </a:p>
        </p:txBody>
      </p:sp>
      <p:sp>
        <p:nvSpPr>
          <p:cNvPr id="48129" name="Rectangle 1"/>
          <p:cNvSpPr>
            <a:spLocks noChangeArrowheads="1"/>
          </p:cNvSpPr>
          <p:nvPr/>
        </p:nvSpPr>
        <p:spPr bwMode="auto">
          <a:xfrm>
            <a:off x="214282" y="285728"/>
            <a:ext cx="8715436"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4 (b) </a:t>
            </a:r>
            <a:r>
              <a:rPr kumimoji="0" lang="en-US" sz="2200" b="0" i="0" u="sng" strike="noStrike" cap="none" normalizeH="0" baseline="0">
                <a:ln>
                  <a:noFill/>
                </a:ln>
                <a:solidFill>
                  <a:schemeClr val="tx1"/>
                </a:solidFill>
                <a:effectLst/>
                <a:latin typeface="Bookman Old Style" pitchFamily="18" charset="0"/>
                <a:ea typeface="Times New Roman" pitchFamily="18" charset="0"/>
                <a:cs typeface="Latha" pitchFamily="34" charset="0"/>
              </a:rPr>
              <a:t>Solution Procedure for </a:t>
            </a:r>
            <a:r>
              <a:rPr kumimoji="0" lang="en-US" sz="2200" b="0" i="0" u="sng" strike="noStrike" cap="none" normalizeH="0" baseline="0">
                <a:ln>
                  <a:noFill/>
                </a:ln>
                <a:solidFill>
                  <a:srgbClr val="FF0000"/>
                </a:solidFill>
                <a:effectLst/>
                <a:latin typeface="Bookman Old Style" pitchFamily="18" charset="0"/>
                <a:ea typeface="Times New Roman" pitchFamily="18" charset="0"/>
                <a:cs typeface="Latha" pitchFamily="34" charset="0"/>
              </a:rPr>
              <a:t>POS method</a:t>
            </a:r>
            <a:endParaRPr kumimoji="0" lang="en-US" sz="2200" b="0" i="0" u="none" strike="noStrike" cap="none" normalizeH="0" baseline="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r>
              <a:rPr kumimoji="0" lang="en-US" sz="2200" b="0" i="0" u="none" strike="noStrike" cap="none" normalizeH="0" baseline="0" err="1">
                <a:ln>
                  <a:noFill/>
                </a:ln>
                <a:solidFill>
                  <a:schemeClr val="tx1"/>
                </a:solidFill>
                <a:effectLst/>
                <a:latin typeface="Bookman Old Style" pitchFamily="18" charset="0"/>
                <a:ea typeface="Times New Roman" pitchFamily="18" charset="0"/>
                <a:cs typeface="Latha" pitchFamily="34" charset="0"/>
              </a:rPr>
              <a:t>i</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We have box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ALL</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the 0.</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(ii)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Larger the box, smaller the equation. Since all are minimization problem, we have chose larger box.</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(iii)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The number of 0</a:t>
            </a:r>
            <a:r>
              <a:rPr kumimoji="0" lang="en-US" sz="2200" b="0" i="0" u="none" strike="noStrike" cap="none" normalizeH="0" baseline="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s inside the box must be 2</a:t>
            </a:r>
            <a:r>
              <a:rPr kumimoji="0" lang="en-US" sz="2200" b="0"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n</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200" b="0" i="0" u="none" strike="noStrike" cap="none" normalizeH="0" baseline="0" err="1">
                <a:ln>
                  <a:noFill/>
                </a:ln>
                <a:solidFill>
                  <a:schemeClr val="tx1"/>
                </a:solidFill>
                <a:effectLst/>
                <a:latin typeface="Bookman Old Style" pitchFamily="18" charset="0"/>
                <a:ea typeface="Times New Roman" pitchFamily="18" charset="0"/>
                <a:cs typeface="Latha" pitchFamily="34" charset="0"/>
              </a:rPr>
              <a:t>ie</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we have to try boxing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16</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 if not possible we have to try boxing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8</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if not possible we have to try boxing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4</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if not possible we have to try boxing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2</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if not possible we have to box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1</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(iv)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The shape of the box must </a:t>
            </a:r>
          </a:p>
          <a:p>
            <a:pPr lvl="0" algn="just" eaLnBrk="0" fontAlgn="base" hangingPunct="0">
              <a:spcBef>
                <a:spcPct val="0"/>
              </a:spcBef>
              <a:spcAft>
                <a:spcPct val="0"/>
              </a:spcAf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be square or rectangular. </a:t>
            </a:r>
            <a:r>
              <a:rPr lang="en-US" sz="2200" err="1">
                <a:latin typeface="Bookman Old Style" pitchFamily="18" charset="0"/>
                <a:ea typeface="Times New Roman" pitchFamily="18" charset="0"/>
                <a:cs typeface="Latha" pitchFamily="34" charset="0"/>
              </a:rPr>
              <a:t>i</a:t>
            </a:r>
            <a:r>
              <a:rPr kumimoji="0" lang="en-US" sz="2200" b="0" i="0" u="none" strike="noStrike" cap="none" normalizeH="0" baseline="0" err="1">
                <a:ln>
                  <a:noFill/>
                </a:ln>
                <a:solidFill>
                  <a:schemeClr val="tx1"/>
                </a:solidFill>
                <a:effectLst/>
                <a:latin typeface="Bookman Old Style" pitchFamily="18" charset="0"/>
                <a:ea typeface="Times New Roman" pitchFamily="18" charset="0"/>
                <a:cs typeface="Latha" pitchFamily="34" charset="0"/>
              </a:rPr>
              <a:t>e</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(v)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For each box, we have to find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unchanged</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inputs.     </a:t>
            </a:r>
          </a:p>
          <a:p>
            <a:pPr lvl="0" algn="just" fontAlgn="base">
              <a:spcBef>
                <a:spcPct val="0"/>
              </a:spcBef>
              <a:spcAft>
                <a:spcPct val="0"/>
              </a:spcAf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For that, we have see K-map from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right to left</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then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bottom to top</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The unchanged input within the box should be </a:t>
            </a:r>
            <a:r>
              <a:rPr kumimoji="0" lang="en-US" sz="2200" b="1" i="0" u="none" strike="noStrike" cap="none" normalizeH="0" baseline="0">
                <a:ln>
                  <a:noFill/>
                </a:ln>
                <a:solidFill>
                  <a:srgbClr val="FF0000"/>
                </a:solidFill>
                <a:effectLst/>
                <a:latin typeface="Bookman Old Style" pitchFamily="18" charset="0"/>
                <a:ea typeface="Times New Roman" pitchFamily="18" charset="0"/>
                <a:cs typeface="Latha" pitchFamily="34" charset="0"/>
              </a:rPr>
              <a:t>summed</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The sum of one box should be product with next box.[In input, </a:t>
            </a:r>
            <a:r>
              <a:rPr lang="en-US" sz="2200">
                <a:latin typeface="Bookman Old Style" pitchFamily="18" charset="0"/>
                <a:ea typeface="Times New Roman" pitchFamily="18" charset="0"/>
                <a:cs typeface="Latha" pitchFamily="34" charset="0"/>
              </a:rPr>
              <a:t>1 are assigned with bar letter and   0 are assigned with unbar letter</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endParaRPr kumimoji="0" lang="en-US" sz="2200" b="0" i="0" u="none" strike="noStrike" cap="none" normalizeH="0" baseline="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a:latin typeface="Bookman Old Style" pitchFamily="18" charset="0"/>
                <a:ea typeface="Times New Roman" pitchFamily="18" charset="0"/>
                <a:cs typeface="Latha" pitchFamily="34" charset="0"/>
              </a:rPr>
              <a:t>(vi)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Overlapping is allowed to make larger box. </a:t>
            </a:r>
          </a:p>
        </p:txBody>
      </p:sp>
      <p:sp>
        <p:nvSpPr>
          <p:cNvPr id="4" name="Rectangle 3"/>
          <p:cNvSpPr/>
          <p:nvPr/>
        </p:nvSpPr>
        <p:spPr>
          <a:xfrm>
            <a:off x="6072198" y="3214686"/>
            <a:ext cx="164307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58214" y="2786058"/>
            <a:ext cx="285752"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43504" y="3143248"/>
            <a:ext cx="57150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a:solidFill>
                  <a:srgbClr val="FF0000"/>
                </a:solidFill>
                <a:latin typeface="Bookman Old Style" pitchFamily="18" charset="0"/>
                <a:ea typeface="Times New Roman" pitchFamily="18" charset="0"/>
                <a:cs typeface="Latha" pitchFamily="34" charset="0"/>
              </a:rPr>
              <a:t>K-MAP-SOP METHOD</a:t>
            </a:r>
            <a:endParaRPr lang="en-US" b="1"/>
          </a:p>
        </p:txBody>
      </p:sp>
      <p:sp>
        <p:nvSpPr>
          <p:cNvPr id="2" name="Slide Number Placeholder 1"/>
          <p:cNvSpPr>
            <a:spLocks noGrp="1"/>
          </p:cNvSpPr>
          <p:nvPr>
            <p:ph type="sldNum" sz="quarter" idx="12"/>
          </p:nvPr>
        </p:nvSpPr>
        <p:spPr/>
        <p:txBody>
          <a:bodyPr/>
          <a:lstStyle/>
          <a:p>
            <a:fld id="{2F8108A7-45E6-42FF-A56A-84AB2AE19459}" type="slidenum">
              <a:rPr lang="en-US" smtClean="0"/>
              <a:pPr/>
              <a:t>38</a:t>
            </a:fld>
            <a:endParaRPr lang="en-US"/>
          </a:p>
        </p:txBody>
      </p:sp>
      <p:pic>
        <p:nvPicPr>
          <p:cNvPr id="1026" name="Picture 2"/>
          <p:cNvPicPr>
            <a:picLocks noChangeAspect="1" noChangeArrowheads="1"/>
          </p:cNvPicPr>
          <p:nvPr/>
        </p:nvPicPr>
        <p:blipFill>
          <a:blip r:embed="rId2"/>
          <a:srcRect/>
          <a:stretch>
            <a:fillRect/>
          </a:stretch>
        </p:blipFill>
        <p:spPr bwMode="auto">
          <a:xfrm>
            <a:off x="1285852" y="1785926"/>
            <a:ext cx="6419850" cy="4267200"/>
          </a:xfrm>
          <a:prstGeom prst="rect">
            <a:avLst/>
          </a:prstGeom>
          <a:noFill/>
          <a:ln w="9525">
            <a:noFill/>
            <a:miter lim="800000"/>
            <a:headEnd/>
            <a:tailEnd/>
          </a:ln>
          <a:effectLst/>
        </p:spPr>
      </p:pic>
      <p:sp>
        <p:nvSpPr>
          <p:cNvPr id="5" name="TextBox 4"/>
          <p:cNvSpPr txBox="1"/>
          <p:nvPr/>
        </p:nvSpPr>
        <p:spPr>
          <a:xfrm>
            <a:off x="857224" y="1785926"/>
            <a:ext cx="113293" cy="369332"/>
          </a:xfrm>
          <a:prstGeom prst="rect">
            <a:avLst/>
          </a:prstGeom>
          <a:noFill/>
        </p:spPr>
        <p:txBody>
          <a:bodyPr wrap="square" rtlCol="0">
            <a:spAutoFit/>
          </a:bodyPr>
          <a:lstStyle/>
          <a:p>
            <a:r>
              <a:rPr lang="en-IN" b="1"/>
              <a:t>1</a:t>
            </a:r>
            <a:endParaRPr 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39</a:t>
            </a:fld>
            <a:endParaRPr lang="en-US"/>
          </a:p>
        </p:txBody>
      </p:sp>
      <p:pic>
        <p:nvPicPr>
          <p:cNvPr id="2053" name="Picture 5"/>
          <p:cNvPicPr>
            <a:picLocks noChangeAspect="1" noChangeArrowheads="1"/>
          </p:cNvPicPr>
          <p:nvPr/>
        </p:nvPicPr>
        <p:blipFill>
          <a:blip r:embed="rId2"/>
          <a:srcRect/>
          <a:stretch>
            <a:fillRect/>
          </a:stretch>
        </p:blipFill>
        <p:spPr bwMode="auto">
          <a:xfrm>
            <a:off x="1281113" y="442913"/>
            <a:ext cx="6581775" cy="5972175"/>
          </a:xfrm>
          <a:prstGeom prst="rect">
            <a:avLst/>
          </a:prstGeom>
          <a:noFill/>
          <a:ln w="9525">
            <a:noFill/>
            <a:miter lim="800000"/>
            <a:headEnd/>
            <a:tailEnd/>
          </a:ln>
          <a:effectLst/>
        </p:spPr>
      </p:pic>
      <p:sp>
        <p:nvSpPr>
          <p:cNvPr id="7" name="TextBox 6"/>
          <p:cNvSpPr txBox="1"/>
          <p:nvPr/>
        </p:nvSpPr>
        <p:spPr>
          <a:xfrm>
            <a:off x="928662" y="500042"/>
            <a:ext cx="314510" cy="400110"/>
          </a:xfrm>
          <a:prstGeom prst="rect">
            <a:avLst/>
          </a:prstGeom>
          <a:noFill/>
        </p:spPr>
        <p:txBody>
          <a:bodyPr wrap="none" rtlCol="0">
            <a:spAutoFit/>
          </a:bodyPr>
          <a:lstStyle/>
          <a:p>
            <a:r>
              <a:rPr lang="en-IN" sz="2000" b="1"/>
              <a:t>1</a:t>
            </a:r>
            <a:endParaRPr 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a:t>
            </a:fld>
            <a:endParaRPr lang="en-US"/>
          </a:p>
        </p:txBody>
      </p:sp>
      <p:pic>
        <p:nvPicPr>
          <p:cNvPr id="3077" name="Picture 5"/>
          <p:cNvPicPr>
            <a:picLocks noChangeAspect="1" noChangeArrowheads="1"/>
          </p:cNvPicPr>
          <p:nvPr/>
        </p:nvPicPr>
        <p:blipFill>
          <a:blip r:embed="rId2"/>
          <a:srcRect/>
          <a:stretch>
            <a:fillRect/>
          </a:stretch>
        </p:blipFill>
        <p:spPr bwMode="auto">
          <a:xfrm>
            <a:off x="642910" y="428604"/>
            <a:ext cx="7629525" cy="28860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571472" y="3643314"/>
            <a:ext cx="7867650" cy="276225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40</a:t>
            </a:fld>
            <a:endParaRPr lang="en-US"/>
          </a:p>
        </p:txBody>
      </p:sp>
      <p:pic>
        <p:nvPicPr>
          <p:cNvPr id="3074" name="Picture 2"/>
          <p:cNvPicPr>
            <a:picLocks noChangeAspect="1" noChangeArrowheads="1"/>
          </p:cNvPicPr>
          <p:nvPr/>
        </p:nvPicPr>
        <p:blipFill>
          <a:blip r:embed="rId2"/>
          <a:srcRect/>
          <a:stretch>
            <a:fillRect/>
          </a:stretch>
        </p:blipFill>
        <p:spPr bwMode="auto">
          <a:xfrm>
            <a:off x="1429996" y="1000108"/>
            <a:ext cx="6702948" cy="4572031"/>
          </a:xfrm>
          <a:prstGeom prst="rect">
            <a:avLst/>
          </a:prstGeom>
          <a:noFill/>
          <a:ln w="9525">
            <a:noFill/>
            <a:miter lim="800000"/>
            <a:headEnd/>
            <a:tailEnd/>
          </a:ln>
          <a:effectLst/>
        </p:spPr>
      </p:pic>
      <p:sp>
        <p:nvSpPr>
          <p:cNvPr id="5" name="TextBox 4"/>
          <p:cNvSpPr txBox="1"/>
          <p:nvPr/>
        </p:nvSpPr>
        <p:spPr>
          <a:xfrm>
            <a:off x="1000100" y="1000108"/>
            <a:ext cx="340158" cy="461665"/>
          </a:xfrm>
          <a:prstGeom prst="rect">
            <a:avLst/>
          </a:prstGeom>
          <a:noFill/>
        </p:spPr>
        <p:txBody>
          <a:bodyPr wrap="none" rtlCol="0">
            <a:spAutoFit/>
          </a:bodyPr>
          <a:lstStyle/>
          <a:p>
            <a:r>
              <a:rPr lang="en-IN" sz="2400" b="1"/>
              <a:t>2</a:t>
            </a:r>
            <a:endParaRPr lang="en-US" sz="24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41</a:t>
            </a:fld>
            <a:endParaRPr lang="en-US"/>
          </a:p>
        </p:txBody>
      </p:sp>
      <p:pic>
        <p:nvPicPr>
          <p:cNvPr id="4098" name="Picture 2"/>
          <p:cNvPicPr>
            <a:picLocks noChangeAspect="1" noChangeArrowheads="1"/>
          </p:cNvPicPr>
          <p:nvPr/>
        </p:nvPicPr>
        <p:blipFill>
          <a:blip r:embed="rId2"/>
          <a:srcRect/>
          <a:stretch>
            <a:fillRect/>
          </a:stretch>
        </p:blipFill>
        <p:spPr bwMode="auto">
          <a:xfrm>
            <a:off x="310354" y="928670"/>
            <a:ext cx="8523292" cy="5000660"/>
          </a:xfrm>
          <a:prstGeom prst="rect">
            <a:avLst/>
          </a:prstGeom>
          <a:noFill/>
          <a:ln w="9525">
            <a:noFill/>
            <a:miter lim="800000"/>
            <a:headEnd/>
            <a:tailEnd/>
          </a:ln>
          <a:effectLst/>
        </p:spPr>
      </p:pic>
      <p:sp>
        <p:nvSpPr>
          <p:cNvPr id="4" name="Rectangle 2"/>
          <p:cNvSpPr txBox="1">
            <a:spLocks noChangeArrowheads="1"/>
          </p:cNvSpPr>
          <p:nvPr/>
        </p:nvSpPr>
        <p:spPr>
          <a:xfrm>
            <a:off x="1357290" y="357166"/>
            <a:ext cx="6643734" cy="453649"/>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a:ln>
                  <a:noFill/>
                </a:ln>
                <a:solidFill>
                  <a:srgbClr val="FF0000"/>
                </a:solidFill>
                <a:effectLst/>
                <a:uLnTx/>
                <a:uFillTx/>
                <a:latin typeface="+mj-lt"/>
                <a:ea typeface="+mj-ea"/>
                <a:cs typeface="+mj-cs"/>
              </a:rPr>
              <a:t>Three-Variable K-Map : Examples</a:t>
            </a:r>
            <a:endParaRPr kumimoji="0" lang="en-GB" altLang="en-US" sz="3600" b="0"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42</a:t>
            </a:fld>
            <a:endParaRPr lang="en-US"/>
          </a:p>
        </p:txBody>
      </p:sp>
      <p:pic>
        <p:nvPicPr>
          <p:cNvPr id="5124" name="Picture 4"/>
          <p:cNvPicPr>
            <a:picLocks noChangeAspect="1" noChangeArrowheads="1"/>
          </p:cNvPicPr>
          <p:nvPr/>
        </p:nvPicPr>
        <p:blipFill>
          <a:blip r:embed="rId2"/>
          <a:srcRect/>
          <a:stretch>
            <a:fillRect/>
          </a:stretch>
        </p:blipFill>
        <p:spPr bwMode="auto">
          <a:xfrm>
            <a:off x="1285852" y="642918"/>
            <a:ext cx="6288679" cy="583533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43</a:t>
            </a:fld>
            <a:endParaRPr lang="en-US"/>
          </a:p>
        </p:txBody>
      </p:sp>
      <p:pic>
        <p:nvPicPr>
          <p:cNvPr id="6146" name="Picture 2"/>
          <p:cNvPicPr>
            <a:picLocks noChangeAspect="1" noChangeArrowheads="1"/>
          </p:cNvPicPr>
          <p:nvPr/>
        </p:nvPicPr>
        <p:blipFill>
          <a:blip r:embed="rId2"/>
          <a:srcRect/>
          <a:stretch>
            <a:fillRect/>
          </a:stretch>
        </p:blipFill>
        <p:spPr bwMode="auto">
          <a:xfrm>
            <a:off x="1421228" y="928670"/>
            <a:ext cx="6301546" cy="5000659"/>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44</a:t>
            </a:fld>
            <a:endParaRPr lang="en-US"/>
          </a:p>
        </p:txBody>
      </p:sp>
      <p:pic>
        <p:nvPicPr>
          <p:cNvPr id="7173" name="Picture 5"/>
          <p:cNvPicPr>
            <a:picLocks noChangeAspect="1" noChangeArrowheads="1"/>
          </p:cNvPicPr>
          <p:nvPr/>
        </p:nvPicPr>
        <p:blipFill>
          <a:blip r:embed="rId2"/>
          <a:srcRect/>
          <a:stretch>
            <a:fillRect/>
          </a:stretch>
        </p:blipFill>
        <p:spPr bwMode="auto">
          <a:xfrm>
            <a:off x="428596" y="857231"/>
            <a:ext cx="8498119" cy="5018741"/>
          </a:xfrm>
          <a:prstGeom prst="rect">
            <a:avLst/>
          </a:prstGeom>
          <a:noFill/>
          <a:ln w="9525">
            <a:noFill/>
            <a:miter lim="800000"/>
            <a:headEnd/>
            <a:tailEnd/>
          </a:ln>
          <a:effectLst/>
        </p:spPr>
      </p:pic>
      <p:sp>
        <p:nvSpPr>
          <p:cNvPr id="8" name="Rectangle 2"/>
          <p:cNvSpPr txBox="1">
            <a:spLocks noChangeArrowheads="1"/>
          </p:cNvSpPr>
          <p:nvPr/>
        </p:nvSpPr>
        <p:spPr>
          <a:xfrm>
            <a:off x="1097280" y="210741"/>
            <a:ext cx="6546554" cy="575054"/>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a:ln>
                  <a:noFill/>
                </a:ln>
                <a:solidFill>
                  <a:srgbClr val="FF0000"/>
                </a:solidFill>
                <a:effectLst/>
                <a:uLnTx/>
                <a:uFillTx/>
                <a:latin typeface="+mj-lt"/>
                <a:ea typeface="+mj-ea"/>
                <a:cs typeface="+mj-cs"/>
              </a:rPr>
              <a:t>Four-Variable K-Maps Examples</a:t>
            </a:r>
            <a:endParaRPr kumimoji="0" lang="en-GB" altLang="en-US" sz="3600" b="0"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45</a:t>
            </a:fld>
            <a:endParaRPr lang="en-US"/>
          </a:p>
        </p:txBody>
      </p:sp>
      <p:sp>
        <p:nvSpPr>
          <p:cNvPr id="8" name="Rectangle 2"/>
          <p:cNvSpPr txBox="1">
            <a:spLocks noChangeArrowheads="1"/>
          </p:cNvSpPr>
          <p:nvPr/>
        </p:nvSpPr>
        <p:spPr>
          <a:xfrm>
            <a:off x="1097280" y="210741"/>
            <a:ext cx="6546554" cy="575054"/>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a:ln>
                  <a:noFill/>
                </a:ln>
                <a:solidFill>
                  <a:srgbClr val="FF0000"/>
                </a:solidFill>
                <a:effectLst/>
                <a:uLnTx/>
                <a:uFillTx/>
                <a:latin typeface="+mj-lt"/>
                <a:ea typeface="+mj-ea"/>
                <a:cs typeface="+mj-cs"/>
              </a:rPr>
              <a:t>Four-Variable K-Maps Examples</a:t>
            </a:r>
            <a:endParaRPr kumimoji="0" lang="en-GB" altLang="en-US" sz="3600" b="0" i="0" u="none" strike="noStrike" kern="1200" cap="none" spc="0" normalizeH="0" baseline="0" noProof="0">
              <a:ln>
                <a:noFill/>
              </a:ln>
              <a:solidFill>
                <a:srgbClr val="FF0000"/>
              </a:solidFill>
              <a:effectLst/>
              <a:uLnTx/>
              <a:uFillTx/>
              <a:latin typeface="+mj-lt"/>
              <a:ea typeface="+mj-ea"/>
              <a:cs typeface="+mj-cs"/>
            </a:endParaRPr>
          </a:p>
        </p:txBody>
      </p:sp>
      <p:pic>
        <p:nvPicPr>
          <p:cNvPr id="8194" name="Picture 2"/>
          <p:cNvPicPr>
            <a:picLocks noChangeAspect="1" noChangeArrowheads="1"/>
          </p:cNvPicPr>
          <p:nvPr/>
        </p:nvPicPr>
        <p:blipFill>
          <a:blip r:embed="rId2"/>
          <a:srcRect/>
          <a:stretch>
            <a:fillRect/>
          </a:stretch>
        </p:blipFill>
        <p:spPr bwMode="auto">
          <a:xfrm>
            <a:off x="142875" y="971550"/>
            <a:ext cx="8858250" cy="49149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46</a:t>
            </a:fld>
            <a:endParaRPr lang="en-US"/>
          </a:p>
        </p:txBody>
      </p:sp>
      <p:sp>
        <p:nvSpPr>
          <p:cNvPr id="4" name="Rectangle 2"/>
          <p:cNvSpPr txBox="1">
            <a:spLocks noChangeArrowheads="1"/>
          </p:cNvSpPr>
          <p:nvPr/>
        </p:nvSpPr>
        <p:spPr>
          <a:xfrm>
            <a:off x="1097280" y="142852"/>
            <a:ext cx="6546554" cy="500065"/>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a:ln>
                  <a:noFill/>
                </a:ln>
                <a:solidFill>
                  <a:srgbClr val="FF0000"/>
                </a:solidFill>
                <a:effectLst/>
                <a:uLnTx/>
                <a:uFillTx/>
                <a:latin typeface="+mj-lt"/>
                <a:ea typeface="+mj-ea"/>
                <a:cs typeface="+mj-cs"/>
              </a:rPr>
              <a:t>3,4-Variable K-Maps Examples</a:t>
            </a:r>
            <a:endParaRPr kumimoji="0" lang="en-GB" altLang="en-US" sz="3600" b="0" i="0" u="none" strike="noStrike" kern="1200" cap="none" spc="0" normalizeH="0" baseline="0" noProof="0">
              <a:ln>
                <a:noFill/>
              </a:ln>
              <a:solidFill>
                <a:srgbClr val="FF0000"/>
              </a:solidFill>
              <a:effectLst/>
              <a:uLnTx/>
              <a:uFillTx/>
              <a:latin typeface="+mj-lt"/>
              <a:ea typeface="+mj-ea"/>
              <a:cs typeface="+mj-cs"/>
            </a:endParaRPr>
          </a:p>
        </p:txBody>
      </p:sp>
      <p:pic>
        <p:nvPicPr>
          <p:cNvPr id="9220" name="Picture 4"/>
          <p:cNvPicPr>
            <a:picLocks noChangeAspect="1" noChangeArrowheads="1"/>
          </p:cNvPicPr>
          <p:nvPr/>
        </p:nvPicPr>
        <p:blipFill>
          <a:blip r:embed="rId2"/>
          <a:srcRect/>
          <a:stretch>
            <a:fillRect/>
          </a:stretch>
        </p:blipFill>
        <p:spPr bwMode="auto">
          <a:xfrm>
            <a:off x="147638" y="671513"/>
            <a:ext cx="8848725" cy="551497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47</a:t>
            </a:fld>
            <a:endParaRPr lang="en-US"/>
          </a:p>
        </p:txBody>
      </p:sp>
      <p:sp>
        <p:nvSpPr>
          <p:cNvPr id="3" name="Title 2"/>
          <p:cNvSpPr txBox="1">
            <a:spLocks/>
          </p:cNvSpPr>
          <p:nvPr/>
        </p:nvSpPr>
        <p:spPr>
          <a:xfrm>
            <a:off x="457200" y="214290"/>
            <a:ext cx="8229600" cy="57150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a:ln>
                  <a:noFill/>
                </a:ln>
                <a:solidFill>
                  <a:srgbClr val="FF0000"/>
                </a:solidFill>
                <a:effectLst/>
                <a:uLnTx/>
                <a:uFillTx/>
                <a:latin typeface="Bookman Old Style" pitchFamily="18" charset="0"/>
                <a:ea typeface="Times New Roman" pitchFamily="18" charset="0"/>
                <a:cs typeface="Latha" pitchFamily="34" charset="0"/>
              </a:rPr>
              <a:t>K-MAP-POS METHOD</a:t>
            </a:r>
            <a:endParaRPr kumimoji="0" lang="en-US" sz="4400" b="1" i="0" u="none" strike="noStrike" kern="1200" cap="none" spc="0" normalizeH="0" baseline="0" noProof="0">
              <a:ln>
                <a:noFill/>
              </a:ln>
              <a:solidFill>
                <a:schemeClr val="tx1"/>
              </a:solidFill>
              <a:effectLst/>
              <a:uLnTx/>
              <a:uFillTx/>
              <a:latin typeface="+mj-lt"/>
              <a:ea typeface="+mj-ea"/>
              <a:cs typeface="+mj-cs"/>
            </a:endParaRPr>
          </a:p>
        </p:txBody>
      </p:sp>
      <p:pic>
        <p:nvPicPr>
          <p:cNvPr id="10243" name="Picture 3"/>
          <p:cNvPicPr>
            <a:picLocks noChangeAspect="1" noChangeArrowheads="1"/>
          </p:cNvPicPr>
          <p:nvPr/>
        </p:nvPicPr>
        <p:blipFill>
          <a:blip r:embed="rId2"/>
          <a:srcRect/>
          <a:stretch>
            <a:fillRect/>
          </a:stretch>
        </p:blipFill>
        <p:spPr bwMode="auto">
          <a:xfrm>
            <a:off x="1071538" y="928670"/>
            <a:ext cx="6715172" cy="564832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48</a:t>
            </a:fld>
            <a:endParaRPr lang="en-US"/>
          </a:p>
        </p:txBody>
      </p:sp>
      <p:sp>
        <p:nvSpPr>
          <p:cNvPr id="4" name="Rectangle 2"/>
          <p:cNvSpPr txBox="1">
            <a:spLocks noChangeArrowheads="1"/>
          </p:cNvSpPr>
          <p:nvPr/>
        </p:nvSpPr>
        <p:spPr>
          <a:xfrm>
            <a:off x="1097280" y="142852"/>
            <a:ext cx="7403810" cy="500065"/>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a:ln>
                  <a:noFill/>
                </a:ln>
                <a:solidFill>
                  <a:srgbClr val="FF0000"/>
                </a:solidFill>
                <a:effectLst/>
                <a:uLnTx/>
                <a:uFillTx/>
                <a:latin typeface="+mj-lt"/>
                <a:ea typeface="+mj-ea"/>
                <a:cs typeface="+mj-cs"/>
              </a:rPr>
              <a:t>3,4-Variable K-Maps Examples [POS]</a:t>
            </a:r>
            <a:endParaRPr kumimoji="0" lang="en-GB" altLang="en-US" sz="3600" b="0" i="0" u="none" strike="noStrike" kern="1200" cap="none" spc="0" normalizeH="0" baseline="0" noProof="0">
              <a:ln>
                <a:noFill/>
              </a:ln>
              <a:solidFill>
                <a:srgbClr val="FF0000"/>
              </a:solidFill>
              <a:effectLst/>
              <a:uLnTx/>
              <a:uFillTx/>
              <a:latin typeface="+mj-lt"/>
              <a:ea typeface="+mj-ea"/>
              <a:cs typeface="+mj-cs"/>
            </a:endParaRPr>
          </a:p>
        </p:txBody>
      </p:sp>
      <p:pic>
        <p:nvPicPr>
          <p:cNvPr id="11268" name="Picture 4"/>
          <p:cNvPicPr>
            <a:picLocks noChangeAspect="1" noChangeArrowheads="1"/>
          </p:cNvPicPr>
          <p:nvPr/>
        </p:nvPicPr>
        <p:blipFill>
          <a:blip r:embed="rId2"/>
          <a:srcRect/>
          <a:stretch>
            <a:fillRect/>
          </a:stretch>
        </p:blipFill>
        <p:spPr bwMode="auto">
          <a:xfrm>
            <a:off x="247650" y="957263"/>
            <a:ext cx="8648700" cy="540069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49</a:t>
            </a:fld>
            <a:endParaRPr lang="en-US"/>
          </a:p>
        </p:txBody>
      </p:sp>
      <p:pic>
        <p:nvPicPr>
          <p:cNvPr id="2050" name="Picture 2"/>
          <p:cNvPicPr>
            <a:picLocks noChangeAspect="1" noChangeArrowheads="1"/>
          </p:cNvPicPr>
          <p:nvPr/>
        </p:nvPicPr>
        <p:blipFill>
          <a:blip r:embed="rId2"/>
          <a:srcRect/>
          <a:stretch>
            <a:fillRect/>
          </a:stretch>
        </p:blipFill>
        <p:spPr bwMode="auto">
          <a:xfrm>
            <a:off x="633759" y="4067195"/>
            <a:ext cx="7795893" cy="2576515"/>
          </a:xfrm>
          <a:prstGeom prst="rect">
            <a:avLst/>
          </a:prstGeom>
          <a:noFill/>
          <a:ln w="9525">
            <a:noFill/>
            <a:miter lim="800000"/>
            <a:headEnd/>
            <a:tailEnd/>
          </a:ln>
          <a:effectLst/>
        </p:spPr>
      </p:pic>
      <p:sp>
        <p:nvSpPr>
          <p:cNvPr id="2051" name="Rectangle 3"/>
          <p:cNvSpPr>
            <a:spLocks noChangeArrowheads="1"/>
          </p:cNvSpPr>
          <p:nvPr/>
        </p:nvSpPr>
        <p:spPr bwMode="auto">
          <a:xfrm>
            <a:off x="357158" y="142852"/>
            <a:ext cx="8501122"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a:ln>
                  <a:noFill/>
                </a:ln>
                <a:solidFill>
                  <a:schemeClr val="tx1"/>
                </a:solidFill>
                <a:effectLst/>
                <a:latin typeface="Bookman Old Style" pitchFamily="18" charset="0"/>
                <a:ea typeface="Times New Roman" pitchFamily="18" charset="0"/>
                <a:cs typeface="Generic250-Regular"/>
              </a:rPr>
              <a:t>COMMUNICATION SYSTEMS</a:t>
            </a:r>
            <a:endParaRPr kumimoji="0" lang="en-US" sz="2400" b="0" i="0" u="none" strike="noStrike" cap="none" normalizeH="0" baseline="0">
              <a:ln>
                <a:noFill/>
              </a:ln>
              <a:solidFill>
                <a:schemeClr val="tx1"/>
              </a:solidFill>
              <a:effectLst/>
              <a:latin typeface="Bookman Old Style"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Communication is a process of transfer of information bearing signals from one place to another. The equipment that transmits the information is the transmitter and the equipment that receives the information is the receiver. Channel is the medium through which the signal travels from the transmitter to the receiver. Telegraphy, telephony, facsimile, radio broadcast, TV transmission and computer communication are a few examples of communication services.</a:t>
            </a:r>
            <a:endParaRPr kumimoji="0" lang="en-US" sz="2000" b="0" i="0" u="none" strike="noStrike" cap="none" normalizeH="0" baseline="0">
              <a:ln>
                <a:noFill/>
              </a:ln>
              <a:solidFill>
                <a:schemeClr val="tx1"/>
              </a:solidFill>
              <a:effectLst/>
              <a:latin typeface="Bookman Old Style" pitchFamily="18"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Block Diagram of Communication System</a:t>
            </a:r>
          </a:p>
          <a:p>
            <a:pPr algn="just"/>
            <a:r>
              <a:rPr lang="en-US" sz="2000">
                <a:latin typeface="Bookman Old Style" pitchFamily="18" charset="0"/>
              </a:rPr>
              <a:t>	The basic function of a communication system is to communicate a message. The block diagram of a communication system is shown</a:t>
            </a:r>
            <a:endParaRPr kumimoji="0" lang="en-US" sz="2000" b="0" i="0" u="none" strike="noStrike" cap="none" normalizeH="0" baseline="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a:t>
            </a:fld>
            <a:endParaRPr lang="en-US"/>
          </a:p>
        </p:txBody>
      </p:sp>
      <p:pic>
        <p:nvPicPr>
          <p:cNvPr id="4101" name="Picture 5"/>
          <p:cNvPicPr>
            <a:picLocks noChangeAspect="1" noChangeArrowheads="1"/>
          </p:cNvPicPr>
          <p:nvPr/>
        </p:nvPicPr>
        <p:blipFill>
          <a:blip r:embed="rId2"/>
          <a:srcRect/>
          <a:stretch>
            <a:fillRect/>
          </a:stretch>
        </p:blipFill>
        <p:spPr bwMode="auto">
          <a:xfrm>
            <a:off x="214282" y="357166"/>
            <a:ext cx="8715375" cy="2676525"/>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285720" y="3143248"/>
            <a:ext cx="8420100" cy="325755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50</a:t>
            </a:fld>
            <a:endParaRPr lang="en-US"/>
          </a:p>
        </p:txBody>
      </p:sp>
      <p:sp>
        <p:nvSpPr>
          <p:cNvPr id="62465" name="Rectangle 1"/>
          <p:cNvSpPr>
            <a:spLocks noChangeArrowheads="1"/>
          </p:cNvSpPr>
          <p:nvPr/>
        </p:nvSpPr>
        <p:spPr bwMode="auto">
          <a:xfrm>
            <a:off x="142844" y="285728"/>
            <a:ext cx="8715436"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The information to be transmitted is given by the information source. In most of the cases, the information will be non-electrical in nature. For example, audio signals in speech transmission and picture signals in television transmission. This information in the original form is converted into a corresponding electrical variation known as the message signal by using a transmitter. This message signal cannot be directly transmitted due to various reasons. Hence this message signal is superimposed on a high frequency carrier signal before transmission. This process is referred to as </a:t>
            </a:r>
            <a:r>
              <a:rPr kumimoji="0" lang="en-US" sz="2200" b="0" i="0" u="none" strike="noStrike" cap="none" normalizeH="0" baseline="0">
                <a:ln>
                  <a:noFill/>
                </a:ln>
                <a:solidFill>
                  <a:srgbClr val="FF0000"/>
                </a:solidFill>
                <a:effectLst/>
                <a:latin typeface="Bookman Old Style" pitchFamily="18" charset="0"/>
                <a:ea typeface="Times New Roman" pitchFamily="18" charset="0"/>
                <a:cs typeface="Latha" pitchFamily="34" charset="0"/>
              </a:rPr>
              <a:t>modulation</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lang="en-US" sz="2200">
                <a:latin typeface="Bookman Old Style" pitchFamily="18" charset="0"/>
                <a:ea typeface="Times New Roman" pitchFamily="18" charset="0"/>
                <a:cs typeface="Latha" pitchFamily="34" charset="0"/>
              </a:rPr>
              <a:t>	</a:t>
            </a:r>
            <a:r>
              <a:rPr kumimoji="0" lang="en-US" sz="22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After modulation, the modulated carrier is amplified by using power amplifiers in the transmitter and fed to the transmitting antenna. Channel is a medium through which the signal travels from the transmitter to the receiver. There are various types of channels, such as the atmosphere for radio broadcasting, wires for line telegraphy and telephony and optical fibers for optical communication. </a:t>
            </a:r>
            <a:endParaRPr kumimoji="0" lang="en-US" sz="22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51</a:t>
            </a:fld>
            <a:endParaRPr lang="en-US"/>
          </a:p>
        </p:txBody>
      </p:sp>
      <p:sp>
        <p:nvSpPr>
          <p:cNvPr id="62465" name="Rectangle 1"/>
          <p:cNvSpPr>
            <a:spLocks noChangeArrowheads="1"/>
          </p:cNvSpPr>
          <p:nvPr/>
        </p:nvSpPr>
        <p:spPr bwMode="auto">
          <a:xfrm>
            <a:off x="142844" y="285728"/>
            <a:ext cx="8715436"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200">
                <a:latin typeface="Bookman Old Style" pitchFamily="18" charset="0"/>
                <a:ea typeface="Times New Roman" pitchFamily="18" charset="0"/>
                <a:cs typeface="Latha" pitchFamily="34" charset="0"/>
              </a:rPr>
              <a:t>	</a:t>
            </a:r>
            <a:r>
              <a:rPr lang="en-US" sz="2400">
                <a:latin typeface="Bookman Old Style" pitchFamily="18" charset="0"/>
                <a:ea typeface="Times New Roman" pitchFamily="18" charset="0"/>
                <a:cs typeface="Latha" pitchFamily="34" charset="0"/>
              </a:rPr>
              <a:t>As the signal gets propagated through the channel, it is attenuated by various mechanisms and affected by noise from the external source. Noise is an unwanted signal that interferes with the reception, of wanted signal. Noise is usually of random nature and in the design of communication system, careful attention should be paid to minimize the effect of noise on the reception of wanted signals.</a:t>
            </a:r>
          </a:p>
          <a:p>
            <a:pPr algn="just" fontAlgn="base">
              <a:spcBef>
                <a:spcPct val="0"/>
              </a:spcBef>
              <a:spcAft>
                <a:spcPct val="0"/>
              </a:spcAft>
            </a:pPr>
            <a:r>
              <a:rPr lang="en-US" sz="2400">
                <a:latin typeface="Bookman Old Style" pitchFamily="18" charset="0"/>
                <a:ea typeface="Times New Roman" pitchFamily="18" charset="0"/>
                <a:cs typeface="Latha" pitchFamily="34" charset="0"/>
              </a:rPr>
              <a:t>	 At the receiving end, a weak modulated carrier that is transmitted from the transmitter is received. As the received signal power will be very small, it is first of all amplified to increase the power level and the process of </a:t>
            </a:r>
            <a:r>
              <a:rPr lang="en-US" sz="2400">
                <a:solidFill>
                  <a:srgbClr val="FF0000"/>
                </a:solidFill>
                <a:latin typeface="Bookman Old Style" pitchFamily="18" charset="0"/>
                <a:ea typeface="Times New Roman" pitchFamily="18" charset="0"/>
                <a:cs typeface="Latha" pitchFamily="34" charset="0"/>
              </a:rPr>
              <a:t>demodulation</a:t>
            </a:r>
            <a:r>
              <a:rPr lang="en-US" sz="2400">
                <a:latin typeface="Bookman Old Style" pitchFamily="18" charset="0"/>
                <a:ea typeface="Times New Roman" pitchFamily="18" charset="0"/>
                <a:cs typeface="Latha" pitchFamily="34" charset="0"/>
              </a:rPr>
              <a:t> is done to recover the original message signal from the modulated carrier. The recovered message signal is further amplified to drive the output transducer such as a loud speaker or a TV receiver.</a:t>
            </a:r>
            <a:endParaRPr lang="en-US" sz="240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52</a:t>
            </a:fld>
            <a:endParaRPr lang="en-US"/>
          </a:p>
        </p:txBody>
      </p:sp>
      <p:pic>
        <p:nvPicPr>
          <p:cNvPr id="63490" name="Picture 2"/>
          <p:cNvPicPr>
            <a:picLocks noChangeAspect="1" noChangeArrowheads="1"/>
          </p:cNvPicPr>
          <p:nvPr/>
        </p:nvPicPr>
        <p:blipFill>
          <a:blip r:embed="rId2"/>
          <a:srcRect/>
          <a:stretch>
            <a:fillRect/>
          </a:stretch>
        </p:blipFill>
        <p:spPr bwMode="auto">
          <a:xfrm>
            <a:off x="1366838" y="347663"/>
            <a:ext cx="6410325" cy="616267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53</a:t>
            </a:fld>
            <a:endParaRPr lang="en-US"/>
          </a:p>
        </p:txBody>
      </p:sp>
      <p:pic>
        <p:nvPicPr>
          <p:cNvPr id="64516" name="Picture 4"/>
          <p:cNvPicPr>
            <a:picLocks noChangeAspect="1" noChangeArrowheads="1"/>
          </p:cNvPicPr>
          <p:nvPr/>
        </p:nvPicPr>
        <p:blipFill>
          <a:blip r:embed="rId2"/>
          <a:srcRect/>
          <a:stretch>
            <a:fillRect/>
          </a:stretch>
        </p:blipFill>
        <p:spPr bwMode="auto">
          <a:xfrm>
            <a:off x="214282" y="2571744"/>
            <a:ext cx="8526672" cy="4000528"/>
          </a:xfrm>
          <a:prstGeom prst="rect">
            <a:avLst/>
          </a:prstGeom>
          <a:noFill/>
          <a:ln w="9525">
            <a:noFill/>
            <a:miter lim="800000"/>
            <a:headEnd/>
            <a:tailEnd/>
          </a:ln>
          <a:effectLst/>
        </p:spPr>
      </p:pic>
      <p:sp>
        <p:nvSpPr>
          <p:cNvPr id="64517" name="Rectangle 5"/>
          <p:cNvSpPr>
            <a:spLocks noChangeArrowheads="1"/>
          </p:cNvSpPr>
          <p:nvPr/>
        </p:nvSpPr>
        <p:spPr bwMode="auto">
          <a:xfrm>
            <a:off x="214282" y="214290"/>
            <a:ext cx="871543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BASIC PRINCIPLES OF MODULATION</a:t>
            </a:r>
            <a:endParaRPr kumimoji="0" lang="en-US" sz="20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Modulation is the process of changing some parameter of a high frequency carrier signal in accordance with the instantaneous variations of the message signal. The carrier signal has a constant amplitude and frequency. The function of a carrier signal is to carry the message signal and hence the name. The message or modulating signals are low frequency audio signals which contain the information to be transmitted. Generally message signal ranges from 20 Hz to 20 kHz.</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54</a:t>
            </a:fld>
            <a:endParaRPr lang="en-US"/>
          </a:p>
        </p:txBody>
      </p:sp>
      <p:sp>
        <p:nvSpPr>
          <p:cNvPr id="3" name="Rectangle 2"/>
          <p:cNvSpPr/>
          <p:nvPr/>
        </p:nvSpPr>
        <p:spPr>
          <a:xfrm>
            <a:off x="214282" y="428604"/>
            <a:ext cx="8643998" cy="2308324"/>
          </a:xfrm>
          <a:prstGeom prst="rect">
            <a:avLst/>
          </a:prstGeom>
        </p:spPr>
        <p:txBody>
          <a:bodyPr wrap="square">
            <a:spAutoFit/>
          </a:bodyPr>
          <a:lstStyle/>
          <a:p>
            <a:pPr algn="just"/>
            <a:r>
              <a:rPr lang="en-US" sz="2400" b="1">
                <a:latin typeface="Bookman Old Style" pitchFamily="18" charset="0"/>
              </a:rPr>
              <a:t>Amplitude modulation</a:t>
            </a:r>
            <a:r>
              <a:rPr lang="en-US" sz="2400">
                <a:latin typeface="Bookman Old Style" pitchFamily="18" charset="0"/>
              </a:rPr>
              <a:t> (</a:t>
            </a:r>
            <a:r>
              <a:rPr lang="en-US" sz="2400" b="1">
                <a:latin typeface="Bookman Old Style" pitchFamily="18" charset="0"/>
              </a:rPr>
              <a:t>AM</a:t>
            </a:r>
            <a:r>
              <a:rPr lang="en-US" sz="2400">
                <a:latin typeface="Bookman Old Style" pitchFamily="18" charset="0"/>
              </a:rPr>
              <a:t>) is a </a:t>
            </a:r>
            <a:r>
              <a:rPr lang="en-US" sz="2400">
                <a:latin typeface="Bookman Old Style" pitchFamily="18" charset="0"/>
                <a:hlinkClick r:id="rId2" tooltip="Modulation"/>
              </a:rPr>
              <a:t>modulation</a:t>
            </a:r>
            <a:r>
              <a:rPr lang="en-US" sz="2400">
                <a:latin typeface="Bookman Old Style" pitchFamily="18" charset="0"/>
              </a:rPr>
              <a:t> technique used in electronic communication, most commonly for transmitting messages with a </a:t>
            </a:r>
            <a:r>
              <a:rPr lang="en-US" sz="2400">
                <a:latin typeface="Bookman Old Style" pitchFamily="18" charset="0"/>
                <a:hlinkClick r:id="rId3" tooltip="Radio"/>
              </a:rPr>
              <a:t>radio</a:t>
            </a:r>
            <a:r>
              <a:rPr lang="en-US" sz="2400">
                <a:latin typeface="Bookman Old Style" pitchFamily="18" charset="0"/>
              </a:rPr>
              <a:t> </a:t>
            </a:r>
            <a:r>
              <a:rPr lang="en-US" sz="2400">
                <a:latin typeface="Bookman Old Style" pitchFamily="18" charset="0"/>
                <a:hlinkClick r:id="rId4" tooltip="Carrier wave"/>
              </a:rPr>
              <a:t>carrier wave</a:t>
            </a:r>
            <a:r>
              <a:rPr lang="en-US" sz="2400">
                <a:latin typeface="Bookman Old Style" pitchFamily="18" charset="0"/>
              </a:rPr>
              <a:t>. In amplitude modulation, the </a:t>
            </a:r>
            <a:r>
              <a:rPr lang="en-US" sz="2400">
                <a:latin typeface="Bookman Old Style" pitchFamily="18" charset="0"/>
                <a:hlinkClick r:id="rId5" tooltip="Amplitude"/>
              </a:rPr>
              <a:t>amplitude</a:t>
            </a:r>
            <a:r>
              <a:rPr lang="en-US" sz="2400">
                <a:latin typeface="Bookman Old Style" pitchFamily="18" charset="0"/>
              </a:rPr>
              <a:t> (signal strength) of the carrier wave is varied in proportion to that of the message signal, such as an </a:t>
            </a:r>
            <a:r>
              <a:rPr lang="en-US" sz="2400">
                <a:latin typeface="Bookman Old Style" pitchFamily="18" charset="0"/>
                <a:hlinkClick r:id="rId6"/>
              </a:rPr>
              <a:t>audio signal</a:t>
            </a:r>
            <a:r>
              <a:rPr lang="en-US" sz="2400">
                <a:latin typeface="Bookman Old Style" pitchFamily="18" charset="0"/>
              </a:rPr>
              <a:t>. </a:t>
            </a:r>
          </a:p>
        </p:txBody>
      </p:sp>
      <p:pic>
        <p:nvPicPr>
          <p:cNvPr id="66563" name="Picture 3"/>
          <p:cNvPicPr>
            <a:picLocks noChangeAspect="1" noChangeArrowheads="1"/>
          </p:cNvPicPr>
          <p:nvPr/>
        </p:nvPicPr>
        <p:blipFill>
          <a:blip r:embed="rId7"/>
          <a:srcRect/>
          <a:stretch>
            <a:fillRect/>
          </a:stretch>
        </p:blipFill>
        <p:spPr bwMode="auto">
          <a:xfrm>
            <a:off x="1347748" y="3143248"/>
            <a:ext cx="5143536" cy="257176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55</a:t>
            </a:fld>
            <a:endParaRPr lang="en-US"/>
          </a:p>
        </p:txBody>
      </p:sp>
      <p:sp>
        <p:nvSpPr>
          <p:cNvPr id="67585" name="Rectangle 1"/>
          <p:cNvSpPr>
            <a:spLocks noChangeArrowheads="1"/>
          </p:cNvSpPr>
          <p:nvPr/>
        </p:nvSpPr>
        <p:spPr bwMode="auto">
          <a:xfrm>
            <a:off x="214282" y="214290"/>
            <a:ext cx="8786874"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In amplitude modulation, the</a:t>
            </a:r>
            <a:r>
              <a:rPr kumimoji="0" lang="en-US" sz="2000" b="0" i="0" strike="noStrike" cap="none" normalizeH="0" baseline="0">
                <a:ln>
                  <a:noFill/>
                </a:ln>
                <a:effectLst/>
                <a:latin typeface="Bookman Old Style" pitchFamily="18" charset="0"/>
                <a:ea typeface="Times New Roman" pitchFamily="18" charset="0"/>
                <a:cs typeface="Latha" pitchFamily="34" charset="0"/>
              </a:rPr>
              <a:t> </a:t>
            </a:r>
            <a:r>
              <a:rPr kumimoji="0" lang="en-US" sz="2000" b="0" i="0" strike="noStrike" cap="none" normalizeH="0" baseline="0">
                <a:ln>
                  <a:noFill/>
                </a:ln>
                <a:effectLst/>
                <a:latin typeface="Bookman Old Style" pitchFamily="18" charset="0"/>
                <a:ea typeface="Times New Roman" pitchFamily="18" charset="0"/>
                <a:cs typeface="Latha" pitchFamily="34" charset="0"/>
                <a:hlinkClick r:id="rId2" tooltip="Amplitude"/>
              </a:rPr>
              <a:t>amplitude</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or </a:t>
            </a:r>
            <a:r>
              <a:rPr kumimoji="0" lang="en-US" sz="2000" b="0" i="1" u="none" strike="noStrike" cap="none" normalizeH="0" baseline="0">
                <a:ln>
                  <a:noFill/>
                </a:ln>
                <a:solidFill>
                  <a:schemeClr val="tx1"/>
                </a:solidFill>
                <a:effectLst/>
                <a:latin typeface="Bookman Old Style" pitchFamily="18" charset="0"/>
                <a:ea typeface="Times New Roman" pitchFamily="18" charset="0"/>
                <a:cs typeface="Latha" pitchFamily="34" charset="0"/>
              </a:rPr>
              <a:t>strength</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of the carrier oscillations is varied. For example, in AM radio communication, a continuous wave radio-frequency signal (a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3" tooltip="Sine wave"/>
              </a:rPr>
              <a:t>sinusoidal</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4" tooltip="Carrier wave"/>
              </a:rPr>
              <a:t>carrier wave</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has its amplitude modulated by an audio waveform before transmission. The audio waveform modifies the amplitude of the carrier wave and determines the </a:t>
            </a:r>
            <a:r>
              <a:rPr kumimoji="0" lang="en-US" sz="2000" b="0" i="1"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5" tooltip="Envelope (waves)"/>
              </a:rPr>
              <a:t>envelope</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of the waveform. In the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6" tooltip="Frequency domain"/>
              </a:rPr>
              <a:t>frequency domain</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amplitude modulation produces a signal with power concentrated at the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7" tooltip="Carrier frequency"/>
              </a:rPr>
              <a:t>carrier frequency</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and two adjacent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8" tooltip="Sideband"/>
              </a:rPr>
              <a:t>sidebands</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Each sideband is equal in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9" tooltip="Bandwidth (signal processing)"/>
              </a:rPr>
              <a:t>bandwidth</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to that of the modulating signal, and is a mirror image of the other. Standard AM is thus sometimes called "double-sideband amplitude modulation" (DSBAM). Single-sideband amplitude modulation.</a:t>
            </a:r>
            <a:endParaRPr kumimoji="0" lang="en-US" sz="2000" b="0" i="0" u="none" strike="noStrike" cap="none" normalizeH="0" baseline="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 disadvantage of all amplitude modulation techniques, not only standard AM, is that the receiver amplifies and detects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0" tooltip="Noise (radio)"/>
              </a:rPr>
              <a:t>noise</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and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1" tooltip="Electromagnetic interference"/>
              </a:rPr>
              <a:t>electromagnetic interference</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in equal proportion to the signal. AM broadcast is not favored for music and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2" tooltip="High fidelity"/>
              </a:rPr>
              <a:t>high fidelity</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broadcasting, but rather for voice communications and broadcasts (sports, news,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3" tooltip="Talk radio"/>
              </a:rPr>
              <a:t>talk radio</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etc.).</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AM is also inefficient in power usage; at least two-thirds of the power is concentrated in the carrier signal.</a:t>
            </a:r>
            <a:r>
              <a:rPr kumimoji="0" lang="en-US" sz="2000" b="0" i="0" u="none" strike="noStrike" cap="none" normalizeH="0" baseline="0">
                <a:ln>
                  <a:noFill/>
                </a:ln>
                <a:solidFill>
                  <a:schemeClr val="tx1"/>
                </a:solidFill>
                <a:effectLst/>
                <a:latin typeface="Bookman Old Style" pitchFamily="18" charset="0"/>
                <a:cs typeface="Arial" pitchFamily="34"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56</a:t>
            </a:fld>
            <a:endParaRPr lang="en-US"/>
          </a:p>
        </p:txBody>
      </p:sp>
      <p:sp>
        <p:nvSpPr>
          <p:cNvPr id="68609" name="Rectangle 1"/>
          <p:cNvSpPr>
            <a:spLocks noChangeArrowheads="1"/>
          </p:cNvSpPr>
          <p:nvPr/>
        </p:nvSpPr>
        <p:spPr bwMode="auto">
          <a:xfrm>
            <a:off x="500034" y="357166"/>
            <a:ext cx="8429684"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Frequency modulation</a:t>
            </a: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FM</a:t>
            </a:r>
            <a:r>
              <a:rPr kumimoji="0" lang="en-US" sz="24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is the encoding of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2" tooltip="Information"/>
              </a:rPr>
              <a:t>information</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in a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3" tooltip="Carrier wave"/>
              </a:rPr>
              <a:t>carrier wave</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by varying the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4" tooltip="Instantaneous frequency"/>
              </a:rPr>
              <a:t>instantaneous frequency</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of the wave. The technology is used in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5" tooltip="Telecommunications"/>
              </a:rPr>
              <a:t>telecommunications</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6" tooltip="Radio broadcasting"/>
              </a:rPr>
              <a:t>radio broadcasting</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7" tooltip="Signal processing"/>
              </a:rPr>
              <a:t>signal processing</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and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8" tooltip="Run-length limited"/>
              </a:rPr>
              <a:t>computing</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endParaRPr kumimoji="0" lang="en-US" sz="2000" b="0" i="0" u="none" strike="noStrike" cap="none" normalizeH="0" baseline="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In  frequency modulation, such as radio broadcasting, of an audio signal representing voice or music, the instantaneous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9" tooltip="Frequency deviation"/>
              </a:rPr>
              <a:t>frequency deviation</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i.e. the difference between the frequency of the carrier and its center frequency, has a functional relation to the modulating signal amplitude.</a:t>
            </a:r>
            <a:endParaRPr kumimoji="0" lang="en-US" sz="2000" b="0" i="0" u="none" strike="noStrike" cap="none" normalizeH="0" baseline="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Frequency modulation is widely used for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0" tooltip="FM broadcasting"/>
              </a:rPr>
              <a:t>FM radio</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1" tooltip="Broadcasting"/>
              </a:rPr>
              <a:t>broadcasting</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endParaRPr kumimoji="0" lang="en-US" sz="2000" b="0" i="0" u="none" strike="noStrike" cap="none" normalizeH="0" baseline="0">
              <a:ln>
                <a:noFill/>
              </a:ln>
              <a:solidFill>
                <a:schemeClr val="tx1"/>
              </a:solidFill>
              <a:effectLst/>
              <a:latin typeface="Bookman Old Style" pitchFamily="18" charset="0"/>
              <a:cs typeface="Arial" pitchFamily="34" charset="0"/>
            </a:endParaRPr>
          </a:p>
        </p:txBody>
      </p:sp>
      <p:pic>
        <p:nvPicPr>
          <p:cNvPr id="68611" name="Picture 3"/>
          <p:cNvPicPr>
            <a:picLocks noChangeAspect="1" noChangeArrowheads="1"/>
          </p:cNvPicPr>
          <p:nvPr/>
        </p:nvPicPr>
        <p:blipFill>
          <a:blip r:embed="rId12"/>
          <a:srcRect/>
          <a:stretch>
            <a:fillRect/>
          </a:stretch>
        </p:blipFill>
        <p:spPr bwMode="auto">
          <a:xfrm>
            <a:off x="2498587" y="3840782"/>
            <a:ext cx="4073677" cy="2517176"/>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57</a:t>
            </a:fld>
            <a:endParaRPr lang="en-US"/>
          </a:p>
        </p:txBody>
      </p:sp>
      <p:sp>
        <p:nvSpPr>
          <p:cNvPr id="3" name="Rectangle 2"/>
          <p:cNvSpPr/>
          <p:nvPr/>
        </p:nvSpPr>
        <p:spPr>
          <a:xfrm>
            <a:off x="500034" y="428605"/>
            <a:ext cx="8143932" cy="6370975"/>
          </a:xfrm>
          <a:prstGeom prst="rect">
            <a:avLst/>
          </a:prstGeom>
        </p:spPr>
        <p:txBody>
          <a:bodyPr wrap="square">
            <a:spAutoFit/>
          </a:bodyPr>
          <a:lstStyle/>
          <a:p>
            <a:pPr lvl="0" algn="just" eaLnBrk="0" fontAlgn="base" hangingPunct="0">
              <a:spcBef>
                <a:spcPct val="0"/>
              </a:spcBef>
              <a:spcAft>
                <a:spcPct val="0"/>
              </a:spcAft>
            </a:pPr>
            <a:r>
              <a:rPr lang="en-US" sz="2400">
                <a:latin typeface="Bookman Old Style" pitchFamily="18" charset="0"/>
                <a:ea typeface="Times New Roman" pitchFamily="18" charset="0"/>
                <a:cs typeface="Latha" pitchFamily="34" charset="0"/>
              </a:rPr>
              <a:t>It is also used in </a:t>
            </a:r>
            <a:r>
              <a:rPr lang="en-US" sz="2400">
                <a:latin typeface="Bookman Old Style" pitchFamily="18" charset="0"/>
                <a:ea typeface="Times New Roman" pitchFamily="18" charset="0"/>
                <a:cs typeface="Latha" pitchFamily="34" charset="0"/>
                <a:hlinkClick r:id="rId2" tooltip="Telemetry"/>
              </a:rPr>
              <a:t>telemetry</a:t>
            </a:r>
            <a:r>
              <a:rPr lang="en-US" sz="2400">
                <a:latin typeface="Bookman Old Style" pitchFamily="18" charset="0"/>
                <a:ea typeface="Times New Roman" pitchFamily="18" charset="0"/>
                <a:cs typeface="Latha" pitchFamily="34" charset="0"/>
              </a:rPr>
              <a:t>, </a:t>
            </a:r>
            <a:r>
              <a:rPr lang="en-US" sz="2400">
                <a:latin typeface="Bookman Old Style" pitchFamily="18" charset="0"/>
                <a:ea typeface="Times New Roman" pitchFamily="18" charset="0"/>
                <a:cs typeface="Latha" pitchFamily="34" charset="0"/>
                <a:hlinkClick r:id="rId3" tooltip="Radar"/>
              </a:rPr>
              <a:t>radar</a:t>
            </a:r>
            <a:r>
              <a:rPr lang="en-US" sz="2400">
                <a:latin typeface="Bookman Old Style" pitchFamily="18" charset="0"/>
                <a:ea typeface="Times New Roman" pitchFamily="18" charset="0"/>
                <a:cs typeface="Latha" pitchFamily="34" charset="0"/>
              </a:rPr>
              <a:t>, seismic prospecting, and monitoring </a:t>
            </a:r>
            <a:r>
              <a:rPr lang="en-US" sz="2400">
                <a:latin typeface="Bookman Old Style" pitchFamily="18" charset="0"/>
                <a:ea typeface="Times New Roman" pitchFamily="18" charset="0"/>
                <a:cs typeface="Latha" pitchFamily="34" charset="0"/>
                <a:hlinkClick r:id="rId4" tooltip="Newborn"/>
              </a:rPr>
              <a:t>newborns</a:t>
            </a:r>
            <a:r>
              <a:rPr lang="en-US" sz="2400">
                <a:latin typeface="Bookman Old Style" pitchFamily="18" charset="0"/>
                <a:ea typeface="Times New Roman" pitchFamily="18" charset="0"/>
                <a:cs typeface="Latha" pitchFamily="34" charset="0"/>
              </a:rPr>
              <a:t> for seizures via </a:t>
            </a:r>
            <a:r>
              <a:rPr lang="en-US" sz="2400">
                <a:latin typeface="Bookman Old Style" pitchFamily="18" charset="0"/>
                <a:ea typeface="Times New Roman" pitchFamily="18" charset="0"/>
                <a:cs typeface="Latha" pitchFamily="34" charset="0"/>
                <a:hlinkClick r:id="rId5" tooltip="EEG"/>
              </a:rPr>
              <a:t>EEG</a:t>
            </a:r>
            <a:r>
              <a:rPr lang="en-US" sz="2400">
                <a:latin typeface="Bookman Old Style" pitchFamily="18" charset="0"/>
                <a:ea typeface="Times New Roman" pitchFamily="18" charset="0"/>
                <a:cs typeface="Latha" pitchFamily="34" charset="0"/>
              </a:rPr>
              <a:t>, </a:t>
            </a:r>
            <a:r>
              <a:rPr lang="en-US" sz="2400">
                <a:latin typeface="Bookman Old Style" pitchFamily="18" charset="0"/>
                <a:ea typeface="Times New Roman" pitchFamily="18" charset="0"/>
                <a:cs typeface="Latha" pitchFamily="34" charset="0"/>
                <a:hlinkClick r:id="rId6" tooltip="Two-way radio"/>
              </a:rPr>
              <a:t>two-way radio</a:t>
            </a:r>
            <a:r>
              <a:rPr lang="en-US" sz="2400">
                <a:latin typeface="Bookman Old Style" pitchFamily="18" charset="0"/>
                <a:ea typeface="Times New Roman" pitchFamily="18" charset="0"/>
                <a:cs typeface="Latha" pitchFamily="34" charset="0"/>
              </a:rPr>
              <a:t> systems, </a:t>
            </a:r>
            <a:r>
              <a:rPr lang="en-US" sz="2400">
                <a:latin typeface="Bookman Old Style" pitchFamily="18" charset="0"/>
                <a:ea typeface="Times New Roman" pitchFamily="18" charset="0"/>
                <a:cs typeface="Latha" pitchFamily="34" charset="0"/>
                <a:hlinkClick r:id="rId7" tooltip="Frequency modulation synthesis"/>
              </a:rPr>
              <a:t>sound synthesis</a:t>
            </a:r>
            <a:r>
              <a:rPr lang="en-US" sz="2400">
                <a:latin typeface="Bookman Old Style" pitchFamily="18" charset="0"/>
                <a:ea typeface="Times New Roman" pitchFamily="18" charset="0"/>
                <a:cs typeface="Latha" pitchFamily="34" charset="0"/>
              </a:rPr>
              <a:t>, magnetic tape-recording systems and some video-transmission systems. In radio transmission, an advantage of frequency modulation is that it has a larger </a:t>
            </a:r>
            <a:r>
              <a:rPr lang="en-US" sz="2400">
                <a:latin typeface="Bookman Old Style" pitchFamily="18" charset="0"/>
                <a:ea typeface="Times New Roman" pitchFamily="18" charset="0"/>
                <a:cs typeface="Latha" pitchFamily="34" charset="0"/>
                <a:hlinkClick r:id="rId8" tooltip="Signal-to-noise ratio"/>
              </a:rPr>
              <a:t>signal-to-noise ratio</a:t>
            </a:r>
            <a:r>
              <a:rPr lang="en-US" sz="2400">
                <a:latin typeface="Bookman Old Style" pitchFamily="18" charset="0"/>
                <a:ea typeface="Times New Roman" pitchFamily="18" charset="0"/>
                <a:cs typeface="Latha" pitchFamily="34" charset="0"/>
              </a:rPr>
              <a:t> and therefore rejects </a:t>
            </a:r>
            <a:r>
              <a:rPr lang="en-US" sz="2400">
                <a:latin typeface="Bookman Old Style" pitchFamily="18" charset="0"/>
                <a:ea typeface="Times New Roman" pitchFamily="18" charset="0"/>
                <a:cs typeface="Latha" pitchFamily="34" charset="0"/>
                <a:hlinkClick r:id="rId9" tooltip="Radio frequency interference"/>
              </a:rPr>
              <a:t>radio frequency interference</a:t>
            </a:r>
            <a:r>
              <a:rPr lang="en-US" sz="2400">
                <a:latin typeface="Bookman Old Style" pitchFamily="18" charset="0"/>
                <a:ea typeface="Times New Roman" pitchFamily="18" charset="0"/>
                <a:cs typeface="Latha" pitchFamily="34" charset="0"/>
              </a:rPr>
              <a:t> better than an equal power </a:t>
            </a:r>
            <a:r>
              <a:rPr lang="en-US" sz="2400">
                <a:latin typeface="Bookman Old Style" pitchFamily="18" charset="0"/>
                <a:ea typeface="Times New Roman" pitchFamily="18" charset="0"/>
                <a:cs typeface="Latha" pitchFamily="34" charset="0"/>
                <a:hlinkClick r:id="rId10" tooltip="AM broadcasting"/>
              </a:rPr>
              <a:t>amplitude modulation (AM)</a:t>
            </a:r>
            <a:r>
              <a:rPr lang="en-US" sz="2400">
                <a:latin typeface="Bookman Old Style" pitchFamily="18" charset="0"/>
                <a:ea typeface="Times New Roman" pitchFamily="18" charset="0"/>
                <a:cs typeface="Latha" pitchFamily="34" charset="0"/>
              </a:rPr>
              <a:t> signal. For this reason, most music is broadcast over </a:t>
            </a:r>
            <a:r>
              <a:rPr lang="en-US" sz="2400">
                <a:latin typeface="Bookman Old Style" pitchFamily="18" charset="0"/>
                <a:ea typeface="Times New Roman" pitchFamily="18" charset="0"/>
                <a:cs typeface="Latha" pitchFamily="34" charset="0"/>
                <a:hlinkClick r:id="rId11" tooltip="FM radio"/>
              </a:rPr>
              <a:t>FM radio</a:t>
            </a:r>
            <a:r>
              <a:rPr lang="en-US" sz="2400">
                <a:latin typeface="Bookman Old Style" pitchFamily="18" charset="0"/>
                <a:ea typeface="Times New Roman" pitchFamily="18" charset="0"/>
                <a:cs typeface="Latha" pitchFamily="34" charset="0"/>
              </a:rPr>
              <a:t>.</a:t>
            </a:r>
            <a:endParaRPr lang="en-US" sz="2400">
              <a:latin typeface="Bookman Old Style" pitchFamily="18" charset="0"/>
              <a:cs typeface="Arial" pitchFamily="34" charset="0"/>
            </a:endParaRPr>
          </a:p>
          <a:p>
            <a:pPr lvl="0" algn="just" eaLnBrk="0" fontAlgn="base" hangingPunct="0">
              <a:spcBef>
                <a:spcPct val="0"/>
              </a:spcBef>
              <a:spcAft>
                <a:spcPct val="0"/>
              </a:spcAft>
            </a:pPr>
            <a:r>
              <a:rPr lang="en-US" sz="2400">
                <a:latin typeface="Bookman Old Style" pitchFamily="18" charset="0"/>
                <a:ea typeface="Times New Roman" pitchFamily="18" charset="0"/>
                <a:cs typeface="Latha" pitchFamily="34" charset="0"/>
              </a:rPr>
              <a:t>Frequency modulation and </a:t>
            </a:r>
            <a:r>
              <a:rPr lang="en-US" sz="2400">
                <a:latin typeface="Bookman Old Style" pitchFamily="18" charset="0"/>
                <a:ea typeface="Times New Roman" pitchFamily="18" charset="0"/>
                <a:cs typeface="Latha" pitchFamily="34" charset="0"/>
                <a:hlinkClick r:id="rId12" tooltip="Phase modulation"/>
              </a:rPr>
              <a:t>phase modulation</a:t>
            </a:r>
            <a:r>
              <a:rPr lang="en-US" sz="2400">
                <a:latin typeface="Bookman Old Style" pitchFamily="18" charset="0"/>
                <a:ea typeface="Times New Roman" pitchFamily="18" charset="0"/>
                <a:cs typeface="Latha" pitchFamily="34" charset="0"/>
              </a:rPr>
              <a:t> are the two complementary principal methods of </a:t>
            </a:r>
            <a:r>
              <a:rPr lang="en-US" sz="2400">
                <a:latin typeface="Bookman Old Style" pitchFamily="18" charset="0"/>
                <a:ea typeface="Times New Roman" pitchFamily="18" charset="0"/>
                <a:cs typeface="Latha" pitchFamily="34" charset="0"/>
                <a:hlinkClick r:id="rId13" tooltip="Angle modulation"/>
              </a:rPr>
              <a:t>angle modulation</a:t>
            </a:r>
            <a:r>
              <a:rPr lang="en-US" sz="2400">
                <a:latin typeface="Bookman Old Style" pitchFamily="18" charset="0"/>
                <a:ea typeface="Times New Roman" pitchFamily="18" charset="0"/>
                <a:cs typeface="Latha" pitchFamily="34" charset="0"/>
              </a:rPr>
              <a:t>; phase modulation is often used as an intermediate step to achieve frequency modulation. These methods contrast with </a:t>
            </a:r>
            <a:r>
              <a:rPr lang="en-US" sz="2400">
                <a:latin typeface="Bookman Old Style" pitchFamily="18" charset="0"/>
                <a:ea typeface="Times New Roman" pitchFamily="18" charset="0"/>
                <a:cs typeface="Latha" pitchFamily="34" charset="0"/>
                <a:hlinkClick r:id="rId14" tooltip="Amplitude modulation"/>
              </a:rPr>
              <a:t>amplitude modulation</a:t>
            </a:r>
            <a:r>
              <a:rPr lang="en-US" sz="2400">
                <a:latin typeface="Bookman Old Style" pitchFamily="18" charset="0"/>
                <a:ea typeface="Times New Roman" pitchFamily="18" charset="0"/>
                <a:cs typeface="Latha" pitchFamily="34" charset="0"/>
              </a:rPr>
              <a:t>, in which the </a:t>
            </a:r>
            <a:r>
              <a:rPr lang="en-US" sz="2400">
                <a:latin typeface="Bookman Old Style" pitchFamily="18" charset="0"/>
                <a:ea typeface="Times New Roman" pitchFamily="18" charset="0"/>
                <a:cs typeface="Latha" pitchFamily="34" charset="0"/>
                <a:hlinkClick r:id="rId15" tooltip="Amplitude"/>
              </a:rPr>
              <a:t>amplitude</a:t>
            </a:r>
            <a:r>
              <a:rPr lang="en-US" sz="2400">
                <a:latin typeface="Bookman Old Style" pitchFamily="18" charset="0"/>
                <a:ea typeface="Times New Roman" pitchFamily="18" charset="0"/>
                <a:cs typeface="Latha" pitchFamily="34" charset="0"/>
              </a:rPr>
              <a:t> of the carrier wave varies, while the frequency and phase remain constant.</a:t>
            </a:r>
            <a:endParaRPr lang="en-US" sz="2400">
              <a:latin typeface="Bookman Old Style" pitchFamily="18"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58</a:t>
            </a:fld>
            <a:endParaRPr lang="en-US"/>
          </a:p>
        </p:txBody>
      </p:sp>
      <p:sp>
        <p:nvSpPr>
          <p:cNvPr id="3" name="Rectangle 2"/>
          <p:cNvSpPr/>
          <p:nvPr/>
        </p:nvSpPr>
        <p:spPr>
          <a:xfrm>
            <a:off x="428596" y="357165"/>
            <a:ext cx="8286808" cy="5693866"/>
          </a:xfrm>
          <a:prstGeom prst="rect">
            <a:avLst/>
          </a:prstGeom>
        </p:spPr>
        <p:txBody>
          <a:bodyPr wrap="square">
            <a:spAutoFit/>
          </a:bodyPr>
          <a:lstStyle/>
          <a:p>
            <a:pPr algn="just"/>
            <a:r>
              <a:rPr lang="en-US" sz="2400" b="1">
                <a:latin typeface="Bookman Old Style" pitchFamily="18" charset="0"/>
              </a:rPr>
              <a:t>Phase modulation</a:t>
            </a:r>
            <a:r>
              <a:rPr lang="en-US" sz="2400">
                <a:latin typeface="Bookman Old Style" pitchFamily="18" charset="0"/>
              </a:rPr>
              <a:t> (</a:t>
            </a:r>
            <a:r>
              <a:rPr lang="en-US" sz="2400" b="1">
                <a:latin typeface="Bookman Old Style" pitchFamily="18" charset="0"/>
              </a:rPr>
              <a:t>PM</a:t>
            </a:r>
            <a:r>
              <a:rPr lang="en-US" sz="2000">
                <a:latin typeface="Bookman Old Style" pitchFamily="18" charset="0"/>
              </a:rPr>
              <a:t>) is a </a:t>
            </a:r>
            <a:r>
              <a:rPr lang="en-US" sz="2000">
                <a:latin typeface="Bookman Old Style" pitchFamily="18" charset="0"/>
                <a:hlinkClick r:id="rId2" tooltip="Modulation"/>
              </a:rPr>
              <a:t>modulation</a:t>
            </a:r>
            <a:r>
              <a:rPr lang="en-US" sz="2000">
                <a:latin typeface="Bookman Old Style" pitchFamily="18" charset="0"/>
              </a:rPr>
              <a:t> pattern for conditioning communication signals for </a:t>
            </a:r>
            <a:r>
              <a:rPr lang="en-US" sz="2000">
                <a:latin typeface="Bookman Old Style" pitchFamily="18" charset="0"/>
                <a:hlinkClick r:id="rId3" tooltip="Transmission (telecommunications)"/>
              </a:rPr>
              <a:t>transmission</a:t>
            </a:r>
            <a:r>
              <a:rPr lang="en-US" sz="2000">
                <a:latin typeface="Bookman Old Style" pitchFamily="18" charset="0"/>
              </a:rPr>
              <a:t>. It encodes a message signal as variations in the </a:t>
            </a:r>
            <a:r>
              <a:rPr lang="en-US" sz="2000">
                <a:latin typeface="Bookman Old Style" pitchFamily="18" charset="0"/>
                <a:hlinkClick r:id="rId4" tooltip="Instantaneous phase"/>
              </a:rPr>
              <a:t>instantaneous phase</a:t>
            </a:r>
            <a:r>
              <a:rPr lang="en-US" sz="2000">
                <a:latin typeface="Bookman Old Style" pitchFamily="18" charset="0"/>
              </a:rPr>
              <a:t> of a </a:t>
            </a:r>
            <a:r>
              <a:rPr lang="en-US" sz="2000">
                <a:latin typeface="Bookman Old Style" pitchFamily="18" charset="0"/>
                <a:hlinkClick r:id="rId5" tooltip="Carrier wave"/>
              </a:rPr>
              <a:t>carrier wave</a:t>
            </a:r>
            <a:r>
              <a:rPr lang="en-US" sz="2000">
                <a:latin typeface="Bookman Old Style" pitchFamily="18" charset="0"/>
              </a:rPr>
              <a:t>. Phase modulation is one of the two principal forms of </a:t>
            </a:r>
            <a:r>
              <a:rPr lang="en-US" sz="2000">
                <a:latin typeface="Bookman Old Style" pitchFamily="18" charset="0"/>
                <a:hlinkClick r:id="rId6" tooltip="Angle modulation"/>
              </a:rPr>
              <a:t>angle modulation</a:t>
            </a:r>
            <a:r>
              <a:rPr lang="en-US" sz="2000">
                <a:latin typeface="Bookman Old Style" pitchFamily="18" charset="0"/>
              </a:rPr>
              <a:t>, together with </a:t>
            </a:r>
            <a:r>
              <a:rPr lang="en-US" sz="2000">
                <a:latin typeface="Bookman Old Style" pitchFamily="18" charset="0"/>
                <a:hlinkClick r:id="rId7" tooltip="Frequency modulation"/>
              </a:rPr>
              <a:t>frequency modulation</a:t>
            </a:r>
            <a:r>
              <a:rPr lang="en-US" sz="2000">
                <a:latin typeface="Bookman Old Style" pitchFamily="18" charset="0"/>
              </a:rPr>
              <a:t>.</a:t>
            </a:r>
          </a:p>
          <a:p>
            <a:pPr algn="just"/>
            <a:r>
              <a:rPr lang="en-US" sz="2000">
                <a:latin typeface="Bookman Old Style" pitchFamily="18" charset="0"/>
              </a:rPr>
              <a:t>The phase of a carrier signal is modulated to follow the changing signal level (amplitude) of the message signal. The peak amplitude and the frequency of the carrier signal are maintained constant, but as the amplitude of the message signal changes, the phase of the carrier changes correspondingly.</a:t>
            </a:r>
          </a:p>
          <a:p>
            <a:pPr algn="just"/>
            <a:r>
              <a:rPr lang="en-US" sz="2000">
                <a:latin typeface="Bookman Old Style" pitchFamily="18" charset="0"/>
              </a:rPr>
              <a:t>Phase modulation is widely used for transmitting </a:t>
            </a:r>
            <a:r>
              <a:rPr lang="en-US" sz="2000">
                <a:latin typeface="Bookman Old Style" pitchFamily="18" charset="0"/>
                <a:hlinkClick r:id="rId8" tooltip="Radio"/>
              </a:rPr>
              <a:t>radio</a:t>
            </a:r>
            <a:r>
              <a:rPr lang="en-US" sz="2000">
                <a:latin typeface="Bookman Old Style" pitchFamily="18" charset="0"/>
              </a:rPr>
              <a:t> waves and is an integral part of many digital transmission coding schemes that underlie a wide range of technologies like </a:t>
            </a:r>
            <a:r>
              <a:rPr lang="en-US" sz="2000">
                <a:latin typeface="Bookman Old Style" pitchFamily="18" charset="0"/>
                <a:hlinkClick r:id="rId9" tooltip="Wi-Fi"/>
              </a:rPr>
              <a:t>Wi-Fi</a:t>
            </a:r>
            <a:r>
              <a:rPr lang="en-US" sz="2000">
                <a:latin typeface="Bookman Old Style" pitchFamily="18" charset="0"/>
              </a:rPr>
              <a:t>, </a:t>
            </a:r>
            <a:r>
              <a:rPr lang="en-US" sz="2000">
                <a:latin typeface="Bookman Old Style" pitchFamily="18" charset="0"/>
                <a:hlinkClick r:id="rId10" tooltip="GSM"/>
              </a:rPr>
              <a:t>GSM</a:t>
            </a:r>
            <a:r>
              <a:rPr lang="en-US" sz="2000">
                <a:latin typeface="Bookman Old Style" pitchFamily="18" charset="0"/>
              </a:rPr>
              <a:t> and </a:t>
            </a:r>
            <a:r>
              <a:rPr lang="en-US" sz="2000">
                <a:latin typeface="Bookman Old Style" pitchFamily="18" charset="0"/>
                <a:hlinkClick r:id="rId11" tooltip="Satellite television"/>
              </a:rPr>
              <a:t>satellite television</a:t>
            </a:r>
            <a:r>
              <a:rPr lang="en-US" sz="2000">
                <a:latin typeface="Bookman Old Style" pitchFamily="18" charset="0"/>
              </a:rPr>
              <a:t>.</a:t>
            </a:r>
          </a:p>
          <a:p>
            <a:pPr algn="just"/>
            <a:r>
              <a:rPr lang="en-US" sz="2000">
                <a:latin typeface="Bookman Old Style" pitchFamily="18" charset="0"/>
              </a:rPr>
              <a:t>PM is used for signal and </a:t>
            </a:r>
            <a:r>
              <a:rPr lang="en-US" sz="2000">
                <a:latin typeface="Bookman Old Style" pitchFamily="18" charset="0"/>
                <a:hlinkClick r:id="rId12" tooltip="Waveform"/>
              </a:rPr>
              <a:t>waveform</a:t>
            </a:r>
            <a:r>
              <a:rPr lang="en-US" sz="2000">
                <a:latin typeface="Bookman Old Style" pitchFamily="18" charset="0"/>
              </a:rPr>
              <a:t> generation in </a:t>
            </a:r>
            <a:r>
              <a:rPr lang="en-US" sz="2000">
                <a:latin typeface="Bookman Old Style" pitchFamily="18" charset="0"/>
                <a:hlinkClick r:id="rId13" tooltip="Digital synthesizer"/>
              </a:rPr>
              <a:t>digital synthesizers</a:t>
            </a:r>
            <a:r>
              <a:rPr lang="en-US" sz="2000">
                <a:latin typeface="Bookman Old Style" pitchFamily="18" charset="0"/>
              </a:rPr>
              <a:t>, such as the </a:t>
            </a:r>
            <a:r>
              <a:rPr lang="en-US" sz="2000">
                <a:latin typeface="Bookman Old Style" pitchFamily="18" charset="0"/>
                <a:hlinkClick r:id="rId14" tooltip="Yamaha DX7"/>
              </a:rPr>
              <a:t>Yamaha DX7</a:t>
            </a:r>
            <a:r>
              <a:rPr lang="en-US" sz="2000">
                <a:latin typeface="Bookman Old Style" pitchFamily="18" charset="0"/>
              </a:rPr>
              <a:t>, to implement </a:t>
            </a:r>
            <a:r>
              <a:rPr lang="en-US" sz="2000">
                <a:latin typeface="Bookman Old Style" pitchFamily="18" charset="0"/>
                <a:hlinkClick r:id="rId15" tooltip="FM synthesis"/>
              </a:rPr>
              <a:t>FM synthesis</a:t>
            </a:r>
            <a:r>
              <a:rPr lang="en-US" sz="2000">
                <a:latin typeface="Bookman Old Style" pitchFamily="18" charset="0"/>
              </a:rPr>
              <a:t>. A related type of sound synthesis called </a:t>
            </a:r>
            <a:r>
              <a:rPr lang="en-US" sz="2000">
                <a:latin typeface="Bookman Old Style" pitchFamily="18" charset="0"/>
                <a:hlinkClick r:id="rId16" tooltip="Phase distortion synthesis"/>
              </a:rPr>
              <a:t>phase distortion</a:t>
            </a:r>
            <a:r>
              <a:rPr lang="en-US" sz="2000">
                <a:latin typeface="Bookman Old Style" pitchFamily="18" charset="0"/>
              </a:rPr>
              <a:t> is used in the </a:t>
            </a:r>
            <a:r>
              <a:rPr lang="en-US" sz="2000">
                <a:latin typeface="Bookman Old Style" pitchFamily="18" charset="0"/>
                <a:hlinkClick r:id="rId17" tooltip="Casio CZ synthesizers"/>
              </a:rPr>
              <a:t>Casio CZ synthesizers</a:t>
            </a:r>
            <a:r>
              <a:rPr lang="en-US" sz="2000">
                <a:latin typeface="Bookman Old Style" pitchFamily="18"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59</a:t>
            </a:fld>
            <a:endParaRPr lang="en-US"/>
          </a:p>
        </p:txBody>
      </p:sp>
      <p:pic>
        <p:nvPicPr>
          <p:cNvPr id="69635" name="Picture 3"/>
          <p:cNvPicPr>
            <a:picLocks noChangeAspect="1" noChangeArrowheads="1"/>
          </p:cNvPicPr>
          <p:nvPr/>
        </p:nvPicPr>
        <p:blipFill>
          <a:blip r:embed="rId2"/>
          <a:srcRect/>
          <a:stretch>
            <a:fillRect/>
          </a:stretch>
        </p:blipFill>
        <p:spPr bwMode="auto">
          <a:xfrm>
            <a:off x="1357290" y="714356"/>
            <a:ext cx="6297810" cy="554517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6</a:t>
            </a:fld>
            <a:endParaRPr lang="en-US"/>
          </a:p>
        </p:txBody>
      </p:sp>
      <p:pic>
        <p:nvPicPr>
          <p:cNvPr id="5123" name="Picture 3"/>
          <p:cNvPicPr>
            <a:picLocks noChangeAspect="1" noChangeArrowheads="1"/>
          </p:cNvPicPr>
          <p:nvPr/>
        </p:nvPicPr>
        <p:blipFill>
          <a:blip r:embed="rId2"/>
          <a:srcRect/>
          <a:stretch>
            <a:fillRect/>
          </a:stretch>
        </p:blipFill>
        <p:spPr bwMode="auto">
          <a:xfrm>
            <a:off x="1000100" y="214290"/>
            <a:ext cx="6929486" cy="29527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3"/>
          <a:srcRect/>
          <a:stretch>
            <a:fillRect/>
          </a:stretch>
        </p:blipFill>
        <p:spPr bwMode="auto">
          <a:xfrm>
            <a:off x="642910" y="3357562"/>
            <a:ext cx="7905750" cy="28575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60</a:t>
            </a:fld>
            <a:endParaRPr lang="en-US"/>
          </a:p>
        </p:txBody>
      </p:sp>
      <p:sp>
        <p:nvSpPr>
          <p:cNvPr id="71681" name="Rectangle 1"/>
          <p:cNvSpPr>
            <a:spLocks noChangeArrowheads="1"/>
          </p:cNvSpPr>
          <p:nvPr/>
        </p:nvSpPr>
        <p:spPr bwMode="auto">
          <a:xfrm>
            <a:off x="285720" y="214290"/>
            <a:ext cx="8643998"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Demodulation</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is extracting the original information-bearing signal from a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2" tooltip="Carrier wave"/>
              </a:rPr>
              <a:t>carrier wave</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 </a:t>
            </a:r>
            <a:r>
              <a:rPr kumimoji="0" lang="en-US" sz="20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demodulator</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is an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3" tooltip="Electronic circuit"/>
              </a:rPr>
              <a:t>electronic circuit</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that is used to recover the information content from the modulated carrier wave.</a:t>
            </a:r>
            <a:r>
              <a:rPr kumimoji="0" lang="en-US" sz="2000" b="0" i="0" u="none" strike="noStrike" cap="none" normalizeH="0" baseline="3000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There are many types of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4" tooltip="Modulation"/>
              </a:rPr>
              <a:t>modulation</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so there are many types of demodulators. The signal output from a demodulator may represent, images or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5" tooltip="Binary signal"/>
              </a:rPr>
              <a:t>binary</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data.</a:t>
            </a:r>
            <a:endParaRPr kumimoji="0" lang="en-US" sz="2000" b="0" i="0" u="none" strike="noStrike" cap="none" normalizeH="0" baseline="0">
              <a:ln>
                <a:noFill/>
              </a:ln>
              <a:solidFill>
                <a:schemeClr val="tx1"/>
              </a:solidFill>
              <a:effectLst/>
              <a:latin typeface="Bookman Old Style"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There are several ways of demodulation depending on how parameters of the base-band signal such as amplitude, frequency or phase are transmitted in the carrier signal. For example, for a signal modulated with a linear modulation like AM , we can use a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6" tooltip="Synchronous detector"/>
              </a:rPr>
              <a:t>synchronous detector</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On the other hand, for a signal modulated with an angular modulation, we must use an FM demodulator or a PM demodulator. Different kinds of circuits perform these functions.</a:t>
            </a:r>
            <a:endParaRPr kumimoji="0" lang="en-US" sz="2000" b="0" i="0" u="none" strike="noStrike" cap="none" normalizeH="0" baseline="0">
              <a:ln>
                <a:noFill/>
              </a:ln>
              <a:solidFill>
                <a:schemeClr val="tx1"/>
              </a:solidFill>
              <a:effectLst/>
              <a:latin typeface="Bookman Old Style"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Many techniques such as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7" tooltip="Carrier recovery"/>
              </a:rPr>
              <a:t>carrier recovery</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8" tooltip="Clock recovery"/>
              </a:rPr>
              <a:t>clock recovery</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9" tooltip="Bit slip"/>
              </a:rPr>
              <a:t>bit slip</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0" tooltip="Frame synchronization"/>
              </a:rPr>
              <a:t>frame synchronization</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1" tooltip="Rake receiver"/>
              </a:rPr>
              <a:t>rake receiver</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2" tooltip="Pulse compression"/>
              </a:rPr>
              <a:t>pulse compression</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3" tooltip="Received Signal Strength Indication"/>
              </a:rPr>
              <a:t>Received Signal Strength Indication</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4" tooltip="Error detection and correction"/>
              </a:rPr>
              <a:t>error detection and correction</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etc., are only performed by demodulators, although any specific demodulator may perform only some or none of these techniques.</a:t>
            </a:r>
            <a:endParaRPr kumimoji="0" lang="en-US" sz="2000" b="0" i="0" u="none" strike="noStrike" cap="none" normalizeH="0" baseline="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61</a:t>
            </a:fld>
            <a:endParaRPr lang="en-US"/>
          </a:p>
        </p:txBody>
      </p:sp>
      <p:sp>
        <p:nvSpPr>
          <p:cNvPr id="70657" name="Rectangle 1"/>
          <p:cNvSpPr>
            <a:spLocks noChangeArrowheads="1"/>
          </p:cNvSpPr>
          <p:nvPr/>
        </p:nvSpPr>
        <p:spPr bwMode="auto">
          <a:xfrm>
            <a:off x="285720" y="285728"/>
            <a:ext cx="8643998"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a:ln>
                  <a:noFill/>
                </a:ln>
                <a:solidFill>
                  <a:schemeClr val="tx1"/>
                </a:solidFill>
                <a:effectLst/>
                <a:latin typeface="Bookman Old Style" pitchFamily="18" charset="0"/>
                <a:ea typeface="Times New Roman" pitchFamily="18" charset="0"/>
                <a:cs typeface="Latha" pitchFamily="34" charset="0"/>
              </a:rPr>
              <a:t>AM demodulators</a:t>
            </a:r>
            <a:r>
              <a:rPr kumimoji="0" lang="en-US"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endParaRPr kumimoji="0" lang="en-US" b="0" i="0" u="none" strike="noStrike" cap="none" normalizeH="0" baseline="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An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2" tooltip="Amplitude modulation"/>
              </a:rPr>
              <a:t>AM</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signal encodes the information into the carrier wave by varying its amplitude in direct sympathy with the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3" tooltip="Analog signal"/>
              </a:rPr>
              <a:t>analogue signal</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to be sent. There are two methods used to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4" tooltip="Detector (radio)"/>
              </a:rPr>
              <a:t>demodulate AM signals</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endParaRPr kumimoji="0" lang="en-US" b="0" i="0" u="none" strike="noStrike" cap="none" normalizeH="0" baseline="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1.The </a:t>
            </a:r>
            <a:r>
              <a:rPr kumimoji="0" lang="en-US" b="1"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5" tooltip="Envelope detector"/>
              </a:rPr>
              <a:t>envelope detector</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is a very simple method of demodulation that does not require a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6" tooltip="Coherence (physics)"/>
              </a:rPr>
              <a:t>coherent</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demodulator. It consists of an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5" tooltip="Envelope detector"/>
              </a:rPr>
              <a:t>envelope detector</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that can be a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7" tooltip="Rectifier"/>
              </a:rPr>
              <a:t>rectifier</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(anything that will pass current in one direction only) or other non-linear component that enhances one half of the received signal over the other and a low-pass filter. The rectifier may be in the form of a single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8" tooltip="Diode"/>
              </a:rPr>
              <a:t>diode</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or may be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9" tooltip="Plate detector (radio)"/>
              </a:rPr>
              <a:t>more complex</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Many natural substances exhibit this rectification behavior, which is why it was the earliest modulation and demodulation technique used in radio. The filter is usually an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0" tooltip="RC circuit"/>
              </a:rPr>
              <a:t>RC</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1" tooltip="Low-pass filter"/>
              </a:rPr>
              <a:t>low-pass</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type but the filter function can sometimes be achieved by relying on the limited frequency response of the circuitry following the rectifier. The </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2" tooltip="Crystal radio receiver"/>
              </a:rPr>
              <a:t>crystal set</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exploits the simplicity of AM modulation to produce a receiver with very few parts, using the crystal as the rectifier and the limited frequency response of the headphones as the filter.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2.The </a:t>
            </a:r>
            <a:r>
              <a:rPr kumimoji="0" lang="en-US" b="1"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13" tooltip="Product detector"/>
              </a:rPr>
              <a:t>product detector</a:t>
            </a:r>
            <a:r>
              <a:rPr kumimoji="0" lang="en-US"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multiplies the incoming signal by the signal of a local oscillator with the same frequency and phase as the carrier of the incoming signal. After filtering, the original audio signal will result.</a:t>
            </a:r>
            <a:r>
              <a:rPr kumimoji="0" lang="en-US" b="0" i="0" u="none" strike="noStrike" cap="none" normalizeH="0" baseline="0">
                <a:ln>
                  <a:noFill/>
                </a:ln>
                <a:solidFill>
                  <a:schemeClr val="tx1"/>
                </a:solidFill>
                <a:effectLst/>
                <a:latin typeface="Bookman Old Style" pitchFamily="18" charset="0"/>
                <a:cs typeface="Arial" pitchFamily="34" charset="0"/>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62</a:t>
            </a:fld>
            <a:endParaRPr lang="en-US"/>
          </a:p>
        </p:txBody>
      </p:sp>
      <p:sp>
        <p:nvSpPr>
          <p:cNvPr id="74753" name="Rectangle 1"/>
          <p:cNvSpPr>
            <a:spLocks noChangeArrowheads="1"/>
          </p:cNvSpPr>
          <p:nvPr/>
        </p:nvSpPr>
        <p:spPr bwMode="auto">
          <a:xfrm>
            <a:off x="142844" y="285728"/>
            <a:ext cx="8715436"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Bookman Old Style" pitchFamily="18" charset="0"/>
                <a:ea typeface="Times New Roman" pitchFamily="18" charset="0"/>
                <a:cs typeface="Latha" pitchFamily="34" charset="0"/>
              </a:rPr>
              <a:t>FM demodulators</a:t>
            </a:r>
            <a:r>
              <a:rPr kumimoji="0" lang="en-US" sz="2000" b="1"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endParaRPr kumimoji="0" lang="en-US" sz="20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The</a:t>
            </a:r>
            <a:r>
              <a:rPr kumimoji="0" lang="en-US" sz="2000" b="0" i="0" u="none" strike="noStrike" cap="none" normalizeH="0" baseline="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err="1">
                <a:ln>
                  <a:noFill/>
                </a:ln>
                <a:solidFill>
                  <a:schemeClr val="tx1"/>
                </a:solidFill>
                <a:effectLst/>
                <a:latin typeface="Bookman Old Style" pitchFamily="18" charset="0"/>
                <a:ea typeface="Times New Roman" pitchFamily="18" charset="0"/>
                <a:cs typeface="Latha" pitchFamily="34" charset="0"/>
                <a:hlinkClick r:id="rId2" tooltip="Detector (radio)"/>
              </a:rPr>
              <a:t>quadrature</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2" tooltip="Detector (radio)"/>
              </a:rPr>
              <a:t> detector</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which</a:t>
            </a:r>
            <a:r>
              <a:rPr kumimoji="0" lang="en-US" sz="2000" b="0" i="0" u="none" strike="noStrike" cap="none" normalizeH="0" baseline="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3" tooltip="Phase (waves)"/>
              </a:rPr>
              <a:t>phase</a:t>
            </a:r>
            <a:r>
              <a:rPr kumimoji="0" lang="en-US" sz="2000" b="0" i="0" u="none" strike="noStrike" cap="none" normalizeH="0" baseline="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shifts the signal by 90 degrees and multiplies it with the </a:t>
            </a:r>
            <a:r>
              <a:rPr kumimoji="0" lang="en-US" sz="2000" b="0" i="0" u="none" strike="noStrike" cap="none" normalizeH="0" baseline="0" err="1">
                <a:ln>
                  <a:noFill/>
                </a:ln>
                <a:solidFill>
                  <a:schemeClr val="tx1"/>
                </a:solidFill>
                <a:effectLst/>
                <a:latin typeface="Bookman Old Style" pitchFamily="18" charset="0"/>
                <a:ea typeface="Times New Roman" pitchFamily="18" charset="0"/>
                <a:cs typeface="Latha" pitchFamily="34" charset="0"/>
              </a:rPr>
              <a:t>unshifted</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version. One of the terms that drops out from this operation is the original information signal, which is selected and amplified.</a:t>
            </a:r>
            <a:endParaRPr kumimoji="0" lang="en-US" sz="2000" b="0" i="0" u="none" strike="noStrike" cap="none" normalizeH="0" baseline="0">
              <a:ln>
                <a:noFill/>
              </a:ln>
              <a:solidFill>
                <a:schemeClr val="tx1"/>
              </a:solidFill>
              <a:effectLst/>
              <a:latin typeface="Calibri" pitchFamily="34" charset="0"/>
              <a:ea typeface="Times New Roman" pitchFamily="18" charset="0"/>
              <a:cs typeface="Lath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The signal is fed into a</a:t>
            </a:r>
            <a:r>
              <a:rPr kumimoji="0" lang="en-US" sz="2000" b="0" i="0" u="none" strike="noStrike" cap="none" normalizeH="0" baseline="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4" tooltip="PLL"/>
              </a:rPr>
              <a:t>PLL</a:t>
            </a:r>
            <a:r>
              <a:rPr kumimoji="0" lang="en-US" sz="2000" b="0" i="0" u="none" strike="noStrike" cap="none" normalizeH="0" baseline="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and the error signal is used as the demodulated signal.</a:t>
            </a:r>
            <a:endParaRPr kumimoji="0" lang="en-US" sz="2000" b="0" i="0" u="none" strike="noStrike" cap="none" normalizeH="0" baseline="0">
              <a:ln>
                <a:noFill/>
              </a:ln>
              <a:solidFill>
                <a:schemeClr val="tx1"/>
              </a:solidFill>
              <a:effectLst/>
              <a:latin typeface="Calibri" pitchFamily="34" charset="0"/>
              <a:ea typeface="Times New Roman" pitchFamily="18" charset="0"/>
              <a:cs typeface="Lath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The most common is a</a:t>
            </a:r>
            <a:r>
              <a:rPr kumimoji="0" lang="en-US" sz="2000" b="0" i="0" u="none" strike="noStrike" cap="none" normalizeH="0" baseline="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5" tooltip="Foster-Seeley discriminator"/>
              </a:rPr>
              <a:t>Foster-Seeley discriminator</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This is composed of an</a:t>
            </a:r>
            <a:r>
              <a:rPr kumimoji="0" lang="en-US" sz="2000" b="0" i="0" u="none" strike="noStrike" cap="none" normalizeH="0" baseline="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6" tooltip="Electronic filter"/>
              </a:rPr>
              <a:t>electronic filter</a:t>
            </a:r>
            <a:r>
              <a:rPr kumimoji="0" lang="en-US" sz="2000" b="0" i="0" u="none" strike="noStrike" cap="none" normalizeH="0" baseline="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which decreases the amplitude of some frequencies relative to others, followed by an AM demodulator. If the filter response changes linearly with frequency, the final analog output will be proportional to the input frequency, as desired.</a:t>
            </a:r>
            <a:endParaRPr kumimoji="0" lang="en-US" sz="2000" b="0" i="0" u="none" strike="noStrike" cap="none" normalizeH="0" baseline="0">
              <a:ln>
                <a:noFill/>
              </a:ln>
              <a:solidFill>
                <a:schemeClr val="tx1"/>
              </a:solidFill>
              <a:effectLst/>
              <a:latin typeface="Calibri" pitchFamily="34" charset="0"/>
              <a:ea typeface="Times New Roman" pitchFamily="18" charset="0"/>
              <a:cs typeface="Lath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 variant of the Foster-Seeley discriminator called the</a:t>
            </a:r>
            <a:r>
              <a:rPr kumimoji="0" lang="en-US" sz="2000" b="0" i="0" u="none" strike="noStrike" cap="none" normalizeH="0" baseline="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2" tooltip="Detector (radio)"/>
              </a:rPr>
              <a:t>ratio detector</a:t>
            </a:r>
            <a:endParaRPr kumimoji="0" lang="en-US" sz="2000" b="0" i="0" u="none" strike="noStrike" cap="none" normalizeH="0" baseline="0">
              <a:ln>
                <a:noFill/>
              </a:ln>
              <a:solidFill>
                <a:schemeClr val="tx1"/>
              </a:solidFill>
              <a:effectLst/>
              <a:latin typeface="Calibri" pitchFamily="34" charset="0"/>
              <a:ea typeface="Times New Roman" pitchFamily="18" charset="0"/>
              <a:cs typeface="Lath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Another method uses two AM demodulators, one tuned to the high end of the band and the other to the low end, and feed the outputs into a difference amplifier.</a:t>
            </a:r>
            <a:endParaRPr kumimoji="0" lang="en-US" sz="2000" b="0"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Using a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7" tooltip="Digital signal processor"/>
              </a:rPr>
              <a:t>digital signal processor</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 as used in </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hlinkClick r:id="rId8" tooltip="Software-defined radio"/>
              </a:rPr>
              <a:t>software-defined radio</a:t>
            </a:r>
            <a:r>
              <a:rPr kumimoji="0" lang="en-US" sz="2000" b="0" i="0" u="none" strike="noStrike" cap="none" normalizeH="0" baseline="0">
                <a:ln>
                  <a:noFill/>
                </a:ln>
                <a:solidFill>
                  <a:schemeClr val="tx1"/>
                </a:solidFill>
                <a:effectLst/>
                <a:latin typeface="Bookman Old Style" pitchFamily="18" charset="0"/>
                <a:ea typeface="Times New Roman" pitchFamily="18" charset="0"/>
                <a:cs typeface="Latha" pitchFamily="34" charset="0"/>
              </a:rPr>
              <a:t>.</a:t>
            </a:r>
            <a:r>
              <a:rPr kumimoji="0" lang="en-US" sz="2000" b="0" i="0" u="none" strike="noStrike" cap="none" normalizeH="0" baseline="0">
                <a:ln>
                  <a:noFill/>
                </a:ln>
                <a:solidFill>
                  <a:schemeClr val="tx1"/>
                </a:solidFill>
                <a:effectLst/>
                <a:latin typeface="Arial" pitchFamily="34" charset="0"/>
                <a:cs typeface="Arial"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7</a:t>
            </a:fld>
            <a:endParaRPr lang="en-US"/>
          </a:p>
        </p:txBody>
      </p:sp>
      <p:pic>
        <p:nvPicPr>
          <p:cNvPr id="6150" name="Picture 6"/>
          <p:cNvPicPr>
            <a:picLocks noChangeAspect="1" noChangeArrowheads="1"/>
          </p:cNvPicPr>
          <p:nvPr/>
        </p:nvPicPr>
        <p:blipFill>
          <a:blip r:embed="rId2"/>
          <a:srcRect/>
          <a:stretch>
            <a:fillRect/>
          </a:stretch>
        </p:blipFill>
        <p:spPr bwMode="auto">
          <a:xfrm>
            <a:off x="428596" y="428604"/>
            <a:ext cx="8115300" cy="30861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3"/>
          <a:srcRect/>
          <a:stretch>
            <a:fillRect/>
          </a:stretch>
        </p:blipFill>
        <p:spPr bwMode="auto">
          <a:xfrm>
            <a:off x="642910" y="3786190"/>
            <a:ext cx="8124825" cy="26193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8</a:t>
            </a:fld>
            <a:endParaRPr lang="en-US"/>
          </a:p>
        </p:txBody>
      </p:sp>
      <p:pic>
        <p:nvPicPr>
          <p:cNvPr id="7171" name="Picture 3"/>
          <p:cNvPicPr>
            <a:picLocks noChangeAspect="1" noChangeArrowheads="1"/>
          </p:cNvPicPr>
          <p:nvPr/>
        </p:nvPicPr>
        <p:blipFill>
          <a:blip r:embed="rId2"/>
          <a:srcRect/>
          <a:stretch>
            <a:fillRect/>
          </a:stretch>
        </p:blipFill>
        <p:spPr bwMode="auto">
          <a:xfrm>
            <a:off x="400050" y="357166"/>
            <a:ext cx="8743950" cy="249555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428596" y="3357562"/>
            <a:ext cx="8296275" cy="2743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9</a:t>
            </a:fld>
            <a:endParaRPr lang="en-US"/>
          </a:p>
        </p:txBody>
      </p:sp>
      <p:pic>
        <p:nvPicPr>
          <p:cNvPr id="8194" name="Picture 2"/>
          <p:cNvPicPr>
            <a:picLocks noChangeAspect="1" noChangeArrowheads="1"/>
          </p:cNvPicPr>
          <p:nvPr/>
        </p:nvPicPr>
        <p:blipFill>
          <a:blip r:embed="rId2"/>
          <a:srcRect/>
          <a:stretch>
            <a:fillRect/>
          </a:stretch>
        </p:blipFill>
        <p:spPr bwMode="auto">
          <a:xfrm>
            <a:off x="642910" y="428604"/>
            <a:ext cx="7524750" cy="30003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57224" y="3643314"/>
            <a:ext cx="7486650" cy="29622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10" ma:contentTypeDescription="Create a new document." ma:contentTypeScope="" ma:versionID="bd3f3a4ddc262a83e9bb66fe62b9c922">
  <xsd:schema xmlns:xsd="http://www.w3.org/2001/XMLSchema" xmlns:xs="http://www.w3.org/2001/XMLSchema" xmlns:p="http://schemas.microsoft.com/office/2006/metadata/properties" xmlns:ns2="55175d81-bfcc-4e20-b7a7-7b462a4db073" targetNamespace="http://schemas.microsoft.com/office/2006/metadata/properties" ma:root="true" ma:fieldsID="97bfb6056a5880b3ba9dd26511482fce"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E7ED68-E3D4-4EFF-A889-1F1F244685B5}">
  <ds:schemaRefs>
    <ds:schemaRef ds:uri="55175d81-bfcc-4e20-b7a7-7b462a4db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AAA2C6-EE9D-4F8F-884F-B8D55BC5C520}">
  <ds:schemaRefs>
    <ds:schemaRef ds:uri="http://schemas.microsoft.com/sharepoint/v3/contenttype/forms"/>
  </ds:schemaRefs>
</ds:datastoreItem>
</file>

<file path=customXml/itemProps3.xml><?xml version="1.0" encoding="utf-8"?>
<ds:datastoreItem xmlns:ds="http://schemas.openxmlformats.org/officeDocument/2006/customXml" ds:itemID="{3355F6B2-A1F5-4BF1-BCF2-AE4E6C3B652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62</Slides>
  <Notes>0</Notes>
  <HiddenSlides>0</HiddenSlide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BEEE-UNIT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Binary used in Digital system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K-MAP-SOP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BEEE-UNIT 2</dc:title>
  <dc:creator>ELCOT</dc:creator>
  <cp:revision>1</cp:revision>
  <dcterms:created xsi:type="dcterms:W3CDTF">2020-11-13T05:42:04Z</dcterms:created>
  <dcterms:modified xsi:type="dcterms:W3CDTF">2021-02-04T15:45:51Z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