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10/16/2020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14437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524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8247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0996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3417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08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767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137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9284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7983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10/16/2020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8745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10/16/2020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129249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63553-CCBD-44B1-871D-75B556CDA93D}"/>
              </a:ext>
            </a:extLst>
          </p:cNvPr>
          <p:cNvSpPr>
            <a:spLocks noGrp="1"/>
          </p:cNvSpPr>
          <p:nvPr>
            <p:ph type="ctrTitle"/>
          </p:nvPr>
        </p:nvSpPr>
        <p:spPr>
          <a:xfrm>
            <a:off x="762000" y="654877"/>
            <a:ext cx="10668000" cy="2346368"/>
          </a:xfrm>
        </p:spPr>
        <p:txBody>
          <a:bodyPr>
            <a:normAutofit/>
          </a:bodyPr>
          <a:lstStyle/>
          <a:p>
            <a:r>
              <a:rPr lang="en-US" b="1" i="1" dirty="0">
                <a:solidFill>
                  <a:srgbClr val="FFFFFF"/>
                </a:solidFill>
              </a:rPr>
              <a:t>BARRIERS OF COMMUNICATION</a:t>
            </a:r>
            <a:endParaRPr lang="en-IN" b="1" i="1" dirty="0">
              <a:solidFill>
                <a:srgbClr val="FFFFFF"/>
              </a:solidFill>
            </a:endParaRPr>
          </a:p>
        </p:txBody>
      </p:sp>
      <p:sp>
        <p:nvSpPr>
          <p:cNvPr id="3" name="Subtitle 2">
            <a:extLst>
              <a:ext uri="{FF2B5EF4-FFF2-40B4-BE49-F238E27FC236}">
                <a16:creationId xmlns:a16="http://schemas.microsoft.com/office/drawing/2014/main" id="{40015392-499A-4FAA-8622-A1C9D83D0735}"/>
              </a:ext>
            </a:extLst>
          </p:cNvPr>
          <p:cNvSpPr>
            <a:spLocks noGrp="1"/>
          </p:cNvSpPr>
          <p:nvPr>
            <p:ph type="subTitle" idx="1"/>
          </p:nvPr>
        </p:nvSpPr>
        <p:spPr>
          <a:xfrm>
            <a:off x="762000" y="3809999"/>
            <a:ext cx="10667998" cy="1985963"/>
          </a:xfrm>
        </p:spPr>
        <p:txBody>
          <a:bodyPr>
            <a:normAutofit/>
          </a:bodyPr>
          <a:lstStyle/>
          <a:p>
            <a:pPr algn="l"/>
            <a:endParaRPr lang="en-IN" dirty="0"/>
          </a:p>
          <a:p>
            <a:r>
              <a:rPr lang="en-US" dirty="0">
                <a:solidFill>
                  <a:srgbClr val="FFFFFF"/>
                </a:solidFill>
              </a:rPr>
              <a:t>1.USE OF JARGON.</a:t>
            </a:r>
          </a:p>
          <a:p>
            <a:r>
              <a:rPr lang="en-US" dirty="0">
                <a:solidFill>
                  <a:srgbClr val="FFFFFF"/>
                </a:solidFill>
              </a:rPr>
              <a:t>2.DIFFERENCE IN PERCEPTION AND VIEWPOINT .</a:t>
            </a:r>
          </a:p>
          <a:p>
            <a:r>
              <a:rPr lang="en-US">
                <a:solidFill>
                  <a:srgbClr val="FFFFFF"/>
                </a:solidFill>
              </a:rPr>
              <a:t>3.UNDERSTANDING WHAT IS SIAD.</a:t>
            </a:r>
            <a:endParaRPr lang="en-IN" dirty="0">
              <a:solidFill>
                <a:srgbClr val="FFFFFF"/>
              </a:solidFill>
            </a:endParaRPr>
          </a:p>
        </p:txBody>
      </p:sp>
    </p:spTree>
    <p:extLst>
      <p:ext uri="{BB962C8B-B14F-4D97-AF65-F5344CB8AC3E}">
        <p14:creationId xmlns:p14="http://schemas.microsoft.com/office/powerpoint/2010/main" val="224504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8515-8190-42DC-81F9-C27F43316CF6}"/>
              </a:ext>
            </a:extLst>
          </p:cNvPr>
          <p:cNvSpPr>
            <a:spLocks noGrp="1"/>
          </p:cNvSpPr>
          <p:nvPr>
            <p:ph type="title"/>
          </p:nvPr>
        </p:nvSpPr>
        <p:spPr>
          <a:xfrm>
            <a:off x="1268027" y="762000"/>
            <a:ext cx="9144000" cy="1263649"/>
          </a:xfrm>
        </p:spPr>
        <p:txBody>
          <a:bodyPr/>
          <a:lstStyle/>
          <a:p>
            <a:pPr algn="ctr"/>
            <a:r>
              <a:rPr lang="en-US" b="1" i="1" dirty="0"/>
              <a:t>THE USE OF JARGON</a:t>
            </a:r>
            <a:endParaRPr lang="en-IN" b="1" i="1" dirty="0"/>
          </a:p>
        </p:txBody>
      </p:sp>
      <p:sp>
        <p:nvSpPr>
          <p:cNvPr id="3" name="Content Placeholder 2">
            <a:extLst>
              <a:ext uri="{FF2B5EF4-FFF2-40B4-BE49-F238E27FC236}">
                <a16:creationId xmlns:a16="http://schemas.microsoft.com/office/drawing/2014/main" id="{2A40CB15-33A0-477A-9729-D3C25AE00260}"/>
              </a:ext>
            </a:extLst>
          </p:cNvPr>
          <p:cNvSpPr>
            <a:spLocks noGrp="1"/>
          </p:cNvSpPr>
          <p:nvPr>
            <p:ph idx="1"/>
          </p:nvPr>
        </p:nvSpPr>
        <p:spPr>
          <a:xfrm>
            <a:off x="762000" y="1784351"/>
            <a:ext cx="10965402" cy="1263649"/>
          </a:xfrm>
        </p:spPr>
        <p:txBody>
          <a:bodyPr/>
          <a:lstStyle/>
          <a:p>
            <a:pPr marL="0" indent="0" algn="ctr">
              <a:buNone/>
            </a:pPr>
            <a:r>
              <a:rPr lang="en-US" dirty="0"/>
              <a:t>Which means special words or expressions used by a profession or group that are difficult for others to understand.</a:t>
            </a:r>
            <a:endParaRPr lang="en-IN" dirty="0"/>
          </a:p>
        </p:txBody>
      </p:sp>
      <p:pic>
        <p:nvPicPr>
          <p:cNvPr id="4" name="Picture 3">
            <a:extLst>
              <a:ext uri="{FF2B5EF4-FFF2-40B4-BE49-F238E27FC236}">
                <a16:creationId xmlns:a16="http://schemas.microsoft.com/office/drawing/2014/main" id="{A27DF403-BBEF-4B01-9B6A-6ED4215F7820}"/>
              </a:ext>
            </a:extLst>
          </p:cNvPr>
          <p:cNvPicPr>
            <a:picLocks noChangeAspect="1"/>
          </p:cNvPicPr>
          <p:nvPr/>
        </p:nvPicPr>
        <p:blipFill>
          <a:blip r:embed="rId2"/>
          <a:stretch>
            <a:fillRect/>
          </a:stretch>
        </p:blipFill>
        <p:spPr>
          <a:xfrm>
            <a:off x="4552950" y="3189303"/>
            <a:ext cx="3086100" cy="3429000"/>
          </a:xfrm>
          <a:prstGeom prst="rect">
            <a:avLst/>
          </a:prstGeom>
        </p:spPr>
      </p:pic>
    </p:spTree>
    <p:extLst>
      <p:ext uri="{BB962C8B-B14F-4D97-AF65-F5344CB8AC3E}">
        <p14:creationId xmlns:p14="http://schemas.microsoft.com/office/powerpoint/2010/main" val="164148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E530-5FED-4797-980D-9A9179271197}"/>
              </a:ext>
            </a:extLst>
          </p:cNvPr>
          <p:cNvSpPr>
            <a:spLocks noGrp="1"/>
          </p:cNvSpPr>
          <p:nvPr>
            <p:ph type="title"/>
          </p:nvPr>
        </p:nvSpPr>
        <p:spPr>
          <a:xfrm>
            <a:off x="531180" y="369902"/>
            <a:ext cx="11142955" cy="1281345"/>
          </a:xfrm>
        </p:spPr>
        <p:txBody>
          <a:bodyPr>
            <a:normAutofit/>
          </a:bodyPr>
          <a:lstStyle/>
          <a:p>
            <a:pPr algn="ctr"/>
            <a:r>
              <a:rPr lang="en-US" b="1" i="1" dirty="0"/>
              <a:t>Difference in perception and viewpoint …</a:t>
            </a:r>
            <a:endParaRPr lang="en-IN" b="1" i="1" dirty="0"/>
          </a:p>
        </p:txBody>
      </p:sp>
      <p:sp>
        <p:nvSpPr>
          <p:cNvPr id="3" name="Content Placeholder 2">
            <a:extLst>
              <a:ext uri="{FF2B5EF4-FFF2-40B4-BE49-F238E27FC236}">
                <a16:creationId xmlns:a16="http://schemas.microsoft.com/office/drawing/2014/main" id="{C5C49D6B-FC52-4A31-BE35-74D7E092B644}"/>
              </a:ext>
            </a:extLst>
          </p:cNvPr>
          <p:cNvSpPr>
            <a:spLocks noGrp="1"/>
          </p:cNvSpPr>
          <p:nvPr>
            <p:ph idx="1"/>
          </p:nvPr>
        </p:nvSpPr>
        <p:spPr>
          <a:xfrm>
            <a:off x="762000" y="1766655"/>
            <a:ext cx="10668000" cy="1038690"/>
          </a:xfrm>
        </p:spPr>
        <p:txBody>
          <a:bodyPr/>
          <a:lstStyle/>
          <a:p>
            <a:r>
              <a:rPr lang="en-US" dirty="0"/>
              <a:t>Perception is the ability to notice or understand something.</a:t>
            </a:r>
          </a:p>
          <a:p>
            <a:pPr marL="0" indent="0">
              <a:buNone/>
            </a:pPr>
            <a:endParaRPr lang="en-IN" dirty="0"/>
          </a:p>
        </p:txBody>
      </p:sp>
      <p:pic>
        <p:nvPicPr>
          <p:cNvPr id="4" name="Picture 3">
            <a:extLst>
              <a:ext uri="{FF2B5EF4-FFF2-40B4-BE49-F238E27FC236}">
                <a16:creationId xmlns:a16="http://schemas.microsoft.com/office/drawing/2014/main" id="{4FEF9072-D816-4BF6-ABC3-A2CB85B20910}"/>
              </a:ext>
            </a:extLst>
          </p:cNvPr>
          <p:cNvPicPr>
            <a:picLocks noChangeAspect="1"/>
          </p:cNvPicPr>
          <p:nvPr/>
        </p:nvPicPr>
        <p:blipFill>
          <a:blip r:embed="rId2"/>
          <a:stretch>
            <a:fillRect/>
          </a:stretch>
        </p:blipFill>
        <p:spPr>
          <a:xfrm>
            <a:off x="776796" y="3010177"/>
            <a:ext cx="4448175" cy="3181350"/>
          </a:xfrm>
          <a:prstGeom prst="rect">
            <a:avLst/>
          </a:prstGeom>
        </p:spPr>
      </p:pic>
      <p:pic>
        <p:nvPicPr>
          <p:cNvPr id="5" name="Picture 4">
            <a:extLst>
              <a:ext uri="{FF2B5EF4-FFF2-40B4-BE49-F238E27FC236}">
                <a16:creationId xmlns:a16="http://schemas.microsoft.com/office/drawing/2014/main" id="{872CB2C2-548D-4A86-8ACA-5A91A93EA874}"/>
              </a:ext>
            </a:extLst>
          </p:cNvPr>
          <p:cNvPicPr>
            <a:picLocks noChangeAspect="1"/>
          </p:cNvPicPr>
          <p:nvPr/>
        </p:nvPicPr>
        <p:blipFill>
          <a:blip r:embed="rId3"/>
          <a:stretch>
            <a:fillRect/>
          </a:stretch>
        </p:blipFill>
        <p:spPr>
          <a:xfrm>
            <a:off x="6002785" y="2972077"/>
            <a:ext cx="4572000" cy="3257550"/>
          </a:xfrm>
          <a:prstGeom prst="rect">
            <a:avLst/>
          </a:prstGeom>
        </p:spPr>
      </p:pic>
    </p:spTree>
    <p:extLst>
      <p:ext uri="{BB962C8B-B14F-4D97-AF65-F5344CB8AC3E}">
        <p14:creationId xmlns:p14="http://schemas.microsoft.com/office/powerpoint/2010/main" val="353131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ADBE-D496-43F3-B6FD-931A81C46C55}"/>
              </a:ext>
            </a:extLst>
          </p:cNvPr>
          <p:cNvSpPr>
            <a:spLocks noGrp="1"/>
          </p:cNvSpPr>
          <p:nvPr>
            <p:ph type="title"/>
          </p:nvPr>
        </p:nvSpPr>
        <p:spPr>
          <a:xfrm>
            <a:off x="3018407" y="449802"/>
            <a:ext cx="5539667" cy="917360"/>
          </a:xfrm>
        </p:spPr>
        <p:txBody>
          <a:bodyPr/>
          <a:lstStyle/>
          <a:p>
            <a:pPr algn="ctr"/>
            <a:r>
              <a:rPr lang="en-US" b="1" i="1" dirty="0"/>
              <a:t>Viewpoint </a:t>
            </a:r>
            <a:endParaRPr lang="en-IN" b="1" i="1" dirty="0"/>
          </a:p>
        </p:txBody>
      </p:sp>
      <p:sp>
        <p:nvSpPr>
          <p:cNvPr id="3" name="Content Placeholder 2">
            <a:extLst>
              <a:ext uri="{FF2B5EF4-FFF2-40B4-BE49-F238E27FC236}">
                <a16:creationId xmlns:a16="http://schemas.microsoft.com/office/drawing/2014/main" id="{69160759-BB9F-406A-9AE2-C0B79FF97D06}"/>
              </a:ext>
            </a:extLst>
          </p:cNvPr>
          <p:cNvSpPr>
            <a:spLocks noGrp="1"/>
          </p:cNvSpPr>
          <p:nvPr>
            <p:ph idx="1"/>
          </p:nvPr>
        </p:nvSpPr>
        <p:spPr>
          <a:xfrm>
            <a:off x="966187" y="1367162"/>
            <a:ext cx="10668000" cy="3048001"/>
          </a:xfrm>
        </p:spPr>
        <p:txBody>
          <a:bodyPr/>
          <a:lstStyle/>
          <a:p>
            <a:r>
              <a:rPr lang="en-US" dirty="0"/>
              <a:t>Viewpoint is nothing but a way of looking at a situation or an opinion .</a:t>
            </a:r>
          </a:p>
          <a:p>
            <a:r>
              <a:rPr lang="en-US" dirty="0"/>
              <a:t>Your viewpoint is the particular way you see the world, or your distinct perspective on things. It's literally your point of view! </a:t>
            </a:r>
          </a:p>
          <a:p>
            <a:r>
              <a:rPr lang="en-US" dirty="0"/>
              <a:t>To stop arguing with someone, try to see things from their viewpoint .</a:t>
            </a:r>
            <a:endParaRPr lang="en-IN" dirty="0"/>
          </a:p>
        </p:txBody>
      </p:sp>
    </p:spTree>
    <p:extLst>
      <p:ext uri="{BB962C8B-B14F-4D97-AF65-F5344CB8AC3E}">
        <p14:creationId xmlns:p14="http://schemas.microsoft.com/office/powerpoint/2010/main" val="9151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63C9-61BA-4CD2-8DA3-197B34ED6335}"/>
              </a:ext>
            </a:extLst>
          </p:cNvPr>
          <p:cNvSpPr>
            <a:spLocks noGrp="1"/>
          </p:cNvSpPr>
          <p:nvPr>
            <p:ph type="title"/>
          </p:nvPr>
        </p:nvSpPr>
        <p:spPr>
          <a:xfrm>
            <a:off x="488272" y="398016"/>
            <a:ext cx="10697592" cy="1876148"/>
          </a:xfrm>
        </p:spPr>
        <p:txBody>
          <a:bodyPr>
            <a:normAutofit/>
          </a:bodyPr>
          <a:lstStyle/>
          <a:p>
            <a:pPr algn="ctr"/>
            <a:r>
              <a:rPr lang="en-US" sz="3600" dirty="0"/>
              <a:t>Here is a short story to illustrate a person’s perception …..</a:t>
            </a:r>
            <a:endParaRPr lang="en-IN" sz="3600" dirty="0"/>
          </a:p>
        </p:txBody>
      </p:sp>
      <p:sp>
        <p:nvSpPr>
          <p:cNvPr id="3" name="Content Placeholder 2">
            <a:extLst>
              <a:ext uri="{FF2B5EF4-FFF2-40B4-BE49-F238E27FC236}">
                <a16:creationId xmlns:a16="http://schemas.microsoft.com/office/drawing/2014/main" id="{F8F1004B-D55F-4619-917A-FDE958A92FEA}"/>
              </a:ext>
            </a:extLst>
          </p:cNvPr>
          <p:cNvSpPr>
            <a:spLocks noGrp="1"/>
          </p:cNvSpPr>
          <p:nvPr>
            <p:ph idx="1"/>
          </p:nvPr>
        </p:nvSpPr>
        <p:spPr>
          <a:xfrm>
            <a:off x="62144" y="2462072"/>
            <a:ext cx="11922709" cy="3059838"/>
          </a:xfrm>
        </p:spPr>
        <p:txBody>
          <a:bodyPr>
            <a:normAutofit/>
          </a:bodyPr>
          <a:lstStyle/>
          <a:p>
            <a:r>
              <a:rPr lang="en-US" dirty="0"/>
              <a:t>In early 80’s a new airplane was invented.  Its </a:t>
            </a:r>
            <a:r>
              <a:rPr lang="en-US" dirty="0" err="1"/>
              <a:t>speciality</a:t>
            </a:r>
            <a:r>
              <a:rPr lang="en-US" dirty="0"/>
              <a:t> was its bathroom. When the inventor brought it to the people , the world’s leaders of different countries travelled together in that plane. During the boarding time as usual all the precautions and rules to be followed during an emergency situation was explained by the airhostess, and the </a:t>
            </a:r>
            <a:r>
              <a:rPr lang="en-US" dirty="0" err="1"/>
              <a:t>speciality</a:t>
            </a:r>
            <a:r>
              <a:rPr lang="en-US" dirty="0"/>
              <a:t> of that plane was also revealed ……..</a:t>
            </a:r>
          </a:p>
          <a:p>
            <a:pPr marL="0" indent="0">
              <a:buNone/>
            </a:pPr>
            <a:endParaRPr lang="en-IN" dirty="0"/>
          </a:p>
        </p:txBody>
      </p:sp>
    </p:spTree>
    <p:extLst>
      <p:ext uri="{BB962C8B-B14F-4D97-AF65-F5344CB8AC3E}">
        <p14:creationId xmlns:p14="http://schemas.microsoft.com/office/powerpoint/2010/main" val="224091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1C67-6109-4233-946F-A3F6C2E99474}"/>
              </a:ext>
            </a:extLst>
          </p:cNvPr>
          <p:cNvSpPr>
            <a:spLocks noGrp="1"/>
          </p:cNvSpPr>
          <p:nvPr>
            <p:ph type="title"/>
          </p:nvPr>
        </p:nvSpPr>
        <p:spPr>
          <a:xfrm>
            <a:off x="1319813" y="218984"/>
            <a:ext cx="9144000" cy="287044"/>
          </a:xfrm>
        </p:spPr>
        <p:txBody>
          <a:bodyPr>
            <a:noAutofit/>
          </a:bodyPr>
          <a:lstStyle/>
          <a:p>
            <a:pPr algn="ctr"/>
            <a:r>
              <a:rPr lang="en-US" sz="3200" dirty="0"/>
              <a:t>Continuation…………..</a:t>
            </a:r>
            <a:endParaRPr lang="en-IN" sz="3200" dirty="0"/>
          </a:p>
        </p:txBody>
      </p:sp>
      <p:sp>
        <p:nvSpPr>
          <p:cNvPr id="3" name="Content Placeholder 2">
            <a:extLst>
              <a:ext uri="{FF2B5EF4-FFF2-40B4-BE49-F238E27FC236}">
                <a16:creationId xmlns:a16="http://schemas.microsoft.com/office/drawing/2014/main" id="{A675DA9E-9184-4029-8619-E1D459147023}"/>
              </a:ext>
            </a:extLst>
          </p:cNvPr>
          <p:cNvSpPr>
            <a:spLocks noGrp="1"/>
          </p:cNvSpPr>
          <p:nvPr>
            <p:ph idx="1"/>
          </p:nvPr>
        </p:nvSpPr>
        <p:spPr>
          <a:xfrm>
            <a:off x="557813" y="872970"/>
            <a:ext cx="10668000" cy="5766046"/>
          </a:xfrm>
        </p:spPr>
        <p:txBody>
          <a:bodyPr>
            <a:normAutofit/>
          </a:bodyPr>
          <a:lstStyle/>
          <a:p>
            <a:r>
              <a:rPr lang="en-US" dirty="0"/>
              <a:t>During the plane travel the passengers don’t need to take bath themselves , but the computer program takes care of it . To take bath you need to just press 6 buttons which work as follows</a:t>
            </a:r>
          </a:p>
          <a:p>
            <a:r>
              <a:rPr lang="en-IN" dirty="0"/>
              <a:t>       1.Removes you clothes</a:t>
            </a:r>
          </a:p>
          <a:p>
            <a:r>
              <a:rPr lang="en-IN" dirty="0"/>
              <a:t>       2.Wets you with water </a:t>
            </a:r>
          </a:p>
          <a:p>
            <a:r>
              <a:rPr lang="en-IN" dirty="0"/>
              <a:t>       3.Applies soap and cleans you from top to bottom</a:t>
            </a:r>
          </a:p>
          <a:p>
            <a:r>
              <a:rPr lang="en-IN" dirty="0"/>
              <a:t>       4.Pours water to wash off the soap</a:t>
            </a:r>
          </a:p>
          <a:p>
            <a:r>
              <a:rPr lang="en-IN" dirty="0"/>
              <a:t>       5.It dries you and gets you dressed</a:t>
            </a:r>
          </a:p>
          <a:p>
            <a:r>
              <a:rPr lang="en-IN" dirty="0"/>
              <a:t>       6.Pushes you off from the bathroom </a:t>
            </a:r>
          </a:p>
          <a:p>
            <a:r>
              <a:rPr lang="en-IN" dirty="0"/>
              <a:t>All the passengers were asked to press 1 to 6 buttons for taking bath.</a:t>
            </a:r>
          </a:p>
        </p:txBody>
      </p:sp>
    </p:spTree>
    <p:extLst>
      <p:ext uri="{BB962C8B-B14F-4D97-AF65-F5344CB8AC3E}">
        <p14:creationId xmlns:p14="http://schemas.microsoft.com/office/powerpoint/2010/main" val="259128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38CB-BA56-4869-95D3-00626A05967B}"/>
              </a:ext>
            </a:extLst>
          </p:cNvPr>
          <p:cNvSpPr>
            <a:spLocks noGrp="1"/>
          </p:cNvSpPr>
          <p:nvPr>
            <p:ph type="title"/>
          </p:nvPr>
        </p:nvSpPr>
        <p:spPr>
          <a:xfrm>
            <a:off x="1197006" y="210105"/>
            <a:ext cx="9144000" cy="482354"/>
          </a:xfrm>
        </p:spPr>
        <p:txBody>
          <a:bodyPr>
            <a:normAutofit fontScale="90000"/>
          </a:bodyPr>
          <a:lstStyle/>
          <a:p>
            <a:pPr algn="ctr"/>
            <a:r>
              <a:rPr lang="en-US" sz="3200" dirty="0"/>
              <a:t>Continuation….</a:t>
            </a:r>
            <a:endParaRPr lang="en-IN" sz="3200" dirty="0"/>
          </a:p>
        </p:txBody>
      </p:sp>
      <p:sp>
        <p:nvSpPr>
          <p:cNvPr id="3" name="Content Placeholder 2">
            <a:extLst>
              <a:ext uri="{FF2B5EF4-FFF2-40B4-BE49-F238E27FC236}">
                <a16:creationId xmlns:a16="http://schemas.microsoft.com/office/drawing/2014/main" id="{616767AC-D332-4B8A-9F9B-64BC7CEFB477}"/>
              </a:ext>
            </a:extLst>
          </p:cNvPr>
          <p:cNvSpPr>
            <a:spLocks noGrp="1"/>
          </p:cNvSpPr>
          <p:nvPr>
            <p:ph idx="1"/>
          </p:nvPr>
        </p:nvSpPr>
        <p:spPr>
          <a:xfrm>
            <a:off x="761999" y="837459"/>
            <a:ext cx="10823359" cy="2180949"/>
          </a:xfrm>
        </p:spPr>
        <p:txBody>
          <a:bodyPr/>
          <a:lstStyle/>
          <a:p>
            <a:r>
              <a:rPr lang="en-US" dirty="0"/>
              <a:t>The Chinese president who knows only a bit of English went into the bathroom and as said he pressed the buttons 1 2 and 6…..</a:t>
            </a:r>
          </a:p>
          <a:p>
            <a:r>
              <a:rPr lang="en-US" dirty="0"/>
              <a:t>The plane removed his clothes , poured water on him and pushed outside of the bathroom …..</a:t>
            </a:r>
          </a:p>
          <a:p>
            <a:endParaRPr lang="en-IN" dirty="0"/>
          </a:p>
        </p:txBody>
      </p:sp>
      <p:pic>
        <p:nvPicPr>
          <p:cNvPr id="4" name="Picture 3">
            <a:extLst>
              <a:ext uri="{FF2B5EF4-FFF2-40B4-BE49-F238E27FC236}">
                <a16:creationId xmlns:a16="http://schemas.microsoft.com/office/drawing/2014/main" id="{6174C23E-2EB7-4FF8-88DD-A8B5D0AD4E48}"/>
              </a:ext>
            </a:extLst>
          </p:cNvPr>
          <p:cNvPicPr>
            <a:picLocks noChangeAspect="1"/>
          </p:cNvPicPr>
          <p:nvPr/>
        </p:nvPicPr>
        <p:blipFill>
          <a:blip r:embed="rId2"/>
          <a:stretch>
            <a:fillRect/>
          </a:stretch>
        </p:blipFill>
        <p:spPr>
          <a:xfrm>
            <a:off x="3391269" y="3236738"/>
            <a:ext cx="4559701" cy="3196335"/>
          </a:xfrm>
          <a:prstGeom prst="rect">
            <a:avLst/>
          </a:prstGeom>
        </p:spPr>
      </p:pic>
    </p:spTree>
    <p:extLst>
      <p:ext uri="{BB962C8B-B14F-4D97-AF65-F5344CB8AC3E}">
        <p14:creationId xmlns:p14="http://schemas.microsoft.com/office/powerpoint/2010/main" val="222306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58EC-C4A4-4185-B26C-14350E80B041}"/>
              </a:ext>
            </a:extLst>
          </p:cNvPr>
          <p:cNvSpPr>
            <a:spLocks noGrp="1"/>
          </p:cNvSpPr>
          <p:nvPr>
            <p:ph type="title"/>
          </p:nvPr>
        </p:nvSpPr>
        <p:spPr>
          <a:xfrm>
            <a:off x="541537" y="316638"/>
            <a:ext cx="10955045" cy="730928"/>
          </a:xfrm>
        </p:spPr>
        <p:txBody>
          <a:bodyPr>
            <a:normAutofit/>
          </a:bodyPr>
          <a:lstStyle/>
          <a:p>
            <a:pPr algn="ctr"/>
            <a:r>
              <a:rPr lang="en-US" sz="3200" b="1" i="1" dirty="0"/>
              <a:t>Importance of understanding properly what is said  </a:t>
            </a:r>
            <a:endParaRPr lang="en-IN" sz="3200" b="1" i="1" dirty="0"/>
          </a:p>
        </p:txBody>
      </p:sp>
      <p:sp>
        <p:nvSpPr>
          <p:cNvPr id="3" name="Content Placeholder 2">
            <a:extLst>
              <a:ext uri="{FF2B5EF4-FFF2-40B4-BE49-F238E27FC236}">
                <a16:creationId xmlns:a16="http://schemas.microsoft.com/office/drawing/2014/main" id="{F9F618C9-3766-43EB-8290-E35F3EDC38EB}"/>
              </a:ext>
            </a:extLst>
          </p:cNvPr>
          <p:cNvSpPr>
            <a:spLocks noGrp="1"/>
          </p:cNvSpPr>
          <p:nvPr>
            <p:ph idx="1"/>
          </p:nvPr>
        </p:nvSpPr>
        <p:spPr>
          <a:xfrm>
            <a:off x="828581" y="1236954"/>
            <a:ext cx="10765655" cy="5004048"/>
          </a:xfrm>
        </p:spPr>
        <p:txBody>
          <a:bodyPr>
            <a:normAutofit/>
          </a:bodyPr>
          <a:lstStyle/>
          <a:p>
            <a:pPr algn="ctr"/>
            <a:r>
              <a:rPr lang="en-US" sz="2400" dirty="0"/>
              <a:t>So with the help of the story the importance of understanding what is to be understood is explained…</a:t>
            </a:r>
          </a:p>
          <a:p>
            <a:pPr algn="ctr"/>
            <a:r>
              <a:rPr lang="en-US" sz="2400" dirty="0"/>
              <a:t>There’s a famous tongue twister as follows</a:t>
            </a:r>
          </a:p>
          <a:p>
            <a:pPr marL="0" indent="0" algn="ctr">
              <a:buNone/>
            </a:pPr>
            <a:r>
              <a:rPr lang="en-US" sz="2400" dirty="0"/>
              <a:t> “if u understand say understand , if you don’t understand say don’t understand . But if understand and say don’t understand , how do I understand that you understand . Understand ?”.</a:t>
            </a:r>
          </a:p>
          <a:p>
            <a:pPr marL="0" indent="0" algn="ctr">
              <a:buNone/>
            </a:pPr>
            <a:r>
              <a:rPr lang="en-US" sz="2400" dirty="0"/>
              <a:t>  According to me this is not only a tongue twister but also</a:t>
            </a:r>
          </a:p>
          <a:p>
            <a:pPr marL="0" indent="0" algn="ctr">
              <a:buNone/>
            </a:pPr>
            <a:r>
              <a:rPr lang="en-US" sz="2400" dirty="0"/>
              <a:t>a saying that helps us to UNDERSTAND the importance of UNDERSTANDING and conveying the same .  </a:t>
            </a:r>
          </a:p>
          <a:p>
            <a:pPr marL="0" indent="0" algn="ctr">
              <a:buNone/>
            </a:pPr>
            <a:r>
              <a:rPr lang="en-US" sz="2400" dirty="0"/>
              <a:t>   </a:t>
            </a:r>
          </a:p>
        </p:txBody>
      </p:sp>
    </p:spTree>
    <p:extLst>
      <p:ext uri="{BB962C8B-B14F-4D97-AF65-F5344CB8AC3E}">
        <p14:creationId xmlns:p14="http://schemas.microsoft.com/office/powerpoint/2010/main" val="306347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597D-8F35-436A-9660-B535A32B254C}"/>
              </a:ext>
            </a:extLst>
          </p:cNvPr>
          <p:cNvSpPr>
            <a:spLocks noGrp="1"/>
          </p:cNvSpPr>
          <p:nvPr>
            <p:ph type="title"/>
          </p:nvPr>
        </p:nvSpPr>
        <p:spPr>
          <a:xfrm>
            <a:off x="1524000" y="2797175"/>
            <a:ext cx="9144000" cy="1263649"/>
          </a:xfrm>
        </p:spPr>
        <p:txBody>
          <a:bodyPr/>
          <a:lstStyle/>
          <a:p>
            <a:pPr algn="ctr"/>
            <a:r>
              <a:rPr lang="en-US" dirty="0"/>
              <a:t>THANK YOU …..</a:t>
            </a:r>
            <a:endParaRPr lang="en-IN" dirty="0"/>
          </a:p>
        </p:txBody>
      </p:sp>
      <p:sp>
        <p:nvSpPr>
          <p:cNvPr id="3" name="Content Placeholder 2">
            <a:extLst>
              <a:ext uri="{FF2B5EF4-FFF2-40B4-BE49-F238E27FC236}">
                <a16:creationId xmlns:a16="http://schemas.microsoft.com/office/drawing/2014/main" id="{341E1D24-4E1F-4484-AF32-D5949A40EDE5}"/>
              </a:ext>
            </a:extLst>
          </p:cNvPr>
          <p:cNvSpPr>
            <a:spLocks noGrp="1"/>
          </p:cNvSpPr>
          <p:nvPr>
            <p:ph idx="1"/>
          </p:nvPr>
        </p:nvSpPr>
        <p:spPr>
          <a:xfrm>
            <a:off x="7189433" y="5764566"/>
            <a:ext cx="4475825" cy="565213"/>
          </a:xfrm>
        </p:spPr>
        <p:txBody>
          <a:bodyPr/>
          <a:lstStyle/>
          <a:p>
            <a:r>
              <a:rPr lang="en-US" dirty="0"/>
              <a:t>BY P.AKASH PRABHU</a:t>
            </a:r>
            <a:endParaRPr lang="en-IN" dirty="0"/>
          </a:p>
        </p:txBody>
      </p:sp>
    </p:spTree>
    <p:extLst>
      <p:ext uri="{BB962C8B-B14F-4D97-AF65-F5344CB8AC3E}">
        <p14:creationId xmlns:p14="http://schemas.microsoft.com/office/powerpoint/2010/main" val="104994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95D84F-06BD-410A-8C73-BD865C83F908}"/>
</file>

<file path=customXml/itemProps2.xml><?xml version="1.0" encoding="utf-8"?>
<ds:datastoreItem xmlns:ds="http://schemas.openxmlformats.org/officeDocument/2006/customXml" ds:itemID="{581BFF5F-F82D-4D83-9377-BBD2F670919F}"/>
</file>

<file path=customXml/itemProps3.xml><?xml version="1.0" encoding="utf-8"?>
<ds:datastoreItem xmlns:ds="http://schemas.openxmlformats.org/officeDocument/2006/customXml" ds:itemID="{A02EF70E-D198-4EEC-943E-C53EDCA4305A}"/>
</file>

<file path=docProps/app.xml><?xml version="1.0" encoding="utf-8"?>
<Properties xmlns="http://schemas.openxmlformats.org/officeDocument/2006/extended-properties" xmlns:vt="http://schemas.openxmlformats.org/officeDocument/2006/docPropsVTypes">
  <TotalTime>87</TotalTime>
  <Words>457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Verdana Pro</vt:lpstr>
      <vt:lpstr>Verdana Pro Cond SemiBold</vt:lpstr>
      <vt:lpstr>TornVTI</vt:lpstr>
      <vt:lpstr>BARRIERS OF COMMUNICATION</vt:lpstr>
      <vt:lpstr>THE USE OF JARGON</vt:lpstr>
      <vt:lpstr>Difference in perception and viewpoint …</vt:lpstr>
      <vt:lpstr>Viewpoint </vt:lpstr>
      <vt:lpstr>Here is a short story to illustrate a person’s perception …..</vt:lpstr>
      <vt:lpstr>Continuation…………..</vt:lpstr>
      <vt:lpstr>Continuation….</vt:lpstr>
      <vt:lpstr>Importance of understanding properly what is said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BARRIERS OF COMMUNICATION</dc:title>
  <dc:creator>akash prabhu</dc:creator>
  <cp:lastModifiedBy>akash prabhu</cp:lastModifiedBy>
  <cp:revision>9</cp:revision>
  <dcterms:created xsi:type="dcterms:W3CDTF">2020-10-16T13:31:39Z</dcterms:created>
  <dcterms:modified xsi:type="dcterms:W3CDTF">2020-10-16T15:00:37Z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