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C02F5-EA44-44F0-B8D2-9BB1093641C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033B-318B-4B84-9B58-AA140CF72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100" y="2173779"/>
            <a:ext cx="7994499" cy="230124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IN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IN" sz="66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QUESTION TAGS</a:t>
            </a:r>
            <a:endParaRPr lang="en-IN" sz="66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Definition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IN" dirty="0" smtClean="0"/>
              <a:t>	Question Tag is a grammatical structure in which a declarative or an imperative statement is turned into a question by the addition of an Interrogative fragment.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e.g. You’re </a:t>
            </a:r>
            <a:r>
              <a:rPr lang="en-IN" dirty="0" smtClean="0"/>
              <a:t>John, aren’t </a:t>
            </a:r>
            <a:r>
              <a:rPr lang="en-IN" dirty="0" smtClean="0"/>
              <a:t>you?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In this </a:t>
            </a:r>
            <a:r>
              <a:rPr lang="en-IN" dirty="0" smtClean="0"/>
              <a:t>example</a:t>
            </a:r>
            <a:r>
              <a:rPr lang="en-IN" dirty="0" smtClean="0"/>
              <a:t>, ‘You’re </a:t>
            </a:r>
            <a:r>
              <a:rPr lang="en-IN" dirty="0" smtClean="0"/>
              <a:t>John’ is turned into a Question by </a:t>
            </a:r>
            <a:r>
              <a:rPr lang="en-IN" dirty="0" smtClean="0"/>
              <a:t>adding a</a:t>
            </a:r>
            <a:r>
              <a:rPr lang="en-IN" dirty="0" smtClean="0"/>
              <a:t> </a:t>
            </a:r>
            <a:r>
              <a:rPr lang="en-IN" dirty="0" smtClean="0"/>
              <a:t>tag ‘aren’t you?’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62708"/>
            <a:ext cx="8229600" cy="92846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Purpose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446"/>
            <a:ext cx="8229600" cy="47771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	Question tags are mainly used in speech when we want to </a:t>
            </a:r>
          </a:p>
          <a:p>
            <a:pPr>
              <a:buNone/>
            </a:pPr>
            <a:r>
              <a:rPr lang="en-IN" sz="2800" dirty="0" smtClean="0"/>
              <a:t>	1.confirm </a:t>
            </a:r>
            <a:r>
              <a:rPr lang="en-IN" sz="2800" dirty="0" smtClean="0"/>
              <a:t>whether</a:t>
            </a:r>
            <a:r>
              <a:rPr lang="en-IN" sz="2800" dirty="0" smtClean="0"/>
              <a:t> </a:t>
            </a:r>
            <a:r>
              <a:rPr lang="en-IN" sz="2800" dirty="0" smtClean="0"/>
              <a:t>something is true or not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	2.To encourage a reply from the person we are speaking to</a:t>
            </a: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		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  3. </a:t>
            </a:r>
            <a:r>
              <a:rPr lang="en-IN" sz="2800" dirty="0" smtClean="0"/>
              <a:t>Question </a:t>
            </a:r>
            <a:r>
              <a:rPr lang="en-IN" sz="2800" dirty="0" smtClean="0"/>
              <a:t>tags are formed with the auxiliary or modal verbs from the statement and the appropriate subject</a:t>
            </a:r>
            <a:r>
              <a:rPr lang="en-IN" sz="2800" dirty="0" smtClean="0"/>
              <a:t>.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+mn-lt"/>
              </a:rPr>
            </a:br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+mn-lt"/>
              </a:rPr>
            </a:br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+mn-lt"/>
              </a:rPr>
            </a:br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+mn-lt"/>
              </a:rPr>
            </a:br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+mn-lt"/>
              </a:rPr>
            </a:br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>General Rules </a:t>
            </a:r>
            <a:r>
              <a:rPr lang="en-IN" sz="36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+mn-lt"/>
              </a:rPr>
            </a:b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1. A </a:t>
            </a:r>
            <a:r>
              <a:rPr lang="en-IN" sz="2800" dirty="0" smtClean="0"/>
              <a:t>negative statement is followed by a positive question tag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e.g. 	They aren’t funny, are they </a:t>
            </a:r>
            <a:r>
              <a:rPr lang="en-IN" sz="2800" dirty="0" smtClean="0"/>
              <a:t>?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 </a:t>
            </a:r>
            <a:r>
              <a:rPr lang="en-IN" sz="2800" dirty="0" smtClean="0"/>
              <a:t>A </a:t>
            </a:r>
            <a:r>
              <a:rPr lang="en-IN" sz="2800" dirty="0" smtClean="0"/>
              <a:t>Positive statement is followed by a negative question tag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e.g. 	Jack is from Spain, isn’t he?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3. When </a:t>
            </a:r>
            <a:r>
              <a:rPr lang="en-IN" sz="2800" dirty="0" smtClean="0"/>
              <a:t>the verb in the main sentence is in simple present we form the question tag with do/does.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  </a:t>
            </a:r>
            <a:r>
              <a:rPr lang="en-IN" sz="2800" dirty="0" smtClean="0"/>
              <a:t>e.g. You </a:t>
            </a:r>
            <a:r>
              <a:rPr lang="en-IN" sz="2800" dirty="0" smtClean="0"/>
              <a:t>play guitar</a:t>
            </a:r>
            <a:r>
              <a:rPr lang="en-IN" sz="2800" dirty="0" smtClean="0"/>
              <a:t>, don’t </a:t>
            </a:r>
            <a:r>
              <a:rPr lang="en-IN" sz="2800" dirty="0" smtClean="0"/>
              <a:t>you?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IN" sz="2800" dirty="0" smtClean="0"/>
              <a:t> Alison likes tennis</a:t>
            </a:r>
            <a:r>
              <a:rPr lang="en-IN" sz="2800" dirty="0" smtClean="0"/>
              <a:t>, doesn’t </a:t>
            </a:r>
            <a:r>
              <a:rPr lang="en-IN" sz="2800" dirty="0" smtClean="0"/>
              <a:t>he?</a:t>
            </a:r>
            <a:r>
              <a:rPr lang="en-US" sz="28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828"/>
            <a:ext cx="8229600" cy="88626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Rules 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905"/>
            <a:ext cx="8229600" cy="488969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    4</a:t>
            </a:r>
            <a:r>
              <a:rPr lang="en-IN" sz="2400" dirty="0" smtClean="0"/>
              <a:t>. </a:t>
            </a:r>
            <a:r>
              <a:rPr lang="en-IN" sz="2400" dirty="0" smtClean="0"/>
              <a:t> If </a:t>
            </a:r>
            <a:r>
              <a:rPr lang="en-IN" sz="2400" dirty="0" smtClean="0"/>
              <a:t>the verb is in simple past, we use did or didn’t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IN" sz="2400" dirty="0" smtClean="0"/>
              <a:t>         e.g. 	They </a:t>
            </a:r>
            <a:r>
              <a:rPr lang="en-IN" sz="2400" dirty="0" smtClean="0"/>
              <a:t> went </a:t>
            </a:r>
            <a:r>
              <a:rPr lang="en-IN" sz="2400" dirty="0" smtClean="0"/>
              <a:t>to the cinema, didn’t they?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IN" sz="2400" dirty="0" smtClean="0"/>
              <a:t>                	She studied in New Zealand, didn’t she</a:t>
            </a:r>
            <a:r>
              <a:rPr lang="en-IN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    5</a:t>
            </a:r>
            <a:r>
              <a:rPr lang="en-US" sz="2400" dirty="0" smtClean="0"/>
              <a:t>. </a:t>
            </a:r>
            <a:r>
              <a:rPr lang="en-IN" sz="2400" dirty="0" smtClean="0"/>
              <a:t>When the statement contains a word with a negative meaning, the question tag has to be positive.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IN" sz="2400" dirty="0" smtClean="0"/>
              <a:t>        e.g. 	He hardly speaks, does he?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IN" sz="2400" dirty="0" smtClean="0"/>
              <a:t>        		They rarely eat in Restaurants, do they</a:t>
            </a:r>
            <a:r>
              <a:rPr lang="en-IN" sz="2400" dirty="0" smtClean="0"/>
              <a:t>?</a:t>
            </a:r>
          </a:p>
          <a:p>
            <a:pPr lvl="0">
              <a:buNone/>
            </a:pPr>
            <a:r>
              <a:rPr lang="en-IN" dirty="0" smtClean="0"/>
              <a:t> </a:t>
            </a:r>
            <a:r>
              <a:rPr lang="en-IN" dirty="0" smtClean="0"/>
              <a:t>   6. The </a:t>
            </a:r>
            <a:r>
              <a:rPr lang="en-IN" dirty="0" smtClean="0"/>
              <a:t>pronoun </a:t>
            </a:r>
            <a:r>
              <a:rPr lang="en-IN" dirty="0" smtClean="0"/>
              <a:t>of the subject in the statement </a:t>
            </a:r>
            <a:r>
              <a:rPr lang="en-IN" dirty="0" smtClean="0"/>
              <a:t>is used in the question tag</a:t>
            </a:r>
            <a:r>
              <a:rPr lang="en-IN" dirty="0" smtClean="0"/>
              <a:t>.</a:t>
            </a:r>
          </a:p>
          <a:p>
            <a:pPr lvl="0">
              <a:buNone/>
            </a:pPr>
            <a:r>
              <a:rPr lang="en-IN" dirty="0" smtClean="0"/>
              <a:t> </a:t>
            </a:r>
            <a:r>
              <a:rPr lang="en-IN" dirty="0" smtClean="0"/>
              <a:t>          e.g. </a:t>
            </a:r>
            <a:r>
              <a:rPr lang="en-IN" b="1" dirty="0" err="1" smtClean="0"/>
              <a:t>Raju</a:t>
            </a:r>
            <a:r>
              <a:rPr lang="en-IN" dirty="0" smtClean="0"/>
              <a:t> is a teacher, isn’t </a:t>
            </a:r>
            <a:r>
              <a:rPr lang="en-IN" b="1" dirty="0" smtClean="0"/>
              <a:t>he</a:t>
            </a:r>
            <a:r>
              <a:rPr lang="en-IN" dirty="0" smtClean="0"/>
              <a:t>? </a:t>
            </a:r>
            <a:endParaRPr lang="en-US" dirty="0" smtClean="0"/>
          </a:p>
          <a:p>
            <a:pPr lvl="0">
              <a:buNone/>
            </a:pPr>
            <a:r>
              <a:rPr lang="en-IN" dirty="0" smtClean="0"/>
              <a:t>    7. Contracted </a:t>
            </a:r>
            <a:r>
              <a:rPr lang="en-IN" dirty="0" smtClean="0"/>
              <a:t>form of the helping / auxiliary verb is used in the negative question tag.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92"/>
            <a:ext cx="8229600" cy="815926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solidFill>
                  <a:schemeClr val="tx1"/>
                </a:solidFill>
                <a:latin typeface="+mn-lt"/>
              </a:rPr>
              <a:t>Some Exceptions</a:t>
            </a:r>
            <a:endParaRPr lang="en-US" sz="3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957"/>
            <a:ext cx="8229600" cy="508664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Some verbs or expressions have different question tags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    e.g. I am attractive, aren’t I 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Positive Imperative: Stop day dreaming, won’t you?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Negative Imperative: Don’t stop singing, will you?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Let’s go to beach, shall we?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This is Paul’s pen, isn’t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Sample sentences</a:t>
            </a:r>
            <a:endParaRPr lang="en-US" sz="3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1.I’m too impatient, </a:t>
            </a:r>
            <a:r>
              <a:rPr lang="en-IN" sz="2800" u="sng" dirty="0" smtClean="0"/>
              <a:t>aren’t I ?</a:t>
            </a:r>
            <a:br>
              <a:rPr lang="en-IN" sz="2800" u="sng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2.Listen, </a:t>
            </a:r>
            <a:r>
              <a:rPr lang="en-IN" sz="2800" u="sng" dirty="0" smtClean="0"/>
              <a:t>will you?</a:t>
            </a:r>
            <a:br>
              <a:rPr lang="en-IN" sz="2800" u="sng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3.I shouldn’t have lost my temper</a:t>
            </a:r>
            <a:r>
              <a:rPr lang="en-IN" sz="2800" dirty="0" smtClean="0"/>
              <a:t>, </a:t>
            </a:r>
            <a:r>
              <a:rPr lang="en-IN" sz="2800" u="sng" dirty="0" smtClean="0"/>
              <a:t>should </a:t>
            </a:r>
            <a:r>
              <a:rPr lang="en-IN" sz="2800" u="sng" dirty="0" smtClean="0"/>
              <a:t>I?</a:t>
            </a:r>
            <a:br>
              <a:rPr lang="en-IN" sz="2800" u="sng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4.Let’s go out tonight</a:t>
            </a:r>
            <a:r>
              <a:rPr lang="en-IN" sz="2800" dirty="0" smtClean="0"/>
              <a:t>, </a:t>
            </a:r>
            <a:r>
              <a:rPr lang="en-IN" sz="2800" u="sng" dirty="0" smtClean="0"/>
              <a:t>shall </a:t>
            </a:r>
            <a:r>
              <a:rPr lang="en-IN" sz="2800" u="sng" dirty="0" smtClean="0"/>
              <a:t>we?</a:t>
            </a:r>
            <a:br>
              <a:rPr lang="en-IN" sz="2800" u="sng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 smtClean="0"/>
              <a:t>5.He had never met her before</a:t>
            </a:r>
            <a:r>
              <a:rPr lang="en-IN" sz="2800" dirty="0" smtClean="0"/>
              <a:t>, </a:t>
            </a:r>
            <a:r>
              <a:rPr lang="en-IN" sz="2800" u="sng" dirty="0" smtClean="0"/>
              <a:t>had </a:t>
            </a:r>
            <a:r>
              <a:rPr lang="en-IN" sz="2800" u="sng" dirty="0" smtClean="0"/>
              <a:t>he?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