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9" r:id="rId4"/>
    <p:sldId id="261" r:id="rId5"/>
    <p:sldId id="312" r:id="rId6"/>
    <p:sldId id="317" r:id="rId7"/>
    <p:sldId id="319" r:id="rId8"/>
    <p:sldId id="321" r:id="rId9"/>
    <p:sldId id="265" r:id="rId10"/>
    <p:sldId id="264" r:id="rId11"/>
    <p:sldId id="272" r:id="rId12"/>
    <p:sldId id="266" r:id="rId13"/>
    <p:sldId id="268" r:id="rId14"/>
    <p:sldId id="313" r:id="rId15"/>
    <p:sldId id="323" r:id="rId16"/>
    <p:sldId id="325" r:id="rId17"/>
    <p:sldId id="326" r:id="rId18"/>
    <p:sldId id="298" r:id="rId19"/>
    <p:sldId id="271" r:id="rId20"/>
    <p:sldId id="276" r:id="rId21"/>
    <p:sldId id="273" r:id="rId22"/>
    <p:sldId id="274" r:id="rId23"/>
    <p:sldId id="275" r:id="rId24"/>
    <p:sldId id="277" r:id="rId25"/>
    <p:sldId id="278" r:id="rId26"/>
    <p:sldId id="303" r:id="rId27"/>
    <p:sldId id="304" r:id="rId28"/>
    <p:sldId id="301" r:id="rId29"/>
    <p:sldId id="302" r:id="rId30"/>
    <p:sldId id="314" r:id="rId31"/>
    <p:sldId id="328" r:id="rId32"/>
    <p:sldId id="330" r:id="rId33"/>
    <p:sldId id="332" r:id="rId34"/>
    <p:sldId id="284" r:id="rId35"/>
    <p:sldId id="285" r:id="rId36"/>
    <p:sldId id="281" r:id="rId37"/>
    <p:sldId id="280" r:id="rId38"/>
    <p:sldId id="279" r:id="rId39"/>
    <p:sldId id="315" r:id="rId40"/>
    <p:sldId id="334" r:id="rId41"/>
    <p:sldId id="336" r:id="rId42"/>
    <p:sldId id="338" r:id="rId43"/>
    <p:sldId id="296" r:id="rId44"/>
    <p:sldId id="342" r:id="rId45"/>
    <p:sldId id="340" r:id="rId46"/>
    <p:sldId id="343" r:id="rId47"/>
    <p:sldId id="341" r:id="rId48"/>
    <p:sldId id="344" r:id="rId49"/>
    <p:sldId id="345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00"/>
    <a:srgbClr val="000000"/>
    <a:srgbClr val="FF0000"/>
    <a:srgbClr val="4C202D"/>
    <a:srgbClr val="80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648" autoAdjust="0"/>
    <p:restoredTop sz="92416" autoAdjust="0"/>
  </p:normalViewPr>
  <p:slideViewPr>
    <p:cSldViewPr>
      <p:cViewPr>
        <p:scale>
          <a:sx n="81" d="100"/>
          <a:sy n="81" d="100"/>
        </p:scale>
        <p:origin x="-568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82C01A0-D092-4091-893B-2AD82A9016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1148C58-DA25-4BE0-B00E-661641BBA7A1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85871-721F-4B7C-A6A3-4FDF166550BC}" type="slidenum">
              <a:rPr lang="en-US" altLang="en-US"/>
              <a:pPr/>
              <a:t>1</a:t>
            </a:fld>
            <a:endParaRPr lang="th-TH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15E4E-AA69-4AA3-8002-7F22167F925E}" type="slidenum">
              <a:rPr lang="en-US" altLang="en-US"/>
              <a:pPr/>
              <a:t>18</a:t>
            </a:fld>
            <a:endParaRPr lang="th-TH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BABDD-FAC3-455C-8DF9-F54C068B9297}" type="slidenum">
              <a:rPr lang="en-US" altLang="en-US"/>
              <a:pPr/>
              <a:t>19</a:t>
            </a:fld>
            <a:endParaRPr lang="th-TH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8C627-8B8D-486C-9E18-2C1ED371D045}" type="slidenum">
              <a:rPr lang="en-US" altLang="en-US"/>
              <a:pPr/>
              <a:t>20</a:t>
            </a:fld>
            <a:endParaRPr lang="th-TH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FF692-5517-4765-BC1B-FAA79A0AA452}" type="slidenum">
              <a:rPr lang="en-US" altLang="en-US"/>
              <a:pPr/>
              <a:t>21</a:t>
            </a:fld>
            <a:endParaRPr lang="th-TH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38CFA-99AE-4E3B-A003-29A4DE110D56}" type="slidenum">
              <a:rPr lang="en-US" altLang="en-US"/>
              <a:pPr/>
              <a:t>22</a:t>
            </a:fld>
            <a:endParaRPr lang="th-TH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BD85-CFB1-4B1A-B13C-FDB91068854D}" type="slidenum">
              <a:rPr lang="en-US" altLang="en-US"/>
              <a:pPr/>
              <a:t>23</a:t>
            </a:fld>
            <a:endParaRPr lang="th-TH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4C02A-971C-4952-8BC4-75E23AEFB985}" type="slidenum">
              <a:rPr lang="en-US" altLang="en-US"/>
              <a:pPr/>
              <a:t>24</a:t>
            </a:fld>
            <a:endParaRPr lang="th-TH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0FCCB-2841-4ECB-9612-CDC98CCFE016}" type="slidenum">
              <a:rPr lang="en-US" altLang="en-US"/>
              <a:pPr/>
              <a:t>25</a:t>
            </a:fld>
            <a:endParaRPr lang="th-TH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FC676-C719-4820-AD03-F73FF7AA6BC3}" type="slidenum">
              <a:rPr lang="en-US" altLang="en-US"/>
              <a:pPr/>
              <a:t>26</a:t>
            </a:fld>
            <a:endParaRPr lang="th-TH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444E0-1745-47CD-86D7-A4BFD2330FFA}" type="slidenum">
              <a:rPr lang="en-US" altLang="en-US"/>
              <a:pPr/>
              <a:t>27</a:t>
            </a:fld>
            <a:endParaRPr lang="th-TH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383D0-670F-4CDE-A9BB-32DF15D2E30B}" type="slidenum">
              <a:rPr lang="en-US" altLang="en-US"/>
              <a:pPr/>
              <a:t>2</a:t>
            </a:fld>
            <a:endParaRPr lang="th-TH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4718E-8211-4579-A0FB-1C0E00D3511B}" type="slidenum">
              <a:rPr lang="en-US" altLang="en-US"/>
              <a:pPr/>
              <a:t>28</a:t>
            </a:fld>
            <a:endParaRPr lang="th-TH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2E279-77C4-41DF-90BF-136211FBB81D}" type="slidenum">
              <a:rPr lang="en-US" altLang="en-US"/>
              <a:pPr/>
              <a:t>29</a:t>
            </a:fld>
            <a:endParaRPr lang="th-TH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DFFE5-1BC3-47B7-ABF4-7C4699D811E8}" type="slidenum">
              <a:rPr lang="en-US" altLang="en-US"/>
              <a:pPr/>
              <a:t>34</a:t>
            </a:fld>
            <a:endParaRPr lang="th-TH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EA89C-CACB-4BBE-B42F-204C84379D2A}" type="slidenum">
              <a:rPr lang="en-US" altLang="en-US"/>
              <a:pPr/>
              <a:t>35</a:t>
            </a:fld>
            <a:endParaRPr lang="th-TH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E74F6-9BF5-419C-A4ED-E6A1116002FB}" type="slidenum">
              <a:rPr lang="en-US" altLang="en-US"/>
              <a:pPr/>
              <a:t>36</a:t>
            </a:fld>
            <a:endParaRPr lang="th-TH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9CF459-760A-4744-9F77-66ED6C4C5A5A}" type="slidenum">
              <a:rPr lang="en-US" altLang="en-US"/>
              <a:pPr/>
              <a:t>37</a:t>
            </a:fld>
            <a:endParaRPr lang="th-TH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D27C5-C580-4D37-9DAC-728F45247A71}" type="slidenum">
              <a:rPr lang="en-US" altLang="en-US"/>
              <a:pPr/>
              <a:t>38</a:t>
            </a:fld>
            <a:endParaRPr lang="th-TH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E7DCB-14A6-459F-BD1E-A076CE59598C}" type="slidenum">
              <a:rPr lang="en-US" altLang="en-US"/>
              <a:pPr/>
              <a:t>43</a:t>
            </a:fld>
            <a:endParaRPr lang="th-TH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09493-04B5-4AE2-A936-2D4494A51255}" type="slidenum">
              <a:rPr lang="en-US" altLang="en-US"/>
              <a:pPr/>
              <a:t>3</a:t>
            </a:fld>
            <a:endParaRPr lang="th-TH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72499-0497-42A6-B1D7-808E113132F3}" type="slidenum">
              <a:rPr lang="en-US" altLang="en-US"/>
              <a:pPr/>
              <a:t>4</a:t>
            </a:fld>
            <a:endParaRPr lang="th-TH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AFC84-3397-4FEB-A886-6C55459C8DB0}" type="slidenum">
              <a:rPr lang="en-US" altLang="en-US"/>
              <a:pPr/>
              <a:t>9</a:t>
            </a:fld>
            <a:endParaRPr lang="th-TH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42E0F-16B7-44CB-9F72-DE0D14349B11}" type="slidenum">
              <a:rPr lang="en-US" altLang="en-US"/>
              <a:pPr/>
              <a:t>10</a:t>
            </a:fld>
            <a:endParaRPr lang="th-TH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3E493-6A12-40F9-B47B-34091F5189B9}" type="slidenum">
              <a:rPr lang="en-US" altLang="en-US"/>
              <a:pPr/>
              <a:t>11</a:t>
            </a:fld>
            <a:endParaRPr lang="th-TH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FFC66-48B0-4600-A0E7-AD02F6087B5F}" type="slidenum">
              <a:rPr lang="en-US" altLang="en-US"/>
              <a:pPr/>
              <a:t>12</a:t>
            </a:fld>
            <a:endParaRPr lang="th-TH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04FA3-7D6B-40C1-8F3E-3C07FB32BEB9}" type="slidenum">
              <a:rPr lang="en-US" altLang="en-US"/>
              <a:pPr/>
              <a:t>13</a:t>
            </a:fld>
            <a:endParaRPr lang="th-TH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E99C-4E9E-4B6B-A75A-9D31192E8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BD5E6-E765-4671-9C1D-42C44000B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A980C-594B-49C4-8D44-702894D687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8999D-3116-42B0-B239-E7729CB8F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92C83-1849-470A-AF67-A96F7BB58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5EB7-45E5-4150-91F2-5A96834CF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D2DD-505A-468E-B85B-D66E8F4B8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2C527-6C06-430B-B329-9E905DA28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06BA-AE38-490B-91FB-DC79B5611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28C7D-85BC-4197-B13C-0A6B51F41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E5F4D-A9D2-42DC-B0C2-D6BC8E838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27AE20-6DF9-49BD-A648-72A281A94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581400"/>
            <a:ext cx="7772400" cy="1736725"/>
          </a:xfrm>
        </p:spPr>
        <p:txBody>
          <a:bodyPr/>
          <a:lstStyle/>
          <a:p>
            <a:pPr eaLnBrk="1" hangingPunct="1"/>
            <a:r>
              <a:rPr lang="en-US" sz="4300" smtClean="0"/>
              <a:t/>
            </a:r>
            <a:br>
              <a:rPr lang="en-US" sz="4300" smtClean="0"/>
            </a:br>
            <a:r>
              <a:rPr lang="en-US" sz="4300" smtClean="0"/>
              <a:t/>
            </a:r>
            <a:br>
              <a:rPr lang="en-US" sz="4300" smtClean="0"/>
            </a:br>
            <a:r>
              <a:rPr lang="en-US" sz="4300" smtClean="0"/>
              <a:t/>
            </a:r>
            <a:br>
              <a:rPr lang="en-US" sz="4300" smtClean="0"/>
            </a:br>
            <a:r>
              <a:rPr lang="en-US" sz="4300" smtClean="0"/>
              <a:t/>
            </a:r>
            <a:br>
              <a:rPr lang="en-US" sz="4300" smtClean="0"/>
            </a:br>
            <a:endParaRPr lang="en-US" sz="43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57400"/>
            <a:ext cx="73152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5400" smtClean="0">
                <a:solidFill>
                  <a:srgbClr val="FFFF00"/>
                </a:solidFill>
              </a:rPr>
              <a:t>Sentence Structure:</a:t>
            </a:r>
            <a:br>
              <a:rPr lang="en-US" sz="5400" smtClean="0">
                <a:solidFill>
                  <a:srgbClr val="FFFF00"/>
                </a:solidFill>
              </a:rPr>
            </a:br>
            <a:r>
              <a:rPr lang="en-US" sz="5400" smtClean="0">
                <a:solidFill>
                  <a:srgbClr val="FFFF00"/>
                </a:solidFill>
              </a:rPr>
              <a:t>Sentence Types</a:t>
            </a:r>
            <a:r>
              <a:rPr lang="en-US" sz="5400" smtClean="0">
                <a:solidFill>
                  <a:schemeClr val="tx2"/>
                </a:solidFill>
              </a:rPr>
              <a:t/>
            </a:r>
            <a:br>
              <a:rPr lang="en-US" sz="5400" smtClean="0">
                <a:solidFill>
                  <a:schemeClr val="tx2"/>
                </a:solidFill>
              </a:rPr>
            </a:br>
            <a:endParaRPr lang="en-US" sz="5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Sentence</a:t>
            </a:r>
          </a:p>
        </p:txBody>
      </p:sp>
      <p:sp>
        <p:nvSpPr>
          <p:cNvPr id="12291" name="AutoShape 4"/>
          <p:cNvSpPr>
            <a:spLocks noChangeArrowheads="1"/>
          </p:cNvSpPr>
          <p:nvPr/>
        </p:nvSpPr>
        <p:spPr bwMode="auto">
          <a:xfrm>
            <a:off x="4724400" y="2438400"/>
            <a:ext cx="3733800" cy="17526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800600" y="30480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play tennis.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609600" y="2438400"/>
            <a:ext cx="3962400" cy="17526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457200" y="3048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</a:rPr>
              <a:t>Tom and Mary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990600" y="45720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Compound Subject</a:t>
            </a:r>
          </a:p>
        </p:txBody>
      </p:sp>
      <p:pic>
        <p:nvPicPr>
          <p:cNvPr id="1229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572000"/>
            <a:ext cx="187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5105400"/>
            <a:ext cx="1193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5181600"/>
            <a:ext cx="990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9" name="Text Box 20"/>
          <p:cNvSpPr txBox="1">
            <a:spLocks noChangeArrowheads="1"/>
          </p:cNvSpPr>
          <p:nvPr/>
        </p:nvSpPr>
        <p:spPr bwMode="auto">
          <a:xfrm>
            <a:off x="2286000" y="5486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Sentence</a:t>
            </a: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4724400" y="2133600"/>
            <a:ext cx="3886200" cy="17526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876800" y="2514600"/>
            <a:ext cx="3733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</a:rPr>
              <a:t>play tennis and swim.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533400" y="2133600"/>
            <a:ext cx="3962400" cy="17526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81000" y="27432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</a:rPr>
              <a:t>Tom and Mary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90600" y="42672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Compound Subject                Compound Predicate</a:t>
            </a:r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800600"/>
            <a:ext cx="1193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876800"/>
            <a:ext cx="990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4953000"/>
            <a:ext cx="1446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7467600" y="4800600"/>
          <a:ext cx="804863" cy="1776413"/>
        </p:xfrm>
        <a:graphic>
          <a:graphicData uri="http://schemas.openxmlformats.org/presentationml/2006/ole">
            <p:oleObj spid="_x0000_s1026" name="Document" r:id="rId7" imgW="804672" imgH="1776984" progId="Word.Document.8">
              <p:embed/>
            </p:oleObj>
          </a:graphicData>
        </a:graphic>
      </p:graphicFrame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286000" y="5181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&amp;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858000" y="510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609600"/>
            <a:ext cx="7772400" cy="19812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SIMPLE SENTENCE</a:t>
            </a:r>
            <a:br>
              <a:rPr lang="en-US" altLang="en-US" smtClean="0"/>
            </a:br>
            <a:r>
              <a:rPr lang="en-US" altLang="en-US" smtClean="0"/>
              <a:t>with compound subject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3581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i="1">
                <a:latin typeface="Arial" charset="0"/>
              </a:rPr>
              <a:t>Tom </a:t>
            </a:r>
            <a:r>
              <a:rPr lang="en-US" altLang="en-US" sz="4400" b="1" i="1">
                <a:solidFill>
                  <a:srgbClr val="FFFF00"/>
                </a:solidFill>
                <a:latin typeface="Arial" charset="0"/>
              </a:rPr>
              <a:t>and </a:t>
            </a:r>
            <a:r>
              <a:rPr lang="en-US" altLang="en-US" sz="4400" b="1" i="1">
                <a:latin typeface="Arial" charset="0"/>
              </a:rPr>
              <a:t>Mary play tennis.</a:t>
            </a:r>
            <a:endParaRPr lang="en-US" altLang="en-US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609600"/>
            <a:ext cx="7543800" cy="30480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SIMPLE SENTENCE</a:t>
            </a:r>
            <a:br>
              <a:rPr lang="en-US" altLang="en-US" smtClean="0"/>
            </a:br>
            <a:r>
              <a:rPr lang="en-US" altLang="en-US" smtClean="0"/>
              <a:t>with compound subject </a:t>
            </a:r>
            <a:br>
              <a:rPr lang="en-US" altLang="en-US" smtClean="0"/>
            </a:br>
            <a:r>
              <a:rPr lang="en-US" altLang="en-US" smtClean="0"/>
              <a:t>and</a:t>
            </a:r>
            <a:br>
              <a:rPr lang="en-US" altLang="en-US" smtClean="0"/>
            </a:br>
            <a:r>
              <a:rPr lang="en-US" altLang="en-US" smtClean="0"/>
              <a:t>compound predicate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4343400"/>
            <a:ext cx="8382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i="1">
                <a:latin typeface="Arial" charset="0"/>
              </a:rPr>
              <a:t>Tom </a:t>
            </a:r>
            <a:r>
              <a:rPr lang="en-US" altLang="en-US" sz="4400" b="1" i="1">
                <a:solidFill>
                  <a:srgbClr val="FFFF00"/>
                </a:solidFill>
                <a:latin typeface="Arial" charset="0"/>
              </a:rPr>
              <a:t>and</a:t>
            </a:r>
            <a:r>
              <a:rPr lang="en-US" altLang="en-US" sz="4400" b="1" i="1">
                <a:latin typeface="Arial" charset="0"/>
              </a:rPr>
              <a:t> Mary play tennis </a:t>
            </a:r>
            <a:r>
              <a:rPr lang="en-US" altLang="en-US" sz="4400" b="1" i="1">
                <a:solidFill>
                  <a:srgbClr val="FFFF00"/>
                </a:solidFill>
                <a:latin typeface="Arial" charset="0"/>
              </a:rPr>
              <a:t>and</a:t>
            </a:r>
            <a:r>
              <a:rPr lang="en-US" altLang="en-US" sz="4400" b="1" i="1">
                <a:latin typeface="Arial" charset="0"/>
              </a:rPr>
              <a:t> swim.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n-US" b="1" smtClean="0"/>
              <a:t>Compound Sentence</a:t>
            </a:r>
          </a:p>
        </p:txBody>
      </p:sp>
      <p:sp>
        <p:nvSpPr>
          <p:cNvPr id="15363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00"/>
                </a:solidFill>
              </a:rPr>
              <a:t>Compound Sentence</a:t>
            </a:r>
          </a:p>
        </p:txBody>
      </p:sp>
      <p:sp>
        <p:nvSpPr>
          <p:cNvPr id="1638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153400" cy="51054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sz="2400" b="1" dirty="0" smtClean="0"/>
              <a:t> </a:t>
            </a:r>
            <a:r>
              <a:rPr lang="en-US" altLang="en-US" sz="2800" b="1" dirty="0" smtClean="0"/>
              <a:t>A compound sentence refers to a sentence made up of </a:t>
            </a:r>
            <a:r>
              <a:rPr lang="en-US" altLang="en-US" sz="2800" b="1" dirty="0" smtClean="0"/>
              <a:t>two </a:t>
            </a:r>
            <a:r>
              <a:rPr lang="en-US" altLang="en-US" sz="2800" b="1" dirty="0" smtClean="0"/>
              <a:t>independent clause (or complete sentence) connected </a:t>
            </a:r>
            <a:r>
              <a:rPr lang="en-US" altLang="en-US" sz="2800" b="1" dirty="0" smtClean="0"/>
              <a:t>to </a:t>
            </a:r>
            <a:r>
              <a:rPr lang="en-US" altLang="en-US" sz="2800" b="1" dirty="0" smtClean="0"/>
              <a:t>one another with coordinating conjunction.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800" b="1" dirty="0" smtClean="0"/>
              <a:t>Independent clauses are connected by 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coordinating conjunctions</a:t>
            </a:r>
            <a:r>
              <a:rPr lang="en-US" altLang="en-US" sz="2800" b="1" dirty="0" smtClean="0">
                <a:solidFill>
                  <a:schemeClr val="tx2"/>
                </a:solidFill>
              </a:rPr>
              <a:t>, 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conjunctive adverbs or a semi-colon.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_vpph0ud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1782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/>
              <a:t>Compound Sentence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362200" y="2895600"/>
            <a:ext cx="6423025" cy="631825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We went to San Juan, and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819400" y="3810000"/>
            <a:ext cx="5678488" cy="57943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most of us danced all night.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Compound Sentence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371600" y="2667000"/>
            <a:ext cx="6423025" cy="676275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2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>
                <a:solidFill>
                  <a:srgbClr val="294BD9"/>
                </a:solidFill>
                <a:latin typeface="Times New Roman" pitchFamily="18" charset="0"/>
              </a:rPr>
              <a:t>We</a:t>
            </a:r>
            <a:r>
              <a:rPr lang="en-US" sz="3200" b="1">
                <a:latin typeface="Times New Roman" pitchFamily="18" charset="0"/>
              </a:rPr>
              <a:t> </a:t>
            </a:r>
            <a:r>
              <a:rPr lang="en-US" sz="3200" b="1">
                <a:solidFill>
                  <a:srgbClr val="58A034"/>
                </a:solidFill>
                <a:latin typeface="Times New Roman" pitchFamily="18" charset="0"/>
              </a:rPr>
              <a:t>went</a:t>
            </a:r>
            <a:r>
              <a:rPr lang="en-US" sz="3200" b="1">
                <a:latin typeface="Times New Roman" pitchFamily="18" charset="0"/>
              </a:rPr>
              <a:t> </a:t>
            </a:r>
            <a:r>
              <a:rPr lang="en-US" sz="3200" b="1">
                <a:solidFill>
                  <a:srgbClr val="E400A8"/>
                </a:solidFill>
                <a:latin typeface="Times New Roman" pitchFamily="18" charset="0"/>
              </a:rPr>
              <a:t>to San Juan,</a:t>
            </a:r>
            <a:r>
              <a:rPr lang="en-US" sz="3200" b="1">
                <a:latin typeface="Times New Roman" pitchFamily="18" charset="0"/>
              </a:rPr>
              <a:t>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905000" y="4648200"/>
            <a:ext cx="5780088" cy="57943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2">
                <a:lumMod val="2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</a:rPr>
              <a:t>and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294BD9"/>
                </a:solidFill>
                <a:latin typeface="Times New Roman" pitchFamily="18" charset="0"/>
              </a:rPr>
              <a:t>most of us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58A034"/>
                </a:solidFill>
                <a:latin typeface="Times New Roman" pitchFamily="18" charset="0"/>
              </a:rPr>
              <a:t>danced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all night .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219200" y="1828800"/>
            <a:ext cx="1354138" cy="466725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294BD9"/>
                </a:solidFill>
              </a:rPr>
              <a:t>Subject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971800" y="1828800"/>
            <a:ext cx="904875" cy="466725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58A034"/>
                </a:solidFill>
              </a:rPr>
              <a:t>Verb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28600" y="3962400"/>
            <a:ext cx="1893888" cy="83185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Coordinating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Conjunction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495800" y="3810000"/>
            <a:ext cx="14335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Predicate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724400" y="5715000"/>
            <a:ext cx="904875" cy="466725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58A034"/>
                </a:solidFill>
              </a:rPr>
              <a:t>Verb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1981200" y="22860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3124200" y="23622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1295400" y="4800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1295400" y="5029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rot="589523" flipH="1" flipV="1">
            <a:off x="5124450" y="5175250"/>
            <a:ext cx="152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-5353442">
            <a:off x="3914775" y="1917700"/>
            <a:ext cx="549275" cy="3051175"/>
          </a:xfrm>
          <a:prstGeom prst="leftBrace">
            <a:avLst>
              <a:gd name="adj1" fmla="val 4629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8214" name="AutoShape 22"/>
          <p:cNvSpPr>
            <a:spLocks/>
          </p:cNvSpPr>
          <p:nvPr/>
        </p:nvSpPr>
        <p:spPr bwMode="auto">
          <a:xfrm rot="5400000">
            <a:off x="5867400" y="3124200"/>
            <a:ext cx="304800" cy="2895600"/>
          </a:xfrm>
          <a:prstGeom prst="leftBrace">
            <a:avLst>
              <a:gd name="adj1" fmla="val 79167"/>
              <a:gd name="adj2" fmla="val 50042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4419600" y="1828800"/>
            <a:ext cx="3343275" cy="466725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E400A8"/>
                </a:solidFill>
              </a:rPr>
              <a:t>Prepositional phrase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5867400" y="5638800"/>
            <a:ext cx="28384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E400A8"/>
                </a:solidFill>
              </a:rPr>
              <a:t>Modifying phrase</a:t>
            </a:r>
          </a:p>
        </p:txBody>
      </p:sp>
      <p:sp>
        <p:nvSpPr>
          <p:cNvPr id="8217" name="AutoShape 25"/>
          <p:cNvSpPr>
            <a:spLocks/>
          </p:cNvSpPr>
          <p:nvPr/>
        </p:nvSpPr>
        <p:spPr bwMode="auto">
          <a:xfrm rot="5400000">
            <a:off x="4495800" y="1752600"/>
            <a:ext cx="304800" cy="1981200"/>
          </a:xfrm>
          <a:prstGeom prst="leftBrace">
            <a:avLst>
              <a:gd name="adj1" fmla="val 54167"/>
              <a:gd name="adj2" fmla="val 50042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8218" name="AutoShape 26"/>
          <p:cNvSpPr>
            <a:spLocks/>
          </p:cNvSpPr>
          <p:nvPr/>
        </p:nvSpPr>
        <p:spPr bwMode="auto">
          <a:xfrm rot="-5353442">
            <a:off x="6550025" y="4498975"/>
            <a:ext cx="465138" cy="1677988"/>
          </a:xfrm>
          <a:prstGeom prst="leftBrace">
            <a:avLst>
              <a:gd name="adj1" fmla="val 3006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743200" y="5638800"/>
            <a:ext cx="13541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4BD9"/>
                </a:solidFill>
              </a:rPr>
              <a:t>Subject</a:t>
            </a:r>
          </a:p>
        </p:txBody>
      </p:sp>
      <p:sp>
        <p:nvSpPr>
          <p:cNvPr id="8220" name="AutoShape 28"/>
          <p:cNvSpPr>
            <a:spLocks/>
          </p:cNvSpPr>
          <p:nvPr/>
        </p:nvSpPr>
        <p:spPr bwMode="auto">
          <a:xfrm rot="5330089">
            <a:off x="3429794" y="4415632"/>
            <a:ext cx="452437" cy="1828800"/>
          </a:xfrm>
          <a:prstGeom prst="rightBrace">
            <a:avLst>
              <a:gd name="adj1" fmla="val 3368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2" presetClass="entr" presetSubtype="3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8" presetID="2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  <p:bldP spid="8197" grpId="0" animBg="1" autoUpdateAnimBg="0"/>
      <p:bldP spid="8198" grpId="0" animBg="1" autoUpdateAnimBg="0"/>
      <p:bldP spid="8199" grpId="0" animBg="1" autoUpdateAnimBg="0"/>
      <p:bldP spid="8200" grpId="0" animBg="1" autoUpdateAnimBg="0"/>
      <p:bldP spid="8202" grpId="0" animBg="1" autoUpdateAnimBg="0"/>
      <p:bldP spid="8204" grpId="0" animBg="1" autoUpdateAnimBg="0"/>
      <p:bldP spid="8205" grpId="0" animBg="1"/>
      <p:bldP spid="8206" grpId="0" animBg="1"/>
      <p:bldP spid="8209" grpId="0" animBg="1"/>
      <p:bldP spid="8210" grpId="0" animBg="1"/>
      <p:bldP spid="8212" grpId="0" animBg="1"/>
      <p:bldP spid="8213" grpId="0" animBg="1"/>
      <p:bldP spid="8214" grpId="0" animBg="1"/>
      <p:bldP spid="8215" grpId="0" animBg="1" autoUpdateAnimBg="0"/>
      <p:bldP spid="8216" grpId="0" animBg="1" autoUpdateAnimBg="0"/>
      <p:bldP spid="8217" grpId="0" animBg="1"/>
      <p:bldP spid="8218" grpId="0" animBg="1"/>
      <p:bldP spid="8219" grpId="0" animBg="1" autoUpdateAnimBg="0"/>
      <p:bldP spid="82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733800" y="4495800"/>
            <a:ext cx="1905000" cy="685800"/>
          </a:xfrm>
          <a:prstGeom prst="bevel">
            <a:avLst>
              <a:gd name="adj" fmla="val 125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h-TH">
              <a:solidFill>
                <a:srgbClr val="4C202D"/>
              </a:solidFill>
            </a:endParaRPr>
          </a:p>
        </p:txBody>
      </p:sp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2590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Compound Sentence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 of Coordinating Conjunctions</a:t>
            </a: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533400" y="3657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5029200" y="3657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85800" y="3733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SUBJECT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181600" y="3733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609600" y="53340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4800600" y="53340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838200" y="5410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SUBJECT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029200" y="5410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038600" y="4572000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ln>
                  <a:solidFill>
                    <a:schemeClr val="accent4">
                      <a:lumMod val="10000"/>
                    </a:schemeClr>
                  </a:solidFill>
                </a:ln>
                <a:solidFill>
                  <a:srgbClr val="FFFF00"/>
                </a:solidFill>
              </a:rPr>
              <a:t>and</a:t>
            </a:r>
            <a:endParaRPr lang="en-US" sz="2800" dirty="0">
              <a:ln>
                <a:solidFill>
                  <a:schemeClr val="accent4">
                    <a:lumMod val="10000"/>
                  </a:schemeClr>
                </a:solidFill>
              </a:ln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3352800" y="3581400"/>
            <a:ext cx="1905000" cy="685800"/>
          </a:xfrm>
          <a:prstGeom prst="bevel">
            <a:avLst>
              <a:gd name="adj" fmla="val 125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h-TH">
              <a:solidFill>
                <a:srgbClr val="4C202D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Sentence</a:t>
            </a:r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609600" y="1371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4495800" y="1371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838200" y="1447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Tom	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029200" y="1447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swims,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609600" y="45720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4495800" y="45720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Mary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4724400" y="4648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plays tennis.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3657600" y="3657600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FFFF00"/>
                </a:solidFill>
              </a:rPr>
              <a:t>and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  <p:pic>
        <p:nvPicPr>
          <p:cNvPr id="2049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62200"/>
            <a:ext cx="990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25" y="5410200"/>
            <a:ext cx="13747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5410200"/>
            <a:ext cx="1193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2286000"/>
            <a:ext cx="2092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Sentence Types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24000" y="1676400"/>
            <a:ext cx="6175375" cy="4498975"/>
          </a:xfrm>
        </p:spPr>
        <p:txBody>
          <a:bodyPr/>
          <a:lstStyle/>
          <a:p>
            <a:pPr eaLnBrk="1" hangingPunct="1"/>
            <a:r>
              <a:rPr lang="en-US" altLang="en-US" sz="4400" smtClean="0"/>
              <a:t>Simple</a:t>
            </a:r>
          </a:p>
          <a:p>
            <a:pPr eaLnBrk="1" hangingPunct="1"/>
            <a:r>
              <a:rPr lang="en-US" altLang="en-US" sz="4400" smtClean="0"/>
              <a:t>Compound</a:t>
            </a:r>
          </a:p>
          <a:p>
            <a:pPr eaLnBrk="1" hangingPunct="1"/>
            <a:r>
              <a:rPr lang="en-US" altLang="en-US" sz="4400" smtClean="0"/>
              <a:t>Complex</a:t>
            </a:r>
          </a:p>
          <a:p>
            <a:pPr eaLnBrk="1" hangingPunct="1"/>
            <a:r>
              <a:rPr lang="en-US" altLang="en-US" sz="4400" smtClean="0"/>
              <a:t>Compound-Complex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utoUpdateAnimBg="0" advAuto="2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19050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COMPOUND SENTENCE:</a:t>
            </a:r>
            <a:r>
              <a:rPr lang="en-US" sz="2900" b="1" smtClean="0"/>
              <a:t/>
            </a:r>
            <a:br>
              <a:rPr lang="en-US" sz="2900" b="1" smtClean="0"/>
            </a:br>
            <a:r>
              <a:rPr lang="en-US" sz="3200" b="1" i="1" smtClean="0"/>
              <a:t>COORDINATING CONJUNCTIONS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352800" y="228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581400" y="2667000"/>
            <a:ext cx="152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 Black" pitchFamily="34" charset="0"/>
              </a:rPr>
              <a:t>FOR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 Black" pitchFamily="34" charset="0"/>
              </a:rPr>
              <a:t>AND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 Black" pitchFamily="34" charset="0"/>
              </a:rPr>
              <a:t>NOR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 Black" pitchFamily="34" charset="0"/>
              </a:rPr>
              <a:t>BUT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 Black" pitchFamily="34" charset="0"/>
              </a:rPr>
              <a:t>OR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 Black" pitchFamily="34" charset="0"/>
              </a:rPr>
              <a:t>YET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 Black" pitchFamily="34" charset="0"/>
              </a:rPr>
              <a:t>SO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533400" y="30480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>
                <a:latin typeface="Arial" charset="0"/>
              </a:rPr>
              <a:t>Tom swims</a:t>
            </a:r>
            <a:r>
              <a:rPr lang="en-US" altLang="en-US" sz="3600" b="1">
                <a:solidFill>
                  <a:schemeClr val="tx2"/>
                </a:solidFill>
                <a:latin typeface="Arial" charset="0"/>
              </a:rPr>
              <a:t>,</a:t>
            </a:r>
            <a:r>
              <a:rPr lang="en-US" altLang="en-US" sz="36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3600" b="1">
                <a:solidFill>
                  <a:srgbClr val="FFFF00"/>
                </a:solidFill>
                <a:latin typeface="Arial" charset="0"/>
              </a:rPr>
              <a:t>and</a:t>
            </a:r>
            <a:r>
              <a:rPr lang="en-US" altLang="en-US" sz="3600" b="1">
                <a:latin typeface="Arial" charset="0"/>
              </a:rPr>
              <a:t> Mary plays tennis. </a:t>
            </a:r>
            <a:endParaRPr lang="en-US" altLang="en-US">
              <a:latin typeface="Arial" charset="0"/>
            </a:endParaRP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381000" y="4191000"/>
            <a:ext cx="8534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        </a:t>
            </a:r>
            <a:r>
              <a:rPr lang="en-US" altLang="en-US" sz="2800">
                <a:latin typeface="Arial" charset="0"/>
              </a:rPr>
              <a:t>Clause 1                                       Clause 2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     Independent                                 Independent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40750" cy="21336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COMPOUND SENTENCE:</a:t>
            </a:r>
            <a:r>
              <a:rPr lang="en-US" sz="2900" b="1" smtClean="0"/>
              <a:t/>
            </a:r>
            <a:br>
              <a:rPr lang="en-US" sz="2900" b="1" smtClean="0"/>
            </a:br>
            <a:r>
              <a:rPr lang="en-US" sz="3200" b="1" i="1" smtClean="0"/>
              <a:t>COORDINATING CONJUNCTIONS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609600" y="2971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latin typeface="Arial" charset="0"/>
              </a:rPr>
              <a:t>Tom swims</a:t>
            </a:r>
            <a:r>
              <a:rPr lang="en-US" altLang="en-US" sz="3600" b="1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US" altLang="en-US" sz="3600" b="1" dirty="0">
                <a:solidFill>
                  <a:srgbClr val="FFFF00"/>
                </a:solidFill>
                <a:latin typeface="Arial" charset="0"/>
              </a:rPr>
              <a:t>and</a:t>
            </a:r>
            <a:r>
              <a:rPr lang="en-US" altLang="en-US" sz="36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altLang="en-US" sz="3600" b="1" dirty="0">
                <a:latin typeface="Arial" charset="0"/>
              </a:rPr>
              <a:t>Mary plays tennis. 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304800" y="4038600"/>
            <a:ext cx="5791200" cy="1981200"/>
          </a:xfrm>
          <a:prstGeom prst="wedgeEllipseCallout">
            <a:avLst>
              <a:gd name="adj1" fmla="val 60116"/>
              <a:gd name="adj2" fmla="val 39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        </a:t>
            </a:r>
            <a:r>
              <a:rPr lang="en-US" altLang="en-US" sz="3200"/>
              <a:t>Comma before “and” </a:t>
            </a:r>
          </a:p>
          <a:p>
            <a:pPr algn="ctr"/>
            <a:r>
              <a:rPr lang="en-US" altLang="en-US" sz="3200"/>
              <a:t>in compound </a:t>
            </a:r>
          </a:p>
          <a:p>
            <a:pPr algn="ctr"/>
            <a:r>
              <a:rPr lang="en-US" altLang="en-US" sz="3200"/>
              <a:t>sentences!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114800"/>
            <a:ext cx="2159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40750" cy="17526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COMPOUND SENTENCE:</a:t>
            </a:r>
            <a:r>
              <a:rPr lang="en-US" sz="2900" b="1" smtClean="0"/>
              <a:t/>
            </a:r>
            <a:br>
              <a:rPr lang="en-US" sz="2900" b="1" smtClean="0"/>
            </a:br>
            <a:r>
              <a:rPr lang="en-US" sz="3200" b="1" i="1" smtClean="0"/>
              <a:t>COORDINATING CONJUNCTIONS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8"/>
          <p:cNvSpPr>
            <a:spLocks noChangeArrowheads="1"/>
          </p:cNvSpPr>
          <p:nvPr/>
        </p:nvSpPr>
        <p:spPr bwMode="auto">
          <a:xfrm>
            <a:off x="2743200" y="2514600"/>
            <a:ext cx="3657600" cy="40386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620000" cy="16764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COMPOUND SENTENCE:</a:t>
            </a:r>
            <a:br>
              <a:rPr lang="en-US" sz="4000" smtClean="0"/>
            </a:br>
            <a:r>
              <a:rPr lang="en-US" sz="3200" b="1" i="1" smtClean="0"/>
              <a:t>CONJUNCTIVE ADVERBS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352800" y="228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en-US"/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3276600" y="3124200"/>
            <a:ext cx="28956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Arial Black" pitchFamily="34" charset="0"/>
              </a:rPr>
              <a:t>MOREOVER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Arial Black" pitchFamily="34" charset="0"/>
              </a:rPr>
              <a:t>HOWEVER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Arial Black" pitchFamily="34" charset="0"/>
              </a:rPr>
              <a:t>OTHERWISE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Arial Black" pitchFamily="34" charset="0"/>
              </a:rPr>
              <a:t>THEREFORE</a:t>
            </a:r>
          </a:p>
          <a:p>
            <a:pPr>
              <a:spcBef>
                <a:spcPct val="50000"/>
              </a:spcBef>
            </a:pPr>
            <a:endParaRPr lang="en-US" altLang="en-US" sz="3200">
              <a:solidFill>
                <a:srgbClr val="4C202D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352800" y="228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en-US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latin typeface="Arial" charset="0"/>
              </a:rPr>
              <a:t>Bob is handsome</a:t>
            </a:r>
            <a:r>
              <a:rPr lang="en-US" altLang="en-US" sz="3200" b="1" dirty="0">
                <a:solidFill>
                  <a:srgbClr val="FFFF00"/>
                </a:solidFill>
                <a:latin typeface="Arial" charset="0"/>
              </a:rPr>
              <a:t>; moreover, </a:t>
            </a:r>
            <a:r>
              <a:rPr lang="en-US" altLang="en-US" sz="3200" b="1" dirty="0">
                <a:latin typeface="Arial" charset="0"/>
              </a:rPr>
              <a:t>he is rich</a:t>
            </a:r>
            <a:r>
              <a:rPr lang="en-US" altLang="en-US" sz="3200" b="1" i="1" dirty="0">
                <a:latin typeface="Arial" charset="0"/>
              </a:rPr>
              <a:t>. </a:t>
            </a:r>
            <a:endParaRPr lang="en-US" altLang="en-US" sz="3200" i="1" dirty="0">
              <a:latin typeface="Arial" charset="0"/>
            </a:endParaRP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1143000" y="4191000"/>
            <a:ext cx="74676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    Clause 1                                    Clause 2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Independent                               Independent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40750" cy="17526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COMPOUND SENTENCE:</a:t>
            </a:r>
            <a:br>
              <a:rPr lang="en-US" sz="4000" smtClean="0"/>
            </a:br>
            <a:r>
              <a:rPr lang="en-US" sz="3200" b="1" i="1" smtClean="0"/>
              <a:t>CONJUNCTIVE ADVERBS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352800" y="228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en-US"/>
          </a:p>
        </p:txBody>
      </p:sp>
      <p:sp>
        <p:nvSpPr>
          <p:cNvPr id="26627" name="AutoShape 6"/>
          <p:cNvSpPr>
            <a:spLocks noChangeArrowheads="1"/>
          </p:cNvSpPr>
          <p:nvPr/>
        </p:nvSpPr>
        <p:spPr bwMode="auto">
          <a:xfrm>
            <a:off x="304800" y="3505200"/>
            <a:ext cx="5867400" cy="2971800"/>
          </a:xfrm>
          <a:prstGeom prst="wedgeEllipseCallout">
            <a:avLst>
              <a:gd name="adj1" fmla="val 60116"/>
              <a:gd name="adj2" fmla="val 32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800"/>
              <a:t>        Note: Semicolon </a:t>
            </a:r>
          </a:p>
          <a:p>
            <a:pPr algn="ctr"/>
            <a:r>
              <a:rPr lang="en-US" altLang="en-US" sz="2800"/>
              <a:t>before conjunctive</a:t>
            </a:r>
          </a:p>
          <a:p>
            <a:pPr algn="ctr"/>
            <a:r>
              <a:rPr lang="en-US" altLang="en-US" sz="2800"/>
              <a:t>adverb and comma </a:t>
            </a:r>
          </a:p>
          <a:p>
            <a:pPr algn="ctr"/>
            <a:r>
              <a:rPr lang="en-US" altLang="en-US" sz="2800"/>
              <a:t>after conjunctive adverb</a:t>
            </a:r>
            <a:r>
              <a:rPr lang="en-US" altLang="en-US"/>
              <a:t>!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0" y="4191000"/>
            <a:ext cx="2159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533400" y="25146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latin typeface="Arial" charset="0"/>
              </a:rPr>
              <a:t>Bob is handsome</a:t>
            </a:r>
            <a:r>
              <a:rPr lang="en-US" altLang="en-US" sz="3200" b="1">
                <a:solidFill>
                  <a:srgbClr val="FFFF00"/>
                </a:solidFill>
                <a:latin typeface="Arial" charset="0"/>
              </a:rPr>
              <a:t>; moreover</a:t>
            </a:r>
            <a:r>
              <a:rPr lang="en-US" altLang="en-US" sz="3200" b="1">
                <a:solidFill>
                  <a:schemeClr val="tx2"/>
                </a:solidFill>
                <a:latin typeface="Arial" charset="0"/>
              </a:rPr>
              <a:t>,</a:t>
            </a:r>
            <a:r>
              <a:rPr lang="en-US" altLang="en-US" sz="3200" b="1">
                <a:latin typeface="Arial" charset="0"/>
              </a:rPr>
              <a:t> he is rich. </a:t>
            </a:r>
            <a:endParaRPr lang="en-US" altLang="en-US" sz="3200">
              <a:latin typeface="Arial" charset="0"/>
            </a:endParaRP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40750" cy="16002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COMPOUND SENTENCE:</a:t>
            </a:r>
            <a:br>
              <a:rPr lang="en-US" sz="4000" smtClean="0"/>
            </a:br>
            <a:r>
              <a:rPr lang="en-US" sz="3200" b="1" i="1" smtClean="0"/>
              <a:t>CONJUNCTIVE ADVERBS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Conjunctive Adverbs “float”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2057400"/>
            <a:ext cx="8540750" cy="404177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neva" charset="0"/>
              </a:rPr>
              <a:t>Conjunctive adverbs are sometimes called “floating” adverbs because they can be positioned at the beginning, in the middle, or at the end of a clause.</a:t>
            </a:r>
            <a:endParaRPr lang="en-US" altLang="en-US" sz="3600" smtClean="0">
              <a:solidFill>
                <a:srgbClr val="000000"/>
              </a:solidFill>
              <a:latin typeface="Gene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19812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CONJUNCTIVE ADVERB:</a:t>
            </a:r>
            <a:r>
              <a:rPr lang="en-US" sz="2900" b="1" smtClean="0"/>
              <a:t/>
            </a:r>
            <a:br>
              <a:rPr lang="en-US" sz="2900" b="1" smtClean="0"/>
            </a:br>
            <a:r>
              <a:rPr lang="en-US" sz="3200" b="1" i="1" smtClean="0"/>
              <a:t>AT THE BEGINNING, IN THE MIDDLE,AT THE END </a:t>
            </a:r>
            <a:r>
              <a:rPr lang="en-US" sz="2900" b="1" smtClean="0"/>
              <a:t/>
            </a:r>
            <a:br>
              <a:rPr lang="en-US" sz="2900" b="1" smtClean="0"/>
            </a:br>
            <a:endParaRPr lang="en-US" sz="3600" smtClean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352800" y="228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2619375"/>
            <a:ext cx="8305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latin typeface="Arial" charset="0"/>
              </a:rPr>
              <a:t>Bob is handsome</a:t>
            </a:r>
            <a:r>
              <a:rPr lang="en-US" altLang="en-US" sz="3200" b="1">
                <a:solidFill>
                  <a:srgbClr val="FFFF00"/>
                </a:solidFill>
                <a:latin typeface="Arial" charset="0"/>
              </a:rPr>
              <a:t>; moreover,</a:t>
            </a:r>
            <a:r>
              <a:rPr lang="en-US" altLang="en-US" sz="3200" b="1">
                <a:latin typeface="Arial" charset="0"/>
              </a:rPr>
              <a:t> he is rich.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b="1">
                <a:latin typeface="Arial" charset="0"/>
              </a:rPr>
              <a:t>Bob is handsome; he is</a:t>
            </a:r>
            <a:r>
              <a:rPr lang="en-US" altLang="en-US" sz="3200" b="1">
                <a:solidFill>
                  <a:srgbClr val="FFFF00"/>
                </a:solidFill>
                <a:latin typeface="Arial" charset="0"/>
              </a:rPr>
              <a:t>, moreover</a:t>
            </a:r>
            <a:r>
              <a:rPr lang="en-US" altLang="en-US" sz="3200" b="1">
                <a:latin typeface="Arial" charset="0"/>
              </a:rPr>
              <a:t>, rich.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b="1">
                <a:latin typeface="Arial" charset="0"/>
              </a:rPr>
              <a:t> Bob is handsome; he is rich</a:t>
            </a:r>
            <a:r>
              <a:rPr lang="en-US" altLang="en-US" sz="3200" b="1">
                <a:solidFill>
                  <a:srgbClr val="FFFF00"/>
                </a:solidFill>
                <a:latin typeface="Arial" charset="0"/>
              </a:rPr>
              <a:t>, moreover</a:t>
            </a:r>
            <a:r>
              <a:rPr lang="en-US" altLang="en-US" sz="3200" b="1">
                <a:latin typeface="Arial" charset="0"/>
              </a:rPr>
              <a:t>. </a:t>
            </a:r>
          </a:p>
          <a:p>
            <a:pPr algn="ctr">
              <a:spcBef>
                <a:spcPct val="50000"/>
              </a:spcBef>
            </a:pPr>
            <a:endParaRPr lang="en-US" altLang="en-US" sz="3200" b="1" i="1">
              <a:latin typeface="Arial" charset="0"/>
            </a:endParaRPr>
          </a:p>
          <a:p>
            <a:pPr algn="ctr">
              <a:spcBef>
                <a:spcPct val="50000"/>
              </a:spcBef>
            </a:pPr>
            <a:endParaRPr lang="en-US" altLang="en-US" sz="3200" b="1" i="1"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3200" b="1" i="1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Semicolons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2057400"/>
            <a:ext cx="8540750" cy="404177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neva" charset="0"/>
              </a:rPr>
              <a:t>“If the relation between the ideas expressed in the main clauses is very close and obvious without a conjunction, you can separate the clauses with a semicolon” (</a:t>
            </a:r>
            <a:r>
              <a:rPr lang="en-US" altLang="en-US" sz="3600" i="1" smtClean="0">
                <a:latin typeface="Geneva" charset="0"/>
              </a:rPr>
              <a:t>Little, Brown Handbook, 9th Edition, p. 361).</a:t>
            </a:r>
            <a:endParaRPr lang="en-US" altLang="en-US" sz="3600" smtClean="0">
              <a:solidFill>
                <a:srgbClr val="000000"/>
              </a:solidFill>
              <a:latin typeface="Gene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20000" cy="16764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COMPOUND SENTENCE:</a:t>
            </a:r>
            <a:r>
              <a:rPr lang="en-US" sz="2900" b="1" smtClean="0"/>
              <a:t/>
            </a:r>
            <a:br>
              <a:rPr lang="en-US" sz="2900" b="1" smtClean="0"/>
            </a:br>
            <a:r>
              <a:rPr lang="en-US" sz="3200" b="1" i="1" smtClean="0"/>
              <a:t>SEMICOLON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352800" y="228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>
                <a:latin typeface="Arial" charset="0"/>
              </a:rPr>
              <a:t>Tom has benefited from his exercise program</a:t>
            </a:r>
            <a:r>
              <a:rPr lang="en-US" altLang="en-US" sz="3600" b="1">
                <a:solidFill>
                  <a:srgbClr val="FFFF00"/>
                </a:solidFill>
                <a:latin typeface="Arial" charset="0"/>
              </a:rPr>
              <a:t>;</a:t>
            </a:r>
            <a:r>
              <a:rPr lang="en-US" altLang="en-US" sz="3600" b="1">
                <a:latin typeface="Arial" charset="0"/>
              </a:rPr>
              <a:t> he is slim and energetic</a:t>
            </a:r>
            <a:r>
              <a:rPr lang="en-US" altLang="en-US" sz="3600" b="1" i="1">
                <a:latin typeface="Arial" charset="0"/>
              </a:rPr>
              <a:t>. </a:t>
            </a:r>
            <a:endParaRPr lang="en-US" altLang="en-US" sz="360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609600"/>
            <a:ext cx="8537575" cy="1828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Basic Elements of Every Sentence</a:t>
            </a:r>
            <a:endParaRPr lang="en-US" altLang="en-US" smtClean="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609600" y="3657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495800" y="3657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38200" y="3733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2"/>
                </a:solidFill>
              </a:rPr>
              <a:t>SUBJECT</a:t>
            </a:r>
            <a:endParaRPr lang="en-US" altLang="en-US" b="1">
              <a:solidFill>
                <a:schemeClr val="bg2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724400" y="3733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PREDICATE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n-US" b="1" smtClean="0"/>
              <a:t>Complex Sentence</a:t>
            </a:r>
          </a:p>
        </p:txBody>
      </p:sp>
      <p:sp>
        <p:nvSpPr>
          <p:cNvPr id="31747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00"/>
                </a:solidFill>
              </a:rPr>
              <a:t>Complex Sentence</a:t>
            </a:r>
          </a:p>
        </p:txBody>
      </p:sp>
      <p:sp>
        <p:nvSpPr>
          <p:cNvPr id="3277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8006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b="1" smtClean="0"/>
              <a:t> A complex sentence has at least two parts: one that can stand alone and another one that cannot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Char char="Ø"/>
            </a:pPr>
            <a:endParaRPr lang="en-US" altLang="en-US" b="1" smtClean="0"/>
          </a:p>
          <a:p>
            <a:pPr algn="just" eaLnBrk="1" hangingPunct="1">
              <a:lnSpc>
                <a:spcPct val="130000"/>
              </a:lnSpc>
            </a:pPr>
            <a:r>
              <a:rPr lang="en-US" altLang="en-US" b="1" smtClean="0"/>
              <a:t>The part that cannot stand alone is linked to the rest of the sentence by a </a:t>
            </a:r>
            <a:r>
              <a:rPr lang="en-US" altLang="en-US" b="1" smtClean="0">
                <a:solidFill>
                  <a:srgbClr val="FFFF00"/>
                </a:solidFill>
              </a:rPr>
              <a:t>subordinating conjunction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Complex Sentence</a:t>
            </a:r>
          </a:p>
        </p:txBody>
      </p:sp>
      <p:sp>
        <p:nvSpPr>
          <p:cNvPr id="27651" name="Rectangle 1027"/>
          <p:cNvSpPr>
            <a:spLocks noChangeArrowheads="1"/>
          </p:cNvSpPr>
          <p:nvPr/>
        </p:nvSpPr>
        <p:spPr bwMode="auto">
          <a:xfrm>
            <a:off x="228600" y="1752600"/>
            <a:ext cx="8534400" cy="78105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Since my boyfriend and I wanted to have fun, </a:t>
            </a:r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533400" y="2895600"/>
            <a:ext cx="6172200" cy="78105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we went to San Juan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yesterday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33797" name="Picture 1041" descr="n2cs1tzl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5313" y="3276600"/>
            <a:ext cx="1804987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5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Complex Sentence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209800" y="1905000"/>
            <a:ext cx="5753100" cy="7747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</a:rPr>
              <a:t>Since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294BD9"/>
                </a:solidFill>
                <a:latin typeface="Times New Roman" pitchFamily="18" charset="0"/>
              </a:rPr>
              <a:t>we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58A034"/>
                </a:solidFill>
                <a:latin typeface="Times New Roman" pitchFamily="18" charset="0"/>
              </a:rPr>
              <a:t>wanted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to have fun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sz="32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057400" y="5029200"/>
            <a:ext cx="6172200" cy="7747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294BD9"/>
                </a:solidFill>
                <a:latin typeface="Times New Roman" pitchFamily="18" charset="0"/>
              </a:rPr>
              <a:t>we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58A034"/>
                </a:solidFill>
                <a:latin typeface="Times New Roman" pitchFamily="18" charset="0"/>
              </a:rPr>
              <a:t>went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to San Juan yesterday</a:t>
            </a:r>
            <a:r>
              <a:rPr lang="en-US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638800" y="4114800"/>
            <a:ext cx="14335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Predicate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90800" y="4038600"/>
            <a:ext cx="1295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Subject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04800" y="3048000"/>
            <a:ext cx="2054225" cy="83185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Subordinating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Conjunction</a:t>
            </a:r>
          </a:p>
        </p:txBody>
      </p:sp>
      <p:sp>
        <p:nvSpPr>
          <p:cNvPr id="14359" name="AutoShape 23"/>
          <p:cNvSpPr>
            <a:spLocks/>
          </p:cNvSpPr>
          <p:nvPr/>
        </p:nvSpPr>
        <p:spPr bwMode="auto">
          <a:xfrm rot="5400000">
            <a:off x="5448300" y="2400300"/>
            <a:ext cx="381000" cy="4876800"/>
          </a:xfrm>
          <a:prstGeom prst="leftBrace">
            <a:avLst>
              <a:gd name="adj1" fmla="val 106667"/>
              <a:gd name="adj2" fmla="val 3624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>
            <a:off x="2895600" y="46482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1219200" y="2286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1219200" y="2286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6" name="AutoShape 30"/>
          <p:cNvSpPr>
            <a:spLocks/>
          </p:cNvSpPr>
          <p:nvPr/>
        </p:nvSpPr>
        <p:spPr bwMode="auto">
          <a:xfrm rot="-5425032">
            <a:off x="5100638" y="303213"/>
            <a:ext cx="306387" cy="5183187"/>
          </a:xfrm>
          <a:prstGeom prst="leftBrace">
            <a:avLst>
              <a:gd name="adj1" fmla="val 140976"/>
              <a:gd name="adj2" fmla="val 4002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95600" y="3124200"/>
            <a:ext cx="4017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Part that cannot stand alone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40" grpId="0" animBg="1" autoUpdateAnimBg="0"/>
      <p:bldP spid="14347" grpId="0" animBg="1" autoUpdateAnimBg="0"/>
      <p:bldP spid="14348" grpId="0" animBg="1" autoUpdateAnimBg="0"/>
      <p:bldP spid="14352" grpId="0" animBg="1" autoUpdateAnimBg="0"/>
      <p:bldP spid="14359" grpId="0" animBg="1"/>
      <p:bldP spid="14360" grpId="0" animBg="1"/>
      <p:bldP spid="14361" grpId="0" animBg="1"/>
      <p:bldP spid="14362" grpId="0" animBg="1"/>
      <p:bldP spid="14366" grpId="0" animBg="1"/>
      <p:bldP spid="1436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048000" y="3124200"/>
            <a:ext cx="2743200" cy="685800"/>
          </a:xfrm>
          <a:prstGeom prst="bevel">
            <a:avLst>
              <a:gd name="adj" fmla="val 125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h-TH">
              <a:solidFill>
                <a:srgbClr val="4C202D"/>
              </a:solidFill>
            </a:endParaRPr>
          </a:p>
        </p:txBody>
      </p:sp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 Sentence</a:t>
            </a: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609600" y="2133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4495800" y="2133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838200" y="2209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</a:rPr>
              <a:t>SUBJECT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029200" y="2209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</a:rPr>
              <a:t>PREDICATE</a:t>
            </a: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609600" y="4038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>
            <a:off x="4572000" y="4038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762000" y="4114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SUBJECT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800600" y="4114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3276600" y="3200400"/>
            <a:ext cx="236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FFFF00"/>
                </a:solidFill>
              </a:rPr>
              <a:t>even though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124200" y="2971800"/>
            <a:ext cx="2743200" cy="685800"/>
          </a:xfrm>
          <a:prstGeom prst="bevel">
            <a:avLst>
              <a:gd name="adj" fmla="val 125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h-TH">
              <a:solidFill>
                <a:srgbClr val="4C202D"/>
              </a:solidFill>
            </a:endParaRPr>
          </a:p>
        </p:txBody>
      </p:sp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 Sentence</a:t>
            </a:r>
          </a:p>
        </p:txBody>
      </p:sp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609600" y="2133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36869" name="AutoShape 4"/>
          <p:cNvSpPr>
            <a:spLocks noChangeArrowheads="1"/>
          </p:cNvSpPr>
          <p:nvPr/>
        </p:nvSpPr>
        <p:spPr bwMode="auto">
          <a:xfrm>
            <a:off x="4495800" y="2133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838200" y="2209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Bob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5029200" y="2209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is popular</a:t>
            </a:r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609600" y="38862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4495800" y="38862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685800" y="39624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he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4724400" y="39624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is ugly.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200400" y="3048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FF00"/>
                </a:solidFill>
              </a:rPr>
              <a:t>even though</a:t>
            </a:r>
            <a:endParaRPr lang="en-US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7"/>
          <p:cNvSpPr>
            <a:spLocks noChangeArrowheads="1"/>
          </p:cNvSpPr>
          <p:nvPr/>
        </p:nvSpPr>
        <p:spPr bwMode="auto">
          <a:xfrm>
            <a:off x="1295400" y="2286000"/>
            <a:ext cx="6934200" cy="41910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6002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COMPLEX SENTENCE:</a:t>
            </a:r>
            <a:r>
              <a:rPr lang="en-US" sz="2900" b="1" smtClean="0"/>
              <a:t/>
            </a:r>
            <a:br>
              <a:rPr lang="en-US" sz="2900" b="1" smtClean="0"/>
            </a:br>
            <a:r>
              <a:rPr lang="en-US" sz="3200" b="1" i="1" smtClean="0"/>
              <a:t>SUBORDINATING CONJUNCTIONS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581400" y="243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en-US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981200" y="2819400"/>
            <a:ext cx="55626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The most common subordinating conjunctions are</a:t>
            </a:r>
            <a:r>
              <a:rPr lang="en-US" altLang="en-US">
                <a:solidFill>
                  <a:srgbClr val="4C202D"/>
                </a:solidFill>
              </a:rPr>
              <a:t>   </a:t>
            </a:r>
            <a:r>
              <a:rPr lang="en-US" altLang="en-US" sz="2800" b="1">
                <a:solidFill>
                  <a:srgbClr val="4C202D"/>
                </a:solidFill>
              </a:rPr>
              <a:t>"after," "although," "as," "because," "before," "how," "if," "once," "since," "than," "that," though," "till," "until," "when," "where," "whether,” and while."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352800" y="228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en-US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i="1">
                <a:latin typeface="Arial" charset="0"/>
              </a:rPr>
              <a:t>Bob is popular </a:t>
            </a:r>
            <a:r>
              <a:rPr lang="en-US" altLang="en-US" sz="3200" b="1" i="1">
                <a:solidFill>
                  <a:srgbClr val="FFFF00"/>
                </a:solidFill>
                <a:latin typeface="Arial" charset="0"/>
              </a:rPr>
              <a:t>even though</a:t>
            </a:r>
            <a:r>
              <a:rPr lang="en-US" altLang="en-US" sz="3200" b="1" i="1">
                <a:latin typeface="Arial" charset="0"/>
              </a:rPr>
              <a:t> he is ugly.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609600" y="4191000"/>
            <a:ext cx="7162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</a:t>
            </a:r>
            <a:r>
              <a:rPr lang="en-US" altLang="en-US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Clause 1                                      Clause 2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Independent </a:t>
            </a:r>
            <a:r>
              <a:rPr lang="en-US" altLang="en-US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</a:t>
            </a:r>
            <a:r>
              <a:rPr lang="en-US" altLang="en-US" sz="28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Dependent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40750" cy="16764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COMPLEX SENTENCE:</a:t>
            </a:r>
            <a:r>
              <a:rPr lang="en-US" sz="2900" b="1" smtClean="0"/>
              <a:t/>
            </a:r>
            <a:br>
              <a:rPr lang="en-US" sz="2900" b="1" smtClean="0"/>
            </a:br>
            <a:r>
              <a:rPr lang="en-US" sz="3200" b="1" i="1" smtClean="0"/>
              <a:t>SUBORDINATING CONJUNCTIONS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3352800" y="228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en-US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i="1">
                <a:solidFill>
                  <a:srgbClr val="FFFF00"/>
                </a:solidFill>
                <a:latin typeface="Arial" charset="0"/>
              </a:rPr>
              <a:t>Even though</a:t>
            </a:r>
            <a:r>
              <a:rPr lang="en-US" altLang="en-US" sz="3200" b="1" i="1">
                <a:solidFill>
                  <a:schemeClr val="tx2"/>
                </a:solidFill>
                <a:latin typeface="Arial" charset="0"/>
              </a:rPr>
              <a:t> Bob is ugly,</a:t>
            </a:r>
            <a:r>
              <a:rPr lang="en-US" altLang="en-US" sz="3200" b="1" i="1">
                <a:latin typeface="Arial" charset="0"/>
              </a:rPr>
              <a:t> he is popular.</a:t>
            </a:r>
            <a:endParaRPr lang="en-US" altLang="en-US" sz="3200" i="1">
              <a:latin typeface="Arial" charset="0"/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914400" y="4191000"/>
            <a:ext cx="7391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   </a:t>
            </a:r>
            <a:r>
              <a:rPr lang="en-US" altLang="en-US" sz="2800">
                <a:solidFill>
                  <a:schemeClr val="tx2"/>
                </a:solidFill>
                <a:latin typeface="Arial" charset="0"/>
              </a:rPr>
              <a:t>Clause 1</a:t>
            </a:r>
            <a:r>
              <a:rPr lang="en-US" altLang="en-US" sz="2800">
                <a:latin typeface="Arial" charset="0"/>
              </a:rPr>
              <a:t>                                   Clause 2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Arial" charset="0"/>
              </a:rPr>
              <a:t>Dependent</a:t>
            </a:r>
            <a:r>
              <a:rPr lang="en-US" altLang="en-US" sz="2800">
                <a:latin typeface="Arial" charset="0"/>
              </a:rPr>
              <a:t>                                Independent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40750" cy="16764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900" smtClean="0"/>
              <a:t/>
            </a:r>
            <a:br>
              <a:rPr lang="en-US" sz="2900" smtClean="0"/>
            </a:br>
            <a:r>
              <a:rPr lang="en-US" sz="2900" smtClean="0"/>
              <a:t/>
            </a:r>
            <a:br>
              <a:rPr lang="en-US" sz="2900" smtClean="0"/>
            </a:br>
            <a:r>
              <a:rPr lang="en-US" sz="4000" smtClean="0"/>
              <a:t>COMPLEX SENTENCE:</a:t>
            </a:r>
            <a:r>
              <a:rPr lang="en-US" sz="2900" b="1" smtClean="0"/>
              <a:t/>
            </a:r>
            <a:br>
              <a:rPr lang="en-US" sz="2900" b="1" smtClean="0"/>
            </a:br>
            <a:r>
              <a:rPr lang="en-US" sz="3200" b="1" i="1" smtClean="0"/>
              <a:t>SUBORDINATING CONJUNCTIONS</a:t>
            </a:r>
            <a:r>
              <a:rPr lang="en-US" sz="3200" b="1" smtClean="0"/>
              <a:t/>
            </a:r>
            <a:br>
              <a:rPr lang="en-US" sz="3200" b="1" smtClean="0"/>
            </a:b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Título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pPr eaLnBrk="1" hangingPunct="1"/>
            <a:r>
              <a:rPr lang="es-ES" altLang="en-US" b="1" smtClean="0"/>
              <a:t>Compound-Complex Sentence</a:t>
            </a:r>
          </a:p>
        </p:txBody>
      </p:sp>
      <p:sp>
        <p:nvSpPr>
          <p:cNvPr id="40963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Elements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609600" y="3657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495800" y="3657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838200" y="37211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Mary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953000" y="3733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plays tennis</a:t>
            </a:r>
            <a:r>
              <a:rPr lang="en-US" altLang="en-US" sz="28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151" name="AutoShape 9"/>
          <p:cNvSpPr>
            <a:spLocks noChangeArrowheads="1"/>
          </p:cNvSpPr>
          <p:nvPr/>
        </p:nvSpPr>
        <p:spPr bwMode="auto">
          <a:xfrm>
            <a:off x="609600" y="2133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6152" name="AutoShape 10"/>
          <p:cNvSpPr>
            <a:spLocks noChangeArrowheads="1"/>
          </p:cNvSpPr>
          <p:nvPr/>
        </p:nvSpPr>
        <p:spPr bwMode="auto">
          <a:xfrm>
            <a:off x="4495800" y="2133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838200" y="21971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SUBJECT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6154" name="Text Box 12"/>
          <p:cNvSpPr txBox="1">
            <a:spLocks noChangeArrowheads="1"/>
          </p:cNvSpPr>
          <p:nvPr/>
        </p:nvSpPr>
        <p:spPr bwMode="auto">
          <a:xfrm>
            <a:off x="5029200" y="2209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155" name="AutoShape 13"/>
          <p:cNvSpPr>
            <a:spLocks noChangeArrowheads="1"/>
          </p:cNvSpPr>
          <p:nvPr/>
        </p:nvSpPr>
        <p:spPr bwMode="auto">
          <a:xfrm>
            <a:off x="6172200" y="29718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6156" name="AutoShape 14"/>
          <p:cNvSpPr>
            <a:spLocks noChangeArrowheads="1"/>
          </p:cNvSpPr>
          <p:nvPr/>
        </p:nvSpPr>
        <p:spPr bwMode="auto">
          <a:xfrm>
            <a:off x="2362200" y="29718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pic>
        <p:nvPicPr>
          <p:cNvPr id="615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572000"/>
            <a:ext cx="187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572000"/>
            <a:ext cx="1193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3434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800" b="1" smtClean="0"/>
              <a:t> </a:t>
            </a:r>
            <a:r>
              <a:rPr lang="en-US" altLang="en-US" b="1" smtClean="0"/>
              <a:t>This type of sentence has more than one part that can stand alone, and at least one that cannot.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Char char="Ø"/>
            </a:pPr>
            <a:endParaRPr lang="en-US" altLang="en-US" b="1" smtClean="0"/>
          </a:p>
          <a:p>
            <a:pPr algn="just" eaLnBrk="1" hangingPunct="1">
              <a:lnSpc>
                <a:spcPct val="130000"/>
              </a:lnSpc>
            </a:pPr>
            <a:r>
              <a:rPr lang="en-US" altLang="en-US" b="1" smtClean="0"/>
              <a:t>Conjunctions link the different parts of this sentence.</a:t>
            </a:r>
          </a:p>
        </p:txBody>
      </p:sp>
      <p:sp>
        <p:nvSpPr>
          <p:cNvPr id="41987" name="Rectangle 1031"/>
          <p:cNvSpPr>
            <a:spLocks noChangeArrowheads="1"/>
          </p:cNvSpPr>
          <p:nvPr/>
        </p:nvSpPr>
        <p:spPr bwMode="auto">
          <a:xfrm>
            <a:off x="6096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en-US" sz="4400" b="1">
                <a:solidFill>
                  <a:srgbClr val="FFFF00"/>
                </a:solidFill>
              </a:rPr>
              <a:t>Compound-Complex Sentence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Compound-Complex Sentence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09600" y="2133600"/>
            <a:ext cx="6642100" cy="57943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Since we wanted to have fun,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81000" y="3048000"/>
            <a:ext cx="8534400" cy="5842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my boyfriend and I went to San Juan yesterday,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62000" y="4038600"/>
            <a:ext cx="5645150" cy="57943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and we danced all night.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 autoUpdateAnimBg="0"/>
      <p:bldP spid="15364" grpId="0" animBg="1" autoUpdateAnimBg="0"/>
      <p:bldP spid="1536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057400" y="2133600"/>
            <a:ext cx="5194300" cy="57943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</a:rPr>
              <a:t>Since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294BD9"/>
                </a:solidFill>
                <a:latin typeface="Times New Roman" pitchFamily="18" charset="0"/>
              </a:rPr>
              <a:t>we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58A034"/>
                </a:solidFill>
                <a:latin typeface="Times New Roman" pitchFamily="18" charset="0"/>
              </a:rPr>
              <a:t>wanted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to have fun</a:t>
            </a:r>
            <a:r>
              <a:rPr lang="en-US" sz="3200" b="1" dirty="0">
                <a:latin typeface="Times New Roman" pitchFamily="18" charset="0"/>
              </a:rPr>
              <a:t>,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90600" y="3657600"/>
            <a:ext cx="7134225" cy="57943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294BD9"/>
                </a:solidFill>
                <a:latin typeface="Times New Roman" pitchFamily="18" charset="0"/>
              </a:rPr>
              <a:t>   my boyfriend and I</a:t>
            </a:r>
            <a:r>
              <a:rPr lang="en-US" sz="3200" b="1" dirty="0">
                <a:latin typeface="Times New Roman" pitchFamily="18" charset="0"/>
              </a:rPr>
              <a:t>  </a:t>
            </a:r>
            <a:r>
              <a:rPr lang="en-US" sz="3200" b="1" dirty="0">
                <a:solidFill>
                  <a:srgbClr val="58A034"/>
                </a:solidFill>
                <a:latin typeface="Times New Roman" pitchFamily="18" charset="0"/>
              </a:rPr>
              <a:t>went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to San Juan,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971800" y="5486400"/>
            <a:ext cx="4392613" cy="57943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</a:rPr>
              <a:t>and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294BD9"/>
                </a:solidFill>
                <a:latin typeface="Times New Roman" pitchFamily="18" charset="0"/>
              </a:rPr>
              <a:t>we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58A034"/>
                </a:solidFill>
                <a:latin typeface="Times New Roman" pitchFamily="18" charset="0"/>
              </a:rPr>
              <a:t>danced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all night</a:t>
            </a:r>
            <a:r>
              <a:rPr lang="en-US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667000" y="4648200"/>
            <a:ext cx="1295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Subject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953000" y="4648200"/>
            <a:ext cx="1524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Predicate</a:t>
            </a:r>
          </a:p>
        </p:txBody>
      </p:sp>
      <p:sp>
        <p:nvSpPr>
          <p:cNvPr id="16420" name="AutoShape 36"/>
          <p:cNvSpPr>
            <a:spLocks/>
          </p:cNvSpPr>
          <p:nvPr/>
        </p:nvSpPr>
        <p:spPr bwMode="auto">
          <a:xfrm rot="16200000" flipH="1">
            <a:off x="6324600" y="2971800"/>
            <a:ext cx="304800" cy="2895600"/>
          </a:xfrm>
          <a:prstGeom prst="rightBrace">
            <a:avLst>
              <a:gd name="adj1" fmla="val 0"/>
              <a:gd name="adj2" fmla="val 2565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16421" name="AutoShape 37"/>
          <p:cNvSpPr>
            <a:spLocks/>
          </p:cNvSpPr>
          <p:nvPr/>
        </p:nvSpPr>
        <p:spPr bwMode="auto">
          <a:xfrm rot="-5400000">
            <a:off x="5147469" y="3996531"/>
            <a:ext cx="447675" cy="2817813"/>
          </a:xfrm>
          <a:prstGeom prst="rightBrace">
            <a:avLst>
              <a:gd name="adj1" fmla="val 52453"/>
              <a:gd name="adj2" fmla="val 5736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381000" y="1420813"/>
            <a:ext cx="1997075" cy="7112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</a:rPr>
              <a:t>Subordinating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</a:rPr>
              <a:t>Conjunction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304800" y="4724400"/>
            <a:ext cx="1841500" cy="7112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</a:rPr>
              <a:t>Coordinating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</a:rPr>
              <a:t>Conjunction</a:t>
            </a:r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1371600" y="2133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1371600" y="243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2133600" y="51816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2514600" y="2971800"/>
            <a:ext cx="4017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Part that cannot stand alone</a:t>
            </a:r>
          </a:p>
        </p:txBody>
      </p:sp>
      <p:sp>
        <p:nvSpPr>
          <p:cNvPr id="16429" name="AutoShape 45"/>
          <p:cNvSpPr>
            <a:spLocks/>
          </p:cNvSpPr>
          <p:nvPr/>
        </p:nvSpPr>
        <p:spPr bwMode="auto">
          <a:xfrm rot="-5425032">
            <a:off x="4573588" y="247650"/>
            <a:ext cx="306388" cy="5183187"/>
          </a:xfrm>
          <a:prstGeom prst="leftBrace">
            <a:avLst>
              <a:gd name="adj1" fmla="val 140976"/>
              <a:gd name="adj2" fmla="val 4002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44048" name="Rectangle 47"/>
          <p:cNvSpPr>
            <a:spLocks noChangeArrowheads="1"/>
          </p:cNvSpPr>
          <p:nvPr/>
        </p:nvSpPr>
        <p:spPr bwMode="auto">
          <a:xfrm>
            <a:off x="609600" y="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en-US" sz="4400" b="1">
                <a:solidFill>
                  <a:schemeClr val="tx2"/>
                </a:solidFill>
              </a:rPr>
              <a:t>Compound-Complex Sentence</a:t>
            </a:r>
          </a:p>
        </p:txBody>
      </p:sp>
      <p:cxnSp>
        <p:nvCxnSpPr>
          <p:cNvPr id="44049" name="AutoShape 48"/>
          <p:cNvCxnSpPr>
            <a:cxnSpLocks noChangeShapeType="1"/>
            <a:stCxn id="16398" idx="0"/>
            <a:endCxn id="16398" idx="0"/>
          </p:cNvCxnSpPr>
          <p:nvPr/>
        </p:nvCxnSpPr>
        <p:spPr bwMode="auto">
          <a:xfrm rot="5400000" flipH="1" flipV="1">
            <a:off x="5715000" y="4648200"/>
            <a:ext cx="1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434" name="AutoShape 50"/>
          <p:cNvSpPr>
            <a:spLocks/>
          </p:cNvSpPr>
          <p:nvPr/>
        </p:nvSpPr>
        <p:spPr bwMode="auto">
          <a:xfrm rot="5400000">
            <a:off x="2743200" y="2971800"/>
            <a:ext cx="304800" cy="2895600"/>
          </a:xfrm>
          <a:prstGeom prst="rightBrace">
            <a:avLst>
              <a:gd name="adj1" fmla="val 0"/>
              <a:gd name="adj2" fmla="val 2565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animBg="1" autoUpdateAnimBg="0"/>
      <p:bldP spid="16389" grpId="0" animBg="1" autoUpdateAnimBg="0"/>
      <p:bldP spid="16397" grpId="0" animBg="1" autoUpdateAnimBg="0"/>
      <p:bldP spid="16398" grpId="0" animBg="1" autoUpdateAnimBg="0"/>
      <p:bldP spid="16420" grpId="0" animBg="1"/>
      <p:bldP spid="16421" grpId="0" animBg="1"/>
      <p:bldP spid="16422" grpId="0" animBg="1" autoUpdateAnimBg="0"/>
      <p:bldP spid="16424" grpId="0" animBg="1" autoUpdateAnimBg="0"/>
      <p:bldP spid="16425" grpId="0" animBg="1"/>
      <p:bldP spid="16426" grpId="0" animBg="1"/>
      <p:bldP spid="16427" grpId="0" animBg="1"/>
      <p:bldP spid="16428" grpId="0" animBg="1" autoUpdateAnimBg="0"/>
      <p:bldP spid="16429" grpId="0" animBg="1"/>
      <p:bldP spid="164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276600" y="4419600"/>
            <a:ext cx="2743200" cy="685800"/>
          </a:xfrm>
          <a:prstGeom prst="bevel">
            <a:avLst>
              <a:gd name="adj" fmla="val 125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h-TH">
              <a:solidFill>
                <a:srgbClr val="4C202D"/>
              </a:solidFill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3276600" y="2438400"/>
            <a:ext cx="2743200" cy="685800"/>
          </a:xfrm>
          <a:prstGeom prst="bevel">
            <a:avLst>
              <a:gd name="adj" fmla="val 125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h-TH">
              <a:solidFill>
                <a:srgbClr val="4C202D"/>
              </a:solidFill>
            </a:endParaRPr>
          </a:p>
        </p:txBody>
      </p:sp>
      <p:sp>
        <p:nvSpPr>
          <p:cNvPr id="4506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Compound-Complex Sentence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533400" y="15240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4419600" y="15240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Mike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4953000" y="1600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is popular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533400" y="3276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419600" y="3276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45067" name="Text Box 9"/>
          <p:cNvSpPr txBox="1">
            <a:spLocks noChangeArrowheads="1"/>
          </p:cNvSpPr>
          <p:nvPr/>
        </p:nvSpPr>
        <p:spPr bwMode="auto">
          <a:xfrm>
            <a:off x="609600" y="3352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he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4648200" y="3352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is good looking,</a:t>
            </a:r>
          </a:p>
        </p:txBody>
      </p:sp>
      <p:sp>
        <p:nvSpPr>
          <p:cNvPr id="45069" name="Text Box 11"/>
          <p:cNvSpPr txBox="1">
            <a:spLocks noChangeArrowheads="1"/>
          </p:cNvSpPr>
          <p:nvPr/>
        </p:nvSpPr>
        <p:spPr bwMode="auto">
          <a:xfrm>
            <a:off x="3810000" y="259080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FFFF00"/>
                </a:solidFill>
              </a:rPr>
              <a:t>because</a:t>
            </a:r>
            <a:endParaRPr lang="en-US" altLang="en-US" sz="2800">
              <a:solidFill>
                <a:srgbClr val="FFFF00"/>
              </a:solidFill>
            </a:endParaRP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533400" y="54102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419600" y="54102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45072" name="Text Box 14"/>
          <p:cNvSpPr txBox="1">
            <a:spLocks noChangeArrowheads="1"/>
          </p:cNvSpPr>
          <p:nvPr/>
        </p:nvSpPr>
        <p:spPr bwMode="auto">
          <a:xfrm>
            <a:off x="609600" y="54864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he 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5073" name="Text Box 15"/>
          <p:cNvSpPr txBox="1">
            <a:spLocks noChangeArrowheads="1"/>
          </p:cNvSpPr>
          <p:nvPr/>
        </p:nvSpPr>
        <p:spPr bwMode="auto">
          <a:xfrm>
            <a:off x="4648200" y="54864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is not very happy.</a:t>
            </a:r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038600" y="4572000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FFFF00"/>
                </a:solidFill>
              </a:rPr>
              <a:t>but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n-US" smtClean="0"/>
              <a:t>Exercises</a:t>
            </a:r>
          </a:p>
        </p:txBody>
      </p:sp>
      <p:sp>
        <p:nvSpPr>
          <p:cNvPr id="46083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FFFF"/>
                </a:solidFill>
              </a:rPr>
              <a:t>Say if the following sentences are:</a:t>
            </a:r>
          </a:p>
          <a:p>
            <a:pPr eaLnBrk="1" hangingPunct="1"/>
            <a:r>
              <a:rPr lang="en-US" altLang="en-US" smtClean="0">
                <a:solidFill>
                  <a:srgbClr val="FFFFFF"/>
                </a:solidFill>
              </a:rPr>
              <a:t>Simple, compound, complex or compound-complex.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2 Marcador de contenido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5821363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dirty="0" smtClean="0"/>
              <a:t>The bell rang. 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dirty="0" smtClean="0"/>
              <a:t>Bridget ran the first part of the race, and Tara biked the second part.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dirty="0" smtClean="0"/>
              <a:t>He stands at the bottom of the cliff while the climber moves up the rock.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dirty="0" smtClean="0"/>
              <a:t>The skier turned and jumped.</a:t>
            </a:r>
          </a:p>
          <a:p>
            <a:pPr marL="514350" indent="-514350" eaLnBrk="1" hangingPunct="1">
              <a:buNone/>
            </a:pPr>
            <a:endParaRPr lang="en-US" dirty="0" smtClean="0"/>
          </a:p>
          <a:p>
            <a:pPr marL="514350" indent="-514350" eaLnBrk="1" hangingPunct="1"/>
            <a:endParaRPr lang="en-US" dirty="0" smtClean="0"/>
          </a:p>
          <a:p>
            <a:pPr marL="514350" indent="-514350" eaLnBrk="1" hangingPunct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mtClean="0"/>
              <a:t>Answers</a:t>
            </a:r>
          </a:p>
        </p:txBody>
      </p:sp>
      <p:sp>
        <p:nvSpPr>
          <p:cNvPr id="4813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altLang="en-US" dirty="0" smtClean="0"/>
              <a:t>Simple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altLang="en-US" dirty="0" err="1" smtClean="0"/>
              <a:t>Compound</a:t>
            </a:r>
            <a:r>
              <a:rPr lang="es-ES" altLang="en-US" dirty="0" smtClean="0"/>
              <a:t> 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altLang="en-US" dirty="0" err="1" smtClean="0"/>
              <a:t>Complex</a:t>
            </a:r>
            <a:endParaRPr lang="es-ES" altLang="en-US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altLang="en-US" dirty="0" smtClean="0"/>
              <a:t>Simple </a:t>
            </a:r>
          </a:p>
          <a:p>
            <a:pPr marL="514350" indent="-514350" eaLnBrk="1" hangingPunct="1">
              <a:buNone/>
            </a:pPr>
            <a:endParaRPr lang="es-ES" altLang="en-US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s-ES" alt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2 Marcador de contenido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dirty="0" smtClean="0"/>
              <a:t>Because Kayla has so much climbing experience , we asked her to lead our group.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dirty="0" smtClean="0"/>
              <a:t>You and I need piano lessons.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dirty="0" smtClean="0"/>
              <a:t>I planned to go to the hockey game, but I couldn’t get tickets.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dirty="0" smtClean="0"/>
              <a:t>Dorothy likes white water rafting, but she also enjoys kayaking.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mtClean="0"/>
              <a:t>Answers </a:t>
            </a:r>
          </a:p>
        </p:txBody>
      </p:sp>
      <p:sp>
        <p:nvSpPr>
          <p:cNvPr id="501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err="1" smtClean="0"/>
              <a:t>Complex</a:t>
            </a:r>
            <a:endParaRPr lang="es-ES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smtClean="0"/>
              <a:t>Simple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err="1" smtClean="0"/>
              <a:t>Compound</a:t>
            </a:r>
            <a:endParaRPr lang="es-ES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err="1" smtClean="0"/>
              <a:t>Compound</a:t>
            </a:r>
            <a:endParaRPr lang="es-ES" dirty="0" smtClean="0"/>
          </a:p>
          <a:p>
            <a:pPr marL="514350" indent="-514350" eaLnBrk="1" hangingPunct="1"/>
            <a:endParaRPr lang="es-E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9600" dirty="0" smtClean="0"/>
          </a:p>
          <a:p>
            <a:pPr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n-US" b="1" smtClean="0"/>
              <a:t>Simple Sentence</a:t>
            </a:r>
          </a:p>
        </p:txBody>
      </p:sp>
      <p:sp>
        <p:nvSpPr>
          <p:cNvPr id="7171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00"/>
                </a:solidFill>
              </a:rPr>
              <a:t>Simple Sentence</a:t>
            </a:r>
          </a:p>
        </p:txBody>
      </p:sp>
      <p:sp>
        <p:nvSpPr>
          <p:cNvPr id="819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en-US" b="1" smtClean="0"/>
              <a:t>   A simple sentence has one subject  and one predicate.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Char char="Ø"/>
            </a:pPr>
            <a:endParaRPr lang="en-US" altLang="en-US" b="1" smtClean="0"/>
          </a:p>
        </p:txBody>
      </p:sp>
      <p:pic>
        <p:nvPicPr>
          <p:cNvPr id="8196" name="Picture 6" descr="yoxe_hit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581400"/>
            <a:ext cx="296227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/>
              <a:t>Simple Sentence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600200" y="3352800"/>
            <a:ext cx="6745288" cy="579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C0000"/>
                </a:solidFill>
              </a:rPr>
              <a:t>We went to San Juan yesterday.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295400" y="1905000"/>
            <a:ext cx="7604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b="1"/>
              <a:t>Observe how a simple sentence is constructed:</a:t>
            </a:r>
          </a:p>
        </p:txBody>
      </p:sp>
      <p:pic>
        <p:nvPicPr>
          <p:cNvPr id="9221" name="Picture 6" descr="pgwgcsns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2672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Simple Sentence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371600" y="3505200"/>
            <a:ext cx="5100638" cy="579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294BD9"/>
                </a:solidFill>
              </a:rPr>
              <a:t>We  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58A034"/>
                </a:solidFill>
              </a:rPr>
              <a:t>went  </a:t>
            </a:r>
            <a:r>
              <a:rPr lang="en-US" sz="3200" b="1" dirty="0">
                <a:solidFill>
                  <a:srgbClr val="E400A8"/>
                </a:solidFill>
              </a:rPr>
              <a:t>to San Juan .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1700213" cy="528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294BD9"/>
                </a:solidFill>
              </a:rPr>
              <a:t>Pronoun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971800" y="2362200"/>
            <a:ext cx="1023938" cy="528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58A034"/>
                </a:solidFill>
              </a:rPr>
              <a:t>Verb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762000" y="4876800"/>
            <a:ext cx="28956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b="1"/>
              <a:t>Simple subject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4343400" y="4876800"/>
            <a:ext cx="38100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b="1"/>
              <a:t>Complete predicate</a:t>
            </a:r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1600200" y="2819400"/>
            <a:ext cx="15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 flipV="1">
            <a:off x="1600200" y="4038600"/>
            <a:ext cx="152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H="1">
            <a:off x="3048000" y="2895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1" name="AutoShape 12"/>
          <p:cNvSpPr>
            <a:spLocks/>
          </p:cNvSpPr>
          <p:nvPr/>
        </p:nvSpPr>
        <p:spPr bwMode="auto">
          <a:xfrm rot="-5361910">
            <a:off x="4156075" y="2320925"/>
            <a:ext cx="760413" cy="4043363"/>
          </a:xfrm>
          <a:prstGeom prst="leftBrace">
            <a:avLst>
              <a:gd name="adj1" fmla="val 44311"/>
              <a:gd name="adj2" fmla="val 5188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4648200" y="2362200"/>
            <a:ext cx="3863975" cy="528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E400A8"/>
                </a:solidFill>
              </a:rPr>
              <a:t>Prepositional phrase</a:t>
            </a:r>
          </a:p>
        </p:txBody>
      </p:sp>
      <p:sp>
        <p:nvSpPr>
          <p:cNvPr id="10253" name="AutoShape 14"/>
          <p:cNvSpPr>
            <a:spLocks/>
          </p:cNvSpPr>
          <p:nvPr/>
        </p:nvSpPr>
        <p:spPr bwMode="auto">
          <a:xfrm rot="5400000">
            <a:off x="4572000" y="2133600"/>
            <a:ext cx="685800" cy="25146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SENTENCE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609600" y="3265488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495800" y="3276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838200" y="3352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Mary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953000" y="334168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plays tennis.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609600" y="1752600"/>
            <a:ext cx="3810000" cy="685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4495800" y="1752600"/>
            <a:ext cx="3810000" cy="685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838200" y="1854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SUBJECT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029200" y="1828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2286000" y="26924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066800" y="4179888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     one subject 			one predicate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6172200" y="26035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en-US"/>
          </a:p>
        </p:txBody>
      </p:sp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724400"/>
            <a:ext cx="187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724400"/>
            <a:ext cx="1193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9665</TotalTime>
  <Words>903</Words>
  <Application>Microsoft Macintosh PowerPoint</Application>
  <PresentationFormat>On-screen Show (4:3)</PresentationFormat>
  <Paragraphs>243</Paragraphs>
  <Slides>49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Tema de Office</vt:lpstr>
      <vt:lpstr>Document</vt:lpstr>
      <vt:lpstr>    </vt:lpstr>
      <vt:lpstr>Sentence Types</vt:lpstr>
      <vt:lpstr>Basic Elements of Every Sentence</vt:lpstr>
      <vt:lpstr>Basic Elements</vt:lpstr>
      <vt:lpstr>Simple Sentence</vt:lpstr>
      <vt:lpstr>Simple Sentence</vt:lpstr>
      <vt:lpstr>Simple Sentence</vt:lpstr>
      <vt:lpstr>Simple Sentence</vt:lpstr>
      <vt:lpstr>SIMPLE SENTENCE</vt:lpstr>
      <vt:lpstr>Simple Sentence</vt:lpstr>
      <vt:lpstr>Simple Sentence</vt:lpstr>
      <vt:lpstr>SIMPLE SENTENCE with compound subject</vt:lpstr>
      <vt:lpstr>SIMPLE SENTENCE with compound subject  and compound predicate</vt:lpstr>
      <vt:lpstr>Compound Sentence</vt:lpstr>
      <vt:lpstr>Compound Sentence</vt:lpstr>
      <vt:lpstr>Compound Sentence</vt:lpstr>
      <vt:lpstr>Compound Sentence</vt:lpstr>
      <vt:lpstr>Compound Sentence   Use of Coordinating Conjunctions</vt:lpstr>
      <vt:lpstr>Compound Sentence</vt:lpstr>
      <vt:lpstr> COMPOUND SENTENCE: COORDINATING CONJUNCTIONS </vt:lpstr>
      <vt:lpstr> COMPOUND SENTENCE: COORDINATING CONJUNCTIONS </vt:lpstr>
      <vt:lpstr> COMPOUND SENTENCE: COORDINATING CONJUNCTIONS </vt:lpstr>
      <vt:lpstr>  COMPOUND SENTENCE: CONJUNCTIVE ADVERBS </vt:lpstr>
      <vt:lpstr>  COMPOUND SENTENCE: CONJUNCTIVE ADVERBS </vt:lpstr>
      <vt:lpstr>  COMPOUND SENTENCE: CONJUNCTIVE ADVERBS </vt:lpstr>
      <vt:lpstr>Conjunctive Adverbs “float”</vt:lpstr>
      <vt:lpstr> CONJUNCTIVE ADVERB: AT THE BEGINNING, IN THE MIDDLE,AT THE END  </vt:lpstr>
      <vt:lpstr>Semicolons</vt:lpstr>
      <vt:lpstr>  COMPOUND SENTENCE: SEMICOLON </vt:lpstr>
      <vt:lpstr>Complex Sentence</vt:lpstr>
      <vt:lpstr>Complex Sentence</vt:lpstr>
      <vt:lpstr>Complex Sentence</vt:lpstr>
      <vt:lpstr>Complex Sentence</vt:lpstr>
      <vt:lpstr>Complex Sentence</vt:lpstr>
      <vt:lpstr>Complex Sentence</vt:lpstr>
      <vt:lpstr>  COMPLEX SENTENCE: SUBORDINATING CONJUNCTIONS </vt:lpstr>
      <vt:lpstr>  COMPLEX SENTENCE: SUBORDINATING CONJUNCTIONS </vt:lpstr>
      <vt:lpstr>  COMPLEX SENTENCE: SUBORDINATING CONJUNCTIONS </vt:lpstr>
      <vt:lpstr>Compound-Complex Sentence</vt:lpstr>
      <vt:lpstr>Slide 40</vt:lpstr>
      <vt:lpstr>Compound-Complex Sentence</vt:lpstr>
      <vt:lpstr>Slide 42</vt:lpstr>
      <vt:lpstr>Compound-Complex Sentence</vt:lpstr>
      <vt:lpstr>Exercises</vt:lpstr>
      <vt:lpstr>Slide 45</vt:lpstr>
      <vt:lpstr>Answers</vt:lpstr>
      <vt:lpstr>Slide 47</vt:lpstr>
      <vt:lpstr>Answers </vt:lpstr>
      <vt:lpstr>Slide 49</vt:lpstr>
    </vt:vector>
  </TitlesOfParts>
  <Company>University of Houston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Sentence Structure</dc:title>
  <dc:creator>Douglas</dc:creator>
  <cp:lastModifiedBy>DELL</cp:lastModifiedBy>
  <cp:revision>153</cp:revision>
  <cp:lastPrinted>2003-03-17T21:37:46Z</cp:lastPrinted>
  <dcterms:created xsi:type="dcterms:W3CDTF">2003-03-10T02:17:53Z</dcterms:created>
  <dcterms:modified xsi:type="dcterms:W3CDTF">2020-11-20T06:14:38Z</dcterms:modified>
</cp:coreProperties>
</file>