
<file path=[Content_Types].xml><?xml version="1.0" encoding="utf-8"?>
<Types xmlns="http://schemas.openxmlformats.org/package/2006/content-types">
  <Default Extension="rels" ContentType="application/vnd.openxmlformats-package.relationships+xml"/>
  <Default Extension="xml" ContentType="application/xml"/>
  <Override PartName="/ppt/presProps1.xml" ContentType="application/vnd.openxmlformats-officedocument.presentationml.presProps+xml"/>
  <Override PartName="/ppt/viewProps1.xml" ContentType="application/vnd.openxmlformats-officedocument.presentationml.viewProps+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8" Type="http://schemas.openxmlformats.org/officeDocument/2006/relationships/slide" Target="slides/slide3.xml"/><Relationship Id="rId18" Type="http://schemas.openxmlformats.org/officeDocument/2006/relationships/customXml" Target="../customXml/item2.xml"/><Relationship Id="rId3" Type="http://schemas.openxmlformats.org/officeDocument/2006/relationships/presProps" Target="presProps1.xml"/><Relationship Id="rId12" Type="http://schemas.openxmlformats.org/officeDocument/2006/relationships/slide" Target="slides/slide7.xml"/><Relationship Id="rId7" Type="http://schemas.openxmlformats.org/officeDocument/2006/relationships/slide" Target="slides/slide2.xml"/><Relationship Id="rId17" Type="http://schemas.openxmlformats.org/officeDocument/2006/relationships/customXml" Target="../customXml/item1.xml"/><Relationship Id="rId2" Type="http://schemas.openxmlformats.org/officeDocument/2006/relationships/viewProps" Target="viewProps1.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C02F5-EA44-44F0-B8D2-9BB1093641C6}" type="datetimeFigureOut">
              <a:rPr lang="en-US" smtClean="0"/>
              <a:t>4/21/2020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B033B-318B-4B84-9B58-AA140CF72E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4/21/2020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chemeClr val="tx1"/>
                </a:solidFill>
                <a:latin typeface="Times New Roman" pitchFamily="18" charset="0"/>
                <a:cs typeface="Times New Roman" pitchFamily="18" charset="0"/>
              </a:rPr>
              <a:t>BOOK –FILM REVIEW</a:t>
            </a:r>
            <a:endParaRPr lang="en-IN"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423564" cy="5915891"/>
          </a:xfrm>
        </p:spPr>
        <p:txBody>
          <a:bodyPr>
            <a:noAutofit/>
          </a:bodyPr>
          <a:lstStyle/>
          <a:p>
            <a:r>
              <a:rPr lang="en-US" sz="3200" b="1" dirty="0" smtClean="0"/>
              <a:t>                      </a:t>
            </a:r>
            <a:r>
              <a:rPr lang="en-US" sz="3200" b="1" dirty="0" smtClean="0">
                <a:latin typeface="Arial" pitchFamily="34" charset="0"/>
                <a:cs typeface="Arial" pitchFamily="34" charset="0"/>
              </a:rPr>
              <a:t>Example </a:t>
            </a:r>
            <a:r>
              <a:rPr lang="en-US" sz="3200" b="1" dirty="0" smtClean="0">
                <a:latin typeface="Arial" pitchFamily="34" charset="0"/>
                <a:cs typeface="Arial" pitchFamily="34" charset="0"/>
              </a:rPr>
              <a:t>for Film </a:t>
            </a:r>
            <a:r>
              <a:rPr lang="en-US" sz="3200" b="1" dirty="0" smtClean="0">
                <a:latin typeface="Arial" pitchFamily="34" charset="0"/>
                <a:cs typeface="Arial" pitchFamily="34" charset="0"/>
              </a:rPr>
              <a:t>Review        </a:t>
            </a:r>
            <a:r>
              <a:rPr lang="en-US" sz="2400" b="1" dirty="0" smtClean="0">
                <a:latin typeface="Arial" pitchFamily="34" charset="0"/>
                <a:cs typeface="Arial" pitchFamily="34" charset="0"/>
              </a:rPr>
              <a:t/>
            </a:r>
            <a:br>
              <a:rPr lang="en-US" sz="2400" b="1" dirty="0" smtClean="0">
                <a:latin typeface="Arial" pitchFamily="34" charset="0"/>
                <a:cs typeface="Arial" pitchFamily="34" charset="0"/>
              </a:rPr>
            </a:br>
            <a:r>
              <a:rPr lang="en-US" sz="2400" dirty="0" smtClean="0"/>
              <a:t/>
            </a:r>
            <a:br>
              <a:rPr lang="en-US" sz="2400" dirty="0" smtClean="0"/>
            </a:br>
            <a:r>
              <a:rPr lang="en-US" sz="2400" dirty="0" smtClean="0">
                <a:latin typeface="Times New Roman" pitchFamily="18" charset="0"/>
                <a:cs typeface="Times New Roman" pitchFamily="18" charset="0"/>
              </a:rPr>
              <a:t>The tagline of </a:t>
            </a:r>
            <a:r>
              <a:rPr lang="en-US" sz="2400" b="1" dirty="0" smtClean="0">
                <a:latin typeface="Times New Roman" pitchFamily="18" charset="0"/>
                <a:cs typeface="Times New Roman" pitchFamily="18" charset="0"/>
              </a:rPr>
              <a:t>Andrea Arnold’s Wuthering Heights</a:t>
            </a:r>
            <a:r>
              <a:rPr lang="en-US" sz="2400" dirty="0" smtClean="0">
                <a:latin typeface="Times New Roman" pitchFamily="18" charset="0"/>
                <a:cs typeface="Times New Roman" pitchFamily="18" charset="0"/>
              </a:rPr>
              <a:t>—‘Love is a force of nature’—is almost too good. As a selling-point, it is best not dwelt upon. It tells you what it does not want you to know: this is not an entertaining film (paint dries with the force of nature).  </a:t>
            </a:r>
            <a:r>
              <a:rPr lang="en-US" sz="2400" b="1" dirty="0" smtClean="0">
                <a:latin typeface="Times New Roman" pitchFamily="18" charset="0"/>
                <a:cs typeface="Times New Roman" pitchFamily="18" charset="0"/>
              </a:rPr>
              <a:t>The film may well frustrate and it may well absorb, but it will evoke neither revulsion nor delight.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520546" cy="5915891"/>
          </a:xfrm>
        </p:spPr>
        <p:txBody>
          <a:bodyPr>
            <a:noAutofit/>
          </a:bodyPr>
          <a:lstStyle/>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As </a:t>
            </a:r>
            <a:r>
              <a:rPr lang="en-US" sz="2400" b="1" dirty="0" smtClean="0">
                <a:latin typeface="Times New Roman" pitchFamily="18" charset="0"/>
                <a:cs typeface="Times New Roman" pitchFamily="18" charset="0"/>
              </a:rPr>
              <a:t>is evident from her two previous films, Red Road and Fish Tank, Arnold is drawn to barren and impoverished environments. She is interested in how much people mean to each other when they have nothing but each other</a:t>
            </a:r>
            <a:r>
              <a:rPr lang="en-US" sz="2400" b="1" dirty="0" smtClean="0">
                <a:latin typeface="Times New Roman" pitchFamily="18" charset="0"/>
                <a:cs typeface="Times New Roman" pitchFamily="18" charset="0"/>
              </a:rPr>
              <a:t>.</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Arnold’s </a:t>
            </a:r>
            <a:r>
              <a:rPr lang="en-US" sz="2400" b="1" dirty="0" smtClean="0">
                <a:latin typeface="Times New Roman" pitchFamily="18" charset="0"/>
                <a:cs typeface="Times New Roman" pitchFamily="18" charset="0"/>
              </a:rPr>
              <a:t>‘style’ has been called ‘realistic’, but in Wuthering Heights, it is more impressionistic; it is a dream-like film.</a:t>
            </a:r>
            <a:r>
              <a:rPr lang="en-US" sz="2400" dirty="0" smtClean="0">
                <a:latin typeface="Times New Roman" pitchFamily="18" charset="0"/>
                <a:cs typeface="Times New Roman" pitchFamily="18" charset="0"/>
              </a:rPr>
              <a:t> It draws no distinction between inside and out—the characters are quiet but without thought. Arnold’s landscape is not sublime and it is not beautiful. The dialogue is sparse and the sounds are </a:t>
            </a:r>
            <a:r>
              <a:rPr lang="en-US" sz="2400" dirty="0" err="1" smtClean="0">
                <a:latin typeface="Times New Roman" pitchFamily="18" charset="0"/>
                <a:cs typeface="Times New Roman" pitchFamily="18" charset="0"/>
              </a:rPr>
              <a:t>diegetic</a:t>
            </a:r>
            <a:r>
              <a:rPr lang="en-US" sz="2400" dirty="0" smtClean="0">
                <a:latin typeface="Times New Roman" pitchFamily="18" charset="0"/>
                <a:cs typeface="Times New Roman" pitchFamily="18" charset="0"/>
              </a:rPr>
              <a:t>. Nothing is added. And all this is turned on its head as the film finishes.</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review?(Book/Film)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book review is ‘a descriptive and critical or evaluative account of a book’</a:t>
            </a:r>
          </a:p>
          <a:p>
            <a:r>
              <a:rPr lang="en-US" dirty="0" smtClean="0"/>
              <a:t>It gives recommendations whether the book is worth reading or the movie is worth experiencing.</a:t>
            </a:r>
            <a:endParaRPr lang="en-US" dirty="0" smtClean="0"/>
          </a:p>
          <a:p>
            <a:r>
              <a:rPr lang="en-US" dirty="0" smtClean="0"/>
              <a:t>A review can be positive, negative or balanced.</a:t>
            </a:r>
          </a:p>
          <a:p>
            <a:r>
              <a:rPr lang="en-US" dirty="0" smtClean="0"/>
              <a:t>It is better if the review is not shaded by any prejudiced opinions.</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latin typeface="Arial" pitchFamily="34" charset="0"/>
                <a:cs typeface="Arial" pitchFamily="34" charset="0"/>
              </a:rPr>
              <a:t>A book review is </a:t>
            </a:r>
            <a:r>
              <a:rPr lang="en-US" sz="2800" dirty="0" smtClean="0">
                <a:latin typeface="Arial" pitchFamily="34" charset="0"/>
                <a:cs typeface="Arial" pitchFamily="34" charset="0"/>
              </a:rPr>
              <a:t>an </a:t>
            </a:r>
            <a:r>
              <a:rPr lang="en-US" sz="2800" dirty="0" smtClean="0">
                <a:latin typeface="Arial" pitchFamily="34" charset="0"/>
                <a:cs typeface="Arial" pitchFamily="34" charset="0"/>
              </a:rPr>
              <a:t>evaluation on the quality, meaning, and significance of a book, not a retelling. </a:t>
            </a:r>
          </a:p>
          <a:p>
            <a:r>
              <a:rPr lang="en-US" sz="2800" dirty="0" smtClean="0">
                <a:latin typeface="Arial" pitchFamily="34" charset="0"/>
                <a:cs typeface="Arial" pitchFamily="34" charset="0"/>
              </a:rPr>
              <a:t>A critical book review is not a book report or a summary. </a:t>
            </a:r>
          </a:p>
          <a:p>
            <a:r>
              <a:rPr lang="en-US" sz="2800" dirty="0" smtClean="0">
                <a:latin typeface="Arial" pitchFamily="34" charset="0"/>
                <a:cs typeface="Arial" pitchFamily="34" charset="0"/>
              </a:rPr>
              <a:t>It </a:t>
            </a:r>
            <a:r>
              <a:rPr lang="en-US" sz="2800" dirty="0" smtClean="0">
                <a:latin typeface="Arial" pitchFamily="34" charset="0"/>
                <a:cs typeface="Arial" pitchFamily="34" charset="0"/>
              </a:rPr>
              <a:t>should focus on the </a:t>
            </a:r>
            <a:r>
              <a:rPr lang="en-US" sz="2800" dirty="0" smtClean="0">
                <a:latin typeface="Arial" pitchFamily="34" charset="0"/>
                <a:cs typeface="Arial" pitchFamily="34" charset="0"/>
              </a:rPr>
              <a:t>book’s </a:t>
            </a:r>
            <a:r>
              <a:rPr lang="en-US" sz="2800" dirty="0" smtClean="0">
                <a:latin typeface="Arial" pitchFamily="34" charset="0"/>
                <a:cs typeface="Arial" pitchFamily="34" charset="0"/>
              </a:rPr>
              <a:t>purpose, content, and authority. </a:t>
            </a:r>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It </a:t>
            </a:r>
            <a:r>
              <a:rPr lang="en-US" sz="2800" dirty="0" smtClean="0">
                <a:latin typeface="Arial" pitchFamily="34" charset="0"/>
                <a:cs typeface="Arial" pitchFamily="34" charset="0"/>
              </a:rPr>
              <a:t>is a reaction paper in which strengths and weaknesses of the material are analyzed. </a:t>
            </a:r>
            <a:endParaRPr lang="en-US" sz="28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229600" cy="6109216"/>
          </a:xfrm>
        </p:spPr>
        <p:txBody>
          <a:bodyPr>
            <a:noAutofit/>
          </a:bodyPr>
          <a:lstStyle/>
          <a:p>
            <a:pPr algn="l"/>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 review should consist of: </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1 Introduction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In which you summarise all the background information of the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book/film/etc.(</a:t>
            </a:r>
            <a:r>
              <a:rPr lang="en-IN" sz="2400" dirty="0" err="1" smtClean="0">
                <a:latin typeface="Times New Roman" pitchFamily="18" charset="0"/>
                <a:cs typeface="Times New Roman" pitchFamily="18" charset="0"/>
              </a:rPr>
              <a:t>i.e</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title</a:t>
            </a:r>
            <a:r>
              <a:rPr lang="en-IN" sz="2400" dirty="0" smtClean="0">
                <a:latin typeface="Times New Roman" pitchFamily="18" charset="0"/>
                <a:cs typeface="Times New Roman" pitchFamily="18" charset="0"/>
              </a:rPr>
              <a:t>, name </a:t>
            </a:r>
            <a:r>
              <a:rPr lang="en-IN" sz="2400" dirty="0" smtClean="0">
                <a:latin typeface="Times New Roman" pitchFamily="18" charset="0"/>
                <a:cs typeface="Times New Roman" pitchFamily="18" charset="0"/>
              </a:rPr>
              <a:t>of author/director</a:t>
            </a:r>
            <a:r>
              <a:rPr lang="en-IN" sz="2400" dirty="0" smtClean="0">
                <a:latin typeface="Times New Roman" pitchFamily="18" charset="0"/>
                <a:cs typeface="Times New Roman" pitchFamily="18" charset="0"/>
              </a:rPr>
              <a:t>, type, </a:t>
            </a:r>
            <a:r>
              <a:rPr lang="en-IN" sz="2400" dirty="0" err="1" smtClean="0">
                <a:latin typeface="Times New Roman" pitchFamily="18" charset="0"/>
                <a:cs typeface="Times New Roman" pitchFamily="18" charset="0"/>
              </a:rPr>
              <a:t>setting,etc</a:t>
            </a:r>
            <a:r>
              <a:rPr lang="en-IN" sz="2400" dirty="0" smtClean="0">
                <a:latin typeface="Times New Roman" pitchFamily="18" charset="0"/>
                <a:cs typeface="Times New Roman" pitchFamily="18" charset="0"/>
              </a:rPr>
              <a:t>)</a:t>
            </a:r>
            <a:br>
              <a:rPr lang="en-IN" sz="2400"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2</a:t>
            </a:r>
            <a:r>
              <a:rPr lang="en-IN" sz="2400" b="1" dirty="0" smtClean="0">
                <a:latin typeface="Times New Roman" pitchFamily="18" charset="0"/>
                <a:cs typeface="Times New Roman" pitchFamily="18" charset="0"/>
              </a:rPr>
              <a:t>. Main Body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Summarise the plot in a few sentences.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Mention the setting: the place and time of the </a:t>
            </a:r>
            <a:r>
              <a:rPr lang="en-IN" sz="2400" dirty="0" smtClean="0">
                <a:latin typeface="Times New Roman" pitchFamily="18" charset="0"/>
                <a:cs typeface="Times New Roman" pitchFamily="18" charset="0"/>
              </a:rPr>
              <a:t>plot- contemporary or from past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Say something about the main </a:t>
            </a:r>
            <a:r>
              <a:rPr lang="en-IN" sz="2400" dirty="0" smtClean="0">
                <a:latin typeface="Times New Roman" pitchFamily="18" charset="0"/>
                <a:cs typeface="Times New Roman" pitchFamily="18" charset="0"/>
              </a:rPr>
              <a:t>characters- if they grow, multidimensional or flat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Say something about the </a:t>
            </a:r>
            <a:r>
              <a:rPr lang="en-IN" sz="2400" dirty="0" smtClean="0">
                <a:latin typeface="Times New Roman" pitchFamily="18" charset="0"/>
                <a:cs typeface="Times New Roman" pitchFamily="18" charset="0"/>
              </a:rPr>
              <a:t>content- realistic or imaginative, commercial or  serious message conveying</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3. Conclusion: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Comment on the book or film</a:t>
            </a:r>
            <a:r>
              <a:rPr lang="en-I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Comment on why do you like it? Why don’t you like it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Comment on author’s style </a:t>
            </a:r>
            <a:r>
              <a:rPr lang="en-IN" sz="2400" dirty="0" smtClean="0">
                <a:latin typeface="Times New Roman" pitchFamily="18" charset="0"/>
                <a:cs typeface="Times New Roman" pitchFamily="18" charset="0"/>
              </a:rPr>
              <a:t>- good </a:t>
            </a:r>
            <a:r>
              <a:rPr lang="en-IN" sz="2400" dirty="0" smtClean="0">
                <a:latin typeface="Times New Roman" pitchFamily="18" charset="0"/>
                <a:cs typeface="Times New Roman" pitchFamily="18" charset="0"/>
              </a:rPr>
              <a:t>or </a:t>
            </a:r>
            <a:r>
              <a:rPr lang="en-IN" sz="2400" dirty="0" smtClean="0">
                <a:latin typeface="Times New Roman" pitchFamily="18" charset="0"/>
                <a:cs typeface="Times New Roman" pitchFamily="18" charset="0"/>
              </a:rPr>
              <a:t>bad</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Is </a:t>
            </a:r>
            <a:r>
              <a:rPr lang="en-IN" sz="2400" dirty="0" smtClean="0">
                <a:latin typeface="Times New Roman" pitchFamily="18" charset="0"/>
                <a:cs typeface="Times New Roman" pitchFamily="18" charset="0"/>
              </a:rPr>
              <a:t>the </a:t>
            </a:r>
            <a:r>
              <a:rPr lang="en-IN" sz="2400" dirty="0" smtClean="0">
                <a:latin typeface="Times New Roman" pitchFamily="18" charset="0"/>
                <a:cs typeface="Times New Roman" pitchFamily="18" charset="0"/>
              </a:rPr>
              <a:t>book/film interesting </a:t>
            </a:r>
            <a:r>
              <a:rPr lang="en-IN" sz="2400" dirty="0" smtClean="0">
                <a:latin typeface="Times New Roman" pitchFamily="18" charset="0"/>
                <a:cs typeface="Times New Roman" pitchFamily="18" charset="0"/>
              </a:rPr>
              <a:t>or  </a:t>
            </a:r>
            <a:r>
              <a:rPr lang="en-IN" sz="2400" dirty="0" smtClean="0">
                <a:latin typeface="Times New Roman" pitchFamily="18" charset="0"/>
                <a:cs typeface="Times New Roman" pitchFamily="18" charset="0"/>
              </a:rPr>
              <a:t>boring etc?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229600" cy="5915891"/>
          </a:xfrm>
        </p:spPr>
        <p:txBody>
          <a:bodyPr>
            <a:noAutofit/>
          </a:bodyPr>
          <a:lstStyle/>
          <a:p>
            <a:pPr algn="ctr"/>
            <a:r>
              <a:rPr lang="en-IN" sz="2800" b="1" dirty="0" smtClean="0">
                <a:latin typeface="Arial" pitchFamily="34" charset="0"/>
                <a:cs typeface="Arial" pitchFamily="34" charset="0"/>
              </a:rPr>
              <a:t>Expressions to use while writing review</a:t>
            </a:r>
            <a:br>
              <a:rPr lang="en-IN" sz="2800" b="1" dirty="0" smtClean="0">
                <a:latin typeface="Arial" pitchFamily="34" charset="0"/>
                <a:cs typeface="Arial" pitchFamily="34"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Useful </a:t>
            </a:r>
            <a:r>
              <a:rPr lang="en-IN" sz="2400" b="1" dirty="0" smtClean="0">
                <a:latin typeface="Times New Roman" pitchFamily="18" charset="0"/>
                <a:cs typeface="Times New Roman" pitchFamily="18" charset="0"/>
              </a:rPr>
              <a:t>Expressions: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Title</a:t>
            </a:r>
            <a:r>
              <a:rPr lang="en-IN" sz="2400" dirty="0" smtClean="0">
                <a:latin typeface="Times New Roman" pitchFamily="18" charset="0"/>
                <a:cs typeface="Times New Roman" pitchFamily="18" charset="0"/>
              </a:rPr>
              <a:t>, Author/ Director, Actors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film is directed by...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film is produced by...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book is written by...</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Setting:</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action takes place in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action of the film is set in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story takes place in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229600" cy="5915891"/>
          </a:xfrm>
        </p:spPr>
        <p:txBody>
          <a:bodyPr>
            <a:noAutofit/>
          </a:bodyPr>
          <a:lstStyle/>
          <a:p>
            <a:pPr algn="ctr"/>
            <a:r>
              <a:rPr lang="en-IN" sz="2400" b="1" dirty="0" smtClean="0">
                <a:latin typeface="Times New Roman" pitchFamily="18" charset="0"/>
                <a:cs typeface="Times New Roman" pitchFamily="18" charset="0"/>
              </a:rPr>
              <a:t>Characters and Plot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main characters are</a:t>
            </a:r>
            <a:r>
              <a:rPr lang="en-I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novel tells the story of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novel/film begins with...</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novel has an unexpected ending.</a:t>
            </a:r>
            <a:br>
              <a:rPr lang="en-IN"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Reaction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I am impressed </a:t>
            </a:r>
            <a:r>
              <a:rPr lang="en-IN" sz="2400" dirty="0" smtClean="0">
                <a:latin typeface="Times New Roman" pitchFamily="18" charset="0"/>
                <a:cs typeface="Times New Roman" pitchFamily="18" charset="0"/>
              </a:rPr>
              <a:t>by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book is terribly/beautifully written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The film is terrible/exciting...</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What surprised me is...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What I liked is...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What I didn’t like is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229600" cy="5915891"/>
          </a:xfrm>
        </p:spPr>
        <p:txBody>
          <a:bodyPr>
            <a:noAutofit/>
          </a:bodyPr>
          <a:lstStyle/>
          <a:p>
            <a:r>
              <a:rPr lang="en-IN" sz="2400" b="1" dirty="0" smtClean="0">
                <a:latin typeface="Times New Roman" pitchFamily="18" charset="0"/>
                <a:cs typeface="Times New Roman" pitchFamily="18" charset="0"/>
              </a:rPr>
              <a:t>              Points to remember before writing a Review</a:t>
            </a:r>
            <a:br>
              <a:rPr lang="en-IN"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1.You need to inform the reader and describe without giving away too much detail</a:t>
            </a:r>
            <a:r>
              <a:rPr lang="en-IN" sz="2400" dirty="0" smtClean="0">
                <a:latin typeface="Times New Roman" pitchFamily="18" charset="0"/>
                <a:cs typeface="Times New Roman" pitchFamily="18" charset="0"/>
              </a:rPr>
              <a:t>.</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2. The review must be suggestive not too </a:t>
            </a:r>
            <a:r>
              <a:rPr lang="en-IN" sz="2400" dirty="0" smtClean="0">
                <a:latin typeface="Times New Roman" pitchFamily="18" charset="0"/>
                <a:cs typeface="Times New Roman" pitchFamily="18" charset="0"/>
              </a:rPr>
              <a:t>explicit.</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3. Give </a:t>
            </a:r>
            <a:r>
              <a:rPr lang="en-IN" sz="2400" dirty="0" smtClean="0">
                <a:latin typeface="Times New Roman" pitchFamily="18" charset="0"/>
                <a:cs typeface="Times New Roman" pitchFamily="18" charset="0"/>
              </a:rPr>
              <a:t>details about the type of book/film and year of release</a:t>
            </a:r>
            <a:r>
              <a:rPr lang="en-I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4. </a:t>
            </a:r>
            <a:r>
              <a:rPr lang="en-IN" sz="2400" dirty="0" smtClean="0">
                <a:latin typeface="Times New Roman" pitchFamily="18" charset="0"/>
                <a:cs typeface="Times New Roman" pitchFamily="18" charset="0"/>
              </a:rPr>
              <a:t>Talk </a:t>
            </a:r>
            <a:r>
              <a:rPr lang="en-IN" sz="2400" dirty="0" smtClean="0">
                <a:latin typeface="Times New Roman" pitchFamily="18" charset="0"/>
                <a:cs typeface="Times New Roman" pitchFamily="18" charset="0"/>
              </a:rPr>
              <a:t>about the </a:t>
            </a:r>
            <a:r>
              <a:rPr lang="en-IN" sz="2400" dirty="0" smtClean="0">
                <a:latin typeface="Times New Roman" pitchFamily="18" charset="0"/>
                <a:cs typeface="Times New Roman" pitchFamily="18" charset="0"/>
              </a:rPr>
              <a:t>plot without revealing the entire story.</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5</a:t>
            </a:r>
            <a:r>
              <a:rPr lang="en-IN" sz="2400" dirty="0" smtClean="0">
                <a:latin typeface="Times New Roman" pitchFamily="18" charset="0"/>
                <a:cs typeface="Times New Roman" pitchFamily="18" charset="0"/>
              </a:rPr>
              <a:t>.Tell </a:t>
            </a:r>
            <a:r>
              <a:rPr lang="en-IN" sz="2400" dirty="0" smtClean="0">
                <a:latin typeface="Times New Roman" pitchFamily="18" charset="0"/>
                <a:cs typeface="Times New Roman" pitchFamily="18" charset="0"/>
              </a:rPr>
              <a:t>about the main characters and the actors who play them.</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6</a:t>
            </a:r>
            <a:r>
              <a:rPr lang="en-IN" sz="2400" dirty="0" smtClean="0">
                <a:latin typeface="Times New Roman" pitchFamily="18" charset="0"/>
                <a:cs typeface="Times New Roman" pitchFamily="18" charset="0"/>
              </a:rPr>
              <a:t>.Make </a:t>
            </a:r>
            <a:r>
              <a:rPr lang="en-IN" sz="2400" dirty="0" smtClean="0">
                <a:latin typeface="Times New Roman" pitchFamily="18" charset="0"/>
                <a:cs typeface="Times New Roman" pitchFamily="18" charset="0"/>
              </a:rPr>
              <a:t>an analysis, the good and bad points of the </a:t>
            </a:r>
            <a:r>
              <a:rPr lang="en-IN" sz="2400" dirty="0" smtClean="0">
                <a:latin typeface="Times New Roman" pitchFamily="18" charset="0"/>
                <a:cs typeface="Times New Roman" pitchFamily="18" charset="0"/>
              </a:rPr>
              <a:t>review.</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7. A good review is a very good marketing tool for a book or a movie.</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8. A sensible review will have a great impact on the success of a book/ film.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77517"/>
            <a:ext cx="8229600" cy="5915891"/>
          </a:xfrm>
        </p:spPr>
        <p:txBody>
          <a:bodyPr>
            <a:noAutofit/>
          </a:bodyPr>
          <a:lstStyle/>
          <a:p>
            <a:pPr algn="ctr"/>
            <a:r>
              <a:rPr lang="en-US" sz="2400" b="1" dirty="0" smtClean="0">
                <a:latin typeface="Times New Roman" pitchFamily="18" charset="0"/>
                <a:cs typeface="Times New Roman" pitchFamily="18" charset="0"/>
              </a:rPr>
              <a:t>Example for Book </a:t>
            </a:r>
            <a:r>
              <a:rPr lang="en-US" sz="2400" b="1" dirty="0" smtClean="0">
                <a:latin typeface="Times New Roman" pitchFamily="18" charset="0"/>
                <a:cs typeface="Times New Roman" pitchFamily="18" charset="0"/>
              </a:rPr>
              <a:t>Review</a:t>
            </a:r>
            <a:br>
              <a:rPr lang="en-US"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Michael </a:t>
            </a:r>
            <a:r>
              <a:rPr lang="en-US" sz="2400" b="1" dirty="0" err="1" smtClean="0">
                <a:latin typeface="Times New Roman" pitchFamily="18" charset="0"/>
                <a:cs typeface="Times New Roman" pitchFamily="18" charset="0"/>
              </a:rPr>
              <a:t>Doane's</a:t>
            </a:r>
            <a:r>
              <a:rPr lang="en-US" sz="2400" b="1" dirty="0" smtClean="0">
                <a:latin typeface="Times New Roman" pitchFamily="18" charset="0"/>
                <a:cs typeface="Times New Roman" pitchFamily="18" charset="0"/>
              </a:rPr>
              <a:t> The Crossing</a:t>
            </a:r>
            <a:r>
              <a:rPr lang="en-US" sz="2400" b="1" i="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on </a:t>
            </a:r>
            <a:r>
              <a:rPr lang="en-US" sz="2400" b="1" dirty="0" err="1" smtClean="0">
                <a:latin typeface="Times New Roman" pitchFamily="18" charset="0"/>
                <a:cs typeface="Times New Roman" pitchFamily="18" charset="0"/>
              </a:rPr>
              <a:t>Reedsy</a:t>
            </a:r>
            <a:r>
              <a:rPr lang="en-US" sz="2400" b="1" dirty="0" smtClean="0">
                <a:latin typeface="Times New Roman" pitchFamily="18" charset="0"/>
                <a:cs typeface="Times New Roman" pitchFamily="18" charset="0"/>
              </a:rPr>
              <a:t> Discovery</a:t>
            </a:r>
            <a:r>
              <a:rPr lang="en-US" sz="2400" b="1"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In </a:t>
            </a:r>
            <a:r>
              <a:rPr lang="en-US" sz="2400" b="1" dirty="0" err="1" smtClean="0">
                <a:latin typeface="Times New Roman" pitchFamily="18" charset="0"/>
                <a:cs typeface="Times New Roman" pitchFamily="18" charset="0"/>
              </a:rPr>
              <a:t>Doane’s</a:t>
            </a:r>
            <a:r>
              <a:rPr lang="en-US" sz="2400" b="1" dirty="0" smtClean="0">
                <a:latin typeface="Times New Roman" pitchFamily="18" charset="0"/>
                <a:cs typeface="Times New Roman" pitchFamily="18" charset="0"/>
              </a:rPr>
              <a:t> debut novel, a young man embarks on a journey of self-discovery with surprising results.</a:t>
            </a:r>
            <a:br>
              <a:rPr lang="en-US" sz="2400" b="1"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An unnamed protagonist (The Narrator) is dealing with heartbreak. His love, determined to see the world, sets out for Portland, Oregon. But he’s a small-town boy who hasn’t traveled much. So, the Narrator mourns her loss and hides from life, throwing himself into rehabbing an old motorcycle. Until one day, he takes a leap; he packs his bike and a few belongings and heads out to find the Girl.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49381"/>
            <a:ext cx="8686800" cy="5915891"/>
          </a:xfrm>
        </p:spPr>
        <p:txBody>
          <a:bodyPr>
            <a:noAutofit/>
          </a:bodyPr>
          <a:lstStyle/>
          <a:p>
            <a:pPr>
              <a:lnSpc>
                <a:spcPct val="150000"/>
              </a:lnSpc>
            </a:pPr>
            <a:r>
              <a:rPr lang="en-US" sz="2400" dirty="0" smtClean="0">
                <a:latin typeface="Times New Roman" pitchFamily="18" charset="0"/>
                <a:cs typeface="Times New Roman" pitchFamily="18" charset="0"/>
              </a:rPr>
              <a:t>Following in the footsteps of Jack Kerouac and William Least Heat-Moon, </a:t>
            </a:r>
            <a:r>
              <a:rPr lang="en-US" sz="2400" b="1" dirty="0" err="1" smtClean="0">
                <a:latin typeface="Times New Roman" pitchFamily="18" charset="0"/>
                <a:cs typeface="Times New Roman" pitchFamily="18" charset="0"/>
              </a:rPr>
              <a:t>Doane</a:t>
            </a:r>
            <a:r>
              <a:rPr lang="en-US" sz="2400" b="1" dirty="0" smtClean="0">
                <a:latin typeface="Times New Roman" pitchFamily="18" charset="0"/>
                <a:cs typeface="Times New Roman" pitchFamily="18" charset="0"/>
              </a:rPr>
              <a:t> offers a coming of age story about a man finding himself on the </a:t>
            </a:r>
            <a:r>
              <a:rPr lang="en-US" sz="2400" b="1" dirty="0" err="1" smtClean="0">
                <a:latin typeface="Times New Roman" pitchFamily="18" charset="0"/>
                <a:cs typeface="Times New Roman" pitchFamily="18" charset="0"/>
              </a:rPr>
              <a:t>backroads</a:t>
            </a:r>
            <a:r>
              <a:rPr lang="en-US" sz="2400" b="1" dirty="0" smtClean="0">
                <a:latin typeface="Times New Roman" pitchFamily="18" charset="0"/>
                <a:cs typeface="Times New Roman" pitchFamily="18" charset="0"/>
              </a:rPr>
              <a:t> of America. </a:t>
            </a:r>
            <a:r>
              <a:rPr lang="en-US" sz="2400" dirty="0" err="1" smtClean="0">
                <a:latin typeface="Times New Roman" pitchFamily="18" charset="0"/>
                <a:cs typeface="Times New Roman" pitchFamily="18" charset="0"/>
              </a:rPr>
              <a:t>Doane’s</a:t>
            </a:r>
            <a:r>
              <a:rPr lang="en-US" sz="2400" dirty="0" smtClean="0">
                <a:latin typeface="Times New Roman" pitchFamily="18" charset="0"/>
                <a:cs typeface="Times New Roman" pitchFamily="18" charset="0"/>
              </a:rPr>
              <a:t> a gifted writer with fluid prose and insightful observations, using The Narrator’s personal interactions to illuminate the diversity of United States.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supporting cast of characters is excellent.</a:t>
            </a:r>
            <a:r>
              <a:rPr lang="en-US" sz="2400" dirty="0" smtClean="0">
                <a:latin typeface="Times New Roman" pitchFamily="18" charset="0"/>
                <a:cs typeface="Times New Roman" pitchFamily="18" charset="0"/>
              </a:rPr>
              <a:t> Duke, in particular, is wonderfully nuanced and complicated. </a:t>
            </a:r>
            <a:r>
              <a:rPr lang="en-US" sz="2400" dirty="0" smtClean="0">
                <a:latin typeface="Times New Roman" pitchFamily="18" charset="0"/>
                <a:cs typeface="Times New Roman" pitchFamily="18" charset="0"/>
              </a:rPr>
              <a:t>He’s </a:t>
            </a:r>
            <a:r>
              <a:rPr lang="en-US" sz="2400" dirty="0" smtClean="0">
                <a:latin typeface="Times New Roman" pitchFamily="18" charset="0"/>
                <a:cs typeface="Times New Roman" pitchFamily="18" charset="0"/>
              </a:rPr>
              <a:t>a throwback to another time, a man without a cell phone who reads Sartre and sleeps under the stars. </a:t>
            </a:r>
            <a:br>
              <a:rPr lang="en-US" sz="2400" dirty="0" smtClean="0">
                <a:latin typeface="Times New Roman" pitchFamily="18" charset="0"/>
                <a:cs typeface="Times New Roman" pitchFamily="18" charset="0"/>
              </a:rPr>
            </a:br>
            <a:r>
              <a:rPr lang="en-US" sz="2400" b="1" dirty="0" err="1" smtClean="0">
                <a:latin typeface="Times New Roman" pitchFamily="18" charset="0"/>
                <a:cs typeface="Times New Roman" pitchFamily="18" charset="0"/>
              </a:rPr>
              <a:t>Doane</a:t>
            </a:r>
            <a:r>
              <a:rPr lang="en-US" sz="2400" b="1" dirty="0" smtClean="0">
                <a:latin typeface="Times New Roman" pitchFamily="18" charset="0"/>
                <a:cs typeface="Times New Roman" pitchFamily="18" charset="0"/>
              </a:rPr>
              <a:t> creates a relatable protagonist in The Narrator, whose personal growth doesn’t erase his faults.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E5022D-3984-4538-ABEF-F90587D1EFAA}"/>
</file>

<file path=customXml/itemProps2.xml><?xml version="1.0" encoding="utf-8"?>
<ds:datastoreItem xmlns:ds="http://schemas.openxmlformats.org/officeDocument/2006/customXml" ds:itemID="{0DB4690C-BBB5-47F6-A1A1-B66301F053B2}"/>
</file>

<file path=customXml/itemProps3.xml><?xml version="1.0" encoding="utf-8"?>
<ds:datastoreItem xmlns:ds="http://schemas.openxmlformats.org/officeDocument/2006/customXml" ds:itemID="{C2F0DCBC-9B1B-463C-B686-FD0BF1528B6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