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206"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15CF67-C174-4517-A4F6-5C82E85928B1}" type="datetimeFigureOut">
              <a:rPr lang="en-US" smtClean="0"/>
              <a:pPr/>
              <a:t>4/8/2020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7AC259-277C-4D7E-B5A8-75DD6B9DA243}" type="slidenum">
              <a:rPr lang="en-US" smtClean="0"/>
              <a:pPr/>
              <a:t>‹#›</a:t>
            </a:fld>
            <a:endParaRPr lang="en-US"/>
          </a:p>
        </p:txBody>
      </p:sp>
    </p:spTree>
    <p:extLst>
      <p:ext uri="{BB962C8B-B14F-4D97-AF65-F5344CB8AC3E}">
        <p14:creationId xmlns:p14="http://schemas.microsoft.com/office/powerpoint/2010/main" val="531704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7AC259-277C-4D7E-B5A8-75DD6B9DA24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17AC259-277C-4D7E-B5A8-75DD6B9DA243}"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EA115072-F98E-4E44-AC0A-B22652C5B097}" type="datetime1">
              <a:rPr lang="en-US" smtClean="0"/>
              <a:pPr/>
              <a:t>4/8/2020</a:t>
            </a:fld>
            <a:endParaRPr lang="en-US"/>
          </a:p>
        </p:txBody>
      </p:sp>
      <p:sp>
        <p:nvSpPr>
          <p:cNvPr id="5" name="Footer Placeholder 4"/>
          <p:cNvSpPr>
            <a:spLocks noGrp="1"/>
          </p:cNvSpPr>
          <p:nvPr>
            <p:ph type="ftr" sz="quarter" idx="11"/>
          </p:nvPr>
        </p:nvSpPr>
        <p:spPr/>
        <p:txBody>
          <a:bodyPr/>
          <a:lstStyle/>
          <a:p>
            <a:r>
              <a:rPr lang="en-US" smtClean="0"/>
              <a:t>INSTRUCTIONS</a:t>
            </a:r>
            <a:endParaRPr lang="en-US"/>
          </a:p>
        </p:txBody>
      </p:sp>
      <p:sp>
        <p:nvSpPr>
          <p:cNvPr id="6" name="Slide Number Placeholder 5"/>
          <p:cNvSpPr>
            <a:spLocks noGrp="1"/>
          </p:cNvSpPr>
          <p:nvPr>
            <p:ph type="sldNum" sz="quarter" idx="12"/>
          </p:nvPr>
        </p:nvSpPr>
        <p:spPr/>
        <p:txBody>
          <a:bodyPr/>
          <a:lstStyle/>
          <a:p>
            <a:fld id="{D809419C-38FD-4C1D-9BE7-78A3AB65463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92DEC8-61A6-4E6D-BDDF-6432A7DFA0D6}" type="datetime1">
              <a:rPr lang="en-US" smtClean="0"/>
              <a:pPr/>
              <a:t>4/8/2020</a:t>
            </a:fld>
            <a:endParaRPr lang="en-US"/>
          </a:p>
        </p:txBody>
      </p:sp>
      <p:sp>
        <p:nvSpPr>
          <p:cNvPr id="5" name="Footer Placeholder 4"/>
          <p:cNvSpPr>
            <a:spLocks noGrp="1"/>
          </p:cNvSpPr>
          <p:nvPr>
            <p:ph type="ftr" sz="quarter" idx="11"/>
          </p:nvPr>
        </p:nvSpPr>
        <p:spPr/>
        <p:txBody>
          <a:bodyPr/>
          <a:lstStyle/>
          <a:p>
            <a:r>
              <a:rPr lang="en-US" smtClean="0"/>
              <a:t>INSTRUCTIONS</a:t>
            </a:r>
            <a:endParaRPr lang="en-US"/>
          </a:p>
        </p:txBody>
      </p:sp>
      <p:sp>
        <p:nvSpPr>
          <p:cNvPr id="6" name="Slide Number Placeholder 5"/>
          <p:cNvSpPr>
            <a:spLocks noGrp="1"/>
          </p:cNvSpPr>
          <p:nvPr>
            <p:ph type="sldNum" sz="quarter" idx="12"/>
          </p:nvPr>
        </p:nvSpPr>
        <p:spPr/>
        <p:txBody>
          <a:bodyPr/>
          <a:lstStyle/>
          <a:p>
            <a:fld id="{D809419C-38FD-4C1D-9BE7-78A3AB6546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F69159-C4B8-4218-895B-577CDBB07C70}" type="datetime1">
              <a:rPr lang="en-US" smtClean="0"/>
              <a:pPr/>
              <a:t>4/8/2020</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INSTRUCTIONS</a:t>
            </a:r>
            <a:endParaRPr lang="en-US"/>
          </a:p>
        </p:txBody>
      </p:sp>
      <p:sp>
        <p:nvSpPr>
          <p:cNvPr id="6" name="Slide Number Placeholder 5"/>
          <p:cNvSpPr>
            <a:spLocks noGrp="1"/>
          </p:cNvSpPr>
          <p:nvPr>
            <p:ph type="sldNum" sz="quarter" idx="12"/>
          </p:nvPr>
        </p:nvSpPr>
        <p:spPr/>
        <p:txBody>
          <a:bodyPr/>
          <a:lstStyle/>
          <a:p>
            <a:fld id="{D809419C-38FD-4C1D-9BE7-78A3AB6546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557398-43FE-4C8D-B092-972A9B352D52}" type="datetime1">
              <a:rPr lang="en-US" smtClean="0"/>
              <a:pPr/>
              <a:t>4/8/2020</a:t>
            </a:fld>
            <a:endParaRPr lang="en-US"/>
          </a:p>
        </p:txBody>
      </p:sp>
      <p:sp>
        <p:nvSpPr>
          <p:cNvPr id="5" name="Footer Placeholder 4"/>
          <p:cNvSpPr>
            <a:spLocks noGrp="1"/>
          </p:cNvSpPr>
          <p:nvPr>
            <p:ph type="ftr" sz="quarter" idx="11"/>
          </p:nvPr>
        </p:nvSpPr>
        <p:spPr/>
        <p:txBody>
          <a:bodyPr/>
          <a:lstStyle/>
          <a:p>
            <a:r>
              <a:rPr lang="en-US" smtClean="0"/>
              <a:t>INSTRUCTIONS</a:t>
            </a:r>
            <a:endParaRPr lang="en-US"/>
          </a:p>
        </p:txBody>
      </p:sp>
      <p:sp>
        <p:nvSpPr>
          <p:cNvPr id="6" name="Slide Number Placeholder 5"/>
          <p:cNvSpPr>
            <a:spLocks noGrp="1"/>
          </p:cNvSpPr>
          <p:nvPr>
            <p:ph type="sldNum" sz="quarter" idx="12"/>
          </p:nvPr>
        </p:nvSpPr>
        <p:spPr/>
        <p:txBody>
          <a:bodyPr/>
          <a:lstStyle/>
          <a:p>
            <a:fld id="{D809419C-38FD-4C1D-9BE7-78A3AB6546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0404DC7-4370-42E0-81A6-AF5D62BA339E}" type="datetime1">
              <a:rPr lang="en-US" smtClean="0"/>
              <a:pPr/>
              <a:t>4/8/2020</a:t>
            </a:fld>
            <a:endParaRPr lang="en-US"/>
          </a:p>
        </p:txBody>
      </p:sp>
      <p:sp>
        <p:nvSpPr>
          <p:cNvPr id="5" name="Footer Placeholder 4"/>
          <p:cNvSpPr>
            <a:spLocks noGrp="1"/>
          </p:cNvSpPr>
          <p:nvPr>
            <p:ph type="ftr" sz="quarter" idx="11"/>
          </p:nvPr>
        </p:nvSpPr>
        <p:spPr/>
        <p:txBody>
          <a:bodyPr/>
          <a:lstStyle/>
          <a:p>
            <a:r>
              <a:rPr lang="en-US" smtClean="0"/>
              <a:t>INSTRUCTIONS</a:t>
            </a:r>
            <a:endParaRPr lang="en-US"/>
          </a:p>
        </p:txBody>
      </p:sp>
      <p:sp>
        <p:nvSpPr>
          <p:cNvPr id="6" name="Slide Number Placeholder 5"/>
          <p:cNvSpPr>
            <a:spLocks noGrp="1"/>
          </p:cNvSpPr>
          <p:nvPr>
            <p:ph type="sldNum" sz="quarter" idx="12"/>
          </p:nvPr>
        </p:nvSpPr>
        <p:spPr/>
        <p:txBody>
          <a:bodyPr/>
          <a:lstStyle/>
          <a:p>
            <a:fld id="{D809419C-38FD-4C1D-9BE7-78A3AB65463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0CBF72-784D-4AD2-ABEA-7021BA703576}" type="datetime1">
              <a:rPr lang="en-US" smtClean="0"/>
              <a:pPr/>
              <a:t>4/8/2020</a:t>
            </a:fld>
            <a:endParaRPr lang="en-US"/>
          </a:p>
        </p:txBody>
      </p:sp>
      <p:sp>
        <p:nvSpPr>
          <p:cNvPr id="6" name="Footer Placeholder 5"/>
          <p:cNvSpPr>
            <a:spLocks noGrp="1"/>
          </p:cNvSpPr>
          <p:nvPr>
            <p:ph type="ftr" sz="quarter" idx="11"/>
          </p:nvPr>
        </p:nvSpPr>
        <p:spPr/>
        <p:txBody>
          <a:bodyPr/>
          <a:lstStyle/>
          <a:p>
            <a:r>
              <a:rPr lang="en-US" smtClean="0"/>
              <a:t>INSTRUCTIONS</a:t>
            </a:r>
            <a:endParaRPr lang="en-US"/>
          </a:p>
        </p:txBody>
      </p:sp>
      <p:sp>
        <p:nvSpPr>
          <p:cNvPr id="7" name="Slide Number Placeholder 6"/>
          <p:cNvSpPr>
            <a:spLocks noGrp="1"/>
          </p:cNvSpPr>
          <p:nvPr>
            <p:ph type="sldNum" sz="quarter" idx="12"/>
          </p:nvPr>
        </p:nvSpPr>
        <p:spPr/>
        <p:txBody>
          <a:bodyPr/>
          <a:lstStyle/>
          <a:p>
            <a:fld id="{D809419C-38FD-4C1D-9BE7-78A3AB6546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121C310-02B9-4DAC-B983-B77C704DAF35}" type="datetime1">
              <a:rPr lang="en-US" smtClean="0"/>
              <a:pPr/>
              <a:t>4/8/2020</a:t>
            </a:fld>
            <a:endParaRPr lang="en-US"/>
          </a:p>
        </p:txBody>
      </p:sp>
      <p:sp>
        <p:nvSpPr>
          <p:cNvPr id="8" name="Footer Placeholder 7"/>
          <p:cNvSpPr>
            <a:spLocks noGrp="1"/>
          </p:cNvSpPr>
          <p:nvPr>
            <p:ph type="ftr" sz="quarter" idx="11"/>
          </p:nvPr>
        </p:nvSpPr>
        <p:spPr/>
        <p:txBody>
          <a:bodyPr/>
          <a:lstStyle/>
          <a:p>
            <a:r>
              <a:rPr lang="en-US" smtClean="0"/>
              <a:t>INSTRUCTIONS</a:t>
            </a:r>
            <a:endParaRPr lang="en-US"/>
          </a:p>
        </p:txBody>
      </p:sp>
      <p:sp>
        <p:nvSpPr>
          <p:cNvPr id="9" name="Slide Number Placeholder 8"/>
          <p:cNvSpPr>
            <a:spLocks noGrp="1"/>
          </p:cNvSpPr>
          <p:nvPr>
            <p:ph type="sldNum" sz="quarter" idx="12"/>
          </p:nvPr>
        </p:nvSpPr>
        <p:spPr/>
        <p:txBody>
          <a:bodyPr/>
          <a:lstStyle/>
          <a:p>
            <a:fld id="{D809419C-38FD-4C1D-9BE7-78A3AB6546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E099D4C-BAFA-4E5A-BE44-ED791FBE2D3D}" type="datetime1">
              <a:rPr lang="en-US" smtClean="0"/>
              <a:pPr/>
              <a:t>4/8/2020</a:t>
            </a:fld>
            <a:endParaRPr lang="en-US"/>
          </a:p>
        </p:txBody>
      </p:sp>
      <p:sp>
        <p:nvSpPr>
          <p:cNvPr id="4" name="Footer Placeholder 3"/>
          <p:cNvSpPr>
            <a:spLocks noGrp="1"/>
          </p:cNvSpPr>
          <p:nvPr>
            <p:ph type="ftr" sz="quarter" idx="11"/>
          </p:nvPr>
        </p:nvSpPr>
        <p:spPr/>
        <p:txBody>
          <a:bodyPr/>
          <a:lstStyle/>
          <a:p>
            <a:r>
              <a:rPr lang="en-US" smtClean="0"/>
              <a:t>INSTRUCTIONS</a:t>
            </a:r>
            <a:endParaRPr lang="en-US"/>
          </a:p>
        </p:txBody>
      </p:sp>
      <p:sp>
        <p:nvSpPr>
          <p:cNvPr id="5" name="Slide Number Placeholder 4"/>
          <p:cNvSpPr>
            <a:spLocks noGrp="1"/>
          </p:cNvSpPr>
          <p:nvPr>
            <p:ph type="sldNum" sz="quarter" idx="12"/>
          </p:nvPr>
        </p:nvSpPr>
        <p:spPr/>
        <p:txBody>
          <a:bodyPr/>
          <a:lstStyle/>
          <a:p>
            <a:fld id="{D809419C-38FD-4C1D-9BE7-78A3AB6546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BADFE-AEAF-4D79-A54E-C3A3C6D6122B}" type="datetime1">
              <a:rPr lang="en-US" smtClean="0"/>
              <a:pPr/>
              <a:t>4/8/2020</a:t>
            </a:fld>
            <a:endParaRPr lang="en-US"/>
          </a:p>
        </p:txBody>
      </p:sp>
      <p:sp>
        <p:nvSpPr>
          <p:cNvPr id="3" name="Footer Placeholder 2"/>
          <p:cNvSpPr>
            <a:spLocks noGrp="1"/>
          </p:cNvSpPr>
          <p:nvPr>
            <p:ph type="ftr" sz="quarter" idx="11"/>
          </p:nvPr>
        </p:nvSpPr>
        <p:spPr/>
        <p:txBody>
          <a:bodyPr/>
          <a:lstStyle/>
          <a:p>
            <a:r>
              <a:rPr lang="en-US" smtClean="0"/>
              <a:t>INSTRUCTIONS</a:t>
            </a:r>
            <a:endParaRPr lang="en-US"/>
          </a:p>
        </p:txBody>
      </p:sp>
      <p:sp>
        <p:nvSpPr>
          <p:cNvPr id="4" name="Slide Number Placeholder 3"/>
          <p:cNvSpPr>
            <a:spLocks noGrp="1"/>
          </p:cNvSpPr>
          <p:nvPr>
            <p:ph type="sldNum" sz="quarter" idx="12"/>
          </p:nvPr>
        </p:nvSpPr>
        <p:spPr/>
        <p:txBody>
          <a:bodyPr/>
          <a:lstStyle/>
          <a:p>
            <a:fld id="{D809419C-38FD-4C1D-9BE7-78A3AB6546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BDBD9EE-910B-48BA-896C-D08A92382AA9}" type="datetime1">
              <a:rPr lang="en-US" smtClean="0"/>
              <a:pPr/>
              <a:t>4/8/2020</a:t>
            </a:fld>
            <a:endParaRPr lang="en-US"/>
          </a:p>
        </p:txBody>
      </p:sp>
      <p:sp>
        <p:nvSpPr>
          <p:cNvPr id="6" name="Footer Placeholder 5"/>
          <p:cNvSpPr>
            <a:spLocks noGrp="1"/>
          </p:cNvSpPr>
          <p:nvPr>
            <p:ph type="ftr" sz="quarter" idx="11"/>
          </p:nvPr>
        </p:nvSpPr>
        <p:spPr/>
        <p:txBody>
          <a:bodyPr/>
          <a:lstStyle/>
          <a:p>
            <a:r>
              <a:rPr lang="en-US" smtClean="0"/>
              <a:t>INSTRUCTIONS</a:t>
            </a:r>
            <a:endParaRPr lang="en-US"/>
          </a:p>
        </p:txBody>
      </p:sp>
      <p:sp>
        <p:nvSpPr>
          <p:cNvPr id="7" name="Slide Number Placeholder 6"/>
          <p:cNvSpPr>
            <a:spLocks noGrp="1"/>
          </p:cNvSpPr>
          <p:nvPr>
            <p:ph type="sldNum" sz="quarter" idx="12"/>
          </p:nvPr>
        </p:nvSpPr>
        <p:spPr/>
        <p:txBody>
          <a:bodyPr/>
          <a:lstStyle/>
          <a:p>
            <a:fld id="{D809419C-38FD-4C1D-9BE7-78A3AB65463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E70F231-50EC-4333-978D-27A26977CBBE}" type="datetime1">
              <a:rPr lang="en-US" smtClean="0"/>
              <a:pPr/>
              <a:t>4/8/2020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INSTRUCTIONS</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D809419C-38FD-4C1D-9BE7-78A3AB65463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2D743BE-F3C2-416C-B259-9EA714B6D11B}" type="datetime1">
              <a:rPr lang="en-US" smtClean="0"/>
              <a:pPr/>
              <a:t>4/8/2020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smtClean="0"/>
              <a:t>INSTRUCTIONS</a:t>
            </a:r>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809419C-38FD-4C1D-9BE7-78A3AB6546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71414"/>
            <a:ext cx="8429684" cy="1470025"/>
          </a:xfrm>
        </p:spPr>
        <p:txBody>
          <a:bodyPr>
            <a:noAutofit/>
          </a:bodyPr>
          <a:lstStyle/>
          <a:p>
            <a:pPr algn="just">
              <a:lnSpc>
                <a:spcPts val="4500"/>
              </a:lnSpc>
            </a:pPr>
            <a:r>
              <a:rPr lang="en-IN" sz="4000" u="sng" dirty="0" smtClean="0">
                <a:latin typeface="Arial Black" pitchFamily="34" charset="0"/>
              </a:rPr>
              <a:t>INSTRUCTIONS</a:t>
            </a:r>
            <a:r>
              <a:rPr lang="en-IN" sz="4800" u="sng" dirty="0" smtClean="0"/>
              <a:t/>
            </a:r>
            <a:br>
              <a:rPr lang="en-IN" sz="4800" u="sng" dirty="0" smtClean="0"/>
            </a:br>
            <a:r>
              <a:rPr lang="en-IN" sz="4800" dirty="0" smtClean="0"/>
              <a:t/>
            </a:r>
            <a:br>
              <a:rPr lang="en-IN" sz="4800" dirty="0" smtClean="0"/>
            </a:br>
            <a:r>
              <a:rPr lang="en-IN" sz="4800" dirty="0" smtClean="0"/>
              <a:t>        </a:t>
            </a:r>
            <a:r>
              <a:rPr lang="en-IN" sz="3200" dirty="0" smtClean="0">
                <a:latin typeface="Adobe Caslon Pro" pitchFamily="18" charset="0"/>
              </a:rPr>
              <a:t>The term Instruction means ‘to direct’ or ‘to command’ or ‘to  teach’. Instructions are passed to a person who has to carry out everything practically. They are step by step explanation. They imply something to do and maintain.</a:t>
            </a:r>
            <a:endParaRPr lang="en-US" sz="3200" dirty="0">
              <a:latin typeface="Adobe Caslon Pro" pitchFamily="18" charset="0"/>
            </a:endParaRPr>
          </a:p>
        </p:txBody>
      </p:sp>
      <p:sp>
        <p:nvSpPr>
          <p:cNvPr id="4" name="Footer Placeholder 3"/>
          <p:cNvSpPr>
            <a:spLocks noGrp="1"/>
          </p:cNvSpPr>
          <p:nvPr>
            <p:ph type="ftr" sz="quarter" idx="11"/>
          </p:nvPr>
        </p:nvSpPr>
        <p:spPr>
          <a:xfrm>
            <a:off x="1785918" y="6000768"/>
            <a:ext cx="5507719" cy="274320"/>
          </a:xfrm>
        </p:spPr>
        <p:txBody>
          <a:bodyPr/>
          <a:lstStyle/>
          <a:p>
            <a:r>
              <a:rPr lang="en-US" sz="4800" dirty="0" smtClean="0">
                <a:solidFill>
                  <a:srgbClr val="FFFF00"/>
                </a:solidFill>
                <a:latin typeface="Arial Black" pitchFamily="34" charset="0"/>
              </a:rPr>
              <a:t>INSTRUCTIONS</a:t>
            </a:r>
            <a:endParaRPr lang="en-US" sz="4800" dirty="0">
              <a:solidFill>
                <a:srgbClr val="FFFF00"/>
              </a:solidFill>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4" y="214290"/>
            <a:ext cx="9001156" cy="1470025"/>
          </a:xfrm>
        </p:spPr>
        <p:txBody>
          <a:bodyPr>
            <a:noAutofit/>
          </a:bodyPr>
          <a:lstStyle/>
          <a:p>
            <a:pPr algn="ctr"/>
            <a:r>
              <a:rPr lang="en-IN" sz="3200" u="sng" dirty="0" smtClean="0">
                <a:latin typeface="Adobe Caslon Pro" pitchFamily="18" charset="0"/>
              </a:rPr>
              <a:t>A SET OF EIGHT INSTRUCTIONS TO INSTALL A REFRIGERATOR</a:t>
            </a:r>
            <a:r>
              <a:rPr lang="en-US" sz="3200" dirty="0" smtClean="0">
                <a:latin typeface="Adobe Caslon Pro" pitchFamily="18" charset="0"/>
              </a:rPr>
              <a:t/>
            </a:r>
            <a:br>
              <a:rPr lang="en-US" sz="3200" dirty="0" smtClean="0">
                <a:latin typeface="Adobe Caslon Pro" pitchFamily="18" charset="0"/>
              </a:rPr>
            </a:br>
            <a:r>
              <a:rPr lang="en-US" sz="3200" dirty="0" smtClean="0">
                <a:latin typeface="Adobe Caslon Pro" pitchFamily="18" charset="0"/>
              </a:rPr>
              <a:t/>
            </a:r>
            <a:br>
              <a:rPr lang="en-US" sz="3200" dirty="0" smtClean="0">
                <a:latin typeface="Adobe Caslon Pro" pitchFamily="18" charset="0"/>
              </a:rPr>
            </a:br>
            <a:r>
              <a:rPr lang="en-IN" sz="3200" dirty="0" smtClean="0">
                <a:latin typeface="Adobe Caslon Pro" pitchFamily="18" charset="0"/>
              </a:rPr>
              <a:t> 7. Draw a separate circuit from the </a:t>
            </a:r>
            <a:br>
              <a:rPr lang="en-IN" sz="3200" dirty="0" smtClean="0">
                <a:latin typeface="Adobe Caslon Pro" pitchFamily="18" charset="0"/>
              </a:rPr>
            </a:br>
            <a:r>
              <a:rPr lang="en-IN" sz="3200" dirty="0" smtClean="0">
                <a:latin typeface="Adobe Caslon Pro" pitchFamily="18" charset="0"/>
              </a:rPr>
              <a:t>    mains to minimize the voltage drop.</a:t>
            </a:r>
            <a:br>
              <a:rPr lang="en-IN" sz="3200" dirty="0" smtClean="0">
                <a:latin typeface="Adobe Caslon Pro" pitchFamily="18" charset="0"/>
              </a:rPr>
            </a:br>
            <a:r>
              <a:rPr lang="en-US" sz="3200" dirty="0" smtClean="0">
                <a:latin typeface="Adobe Caslon Pro" pitchFamily="18" charset="0"/>
              </a:rPr>
              <a:t/>
            </a:r>
            <a:br>
              <a:rPr lang="en-US" sz="3200" dirty="0" smtClean="0">
                <a:latin typeface="Adobe Caslon Pro" pitchFamily="18" charset="0"/>
              </a:rPr>
            </a:br>
            <a:r>
              <a:rPr lang="en-IN" sz="3200" dirty="0" smtClean="0">
                <a:latin typeface="Adobe Caslon Pro" pitchFamily="18" charset="0"/>
              </a:rPr>
              <a:t>8. Switch on the fridge after setting the </a:t>
            </a:r>
            <a:br>
              <a:rPr lang="en-IN" sz="3200" dirty="0" smtClean="0">
                <a:latin typeface="Adobe Caslon Pro" pitchFamily="18" charset="0"/>
              </a:rPr>
            </a:br>
            <a:r>
              <a:rPr lang="en-IN" sz="3200" dirty="0" smtClean="0">
                <a:latin typeface="Adobe Caslon Pro" pitchFamily="18" charset="0"/>
              </a:rPr>
              <a:t>    temperature control to required   </a:t>
            </a:r>
            <a:br>
              <a:rPr lang="en-IN" sz="3200" dirty="0" smtClean="0">
                <a:latin typeface="Adobe Caslon Pro" pitchFamily="18" charset="0"/>
              </a:rPr>
            </a:br>
            <a:r>
              <a:rPr lang="en-IN" sz="3200" dirty="0" smtClean="0">
                <a:latin typeface="Adobe Caslon Pro" pitchFamily="18" charset="0"/>
              </a:rPr>
              <a:t>    degree.</a:t>
            </a:r>
            <a:r>
              <a:rPr lang="en-US" sz="3200" dirty="0" smtClean="0">
                <a:latin typeface="Adobe Caslon Pro" pitchFamily="18" charset="0"/>
              </a:rPr>
              <a:t/>
            </a:r>
            <a:br>
              <a:rPr lang="en-US" sz="3200" dirty="0" smtClean="0">
                <a:latin typeface="Adobe Caslon Pro" pitchFamily="18" charset="0"/>
              </a:rPr>
            </a:br>
            <a:r>
              <a:rPr lang="en-US" sz="3200" dirty="0" smtClean="0">
                <a:latin typeface="Adobe Caslon Pro" pitchFamily="18" charset="0"/>
              </a:rPr>
              <a:t/>
            </a:r>
            <a:br>
              <a:rPr lang="en-US" sz="3200" dirty="0" smtClean="0">
                <a:latin typeface="Adobe Caslon Pro" pitchFamily="18" charset="0"/>
              </a:rPr>
            </a:br>
            <a:endParaRPr lang="en-US" sz="3200" dirty="0">
              <a:latin typeface="Adobe Caslon Pro" pitchFamily="18" charset="0"/>
            </a:endParaRPr>
          </a:p>
        </p:txBody>
      </p:sp>
      <p:sp>
        <p:nvSpPr>
          <p:cNvPr id="4" name="Footer Placeholder 2"/>
          <p:cNvSpPr>
            <a:spLocks noGrp="1"/>
          </p:cNvSpPr>
          <p:nvPr>
            <p:ph type="ftr" sz="quarter" idx="11"/>
          </p:nvPr>
        </p:nvSpPr>
        <p:spPr>
          <a:xfrm>
            <a:off x="1643042" y="5857892"/>
            <a:ext cx="5507719" cy="274320"/>
          </a:xfrm>
        </p:spPr>
        <p:txBody>
          <a:bodyPr/>
          <a:lstStyle/>
          <a:p>
            <a:r>
              <a:rPr lang="en-US" sz="4800" dirty="0" smtClean="0">
                <a:solidFill>
                  <a:srgbClr val="FFFF00"/>
                </a:solidFill>
                <a:latin typeface="Arial Black" pitchFamily="34" charset="0"/>
              </a:rPr>
              <a:t>INSTRUCTIONS</a:t>
            </a:r>
            <a:endParaRPr lang="en-US" sz="4800" dirty="0">
              <a:solidFill>
                <a:srgbClr val="FFFF00"/>
              </a:solidFill>
              <a:latin typeface="Arial Black"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291"/>
            <a:ext cx="8429684" cy="800318"/>
          </a:xfrm>
        </p:spPr>
        <p:txBody>
          <a:bodyPr>
            <a:noAutofit/>
          </a:bodyPr>
          <a:lstStyle/>
          <a:p>
            <a:pPr>
              <a:lnSpc>
                <a:spcPts val="3000"/>
              </a:lnSpc>
            </a:pPr>
            <a:r>
              <a:rPr lang="en-IN" sz="3200" u="sng" dirty="0" smtClean="0">
                <a:latin typeface="Adobe Caslon Pro" pitchFamily="18" charset="0"/>
              </a:rPr>
              <a:t/>
            </a:r>
            <a:br>
              <a:rPr lang="en-IN" sz="3200" u="sng" dirty="0" smtClean="0">
                <a:latin typeface="Adobe Caslon Pro" pitchFamily="18" charset="0"/>
              </a:rPr>
            </a:br>
            <a:r>
              <a:rPr lang="en-IN" sz="3200" u="sng" dirty="0" smtClean="0">
                <a:latin typeface="Adobe Caslon Pro" pitchFamily="18" charset="0"/>
              </a:rPr>
              <a:t>THE </a:t>
            </a:r>
            <a:r>
              <a:rPr lang="en-IN" sz="3200" u="sng" dirty="0" smtClean="0">
                <a:latin typeface="Adobe Caslon Pro" pitchFamily="18" charset="0"/>
              </a:rPr>
              <a:t>INSTRUCTIONS  SHOULD BE</a:t>
            </a:r>
            <a:r>
              <a:rPr lang="en-IN" sz="3200" dirty="0" smtClean="0">
                <a:latin typeface="Arial Black" pitchFamily="34" charset="0"/>
              </a:rPr>
              <a:t/>
            </a:r>
            <a:br>
              <a:rPr lang="en-IN"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r>
              <a:rPr lang="en-IN" sz="3200" dirty="0" smtClean="0">
                <a:latin typeface="Adobe Caslon Pro" pitchFamily="18" charset="0"/>
              </a:rPr>
              <a:t>1.Clear,Lucid </a:t>
            </a:r>
            <a:r>
              <a:rPr lang="en-IN" sz="3200" dirty="0" smtClean="0">
                <a:latin typeface="Adobe Caslon Pro" pitchFamily="18" charset="0"/>
              </a:rPr>
              <a:t>and brief writing</a:t>
            </a:r>
            <a:br>
              <a:rPr lang="en-IN" sz="3200" dirty="0" smtClean="0">
                <a:latin typeface="Adobe Caslon Pro" pitchFamily="18" charset="0"/>
              </a:rPr>
            </a:br>
            <a:r>
              <a:rPr lang="en-US" sz="3200" dirty="0" smtClean="0">
                <a:latin typeface="Adobe Caslon Pro" pitchFamily="18" charset="0"/>
              </a:rPr>
              <a:t/>
            </a:r>
            <a:br>
              <a:rPr lang="en-US" sz="3200" dirty="0" smtClean="0">
                <a:latin typeface="Adobe Caslon Pro" pitchFamily="18" charset="0"/>
              </a:rPr>
            </a:br>
            <a:r>
              <a:rPr lang="en-IN" sz="3200" dirty="0" smtClean="0">
                <a:latin typeface="Adobe Caslon Pro" pitchFamily="18" charset="0"/>
              </a:rPr>
              <a:t>2.Be familiar with procedures   </a:t>
            </a:r>
            <a:br>
              <a:rPr lang="en-IN" sz="3200" dirty="0" smtClean="0">
                <a:latin typeface="Adobe Caslon Pro" pitchFamily="18" charset="0"/>
              </a:rPr>
            </a:br>
            <a:r>
              <a:rPr lang="en-IN" sz="3200" dirty="0" smtClean="0">
                <a:latin typeface="Adobe Caslon Pro" pitchFamily="18" charset="0"/>
              </a:rPr>
              <a:t>   along with technical details</a:t>
            </a:r>
            <a:br>
              <a:rPr lang="en-IN" sz="3200" dirty="0" smtClean="0">
                <a:latin typeface="Adobe Caslon Pro" pitchFamily="18" charset="0"/>
              </a:rPr>
            </a:br>
            <a:r>
              <a:rPr lang="en-US" sz="3200" dirty="0" smtClean="0">
                <a:latin typeface="Adobe Caslon Pro" pitchFamily="18" charset="0"/>
              </a:rPr>
              <a:t/>
            </a:r>
            <a:br>
              <a:rPr lang="en-US" sz="3200" dirty="0" smtClean="0">
                <a:latin typeface="Adobe Caslon Pro" pitchFamily="18" charset="0"/>
              </a:rPr>
            </a:br>
            <a:r>
              <a:rPr lang="en-IN" sz="3200" dirty="0" smtClean="0">
                <a:latin typeface="Adobe Caslon Pro" pitchFamily="18" charset="0"/>
              </a:rPr>
              <a:t>3.Instructions will be followed </a:t>
            </a:r>
            <a:br>
              <a:rPr lang="en-IN" sz="3200" dirty="0" smtClean="0">
                <a:latin typeface="Adobe Caslon Pro" pitchFamily="18" charset="0"/>
              </a:rPr>
            </a:br>
            <a:r>
              <a:rPr lang="en-IN" sz="3200" dirty="0" smtClean="0">
                <a:latin typeface="Adobe Caslon Pro" pitchFamily="18" charset="0"/>
              </a:rPr>
              <a:t>   according to the ability</a:t>
            </a:r>
            <a:br>
              <a:rPr lang="en-IN" sz="3200" dirty="0" smtClean="0">
                <a:latin typeface="Adobe Caslon Pro" pitchFamily="18" charset="0"/>
              </a:rPr>
            </a:br>
            <a:r>
              <a:rPr lang="en-US" sz="3200" dirty="0" smtClean="0">
                <a:latin typeface="Adobe Caslon Pro" pitchFamily="18" charset="0"/>
              </a:rPr>
              <a:t/>
            </a:r>
            <a:br>
              <a:rPr lang="en-US" sz="3200" dirty="0" smtClean="0">
                <a:latin typeface="Adobe Caslon Pro" pitchFamily="18" charset="0"/>
              </a:rPr>
            </a:br>
            <a:r>
              <a:rPr lang="en-IN" sz="3200" dirty="0" smtClean="0">
                <a:latin typeface="Adobe Caslon Pro" pitchFamily="18" charset="0"/>
              </a:rPr>
              <a:t>4.Test the instructions for the </a:t>
            </a:r>
            <a:br>
              <a:rPr lang="en-IN" sz="3200" dirty="0" smtClean="0">
                <a:latin typeface="Adobe Caslon Pro" pitchFamily="18" charset="0"/>
              </a:rPr>
            </a:br>
            <a:r>
              <a:rPr lang="en-IN" sz="3200" dirty="0" smtClean="0">
                <a:latin typeface="Adobe Caslon Pro" pitchFamily="18" charset="0"/>
              </a:rPr>
              <a:t>   kind of person to whom one writes</a:t>
            </a:r>
            <a:endParaRPr lang="en-US" sz="3200" dirty="0">
              <a:latin typeface="Adobe Caslon Pro" pitchFamily="18" charset="0"/>
            </a:endParaRPr>
          </a:p>
        </p:txBody>
      </p:sp>
      <p:sp>
        <p:nvSpPr>
          <p:cNvPr id="3" name="Footer Placeholder 2"/>
          <p:cNvSpPr>
            <a:spLocks noGrp="1"/>
          </p:cNvSpPr>
          <p:nvPr>
            <p:ph type="ftr" sz="quarter" idx="11"/>
          </p:nvPr>
        </p:nvSpPr>
        <p:spPr>
          <a:xfrm>
            <a:off x="1928794" y="5929330"/>
            <a:ext cx="5507719" cy="274320"/>
          </a:xfrm>
        </p:spPr>
        <p:txBody>
          <a:bodyPr vert="horz" lIns="45720" rIns="45720" bIns="0" rtlCol="0" anchor="b"/>
          <a:lstStyle/>
          <a:p>
            <a:r>
              <a:rPr lang="en-US" sz="4800" dirty="0" smtClean="0">
                <a:solidFill>
                  <a:srgbClr val="FFFF00"/>
                </a:solidFill>
                <a:latin typeface="Arial Black" pitchFamily="34" charset="0"/>
              </a:rPr>
              <a:t>INSTRUCTIONS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290"/>
            <a:ext cx="8429684" cy="1470025"/>
          </a:xfrm>
        </p:spPr>
        <p:txBody>
          <a:bodyPr>
            <a:noAutofit/>
          </a:bodyPr>
          <a:lstStyle/>
          <a:p>
            <a:pPr algn="ctr"/>
            <a:r>
              <a:rPr lang="en-IN" sz="3200" u="sng" dirty="0" smtClean="0">
                <a:latin typeface="Adobe Caslon Pro" pitchFamily="18" charset="0"/>
              </a:rPr>
              <a:t>POINTS TO REMEMBER BEFORE WRITING INSTRUCTIONS</a:t>
            </a:r>
            <a:r>
              <a:rPr lang="en-IN" sz="3200" dirty="0" smtClean="0">
                <a:latin typeface="Adobe Caslon Pro" pitchFamily="18" charset="0"/>
              </a:rPr>
              <a:t/>
            </a:r>
            <a:br>
              <a:rPr lang="en-IN" sz="3200" dirty="0" smtClean="0">
                <a:latin typeface="Adobe Caslon Pro" pitchFamily="18" charset="0"/>
              </a:rPr>
            </a:br>
            <a:r>
              <a:rPr lang="en-US" sz="3200" dirty="0" smtClean="0">
                <a:latin typeface="Arial Black" pitchFamily="34" charset="0"/>
              </a:rPr>
              <a:t/>
            </a:r>
            <a:br>
              <a:rPr lang="en-US" sz="3200" dirty="0" smtClean="0">
                <a:latin typeface="Arial Black" pitchFamily="34" charset="0"/>
              </a:rPr>
            </a:br>
            <a:r>
              <a:rPr lang="en-IN" sz="3200" dirty="0" smtClean="0">
                <a:latin typeface="Adobe Caslon Pro" pitchFamily="18" charset="0"/>
              </a:rPr>
              <a:t>1.Instruction should be written in a </a:t>
            </a:r>
            <a:br>
              <a:rPr lang="en-IN" sz="3200" dirty="0" smtClean="0">
                <a:latin typeface="Adobe Caslon Pro" pitchFamily="18" charset="0"/>
              </a:rPr>
            </a:br>
            <a:r>
              <a:rPr lang="en-IN" sz="3200" dirty="0" smtClean="0">
                <a:latin typeface="Adobe Caslon Pro" pitchFamily="18" charset="0"/>
              </a:rPr>
              <a:t>   direct and simple language.</a:t>
            </a:r>
            <a:br>
              <a:rPr lang="en-IN" sz="3200" dirty="0" smtClean="0">
                <a:latin typeface="Adobe Caslon Pro" pitchFamily="18" charset="0"/>
              </a:rPr>
            </a:br>
            <a:r>
              <a:rPr lang="en-US" sz="3200" dirty="0" smtClean="0">
                <a:latin typeface="Adobe Caslon Pro" pitchFamily="18" charset="0"/>
              </a:rPr>
              <a:t/>
            </a:r>
            <a:br>
              <a:rPr lang="en-US" sz="3200" dirty="0" smtClean="0">
                <a:latin typeface="Adobe Caslon Pro" pitchFamily="18" charset="0"/>
              </a:rPr>
            </a:br>
            <a:r>
              <a:rPr lang="en-IN" sz="3200" dirty="0" smtClean="0">
                <a:latin typeface="Adobe Caslon Pro" pitchFamily="18" charset="0"/>
              </a:rPr>
              <a:t>2.Each instruction should be clear </a:t>
            </a:r>
            <a:br>
              <a:rPr lang="en-IN" sz="3200" dirty="0" smtClean="0">
                <a:latin typeface="Adobe Caslon Pro" pitchFamily="18" charset="0"/>
              </a:rPr>
            </a:br>
            <a:r>
              <a:rPr lang="en-IN" sz="3200" dirty="0" smtClean="0">
                <a:latin typeface="Adobe Caslon Pro" pitchFamily="18" charset="0"/>
              </a:rPr>
              <a:t>   and simple to understand</a:t>
            </a:r>
            <a:br>
              <a:rPr lang="en-IN" sz="3200" dirty="0" smtClean="0">
                <a:latin typeface="Adobe Caslon Pro" pitchFamily="18" charset="0"/>
              </a:rPr>
            </a:br>
            <a:r>
              <a:rPr lang="en-US" sz="3200" dirty="0" smtClean="0">
                <a:latin typeface="Adobe Caslon Pro" pitchFamily="18" charset="0"/>
              </a:rPr>
              <a:t/>
            </a:r>
            <a:br>
              <a:rPr lang="en-US" sz="3200" dirty="0" smtClean="0">
                <a:latin typeface="Adobe Caslon Pro" pitchFamily="18" charset="0"/>
              </a:rPr>
            </a:br>
            <a:endParaRPr lang="en-US" sz="3200" dirty="0">
              <a:latin typeface="Adobe Caslon Pro" pitchFamily="18" charset="0"/>
            </a:endParaRPr>
          </a:p>
        </p:txBody>
      </p:sp>
      <p:sp>
        <p:nvSpPr>
          <p:cNvPr id="3" name="Footer Placeholder 2"/>
          <p:cNvSpPr>
            <a:spLocks noGrp="1"/>
          </p:cNvSpPr>
          <p:nvPr>
            <p:ph type="ftr" sz="quarter" idx="11"/>
          </p:nvPr>
        </p:nvSpPr>
        <p:spPr>
          <a:xfrm>
            <a:off x="1857356" y="6000768"/>
            <a:ext cx="5507719" cy="274320"/>
          </a:xfrm>
        </p:spPr>
        <p:txBody>
          <a:bodyPr/>
          <a:lstStyle/>
          <a:p>
            <a:r>
              <a:rPr lang="en-US" sz="4800" dirty="0" smtClean="0">
                <a:solidFill>
                  <a:srgbClr val="FFFF00"/>
                </a:solidFill>
                <a:latin typeface="Arial Black" pitchFamily="34" charset="0"/>
              </a:rPr>
              <a:t>INSTRUCTIONS</a:t>
            </a:r>
            <a:endParaRPr lang="en-US" sz="4800" dirty="0">
              <a:solidFill>
                <a:srgbClr val="FFFF00"/>
              </a:solidFill>
              <a:latin typeface="Arial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290"/>
            <a:ext cx="8429684" cy="1138521"/>
          </a:xfrm>
        </p:spPr>
        <p:txBody>
          <a:bodyPr>
            <a:noAutofit/>
          </a:bodyPr>
          <a:lstStyle/>
          <a:p>
            <a:pPr algn="ctr">
              <a:lnSpc>
                <a:spcPts val="3500"/>
              </a:lnSpc>
            </a:pPr>
            <a:r>
              <a:rPr lang="en-IN" sz="3200" u="sng" dirty="0" smtClean="0">
                <a:latin typeface="Adobe Caslon Pro" pitchFamily="18" charset="0"/>
              </a:rPr>
              <a:t>POINTS TO REMEMBER BEFORE WRITING INSTRUCTIONS. </a:t>
            </a:r>
            <a:r>
              <a:rPr lang="en-IN" sz="3200" dirty="0" smtClean="0">
                <a:latin typeface="Adobe Caslon Pro" pitchFamily="18" charset="0"/>
              </a:rPr>
              <a:t/>
            </a:r>
            <a:br>
              <a:rPr lang="en-IN" sz="3200" dirty="0" smtClean="0">
                <a:latin typeface="Adobe Caslon Pro" pitchFamily="18" charset="0"/>
              </a:rPr>
            </a:br>
            <a:r>
              <a:rPr lang="en-US" sz="3200" dirty="0" smtClean="0">
                <a:latin typeface="Adobe Caslon Pro" pitchFamily="18" charset="0"/>
              </a:rPr>
              <a:t/>
            </a:r>
            <a:br>
              <a:rPr lang="en-US" sz="3200" dirty="0" smtClean="0">
                <a:latin typeface="Adobe Caslon Pro" pitchFamily="18" charset="0"/>
              </a:rPr>
            </a:br>
            <a:r>
              <a:rPr lang="en-IN" sz="3200" dirty="0" smtClean="0">
                <a:latin typeface="Adobe Caslon Pro" pitchFamily="18" charset="0"/>
              </a:rPr>
              <a:t>3.Instruction should be written in a </a:t>
            </a:r>
            <a:br>
              <a:rPr lang="en-IN" sz="3200" dirty="0" smtClean="0">
                <a:latin typeface="Adobe Caslon Pro" pitchFamily="18" charset="0"/>
              </a:rPr>
            </a:br>
            <a:r>
              <a:rPr lang="en-IN" sz="3200" dirty="0" smtClean="0">
                <a:latin typeface="Adobe Caslon Pro" pitchFamily="18" charset="0"/>
              </a:rPr>
              <a:t>   sequential and logical manner,  </a:t>
            </a:r>
            <a:br>
              <a:rPr lang="en-IN" sz="3200" dirty="0" smtClean="0">
                <a:latin typeface="Adobe Caslon Pro" pitchFamily="18" charset="0"/>
              </a:rPr>
            </a:br>
            <a:r>
              <a:rPr lang="en-IN" sz="3200" dirty="0" smtClean="0">
                <a:latin typeface="Adobe Caslon Pro" pitchFamily="18" charset="0"/>
              </a:rPr>
              <a:t>   explaining  how to do things step</a:t>
            </a:r>
            <a:br>
              <a:rPr lang="en-IN" sz="3200" dirty="0" smtClean="0">
                <a:latin typeface="Adobe Caslon Pro" pitchFamily="18" charset="0"/>
              </a:rPr>
            </a:br>
            <a:r>
              <a:rPr lang="en-IN" sz="3200" dirty="0" smtClean="0">
                <a:latin typeface="Adobe Caslon Pro" pitchFamily="18" charset="0"/>
              </a:rPr>
              <a:t>   by-step.</a:t>
            </a:r>
            <a:br>
              <a:rPr lang="en-IN" sz="3200" dirty="0" smtClean="0">
                <a:latin typeface="Adobe Caslon Pro" pitchFamily="18" charset="0"/>
              </a:rPr>
            </a:br>
            <a:r>
              <a:rPr lang="en-IN" sz="3200" dirty="0" smtClean="0">
                <a:latin typeface="Adobe Caslon Pro" pitchFamily="18" charset="0"/>
              </a:rPr>
              <a:t/>
            </a:r>
            <a:br>
              <a:rPr lang="en-IN" sz="3200" dirty="0" smtClean="0">
                <a:latin typeface="Adobe Caslon Pro" pitchFamily="18" charset="0"/>
              </a:rPr>
            </a:br>
            <a:r>
              <a:rPr lang="en-IN" sz="3200" dirty="0" smtClean="0">
                <a:latin typeface="Adobe Caslon Pro" pitchFamily="18" charset="0"/>
              </a:rPr>
              <a:t>4. Instructions should be written in </a:t>
            </a:r>
            <a:br>
              <a:rPr lang="en-IN" sz="3200" dirty="0" smtClean="0">
                <a:latin typeface="Adobe Caslon Pro" pitchFamily="18" charset="0"/>
              </a:rPr>
            </a:br>
            <a:r>
              <a:rPr lang="en-IN" sz="3200" dirty="0" smtClean="0">
                <a:latin typeface="Adobe Caslon Pro" pitchFamily="18" charset="0"/>
              </a:rPr>
              <a:t>    simple present tense and the tone </a:t>
            </a:r>
            <a:br>
              <a:rPr lang="en-IN" sz="3200" dirty="0" smtClean="0">
                <a:latin typeface="Adobe Caslon Pro" pitchFamily="18" charset="0"/>
              </a:rPr>
            </a:br>
            <a:r>
              <a:rPr lang="en-IN" sz="3200" dirty="0" smtClean="0">
                <a:latin typeface="Adobe Caslon Pro" pitchFamily="18" charset="0"/>
              </a:rPr>
              <a:t>    must be instructional</a:t>
            </a:r>
            <a:r>
              <a:rPr lang="en-US" sz="3200" dirty="0" smtClean="0">
                <a:latin typeface="Adobe Caslon Pro" pitchFamily="18" charset="0"/>
              </a:rPr>
              <a:t/>
            </a:r>
            <a:br>
              <a:rPr lang="en-US" sz="3200" dirty="0" smtClean="0">
                <a:latin typeface="Adobe Caslon Pro" pitchFamily="18" charset="0"/>
              </a:rPr>
            </a:br>
            <a:endParaRPr lang="en-US" sz="3200" dirty="0">
              <a:latin typeface="Adobe Caslon Pro" pitchFamily="18" charset="0"/>
            </a:endParaRPr>
          </a:p>
        </p:txBody>
      </p:sp>
      <p:sp>
        <p:nvSpPr>
          <p:cNvPr id="3" name="Footer Placeholder 2"/>
          <p:cNvSpPr>
            <a:spLocks noGrp="1"/>
          </p:cNvSpPr>
          <p:nvPr>
            <p:ph type="ftr" sz="quarter" idx="11"/>
          </p:nvPr>
        </p:nvSpPr>
        <p:spPr>
          <a:xfrm>
            <a:off x="2071670" y="5857892"/>
            <a:ext cx="5507719" cy="274320"/>
          </a:xfrm>
        </p:spPr>
        <p:txBody>
          <a:bodyPr/>
          <a:lstStyle/>
          <a:p>
            <a:r>
              <a:rPr lang="en-US" sz="4800" dirty="0" smtClean="0">
                <a:solidFill>
                  <a:srgbClr val="FFFF00"/>
                </a:solidFill>
                <a:latin typeface="Arial Black" pitchFamily="34" charset="0"/>
              </a:rPr>
              <a:t>INSTRUCTIONS</a:t>
            </a:r>
            <a:endParaRPr lang="en-US" sz="4800" dirty="0">
              <a:solidFill>
                <a:srgbClr val="FFFF00"/>
              </a:solidFill>
              <a:latin typeface="Arial Blac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214290"/>
            <a:ext cx="8715436" cy="1470025"/>
          </a:xfrm>
        </p:spPr>
        <p:txBody>
          <a:bodyPr>
            <a:noAutofit/>
          </a:bodyPr>
          <a:lstStyle/>
          <a:p>
            <a:pPr>
              <a:lnSpc>
                <a:spcPts val="4000"/>
              </a:lnSpc>
            </a:pPr>
            <a:r>
              <a:rPr lang="en-IN" sz="3200" u="sng" dirty="0" smtClean="0">
                <a:latin typeface="Arial Black" pitchFamily="34" charset="0"/>
              </a:rPr>
              <a:t>POINTS TO REMEMBER BEFORE WRITING INSTRUCTIONS. </a:t>
            </a:r>
            <a:r>
              <a:rPr lang="en-IN" sz="3200" dirty="0" smtClean="0">
                <a:latin typeface="Arial Black" pitchFamily="34" charset="0"/>
              </a:rPr>
              <a:t/>
            </a:r>
            <a:br>
              <a:rPr lang="en-IN"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r>
              <a:rPr lang="en-IN" sz="3200" dirty="0" smtClean="0"/>
              <a:t> </a:t>
            </a:r>
            <a:r>
              <a:rPr lang="en-IN" sz="3200" dirty="0" smtClean="0">
                <a:latin typeface="Arial Black" pitchFamily="34" charset="0"/>
              </a:rPr>
              <a:t>5.Imperatives and many action verbs </a:t>
            </a:r>
            <a:br>
              <a:rPr lang="en-IN" sz="3200" dirty="0" smtClean="0">
                <a:latin typeface="Arial Black" pitchFamily="34" charset="0"/>
              </a:rPr>
            </a:br>
            <a:r>
              <a:rPr lang="en-IN" sz="3200" dirty="0" smtClean="0">
                <a:latin typeface="Arial Black" pitchFamily="34" charset="0"/>
              </a:rPr>
              <a:t>   or the base/root form of verbs are  </a:t>
            </a:r>
            <a:br>
              <a:rPr lang="en-IN" sz="3200" dirty="0" smtClean="0">
                <a:latin typeface="Arial Black" pitchFamily="34" charset="0"/>
              </a:rPr>
            </a:br>
            <a:r>
              <a:rPr lang="en-IN" sz="3200" dirty="0" smtClean="0">
                <a:latin typeface="Arial Black" pitchFamily="34" charset="0"/>
              </a:rPr>
              <a:t>   used to write instructions.(</a:t>
            </a:r>
            <a:r>
              <a:rPr lang="en-IN" sz="3200" dirty="0" err="1" smtClean="0">
                <a:latin typeface="Arial Black" pitchFamily="34" charset="0"/>
              </a:rPr>
              <a:t>eg</a:t>
            </a:r>
            <a:r>
              <a:rPr lang="en-IN" sz="3200" dirty="0" smtClean="0">
                <a:latin typeface="Arial Black" pitchFamily="34" charset="0"/>
              </a:rPr>
              <a:t>)  </a:t>
            </a:r>
            <a:br>
              <a:rPr lang="en-IN" sz="3200" dirty="0" smtClean="0">
                <a:latin typeface="Arial Black" pitchFamily="34" charset="0"/>
              </a:rPr>
            </a:br>
            <a:r>
              <a:rPr lang="en-IN" sz="3200" dirty="0" smtClean="0">
                <a:latin typeface="Arial Black" pitchFamily="34" charset="0"/>
              </a:rPr>
              <a:t>   ‘walk’ , open, leave </a:t>
            </a:r>
            <a:r>
              <a:rPr lang="en-IN" sz="3200" dirty="0" err="1" smtClean="0">
                <a:latin typeface="Arial Black" pitchFamily="34" charset="0"/>
              </a:rPr>
              <a:t>etc</a:t>
            </a:r>
            <a:r>
              <a:rPr lang="en-IN" sz="3200" dirty="0" smtClean="0">
                <a:latin typeface="Arial Black" pitchFamily="34" charset="0"/>
              </a:rPr>
              <a:t>  </a:t>
            </a:r>
            <a:br>
              <a:rPr lang="en-IN" sz="3200" dirty="0" smtClean="0">
                <a:latin typeface="Arial Black" pitchFamily="34" charset="0"/>
              </a:rPr>
            </a:br>
            <a:r>
              <a:rPr lang="en-IN" sz="3200" dirty="0" smtClean="0">
                <a:latin typeface="Arial Black" pitchFamily="34" charset="0"/>
              </a:rPr>
              <a:t>   </a:t>
            </a:r>
            <a:endParaRPr lang="en-US" sz="3200" dirty="0">
              <a:latin typeface="Arial Black" pitchFamily="34" charset="0"/>
            </a:endParaRPr>
          </a:p>
        </p:txBody>
      </p:sp>
      <p:sp>
        <p:nvSpPr>
          <p:cNvPr id="3" name="Footer Placeholder 2"/>
          <p:cNvSpPr>
            <a:spLocks noGrp="1"/>
          </p:cNvSpPr>
          <p:nvPr>
            <p:ph type="ftr" sz="quarter" idx="11"/>
          </p:nvPr>
        </p:nvSpPr>
        <p:spPr>
          <a:xfrm>
            <a:off x="1785918" y="5929330"/>
            <a:ext cx="5507719" cy="274320"/>
          </a:xfrm>
        </p:spPr>
        <p:txBody>
          <a:bodyPr/>
          <a:lstStyle/>
          <a:p>
            <a:r>
              <a:rPr lang="en-US" sz="4800" dirty="0" smtClean="0">
                <a:solidFill>
                  <a:srgbClr val="FFFF00"/>
                </a:solidFill>
                <a:latin typeface="Arial Black" pitchFamily="34" charset="0"/>
              </a:rPr>
              <a:t>INSTRUCTIONS</a:t>
            </a:r>
            <a:endParaRPr lang="en-US" sz="4800" dirty="0">
              <a:solidFill>
                <a:srgbClr val="FFFF00"/>
              </a:solidFill>
              <a:latin typeface="Arial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14290"/>
            <a:ext cx="8929718" cy="1470025"/>
          </a:xfrm>
        </p:spPr>
        <p:txBody>
          <a:bodyPr>
            <a:noAutofit/>
          </a:bodyPr>
          <a:lstStyle/>
          <a:p>
            <a:r>
              <a:rPr lang="en-IN" sz="3200" u="sng" dirty="0" smtClean="0">
                <a:latin typeface="Adobe Caslon Pro" pitchFamily="18" charset="0"/>
              </a:rPr>
              <a:t>POINTS TO REMEMBER BEFORE WRITING INSTRUCTIONS. </a:t>
            </a:r>
            <a:r>
              <a:rPr lang="en-IN" sz="3200" dirty="0" smtClean="0">
                <a:latin typeface="Adobe Caslon Pro" pitchFamily="18" charset="0"/>
              </a:rPr>
              <a:t/>
            </a:r>
            <a:br>
              <a:rPr lang="en-IN" sz="3200" dirty="0" smtClean="0">
                <a:latin typeface="Adobe Caslon Pro" pitchFamily="18" charset="0"/>
              </a:rPr>
            </a:br>
            <a:r>
              <a:rPr lang="en-US" sz="3200" dirty="0" smtClean="0">
                <a:latin typeface="Arial Black" pitchFamily="34" charset="0"/>
              </a:rPr>
              <a:t/>
            </a:r>
            <a:br>
              <a:rPr lang="en-US" sz="3200" dirty="0" smtClean="0">
                <a:latin typeface="Arial Black" pitchFamily="34" charset="0"/>
              </a:rPr>
            </a:br>
            <a:r>
              <a:rPr lang="en-IN" sz="3200" dirty="0" smtClean="0"/>
              <a:t> </a:t>
            </a:r>
            <a:r>
              <a:rPr lang="en-IN" sz="3200" dirty="0" smtClean="0">
                <a:latin typeface="Adobe Caslon Pro" pitchFamily="18" charset="0"/>
              </a:rPr>
              <a:t>6. Action verbs </a:t>
            </a:r>
            <a:r>
              <a:rPr lang="en-IN" sz="3200" dirty="0" smtClean="0">
                <a:latin typeface="Adobe Caslon Pro" pitchFamily="18" charset="0"/>
              </a:rPr>
              <a:t>(e.g.) </a:t>
            </a:r>
            <a:r>
              <a:rPr lang="en-IN" sz="3200" dirty="0" smtClean="0">
                <a:latin typeface="Adobe Caslon Pro" pitchFamily="18" charset="0"/>
              </a:rPr>
              <a:t>Rinse, handle, </a:t>
            </a:r>
            <a:br>
              <a:rPr lang="en-IN" sz="3200" dirty="0" smtClean="0">
                <a:latin typeface="Adobe Caslon Pro" pitchFamily="18" charset="0"/>
              </a:rPr>
            </a:br>
            <a:r>
              <a:rPr lang="en-IN" sz="3200" dirty="0" smtClean="0">
                <a:latin typeface="Adobe Caslon Pro" pitchFamily="18" charset="0"/>
              </a:rPr>
              <a:t>    wipe, operate, grind, run, open  etc.,</a:t>
            </a:r>
            <a:br>
              <a:rPr lang="en-IN" sz="3200" dirty="0" smtClean="0">
                <a:latin typeface="Adobe Caslon Pro" pitchFamily="18" charset="0"/>
              </a:rPr>
            </a:br>
            <a:r>
              <a:rPr lang="en-US" sz="3200" dirty="0" smtClean="0">
                <a:latin typeface="Adobe Caslon Pro" pitchFamily="18" charset="0"/>
              </a:rPr>
              <a:t/>
            </a:r>
            <a:br>
              <a:rPr lang="en-US" sz="3200" dirty="0" smtClean="0">
                <a:latin typeface="Adobe Caslon Pro" pitchFamily="18" charset="0"/>
              </a:rPr>
            </a:br>
            <a:r>
              <a:rPr lang="en-IN" sz="3200" dirty="0" smtClean="0">
                <a:latin typeface="Adobe Caslon Pro" pitchFamily="18" charset="0"/>
              </a:rPr>
              <a:t>7. Subject (You, I, we) is not mentioned while writing a set of  Instructions</a:t>
            </a:r>
            <a:r>
              <a:rPr lang="en-US" sz="3200" dirty="0" smtClean="0">
                <a:latin typeface="Adobe Caslon Pro" pitchFamily="18" charset="0"/>
              </a:rPr>
              <a:t/>
            </a:r>
            <a:br>
              <a:rPr lang="en-US" sz="3200" dirty="0" smtClean="0">
                <a:latin typeface="Adobe Caslon Pro" pitchFamily="18" charset="0"/>
              </a:rPr>
            </a:br>
            <a:r>
              <a:rPr lang="en-US" sz="3200" dirty="0" smtClean="0">
                <a:latin typeface="Adobe Caslon Pro" pitchFamily="18" charset="0"/>
              </a:rPr>
              <a:t/>
            </a:r>
            <a:br>
              <a:rPr lang="en-US" sz="3200" dirty="0" smtClean="0">
                <a:latin typeface="Adobe Caslon Pro" pitchFamily="18" charset="0"/>
              </a:rPr>
            </a:br>
            <a:endParaRPr lang="en-US" sz="3200" dirty="0">
              <a:latin typeface="Adobe Caslon Pro" pitchFamily="18" charset="0"/>
            </a:endParaRPr>
          </a:p>
        </p:txBody>
      </p:sp>
      <p:sp>
        <p:nvSpPr>
          <p:cNvPr id="3" name="Footer Placeholder 2"/>
          <p:cNvSpPr>
            <a:spLocks noGrp="1"/>
          </p:cNvSpPr>
          <p:nvPr>
            <p:ph type="ftr" sz="quarter" idx="11"/>
          </p:nvPr>
        </p:nvSpPr>
        <p:spPr>
          <a:xfrm>
            <a:off x="1643042" y="5857892"/>
            <a:ext cx="5507719" cy="274320"/>
          </a:xfrm>
        </p:spPr>
        <p:txBody>
          <a:bodyPr/>
          <a:lstStyle/>
          <a:p>
            <a:r>
              <a:rPr lang="en-US" sz="4800" dirty="0" smtClean="0">
                <a:solidFill>
                  <a:srgbClr val="FFFF00"/>
                </a:solidFill>
                <a:latin typeface="Arial Black" pitchFamily="34" charset="0"/>
              </a:rPr>
              <a:t>INSTRUCTIONS</a:t>
            </a:r>
            <a:endParaRPr lang="en-US" sz="4800" dirty="0">
              <a:solidFill>
                <a:srgbClr val="FFFF00"/>
              </a:solidFill>
              <a:latin typeface="Arial Black"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290"/>
            <a:ext cx="8429684" cy="1470025"/>
          </a:xfrm>
        </p:spPr>
        <p:txBody>
          <a:bodyPr>
            <a:noAutofit/>
          </a:bodyPr>
          <a:lstStyle/>
          <a:p>
            <a:pPr algn="ctr"/>
            <a:r>
              <a:rPr lang="en-IN" sz="3200" u="sng" dirty="0" smtClean="0">
                <a:latin typeface="Adobe Caslon Pro" pitchFamily="18" charset="0"/>
              </a:rPr>
              <a:t>EXAMPLE</a:t>
            </a:r>
            <a:r>
              <a:rPr lang="en-IN" sz="3200" u="sng" dirty="0" smtClean="0">
                <a:latin typeface="Adobe Caslon Pro" pitchFamily="18" charset="0"/>
              </a:rPr>
              <a:t/>
            </a:r>
            <a:br>
              <a:rPr lang="en-IN" sz="3200" u="sng" dirty="0" smtClean="0">
                <a:latin typeface="Adobe Caslon Pro" pitchFamily="18" charset="0"/>
              </a:rPr>
            </a:br>
            <a:r>
              <a:rPr lang="en-IN" sz="3200" u="sng" dirty="0" smtClean="0">
                <a:latin typeface="Adobe Caslon Pro" pitchFamily="18" charset="0"/>
              </a:rPr>
              <a:t>A SET OF EIGHT INSTRUCTIONS TO INSTALL A REFRIGERATOR</a:t>
            </a:r>
            <a:r>
              <a:rPr lang="en-US" sz="3200" dirty="0" smtClean="0">
                <a:latin typeface="Adobe Caslon Pro" pitchFamily="18" charset="0"/>
              </a:rPr>
              <a:t/>
            </a:r>
            <a:br>
              <a:rPr lang="en-US" sz="3200" dirty="0" smtClean="0">
                <a:latin typeface="Adobe Caslon Pro" pitchFamily="18" charset="0"/>
              </a:rPr>
            </a:br>
            <a:r>
              <a:rPr lang="en-US" sz="3200" dirty="0" smtClean="0">
                <a:latin typeface="Adobe Caslon Pro" pitchFamily="18" charset="0"/>
              </a:rPr>
              <a:t/>
            </a:r>
            <a:br>
              <a:rPr lang="en-US" sz="3200" dirty="0" smtClean="0">
                <a:latin typeface="Adobe Caslon Pro" pitchFamily="18" charset="0"/>
              </a:rPr>
            </a:br>
            <a:r>
              <a:rPr lang="en-IN" sz="3200" dirty="0" smtClean="0">
                <a:latin typeface="Adobe Caslon Pro" pitchFamily="18" charset="0"/>
              </a:rPr>
              <a:t> 1.Locate the refrigerator in a well </a:t>
            </a:r>
            <a:br>
              <a:rPr lang="en-IN" sz="3200" dirty="0" smtClean="0">
                <a:latin typeface="Adobe Caslon Pro" pitchFamily="18" charset="0"/>
              </a:rPr>
            </a:br>
            <a:r>
              <a:rPr lang="en-IN" sz="3200" dirty="0" smtClean="0">
                <a:latin typeface="Adobe Caslon Pro" pitchFamily="18" charset="0"/>
              </a:rPr>
              <a:t>    ventilated and dry area.</a:t>
            </a:r>
            <a:br>
              <a:rPr lang="en-IN" sz="3200" dirty="0" smtClean="0">
                <a:latin typeface="Adobe Caslon Pro" pitchFamily="18" charset="0"/>
              </a:rPr>
            </a:br>
            <a:r>
              <a:rPr lang="en-US" sz="3200" dirty="0" smtClean="0">
                <a:latin typeface="Adobe Caslon Pro" pitchFamily="18" charset="0"/>
              </a:rPr>
              <a:t/>
            </a:r>
            <a:br>
              <a:rPr lang="en-US" sz="3200" dirty="0" smtClean="0">
                <a:latin typeface="Adobe Caslon Pro" pitchFamily="18" charset="0"/>
              </a:rPr>
            </a:br>
            <a:r>
              <a:rPr lang="en-IN" sz="3200" dirty="0" smtClean="0">
                <a:latin typeface="Adobe Caslon Pro" pitchFamily="18" charset="0"/>
              </a:rPr>
              <a:t>2. Keep the refrigerator away from </a:t>
            </a:r>
            <a:br>
              <a:rPr lang="en-IN" sz="3200" dirty="0" smtClean="0">
                <a:latin typeface="Adobe Caslon Pro" pitchFamily="18" charset="0"/>
              </a:rPr>
            </a:br>
            <a:r>
              <a:rPr lang="en-IN" sz="3200" dirty="0" smtClean="0">
                <a:latin typeface="Adobe Caslon Pro" pitchFamily="18" charset="0"/>
              </a:rPr>
              <a:t>    direct sunlight and high </a:t>
            </a:r>
            <a:br>
              <a:rPr lang="en-IN" sz="3200" dirty="0" smtClean="0">
                <a:latin typeface="Adobe Caslon Pro" pitchFamily="18" charset="0"/>
              </a:rPr>
            </a:br>
            <a:r>
              <a:rPr lang="en-IN" sz="3200" dirty="0" smtClean="0">
                <a:latin typeface="Adobe Caslon Pro" pitchFamily="18" charset="0"/>
              </a:rPr>
              <a:t>    temperature.</a:t>
            </a:r>
            <a:br>
              <a:rPr lang="en-IN" sz="3200" dirty="0" smtClean="0">
                <a:latin typeface="Adobe Caslon Pro" pitchFamily="18" charset="0"/>
              </a:rPr>
            </a:br>
            <a:r>
              <a:rPr lang="en-US" sz="3200" dirty="0" smtClean="0">
                <a:latin typeface="Adobe Caslon Pro" pitchFamily="18" charset="0"/>
              </a:rPr>
              <a:t/>
            </a:r>
            <a:br>
              <a:rPr lang="en-US" sz="3200" dirty="0" smtClean="0">
                <a:latin typeface="Adobe Caslon Pro" pitchFamily="18" charset="0"/>
              </a:rPr>
            </a:br>
            <a:r>
              <a:rPr lang="en-US" sz="3200" dirty="0" smtClean="0"/>
              <a:t/>
            </a:r>
            <a:br>
              <a:rPr lang="en-US" sz="3200" dirty="0" smtClean="0"/>
            </a:br>
            <a:r>
              <a:rPr lang="en-US" sz="3200" dirty="0" smtClean="0">
                <a:latin typeface="Arial Black" pitchFamily="34" charset="0"/>
              </a:rPr>
              <a:t/>
            </a:r>
            <a:br>
              <a:rPr lang="en-US" sz="3200" dirty="0" smtClean="0">
                <a:latin typeface="Arial Black" pitchFamily="34" charset="0"/>
              </a:rPr>
            </a:br>
            <a:endParaRPr lang="en-US" sz="3200" dirty="0">
              <a:latin typeface="Arial Black" pitchFamily="34" charset="0"/>
            </a:endParaRPr>
          </a:p>
        </p:txBody>
      </p:sp>
      <p:sp>
        <p:nvSpPr>
          <p:cNvPr id="4" name="Footer Placeholder 2"/>
          <p:cNvSpPr txBox="1">
            <a:spLocks/>
          </p:cNvSpPr>
          <p:nvPr/>
        </p:nvSpPr>
        <p:spPr>
          <a:xfrm>
            <a:off x="1643042" y="5857892"/>
            <a:ext cx="5507719" cy="274320"/>
          </a:xfrm>
          <a:prstGeom prst="rect">
            <a:avLst/>
          </a:prstGeom>
        </p:spPr>
        <p:txBody>
          <a:bodyPr vert="horz" lIns="45720" rIns="45720" bIns="0"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smtClean="0">
                <a:ln>
                  <a:noFill/>
                </a:ln>
                <a:solidFill>
                  <a:srgbClr val="FFFF00"/>
                </a:solidFill>
                <a:effectLst/>
                <a:uLnTx/>
                <a:uFillTx/>
                <a:latin typeface="Arial Black" pitchFamily="34" charset="0"/>
                <a:ea typeface="+mn-ea"/>
                <a:cs typeface="+mn-cs"/>
              </a:rPr>
              <a:t>INSTRUCTIONS</a:t>
            </a:r>
            <a:endParaRPr kumimoji="0" lang="en-US" sz="4800" b="0" i="0" u="none" strike="noStrike" kern="1200" cap="none" spc="0" normalizeH="0" baseline="0" noProof="0" dirty="0">
              <a:ln>
                <a:noFill/>
              </a:ln>
              <a:solidFill>
                <a:srgbClr val="FFFF00"/>
              </a:solidFill>
              <a:effectLst/>
              <a:uLnTx/>
              <a:uFillTx/>
              <a:latin typeface="Arial Black" pitchFamily="34" charset="0"/>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4" y="214290"/>
            <a:ext cx="8786874" cy="1470025"/>
          </a:xfrm>
        </p:spPr>
        <p:txBody>
          <a:bodyPr>
            <a:noAutofit/>
          </a:bodyPr>
          <a:lstStyle/>
          <a:p>
            <a:pPr algn="ctr"/>
            <a:r>
              <a:rPr lang="en-IN" sz="3200" u="sng" dirty="0" smtClean="0">
                <a:latin typeface="Adobe Caslon Pro" pitchFamily="18" charset="0"/>
              </a:rPr>
              <a:t>A SET OF EIGHT INSTRUCTIONS TO INSTALL A REFRIGERATOR</a:t>
            </a:r>
            <a:r>
              <a:rPr lang="en-US" sz="3200" dirty="0" smtClean="0">
                <a:latin typeface="Adobe Caslon Pro" pitchFamily="18" charset="0"/>
              </a:rPr>
              <a:t/>
            </a:r>
            <a:br>
              <a:rPr lang="en-US" sz="3200" dirty="0" smtClean="0">
                <a:latin typeface="Adobe Caslon Pro" pitchFamily="18" charset="0"/>
              </a:rPr>
            </a:br>
            <a:r>
              <a:rPr lang="en-US" sz="3200" dirty="0" smtClean="0">
                <a:latin typeface="Adobe Caslon Pro" pitchFamily="18" charset="0"/>
              </a:rPr>
              <a:t/>
            </a:r>
            <a:br>
              <a:rPr lang="en-US" sz="3200" dirty="0" smtClean="0">
                <a:latin typeface="Adobe Caslon Pro" pitchFamily="18" charset="0"/>
              </a:rPr>
            </a:br>
            <a:r>
              <a:rPr lang="en-IN" sz="3200" dirty="0" smtClean="0">
                <a:latin typeface="Adobe Caslon Pro" pitchFamily="18" charset="0"/>
              </a:rPr>
              <a:t> 3. Rest the appliance firmly on the </a:t>
            </a:r>
            <a:br>
              <a:rPr lang="en-IN" sz="3200" dirty="0" smtClean="0">
                <a:latin typeface="Adobe Caslon Pro" pitchFamily="18" charset="0"/>
              </a:rPr>
            </a:br>
            <a:r>
              <a:rPr lang="en-IN" sz="3200" dirty="0" smtClean="0">
                <a:latin typeface="Adobe Caslon Pro" pitchFamily="18" charset="0"/>
              </a:rPr>
              <a:t>    ground which has an even surface.</a:t>
            </a:r>
            <a:br>
              <a:rPr lang="en-IN" sz="3200" dirty="0" smtClean="0">
                <a:latin typeface="Adobe Caslon Pro" pitchFamily="18" charset="0"/>
              </a:rPr>
            </a:br>
            <a:r>
              <a:rPr lang="en-US" sz="3200" dirty="0" smtClean="0">
                <a:latin typeface="Adobe Caslon Pro" pitchFamily="18" charset="0"/>
              </a:rPr>
              <a:t/>
            </a:r>
            <a:br>
              <a:rPr lang="en-US" sz="3200" dirty="0" smtClean="0">
                <a:latin typeface="Adobe Caslon Pro" pitchFamily="18" charset="0"/>
              </a:rPr>
            </a:br>
            <a:r>
              <a:rPr lang="en-IN" sz="3200" dirty="0" smtClean="0">
                <a:latin typeface="Adobe Caslon Pro" pitchFamily="18" charset="0"/>
              </a:rPr>
              <a:t>4. Proper electrical work should be </a:t>
            </a:r>
            <a:br>
              <a:rPr lang="en-IN" sz="3200" dirty="0" smtClean="0">
                <a:latin typeface="Adobe Caslon Pro" pitchFamily="18" charset="0"/>
              </a:rPr>
            </a:br>
            <a:r>
              <a:rPr lang="en-IN" sz="3200" dirty="0" smtClean="0">
                <a:latin typeface="Adobe Caslon Pro" pitchFamily="18" charset="0"/>
              </a:rPr>
              <a:t>    carried out by qualified technician</a:t>
            </a:r>
            <a:r>
              <a:rPr lang="en-IN" sz="3200" dirty="0" smtClean="0">
                <a:latin typeface="Arial Black" pitchFamily="34" charset="0"/>
              </a:rPr>
              <a:t>s.</a:t>
            </a:r>
            <a:r>
              <a:rPr lang="en-US" sz="3200" dirty="0" smtClean="0">
                <a:latin typeface="Arial Black" pitchFamily="34" charset="0"/>
              </a:rPr>
              <a:t/>
            </a:r>
            <a:br>
              <a:rPr lang="en-US" sz="3200" dirty="0" smtClean="0">
                <a:latin typeface="Arial Black" pitchFamily="34" charset="0"/>
              </a:rPr>
            </a:br>
            <a:r>
              <a:rPr lang="en-US" sz="3200" dirty="0" smtClean="0">
                <a:latin typeface="Arial Black" pitchFamily="34" charset="0"/>
              </a:rPr>
              <a:t/>
            </a:r>
            <a:br>
              <a:rPr lang="en-US" sz="3200" dirty="0" smtClean="0">
                <a:latin typeface="Arial Black" pitchFamily="34" charset="0"/>
              </a:rPr>
            </a:br>
            <a:endParaRPr lang="en-US" sz="3200" dirty="0">
              <a:latin typeface="Arial Black" pitchFamily="34" charset="0"/>
            </a:endParaRPr>
          </a:p>
        </p:txBody>
      </p:sp>
      <p:sp>
        <p:nvSpPr>
          <p:cNvPr id="4" name="Footer Placeholder 2"/>
          <p:cNvSpPr>
            <a:spLocks noGrp="1"/>
          </p:cNvSpPr>
          <p:nvPr>
            <p:ph type="ftr" sz="quarter" idx="11"/>
          </p:nvPr>
        </p:nvSpPr>
        <p:spPr>
          <a:xfrm>
            <a:off x="1643042" y="5857892"/>
            <a:ext cx="5507719" cy="274320"/>
          </a:xfrm>
        </p:spPr>
        <p:txBody>
          <a:bodyPr/>
          <a:lstStyle/>
          <a:p>
            <a:r>
              <a:rPr lang="en-US" sz="4800" dirty="0" smtClean="0">
                <a:solidFill>
                  <a:srgbClr val="FFFF00"/>
                </a:solidFill>
                <a:latin typeface="Arial Black" pitchFamily="34" charset="0"/>
              </a:rPr>
              <a:t>INSTRUCTIONS</a:t>
            </a:r>
            <a:endParaRPr lang="en-US" sz="4800" dirty="0">
              <a:solidFill>
                <a:srgbClr val="FFFF00"/>
              </a:solidFill>
              <a:latin typeface="Arial Black"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290"/>
            <a:ext cx="8429684" cy="1470025"/>
          </a:xfrm>
        </p:spPr>
        <p:txBody>
          <a:bodyPr>
            <a:noAutofit/>
          </a:bodyPr>
          <a:lstStyle/>
          <a:p>
            <a:pPr algn="ctr"/>
            <a:r>
              <a:rPr lang="en-IN" sz="3200" u="sng" dirty="0" smtClean="0">
                <a:latin typeface="Adobe Caslon Pro" pitchFamily="18" charset="0"/>
              </a:rPr>
              <a:t>A SET OF EIGHT INSTRUCTIONS TO INSTALL A REFRIGERATOR</a:t>
            </a:r>
            <a:r>
              <a:rPr lang="en-US" sz="3200" dirty="0" smtClean="0">
                <a:latin typeface="Adobe Caslon Pro" pitchFamily="18" charset="0"/>
              </a:rPr>
              <a:t/>
            </a:r>
            <a:br>
              <a:rPr lang="en-US" sz="3200" dirty="0" smtClean="0">
                <a:latin typeface="Adobe Caslon Pro" pitchFamily="18" charset="0"/>
              </a:rPr>
            </a:br>
            <a:r>
              <a:rPr lang="en-US" sz="3200" dirty="0" smtClean="0">
                <a:latin typeface="Adobe Caslon Pro" pitchFamily="18" charset="0"/>
              </a:rPr>
              <a:t/>
            </a:r>
            <a:br>
              <a:rPr lang="en-US" sz="3200" dirty="0" smtClean="0">
                <a:latin typeface="Adobe Caslon Pro" pitchFamily="18" charset="0"/>
              </a:rPr>
            </a:br>
            <a:r>
              <a:rPr lang="en-IN" sz="3200" dirty="0" smtClean="0">
                <a:latin typeface="Adobe Caslon Pro" pitchFamily="18" charset="0"/>
              </a:rPr>
              <a:t> 5. Provide a separate 3 pin socket, </a:t>
            </a:r>
            <a:br>
              <a:rPr lang="en-IN" sz="3200" dirty="0" smtClean="0">
                <a:latin typeface="Adobe Caslon Pro" pitchFamily="18" charset="0"/>
              </a:rPr>
            </a:br>
            <a:r>
              <a:rPr lang="en-IN" sz="3200" dirty="0" smtClean="0">
                <a:latin typeface="Adobe Caslon Pro" pitchFamily="18" charset="0"/>
              </a:rPr>
              <a:t>     switch and fuse of 5 Amp.</a:t>
            </a:r>
            <a:br>
              <a:rPr lang="en-IN" sz="3200" dirty="0" smtClean="0">
                <a:latin typeface="Adobe Caslon Pro" pitchFamily="18" charset="0"/>
              </a:rPr>
            </a:br>
            <a:r>
              <a:rPr lang="en-US" sz="3200" dirty="0" smtClean="0">
                <a:latin typeface="Adobe Caslon Pro" pitchFamily="18" charset="0"/>
              </a:rPr>
              <a:t/>
            </a:r>
            <a:br>
              <a:rPr lang="en-US" sz="3200" dirty="0" smtClean="0">
                <a:latin typeface="Adobe Caslon Pro" pitchFamily="18" charset="0"/>
              </a:rPr>
            </a:br>
            <a:r>
              <a:rPr lang="en-IN" sz="3200" dirty="0" smtClean="0">
                <a:latin typeface="Adobe Caslon Pro" pitchFamily="18" charset="0"/>
              </a:rPr>
              <a:t>6. Ensure proper </a:t>
            </a:r>
            <a:r>
              <a:rPr lang="en-IN" sz="3200" dirty="0" err="1" smtClean="0">
                <a:latin typeface="Adobe Caslon Pro" pitchFamily="18" charset="0"/>
              </a:rPr>
              <a:t>earthing</a:t>
            </a:r>
            <a:r>
              <a:rPr lang="en-IN" sz="3200" dirty="0" smtClean="0">
                <a:latin typeface="Adobe Caslon Pro" pitchFamily="18" charset="0"/>
              </a:rPr>
              <a:t> for the </a:t>
            </a:r>
            <a:br>
              <a:rPr lang="en-IN" sz="3200" dirty="0" smtClean="0">
                <a:latin typeface="Adobe Caslon Pro" pitchFamily="18" charset="0"/>
              </a:rPr>
            </a:br>
            <a:r>
              <a:rPr lang="en-IN" sz="3200" dirty="0" smtClean="0">
                <a:latin typeface="Adobe Caslon Pro" pitchFamily="18" charset="0"/>
              </a:rPr>
              <a:t>    appliance</a:t>
            </a:r>
            <a:r>
              <a:rPr lang="en-US" sz="3200" dirty="0" smtClean="0">
                <a:latin typeface="Adobe Caslon Pro" pitchFamily="18" charset="0"/>
              </a:rPr>
              <a:t/>
            </a:r>
            <a:br>
              <a:rPr lang="en-US" sz="3200" dirty="0" smtClean="0">
                <a:latin typeface="Adobe Caslon Pro" pitchFamily="18" charset="0"/>
              </a:rPr>
            </a:br>
            <a:r>
              <a:rPr lang="en-US" sz="3200" dirty="0" smtClean="0">
                <a:latin typeface="Adobe Caslon Pro" pitchFamily="18" charset="0"/>
              </a:rPr>
              <a:t/>
            </a:r>
            <a:br>
              <a:rPr lang="en-US" sz="3200" dirty="0" smtClean="0">
                <a:latin typeface="Adobe Caslon Pro" pitchFamily="18" charset="0"/>
              </a:rPr>
            </a:br>
            <a:endParaRPr lang="en-US" sz="3200" dirty="0">
              <a:latin typeface="Adobe Caslon Pro" pitchFamily="18" charset="0"/>
            </a:endParaRPr>
          </a:p>
        </p:txBody>
      </p:sp>
      <p:sp>
        <p:nvSpPr>
          <p:cNvPr id="4" name="Footer Placeholder 2"/>
          <p:cNvSpPr>
            <a:spLocks noGrp="1"/>
          </p:cNvSpPr>
          <p:nvPr>
            <p:ph type="ftr" sz="quarter" idx="11"/>
          </p:nvPr>
        </p:nvSpPr>
        <p:spPr>
          <a:xfrm>
            <a:off x="1643042" y="5857892"/>
            <a:ext cx="5507719" cy="274320"/>
          </a:xfrm>
        </p:spPr>
        <p:txBody>
          <a:bodyPr/>
          <a:lstStyle/>
          <a:p>
            <a:r>
              <a:rPr lang="en-US" sz="4800" dirty="0" smtClean="0">
                <a:solidFill>
                  <a:srgbClr val="FFFF00"/>
                </a:solidFill>
                <a:latin typeface="Arial Black" pitchFamily="34" charset="0"/>
              </a:rPr>
              <a:t>INSTRUCTIONS</a:t>
            </a:r>
            <a:endParaRPr lang="en-US" sz="4800" dirty="0">
              <a:solidFill>
                <a:srgbClr val="FFFF00"/>
              </a:solidFill>
              <a:latin typeface="Arial Black"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68</Words>
  <Application>Microsoft Office PowerPoint</Application>
  <PresentationFormat>On-screen Show (4:3)</PresentationFormat>
  <Paragraphs>22</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Module</vt:lpstr>
      <vt:lpstr>INSTRUCTIONS          The term Instruction means ‘to direct’ or ‘to command’ or ‘to  teach’. Instructions are passed to a person who has to carry out everything practically. They are step by step explanation. They imply something to do and maintain.</vt:lpstr>
      <vt:lpstr> THE INSTRUCTIONS  SHOULD BE  1.Clear,Lucid and brief writing  2.Be familiar with procedures       along with technical details  3.Instructions will be followed     according to the ability  4.Test the instructions for the     kind of person to whom one writes</vt:lpstr>
      <vt:lpstr>POINTS TO REMEMBER BEFORE WRITING INSTRUCTIONS  1.Instruction should be written in a     direct and simple language.  2.Each instruction should be clear     and simple to understand  </vt:lpstr>
      <vt:lpstr>POINTS TO REMEMBER BEFORE WRITING INSTRUCTIONS.   3.Instruction should be written in a     sequential and logical manner,      explaining  how to do things step    by-step.  4. Instructions should be written in      simple present tense and the tone      must be instructional </vt:lpstr>
      <vt:lpstr>POINTS TO REMEMBER BEFORE WRITING INSTRUCTIONS.    5.Imperatives and many action verbs     or the base/root form of verbs are      used to write instructions.(eg)      ‘walk’ , open, leave etc      </vt:lpstr>
      <vt:lpstr>POINTS TO REMEMBER BEFORE WRITING INSTRUCTIONS.    6. Action verbs (e.g.) Rinse, handle,      wipe, operate, grind, run, open  etc.,  7. Subject (You, I, we) is not mentioned while writing a set of  Instructions  </vt:lpstr>
      <vt:lpstr>EXAMPLE A SET OF EIGHT INSTRUCTIONS TO INSTALL A REFRIGERATOR   1.Locate the refrigerator in a well      ventilated and dry area.  2. Keep the refrigerator away from      direct sunlight and high      temperature.    </vt:lpstr>
      <vt:lpstr>A SET OF EIGHT INSTRUCTIONS TO INSTALL A REFRIGERATOR   3. Rest the appliance firmly on the      ground which has an even surface.  4. Proper electrical work should be      carried out by qualified technicians.  </vt:lpstr>
      <vt:lpstr>A SET OF EIGHT INSTRUCTIONS TO INSTALL A REFRIGERATOR   5. Provide a separate 3 pin socket,       switch and fuse of 5 Amp.  6. Ensure proper earthing for the      appliance  </vt:lpstr>
      <vt:lpstr>A SET OF EIGHT INSTRUCTIONS TO INSTALL A REFRIGERATOR   7. Draw a separate circuit from the      mains to minimize the voltage drop.  8. Switch on the fridge after setting the      temperature control to required        degree.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The term Instruction means ‘to direct’ or ‘to command’ or ‘to  teach’. Instructions are passed to a person who has to carry out everything practically. They are step by step explanation. They imply something to do and maintain.</dc:title>
  <dc:creator>admin</dc:creator>
  <cp:lastModifiedBy>admin</cp:lastModifiedBy>
  <cp:revision>4</cp:revision>
  <dcterms:modified xsi:type="dcterms:W3CDTF">2020-04-08T07:08:48Z</dcterms:modified>
</cp:coreProperties>
</file>