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4/3/2020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4/3/2020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4/3/2020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4/3/2020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4/3/2020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4/3/2020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4/3/2020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chemeClr val="tx1"/>
                </a:solidFill>
              </a:rPr>
              <a:t>Proposal Writing</a:t>
            </a:r>
            <a:endParaRPr lang="en-IN" sz="4000" b="1" dirty="0">
              <a:solidFill>
                <a:schemeClr val="tx1"/>
              </a:solidFill>
            </a:endParaRPr>
          </a:p>
        </p:txBody>
      </p:sp>
      <p:sp>
        <p:nvSpPr>
          <p:cNvPr id="3" name="Content Placeholder 2"/>
          <p:cNvSpPr>
            <a:spLocks noGrp="1"/>
          </p:cNvSpPr>
          <p:nvPr>
            <p:ph sz="quarter" idx="1"/>
          </p:nvPr>
        </p:nvSpPr>
        <p:spPr/>
        <p:txBody>
          <a:bodyPr/>
          <a:lstStyle/>
          <a:p>
            <a:pPr algn="just"/>
            <a:r>
              <a:rPr lang="en-IN" sz="3200" dirty="0" smtClean="0"/>
              <a:t>It is a plan that persuade its reader to accept the idea written.</a:t>
            </a:r>
          </a:p>
          <a:p>
            <a:pPr algn="just"/>
            <a:r>
              <a:rPr lang="en-IN" sz="3200" dirty="0" smtClean="0"/>
              <a:t>It can be also written without any prior request.</a:t>
            </a:r>
          </a:p>
          <a:p>
            <a:pPr algn="just"/>
            <a:r>
              <a:rPr lang="en-IN" sz="3200" dirty="0" smtClean="0"/>
              <a:t>It is a written offer to undertake projects, creating something new or for changing or modifying an existing procedure, method, system, structure.</a:t>
            </a:r>
          </a:p>
          <a:p>
            <a:endParaRPr lang="en-IN" dirty="0"/>
          </a:p>
        </p:txBody>
      </p:sp>
    </p:spTree>
    <p:extLst>
      <p:ext uri="{BB962C8B-B14F-4D97-AF65-F5344CB8AC3E}">
        <p14:creationId xmlns:p14="http://schemas.microsoft.com/office/powerpoint/2010/main" val="2949845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200" b="1" dirty="0">
                <a:solidFill>
                  <a:schemeClr val="tx1"/>
                </a:solidFill>
              </a:rPr>
              <a:t>Body</a:t>
            </a:r>
            <a:endParaRPr lang="en-IN" sz="3200" b="1" dirty="0"/>
          </a:p>
        </p:txBody>
      </p:sp>
      <p:sp>
        <p:nvSpPr>
          <p:cNvPr id="3" name="Content Placeholder 2"/>
          <p:cNvSpPr>
            <a:spLocks noGrp="1"/>
          </p:cNvSpPr>
          <p:nvPr>
            <p:ph sz="quarter" idx="1"/>
          </p:nvPr>
        </p:nvSpPr>
        <p:spPr>
          <a:xfrm>
            <a:off x="457200" y="1219200"/>
            <a:ext cx="7467600" cy="5254752"/>
          </a:xfrm>
        </p:spPr>
        <p:txBody>
          <a:bodyPr>
            <a:normAutofit/>
          </a:bodyPr>
          <a:lstStyle/>
          <a:p>
            <a:pPr algn="just"/>
            <a:r>
              <a:rPr lang="en-IN" sz="2800" dirty="0" smtClean="0"/>
              <a:t>Technical Plan </a:t>
            </a:r>
          </a:p>
          <a:p>
            <a:pPr lvl="1" algn="just"/>
            <a:r>
              <a:rPr lang="en-IN" sz="2400" dirty="0" smtClean="0"/>
              <a:t>describe technically how the proposal would solve the problem</a:t>
            </a:r>
          </a:p>
          <a:p>
            <a:pPr lvl="1" algn="just"/>
            <a:r>
              <a:rPr lang="en-IN" sz="2400" dirty="0" smtClean="0"/>
              <a:t>Discuss the theoretical or analytical experiments to be followed.</a:t>
            </a:r>
          </a:p>
          <a:p>
            <a:pPr lvl="1" algn="just"/>
            <a:r>
              <a:rPr lang="en-IN" sz="2400" dirty="0" smtClean="0"/>
              <a:t>Specify the instruments, equipment and materials that would be needed and how all they be utilized.</a:t>
            </a:r>
          </a:p>
          <a:p>
            <a:pPr lvl="1" algn="just"/>
            <a:r>
              <a:rPr lang="en-IN" sz="2400" dirty="0" smtClean="0"/>
              <a:t>If new instruments are needed then justify the requirement clearly indicating the advantages</a:t>
            </a:r>
            <a:endParaRPr lang="en-IN" sz="2400" dirty="0"/>
          </a:p>
        </p:txBody>
      </p:sp>
    </p:spTree>
    <p:extLst>
      <p:ext uri="{BB962C8B-B14F-4D97-AF65-F5344CB8AC3E}">
        <p14:creationId xmlns:p14="http://schemas.microsoft.com/office/powerpoint/2010/main" val="8493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IN" sz="3200" b="1" dirty="0">
                <a:solidFill>
                  <a:schemeClr val="tx1"/>
                </a:solidFill>
              </a:rPr>
              <a:t>Body</a:t>
            </a:r>
            <a:endParaRPr lang="en-IN" sz="3200" b="1" dirty="0"/>
          </a:p>
        </p:txBody>
      </p:sp>
      <p:sp>
        <p:nvSpPr>
          <p:cNvPr id="3" name="Content Placeholder 2"/>
          <p:cNvSpPr>
            <a:spLocks noGrp="1"/>
          </p:cNvSpPr>
          <p:nvPr>
            <p:ph sz="quarter" idx="1"/>
          </p:nvPr>
        </p:nvSpPr>
        <p:spPr>
          <a:xfrm>
            <a:off x="457200" y="1219200"/>
            <a:ext cx="7467600" cy="5254752"/>
          </a:xfrm>
        </p:spPr>
        <p:txBody>
          <a:bodyPr>
            <a:noAutofit/>
          </a:bodyPr>
          <a:lstStyle/>
          <a:p>
            <a:pPr algn="just"/>
            <a:r>
              <a:rPr lang="en-IN" sz="3200" b="1" dirty="0" smtClean="0"/>
              <a:t>Cost Estimate</a:t>
            </a:r>
          </a:p>
          <a:p>
            <a:pPr lvl="1" algn="just"/>
            <a:r>
              <a:rPr lang="en-IN" sz="2800" dirty="0" smtClean="0"/>
              <a:t>Cost, resources required</a:t>
            </a:r>
          </a:p>
          <a:p>
            <a:pPr lvl="1" algn="just"/>
            <a:r>
              <a:rPr lang="en-IN" sz="2800" dirty="0" smtClean="0"/>
              <a:t>External Projects – hourly rates, projected hours, cost of equipment and supplies need to be listed. </a:t>
            </a:r>
          </a:p>
          <a:p>
            <a:pPr lvl="1" algn="just"/>
            <a:r>
              <a:rPr lang="en-IN" sz="2800" dirty="0" smtClean="0"/>
              <a:t>Internal Projects – hour that is needed to complete the project, equipment and supplies.</a:t>
            </a:r>
          </a:p>
          <a:p>
            <a:pPr lvl="1" algn="just"/>
            <a:r>
              <a:rPr lang="en-IN" sz="2800" dirty="0" smtClean="0"/>
              <a:t>Furnish the details of all the expenses</a:t>
            </a:r>
          </a:p>
          <a:p>
            <a:pPr lvl="1" algn="just"/>
            <a:r>
              <a:rPr lang="en-IN" sz="2800" dirty="0" smtClean="0"/>
              <a:t>The estimate should be realistic and logical</a:t>
            </a:r>
            <a:r>
              <a:rPr lang="en-IN" sz="2400" dirty="0" smtClean="0"/>
              <a:t>.</a:t>
            </a:r>
            <a:endParaRPr lang="en-IN" sz="2400" dirty="0"/>
          </a:p>
        </p:txBody>
      </p:sp>
    </p:spTree>
    <p:extLst>
      <p:ext uri="{BB962C8B-B14F-4D97-AF65-F5344CB8AC3E}">
        <p14:creationId xmlns:p14="http://schemas.microsoft.com/office/powerpoint/2010/main" val="101690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200" b="1" dirty="0" smtClean="0">
                <a:solidFill>
                  <a:schemeClr val="tx1"/>
                </a:solidFill>
              </a:rPr>
              <a:t>Conclusion</a:t>
            </a:r>
            <a:endParaRPr lang="en-IN" sz="3200" b="1" dirty="0">
              <a:solidFill>
                <a:schemeClr val="tx1"/>
              </a:solidFill>
            </a:endParaRPr>
          </a:p>
        </p:txBody>
      </p:sp>
      <p:sp>
        <p:nvSpPr>
          <p:cNvPr id="3" name="Content Placeholder 2"/>
          <p:cNvSpPr>
            <a:spLocks noGrp="1"/>
          </p:cNvSpPr>
          <p:nvPr>
            <p:ph sz="quarter" idx="1"/>
          </p:nvPr>
        </p:nvSpPr>
        <p:spPr>
          <a:xfrm>
            <a:off x="457200" y="1066800"/>
            <a:ext cx="7467600" cy="5407152"/>
          </a:xfrm>
        </p:spPr>
        <p:txBody>
          <a:bodyPr>
            <a:normAutofit/>
          </a:bodyPr>
          <a:lstStyle/>
          <a:p>
            <a:pPr algn="just"/>
            <a:r>
              <a:rPr lang="en-IN" sz="2800" dirty="0" smtClean="0"/>
              <a:t>The final paragraph or section of the proposal should bring readers back to a focus on the positive aspects of the project</a:t>
            </a:r>
          </a:p>
          <a:p>
            <a:pPr algn="just"/>
            <a:endParaRPr lang="en-IN" sz="2800" dirty="0"/>
          </a:p>
          <a:p>
            <a:pPr algn="just"/>
            <a:r>
              <a:rPr lang="en-IN" sz="2800" dirty="0" smtClean="0"/>
              <a:t>In the final section, you can end by urging them to get in touch to work out the details of the project, to remind them of the benefits of doing the project, and may be to put in on last plug for you or your organization as the right choice for the project.</a:t>
            </a:r>
            <a:endParaRPr lang="en-IN" sz="2800" dirty="0"/>
          </a:p>
        </p:txBody>
      </p:sp>
    </p:spTree>
    <p:extLst>
      <p:ext uri="{BB962C8B-B14F-4D97-AF65-F5344CB8AC3E}">
        <p14:creationId xmlns:p14="http://schemas.microsoft.com/office/powerpoint/2010/main" val="128575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IN" b="1" dirty="0" smtClean="0">
                <a:solidFill>
                  <a:schemeClr val="tx1"/>
                </a:solidFill>
              </a:rPr>
              <a:t>Plan before you prepare</a:t>
            </a:r>
            <a:endParaRPr lang="en-IN" b="1" dirty="0">
              <a:solidFill>
                <a:schemeClr val="tx1"/>
              </a:solidFill>
            </a:endParaRPr>
          </a:p>
        </p:txBody>
      </p:sp>
      <p:sp>
        <p:nvSpPr>
          <p:cNvPr id="3" name="Content Placeholder 2"/>
          <p:cNvSpPr>
            <a:spLocks noGrp="1"/>
          </p:cNvSpPr>
          <p:nvPr>
            <p:ph sz="quarter" idx="1"/>
          </p:nvPr>
        </p:nvSpPr>
        <p:spPr/>
        <p:txBody>
          <a:bodyPr/>
          <a:lstStyle/>
          <a:p>
            <a:pPr marL="0" indent="0" algn="just">
              <a:buNone/>
            </a:pPr>
            <a:r>
              <a:rPr lang="en-IN" sz="2800" dirty="0" smtClean="0"/>
              <a:t>Your reader will evaluate your plan according to how well your written presentation answers questions about:		</a:t>
            </a:r>
          </a:p>
          <a:p>
            <a:r>
              <a:rPr lang="en-IN" sz="2800" b="1" dirty="0" smtClean="0"/>
              <a:t>WHAT</a:t>
            </a:r>
            <a:r>
              <a:rPr lang="en-IN" sz="2800" dirty="0" smtClean="0"/>
              <a:t> you are proposing.</a:t>
            </a:r>
          </a:p>
          <a:p>
            <a:r>
              <a:rPr lang="en-IN" sz="2800" b="1" dirty="0" smtClean="0"/>
              <a:t>HOW</a:t>
            </a:r>
            <a:r>
              <a:rPr lang="en-IN" sz="2800" dirty="0" smtClean="0"/>
              <a:t>  you plan to do it.</a:t>
            </a:r>
          </a:p>
          <a:p>
            <a:r>
              <a:rPr lang="en-IN" sz="2800" b="1" dirty="0" smtClean="0"/>
              <a:t>WHEN</a:t>
            </a:r>
            <a:r>
              <a:rPr lang="en-IN" sz="2800" dirty="0" smtClean="0"/>
              <a:t> you plan to do it.</a:t>
            </a:r>
          </a:p>
          <a:p>
            <a:r>
              <a:rPr lang="en-IN" sz="2800" b="1" dirty="0" smtClean="0"/>
              <a:t>HOW MUCH </a:t>
            </a:r>
            <a:r>
              <a:rPr lang="en-IN" sz="2800" dirty="0" smtClean="0"/>
              <a:t>it is going to cost.</a:t>
            </a:r>
          </a:p>
          <a:p>
            <a:endParaRPr lang="en-IN" dirty="0" smtClean="0"/>
          </a:p>
          <a:p>
            <a:endParaRPr lang="en-IN" dirty="0"/>
          </a:p>
        </p:txBody>
      </p:sp>
    </p:spTree>
    <p:extLst>
      <p:ext uri="{BB962C8B-B14F-4D97-AF65-F5344CB8AC3E}">
        <p14:creationId xmlns:p14="http://schemas.microsoft.com/office/powerpoint/2010/main" val="428529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IN" sz="3600" b="1" dirty="0" smtClean="0">
                <a:solidFill>
                  <a:schemeClr val="tx1"/>
                </a:solidFill>
              </a:rPr>
              <a:t>Types of Proposal</a:t>
            </a:r>
            <a:endParaRPr lang="en-IN" sz="3600" b="1" dirty="0">
              <a:solidFill>
                <a:schemeClr val="tx1"/>
              </a:solidFill>
            </a:endParaRPr>
          </a:p>
        </p:txBody>
      </p:sp>
      <p:sp>
        <p:nvSpPr>
          <p:cNvPr id="3" name="Content Placeholder 2"/>
          <p:cNvSpPr>
            <a:spLocks noGrp="1"/>
          </p:cNvSpPr>
          <p:nvPr>
            <p:ph sz="quarter" idx="1"/>
          </p:nvPr>
        </p:nvSpPr>
        <p:spPr>
          <a:xfrm>
            <a:off x="457200" y="1066800"/>
            <a:ext cx="7467600" cy="5407152"/>
          </a:xfrm>
        </p:spPr>
        <p:txBody>
          <a:bodyPr>
            <a:normAutofit/>
          </a:bodyPr>
          <a:lstStyle/>
          <a:p>
            <a:pPr marL="0" indent="0" algn="just">
              <a:buNone/>
            </a:pPr>
            <a:r>
              <a:rPr lang="en-IN" sz="3200" b="1" dirty="0" smtClean="0"/>
              <a:t>External Proposal</a:t>
            </a:r>
          </a:p>
          <a:p>
            <a:pPr marL="0" indent="0" algn="just">
              <a:buNone/>
            </a:pPr>
            <a:r>
              <a:rPr lang="en-IN" sz="3200" dirty="0"/>
              <a:t>	</a:t>
            </a:r>
            <a:r>
              <a:rPr lang="en-IN" sz="3200" dirty="0" smtClean="0"/>
              <a:t>A proposal written by a firm in order to win contracts for work.</a:t>
            </a:r>
          </a:p>
          <a:p>
            <a:pPr marL="0" indent="0" algn="just">
              <a:buNone/>
            </a:pPr>
            <a:endParaRPr lang="en-IN" sz="3200" dirty="0"/>
          </a:p>
          <a:p>
            <a:pPr marL="0" indent="0" algn="just">
              <a:buNone/>
            </a:pPr>
            <a:r>
              <a:rPr lang="en-IN" sz="3200" b="1" dirty="0" smtClean="0"/>
              <a:t>Internal Proposal</a:t>
            </a:r>
          </a:p>
          <a:p>
            <a:pPr marL="0" indent="0" algn="just">
              <a:buNone/>
            </a:pPr>
            <a:r>
              <a:rPr lang="en-IN" sz="3200" dirty="0"/>
              <a:t>	T</a:t>
            </a:r>
            <a:r>
              <a:rPr lang="en-IN" sz="3200" dirty="0" smtClean="0"/>
              <a:t>he writer an internal proposal with a motive to convince the person or a group in authority to allow him to implement his ideas. It is submitted within a company.</a:t>
            </a:r>
          </a:p>
        </p:txBody>
      </p:sp>
    </p:spTree>
    <p:extLst>
      <p:ext uri="{BB962C8B-B14F-4D97-AF65-F5344CB8AC3E}">
        <p14:creationId xmlns:p14="http://schemas.microsoft.com/office/powerpoint/2010/main" val="1106533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IN" sz="3200" b="1" dirty="0">
                <a:solidFill>
                  <a:schemeClr val="tx1"/>
                </a:solidFill>
              </a:rPr>
              <a:t>Types of Proposal</a:t>
            </a:r>
            <a:endParaRPr lang="en-IN" dirty="0"/>
          </a:p>
        </p:txBody>
      </p:sp>
      <p:sp>
        <p:nvSpPr>
          <p:cNvPr id="3" name="Content Placeholder 2"/>
          <p:cNvSpPr>
            <a:spLocks noGrp="1"/>
          </p:cNvSpPr>
          <p:nvPr>
            <p:ph sz="quarter" idx="1"/>
          </p:nvPr>
        </p:nvSpPr>
        <p:spPr>
          <a:xfrm>
            <a:off x="457200" y="1066800"/>
            <a:ext cx="7467600" cy="5407152"/>
          </a:xfrm>
        </p:spPr>
        <p:txBody>
          <a:bodyPr>
            <a:normAutofit/>
          </a:bodyPr>
          <a:lstStyle/>
          <a:p>
            <a:pPr marL="0" indent="0" algn="just">
              <a:buNone/>
            </a:pPr>
            <a:r>
              <a:rPr lang="en-IN" b="1" dirty="0" smtClean="0"/>
              <a:t>Solicited Proposal</a:t>
            </a:r>
          </a:p>
          <a:p>
            <a:pPr marL="0" indent="0" algn="just">
              <a:buNone/>
            </a:pPr>
            <a:r>
              <a:rPr lang="en-IN" dirty="0" smtClean="0"/>
              <a:t>It is a proposal prepared in response to an invitation from a firm or government or non-government organization. These invitations are published in the News papers as Tender Notice.</a:t>
            </a:r>
          </a:p>
          <a:p>
            <a:pPr marL="0" indent="0" algn="just">
              <a:buNone/>
            </a:pPr>
            <a:endParaRPr lang="en-IN" dirty="0"/>
          </a:p>
          <a:p>
            <a:pPr marL="0" indent="0" algn="just">
              <a:buNone/>
            </a:pPr>
            <a:r>
              <a:rPr lang="en-IN" b="1" dirty="0" smtClean="0"/>
              <a:t>Unsolicited Proposal</a:t>
            </a:r>
          </a:p>
          <a:p>
            <a:pPr marL="0" indent="0" algn="just">
              <a:buNone/>
            </a:pPr>
            <a:r>
              <a:rPr lang="en-IN" dirty="0" smtClean="0"/>
              <a:t>It is a proposal prepared by an individual on his own initiative, without any external encouragement or request to solve a problem or meet a specific need and convince the authority to allow the writer to implement his idea.</a:t>
            </a:r>
            <a:endParaRPr lang="en-IN" dirty="0"/>
          </a:p>
        </p:txBody>
      </p:sp>
    </p:spTree>
    <p:extLst>
      <p:ext uri="{BB962C8B-B14F-4D97-AF65-F5344CB8AC3E}">
        <p14:creationId xmlns:p14="http://schemas.microsoft.com/office/powerpoint/2010/main" val="1608181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IN" b="1" dirty="0" smtClean="0">
                <a:solidFill>
                  <a:schemeClr val="tx1"/>
                </a:solidFill>
              </a:rPr>
              <a:t>Qualities of Good Proposal</a:t>
            </a:r>
            <a:endParaRPr lang="en-IN" b="1" dirty="0">
              <a:solidFill>
                <a:schemeClr val="tx1"/>
              </a:solidFill>
            </a:endParaRPr>
          </a:p>
        </p:txBody>
      </p:sp>
      <p:sp>
        <p:nvSpPr>
          <p:cNvPr id="3" name="Content Placeholder 2"/>
          <p:cNvSpPr>
            <a:spLocks noGrp="1"/>
          </p:cNvSpPr>
          <p:nvPr>
            <p:ph sz="quarter" idx="1"/>
          </p:nvPr>
        </p:nvSpPr>
        <p:spPr>
          <a:xfrm>
            <a:off x="457200" y="1219200"/>
            <a:ext cx="7467600" cy="5254752"/>
          </a:xfrm>
        </p:spPr>
        <p:txBody>
          <a:bodyPr/>
          <a:lstStyle/>
          <a:p>
            <a:pPr marL="0" indent="0" algn="just">
              <a:buNone/>
            </a:pPr>
            <a:r>
              <a:rPr lang="en-IN" dirty="0" smtClean="0"/>
              <a:t>A number of factors play a role in converting this selling tool into a contractual commitment.</a:t>
            </a:r>
          </a:p>
          <a:p>
            <a:pPr algn="just"/>
            <a:r>
              <a:rPr lang="en-IN" dirty="0" smtClean="0"/>
              <a:t>Understand customers need as well as the products and services.</a:t>
            </a:r>
          </a:p>
          <a:p>
            <a:pPr algn="just"/>
            <a:r>
              <a:rPr lang="en-IN" dirty="0" smtClean="0"/>
              <a:t>Specify the scope clearly</a:t>
            </a:r>
          </a:p>
          <a:p>
            <a:pPr algn="just"/>
            <a:r>
              <a:rPr lang="en-IN" dirty="0" smtClean="0"/>
              <a:t>Be realistic in your estimate to time, money material and personnel required</a:t>
            </a:r>
          </a:p>
          <a:p>
            <a:pPr algn="just"/>
            <a:r>
              <a:rPr lang="en-IN" dirty="0" smtClean="0"/>
              <a:t>Establish your credentials for accomplishing the task</a:t>
            </a:r>
          </a:p>
          <a:p>
            <a:pPr algn="just"/>
            <a:r>
              <a:rPr lang="en-IN" dirty="0" smtClean="0"/>
              <a:t>Keep the proposal short and simple</a:t>
            </a:r>
          </a:p>
          <a:p>
            <a:pPr algn="just"/>
            <a:r>
              <a:rPr lang="en-IN" dirty="0" smtClean="0"/>
              <a:t>Use plain language</a:t>
            </a:r>
            <a:endParaRPr lang="en-IN" dirty="0"/>
          </a:p>
        </p:txBody>
      </p:sp>
    </p:spTree>
    <p:extLst>
      <p:ext uri="{BB962C8B-B14F-4D97-AF65-F5344CB8AC3E}">
        <p14:creationId xmlns:p14="http://schemas.microsoft.com/office/powerpoint/2010/main" val="367881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600" b="1" dirty="0" smtClean="0">
                <a:solidFill>
                  <a:schemeClr val="tx1"/>
                </a:solidFill>
              </a:rPr>
              <a:t>Format</a:t>
            </a:r>
            <a:endParaRPr lang="en-IN" sz="3600" b="1" dirty="0">
              <a:solidFill>
                <a:schemeClr val="tx1"/>
              </a:solidFill>
            </a:endParaRPr>
          </a:p>
        </p:txBody>
      </p:sp>
      <p:sp>
        <p:nvSpPr>
          <p:cNvPr id="3" name="Content Placeholder 2"/>
          <p:cNvSpPr>
            <a:spLocks noGrp="1"/>
          </p:cNvSpPr>
          <p:nvPr>
            <p:ph sz="quarter" idx="1"/>
          </p:nvPr>
        </p:nvSpPr>
        <p:spPr>
          <a:xfrm>
            <a:off x="457200" y="1219200"/>
            <a:ext cx="7467600" cy="5254752"/>
          </a:xfrm>
        </p:spPr>
        <p:txBody>
          <a:bodyPr>
            <a:normAutofit/>
          </a:bodyPr>
          <a:lstStyle/>
          <a:p>
            <a:r>
              <a:rPr lang="en-IN" sz="4400" dirty="0" smtClean="0"/>
              <a:t>Title Page</a:t>
            </a:r>
          </a:p>
          <a:p>
            <a:r>
              <a:rPr lang="en-IN" sz="4400" dirty="0" smtClean="0"/>
              <a:t>Introduction</a:t>
            </a:r>
          </a:p>
          <a:p>
            <a:r>
              <a:rPr lang="en-IN" sz="4400" dirty="0" smtClean="0"/>
              <a:t>Body</a:t>
            </a:r>
          </a:p>
          <a:p>
            <a:r>
              <a:rPr lang="en-IN" sz="4400" dirty="0" smtClean="0"/>
              <a:t>Conclusion</a:t>
            </a:r>
            <a:endParaRPr lang="en-IN" sz="4400" dirty="0"/>
          </a:p>
        </p:txBody>
      </p:sp>
    </p:spTree>
    <p:extLst>
      <p:ext uri="{BB962C8B-B14F-4D97-AF65-F5344CB8AC3E}">
        <p14:creationId xmlns:p14="http://schemas.microsoft.com/office/powerpoint/2010/main" val="155338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IN" sz="3200" b="1" dirty="0" smtClean="0">
                <a:solidFill>
                  <a:schemeClr val="tx1"/>
                </a:solidFill>
              </a:rPr>
              <a:t>Title Page</a:t>
            </a:r>
            <a:endParaRPr lang="en-IN" sz="3200" b="1" dirty="0">
              <a:solidFill>
                <a:schemeClr val="tx1"/>
              </a:solidFill>
            </a:endParaRPr>
          </a:p>
        </p:txBody>
      </p:sp>
      <p:sp>
        <p:nvSpPr>
          <p:cNvPr id="3" name="Content Placeholder 2"/>
          <p:cNvSpPr>
            <a:spLocks noGrp="1"/>
          </p:cNvSpPr>
          <p:nvPr>
            <p:ph sz="quarter" idx="1"/>
          </p:nvPr>
        </p:nvSpPr>
        <p:spPr>
          <a:xfrm>
            <a:off x="457200" y="1295400"/>
            <a:ext cx="7467600" cy="5178552"/>
          </a:xfrm>
        </p:spPr>
        <p:txBody>
          <a:bodyPr>
            <a:normAutofit fontScale="92500" lnSpcReduction="10000"/>
          </a:bodyPr>
          <a:lstStyle/>
          <a:p>
            <a:pPr marL="0" indent="0" algn="ctr">
              <a:buNone/>
            </a:pPr>
            <a:r>
              <a:rPr lang="en-IN" sz="3000" b="1" dirty="0" smtClean="0"/>
              <a:t>Proposal for __________</a:t>
            </a:r>
          </a:p>
          <a:p>
            <a:pPr marL="0" indent="0" algn="ctr">
              <a:buNone/>
            </a:pPr>
            <a:endParaRPr lang="en-IN" b="1" dirty="0" smtClean="0"/>
          </a:p>
          <a:p>
            <a:pPr marL="0" indent="0" algn="ctr">
              <a:buNone/>
            </a:pPr>
            <a:r>
              <a:rPr lang="en-IN" dirty="0" smtClean="0"/>
              <a:t>Prepared for </a:t>
            </a:r>
          </a:p>
          <a:p>
            <a:pPr marL="0" indent="0" algn="ctr">
              <a:buNone/>
            </a:pPr>
            <a:r>
              <a:rPr lang="en-IN" dirty="0" smtClean="0"/>
              <a:t>Name </a:t>
            </a:r>
          </a:p>
          <a:p>
            <a:pPr marL="0" indent="0" algn="ctr">
              <a:buNone/>
            </a:pPr>
            <a:r>
              <a:rPr lang="en-IN" dirty="0" smtClean="0"/>
              <a:t>Designation</a:t>
            </a:r>
          </a:p>
          <a:p>
            <a:pPr marL="0" indent="0" algn="ctr">
              <a:buNone/>
            </a:pPr>
            <a:r>
              <a:rPr lang="en-IN" dirty="0" smtClean="0"/>
              <a:t>Name of the Organization</a:t>
            </a:r>
          </a:p>
          <a:p>
            <a:pPr marL="0" indent="0" algn="ctr">
              <a:buNone/>
            </a:pPr>
            <a:endParaRPr lang="en-IN" dirty="0"/>
          </a:p>
          <a:p>
            <a:pPr marL="0" indent="0" algn="ctr">
              <a:buNone/>
            </a:pPr>
            <a:r>
              <a:rPr lang="en-IN" dirty="0" smtClean="0"/>
              <a:t>Prepared by</a:t>
            </a:r>
          </a:p>
          <a:p>
            <a:pPr marL="0" indent="0" algn="ctr">
              <a:buNone/>
            </a:pPr>
            <a:r>
              <a:rPr lang="en-IN" dirty="0"/>
              <a:t>Name </a:t>
            </a:r>
          </a:p>
          <a:p>
            <a:pPr marL="0" indent="0" algn="ctr">
              <a:buNone/>
            </a:pPr>
            <a:r>
              <a:rPr lang="en-IN" dirty="0"/>
              <a:t>Designation</a:t>
            </a:r>
          </a:p>
          <a:p>
            <a:pPr marL="0" indent="0" algn="ctr">
              <a:buNone/>
            </a:pPr>
            <a:r>
              <a:rPr lang="en-IN" dirty="0"/>
              <a:t>Name of the </a:t>
            </a:r>
            <a:r>
              <a:rPr lang="en-IN" dirty="0" smtClean="0"/>
              <a:t>Organization</a:t>
            </a:r>
          </a:p>
          <a:p>
            <a:pPr marL="0" indent="0" algn="ctr">
              <a:buNone/>
            </a:pPr>
            <a:endParaRPr lang="en-IN" dirty="0"/>
          </a:p>
          <a:p>
            <a:pPr marL="0" indent="0" algn="ctr">
              <a:buNone/>
            </a:pPr>
            <a:r>
              <a:rPr lang="en-IN" dirty="0" smtClean="0"/>
              <a:t>Date</a:t>
            </a:r>
            <a:endParaRPr lang="en-IN" dirty="0"/>
          </a:p>
        </p:txBody>
      </p:sp>
    </p:spTree>
    <p:extLst>
      <p:ext uri="{BB962C8B-B14F-4D97-AF65-F5344CB8AC3E}">
        <p14:creationId xmlns:p14="http://schemas.microsoft.com/office/powerpoint/2010/main" val="187456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IN" sz="3200" b="1" dirty="0" smtClean="0">
                <a:solidFill>
                  <a:schemeClr val="tx1"/>
                </a:solidFill>
              </a:rPr>
              <a:t>Introduction</a:t>
            </a:r>
            <a:endParaRPr lang="en-IN" sz="3200" b="1" dirty="0">
              <a:solidFill>
                <a:schemeClr val="tx1"/>
              </a:solidFill>
            </a:endParaRPr>
          </a:p>
        </p:txBody>
      </p:sp>
      <p:sp>
        <p:nvSpPr>
          <p:cNvPr id="3" name="Content Placeholder 2"/>
          <p:cNvSpPr>
            <a:spLocks noGrp="1"/>
          </p:cNvSpPr>
          <p:nvPr>
            <p:ph sz="quarter" idx="1"/>
          </p:nvPr>
        </p:nvSpPr>
        <p:spPr>
          <a:xfrm>
            <a:off x="457200" y="1143000"/>
            <a:ext cx="7467600" cy="5330952"/>
          </a:xfrm>
        </p:spPr>
        <p:txBody>
          <a:bodyPr/>
          <a:lstStyle/>
          <a:p>
            <a:pPr algn="just"/>
            <a:r>
              <a:rPr lang="en-IN" sz="2800" dirty="0" smtClean="0"/>
              <a:t>Statement of the problem you intend to solve and your solution to that problem including the benefits the reader/group will receive from the solution and the cost of that solution.</a:t>
            </a:r>
            <a:endParaRPr lang="en-IN" sz="2800" dirty="0"/>
          </a:p>
          <a:p>
            <a:pPr algn="just"/>
            <a:r>
              <a:rPr lang="en-IN" sz="2800" dirty="0" smtClean="0"/>
              <a:t>Give a brief background in terms of the work already done and its inadequacy in the present circumstances.</a:t>
            </a:r>
          </a:p>
          <a:p>
            <a:pPr algn="just"/>
            <a:r>
              <a:rPr lang="en-IN" sz="2800" dirty="0" smtClean="0"/>
              <a:t>Define the scope and limitations of the project.</a:t>
            </a:r>
          </a:p>
          <a:p>
            <a:pPr marL="0" indent="0">
              <a:buNone/>
            </a:pPr>
            <a:endParaRPr lang="en-IN" dirty="0"/>
          </a:p>
        </p:txBody>
      </p:sp>
    </p:spTree>
    <p:extLst>
      <p:ext uri="{BB962C8B-B14F-4D97-AF65-F5344CB8AC3E}">
        <p14:creationId xmlns:p14="http://schemas.microsoft.com/office/powerpoint/2010/main" val="143762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IN" sz="3200" b="1" dirty="0" smtClean="0">
                <a:solidFill>
                  <a:schemeClr val="tx1"/>
                </a:solidFill>
              </a:rPr>
              <a:t>Body</a:t>
            </a:r>
            <a:endParaRPr lang="en-IN" sz="3200" b="1" dirty="0">
              <a:solidFill>
                <a:schemeClr val="tx1"/>
              </a:solidFill>
            </a:endParaRPr>
          </a:p>
        </p:txBody>
      </p:sp>
      <p:sp>
        <p:nvSpPr>
          <p:cNvPr id="3" name="Content Placeholder 2"/>
          <p:cNvSpPr>
            <a:spLocks noGrp="1"/>
          </p:cNvSpPr>
          <p:nvPr>
            <p:ph sz="quarter" idx="1"/>
          </p:nvPr>
        </p:nvSpPr>
        <p:spPr>
          <a:xfrm>
            <a:off x="457200" y="1066800"/>
            <a:ext cx="7467600" cy="5407152"/>
          </a:xfrm>
        </p:spPr>
        <p:txBody>
          <a:bodyPr/>
          <a:lstStyle/>
          <a:p>
            <a:pPr algn="just"/>
            <a:r>
              <a:rPr lang="en-IN" sz="2600" dirty="0" smtClean="0"/>
              <a:t>Describe how you will accomplish the proposed task, method, procedure and theory. </a:t>
            </a:r>
          </a:p>
          <a:p>
            <a:pPr algn="just"/>
            <a:r>
              <a:rPr lang="en-IN" sz="2600" dirty="0" smtClean="0"/>
              <a:t>Schedule- Time required for each phase of the project.</a:t>
            </a:r>
          </a:p>
          <a:p>
            <a:pPr algn="just"/>
            <a:r>
              <a:rPr lang="en-IN" sz="2600" dirty="0" smtClean="0"/>
              <a:t>Facilities required </a:t>
            </a:r>
          </a:p>
          <a:p>
            <a:pPr algn="just"/>
            <a:r>
              <a:rPr lang="en-IN" sz="2600" dirty="0" smtClean="0"/>
              <a:t>Qualification – the proposer should convince that he is fully qualified in all respects to do the proposed work (Work experience, similar projects, references, training and education that shows familiarity with the project.</a:t>
            </a:r>
          </a:p>
          <a:p>
            <a:endParaRPr lang="en-IN" dirty="0" smtClean="0"/>
          </a:p>
          <a:p>
            <a:endParaRPr lang="en-IN" dirty="0"/>
          </a:p>
        </p:txBody>
      </p:sp>
    </p:spTree>
    <p:extLst>
      <p:ext uri="{BB962C8B-B14F-4D97-AF65-F5344CB8AC3E}">
        <p14:creationId xmlns:p14="http://schemas.microsoft.com/office/powerpoint/2010/main" val="3433786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Proposal Writing</vt:lpstr>
      <vt:lpstr>Plan before you prepare</vt:lpstr>
      <vt:lpstr>Types of Proposal</vt:lpstr>
      <vt:lpstr>Types of Proposal</vt:lpstr>
      <vt:lpstr>Qualities of Good Proposal</vt:lpstr>
      <vt:lpstr>Format</vt:lpstr>
      <vt:lpstr>Title Page</vt:lpstr>
      <vt:lpstr>Introduction</vt:lpstr>
      <vt:lpstr>Body</vt:lpstr>
      <vt:lpstr>Body</vt:lpstr>
      <vt:lpstr>Body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Writing</dc:title>
  <dc:creator>admin</dc:creator>
  <cp:lastModifiedBy>admin</cp:lastModifiedBy>
  <cp:revision>1</cp:revision>
  <dcterms:modified xsi:type="dcterms:W3CDTF">2020-04-03T08:05:11Z</dcterms:modified>
</cp:coreProperties>
</file>