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3" r:id="rId3"/>
    <p:sldId id="264" r:id="rId4"/>
    <p:sldId id="265" r:id="rId5"/>
    <p:sldId id="267" r:id="rId6"/>
    <p:sldId id="269" r:id="rId7"/>
    <p:sldId id="271" r:id="rId8"/>
    <p:sldId id="266" r:id="rId9"/>
    <p:sldId id="261" r:id="rId10"/>
    <p:sldId id="259" r:id="rId11"/>
    <p:sldId id="260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AB521-EBD3-5075-CC37-2F0EC54360C6}" v="468" dt="2020-11-01T12:46:55.743"/>
    <p1510:client id="{3CDE9895-4077-49C0-9738-B1FB151E9219}" v="200" dt="2020-11-02T03:31:15.174"/>
    <p1510:client id="{A4E0570D-A932-4320-9E65-A530C827069E}" v="171" dt="2020-11-02T03:46:20.515"/>
    <p1510:client id="{AF4A9E06-B055-47DF-8620-CCEA5A6A7DA7}" v="337" dt="2020-11-01T12:33:19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207" autoAdjust="0"/>
    <p:restoredTop sz="86364" autoAdjust="0"/>
  </p:normalViewPr>
  <p:slideViewPr>
    <p:cSldViewPr snapToGrid="0">
      <p:cViewPr>
        <p:scale>
          <a:sx n="76" d="100"/>
          <a:sy n="76" d="100"/>
        </p:scale>
        <p:origin x="-512" y="2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0B8E9-D05A-455F-904F-F13771EFCC7A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EDA1A-DEFB-4741-B3BE-F8F5CA75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5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5CC4-AF13-48DB-8F2A-78C95D9988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26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DA1A-DEFB-4741-B3BE-F8F5CA7526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4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84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7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6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3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9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3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6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0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00AE5-4C07-4C45-8627-572FCB54C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49773"/>
            <a:ext cx="11036808" cy="4974020"/>
          </a:xfrm>
        </p:spPr>
        <p:txBody>
          <a:bodyPr>
            <a:normAutofit fontScale="90000"/>
          </a:bodyPr>
          <a:lstStyle/>
          <a:p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die</a:t>
            </a:r>
            <a:r>
              <a:rPr lang="en-US" sz="2400" dirty="0"/>
              <a:t> </a:t>
            </a:r>
            <a:r>
              <a:rPr lang="en-US" sz="2400" u="sng" dirty="0" err="1">
                <a:solidFill>
                  <a:srgbClr val="00B050"/>
                </a:solidFill>
              </a:rPr>
              <a:t>Farbe</a:t>
            </a:r>
            <a:r>
              <a:rPr lang="en-US" sz="2400" dirty="0"/>
              <a:t> , </a:t>
            </a:r>
            <a:r>
              <a:rPr lang="en-US" sz="2400" dirty="0">
                <a:solidFill>
                  <a:srgbClr val="00B0F0"/>
                </a:solidFill>
              </a:rPr>
              <a:t>die </a:t>
            </a:r>
            <a:r>
              <a:rPr lang="en-US" sz="2400" u="sng" dirty="0" err="1">
                <a:solidFill>
                  <a:srgbClr val="002060"/>
                </a:solidFill>
              </a:rPr>
              <a:t>Farben</a:t>
            </a:r>
            <a:br>
              <a:rPr lang="en-US" sz="2400" u="sng" dirty="0">
                <a:solidFill>
                  <a:srgbClr val="002060"/>
                </a:solidFill>
              </a:rPr>
            </a:br>
            <a:br>
              <a:rPr lang="en-US" sz="2400" u="sng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B0F0"/>
                </a:solidFill>
              </a:rPr>
              <a:t>blau</a:t>
            </a:r>
            <a:r>
              <a:rPr lang="en-US" sz="2400" dirty="0">
                <a:solidFill>
                  <a:srgbClr val="002060"/>
                </a:solidFill>
              </a:rPr>
              <a:t>                                                      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 err="1">
                <a:solidFill>
                  <a:srgbClr val="002060"/>
                </a:solidFill>
              </a:rPr>
              <a:t>weiß</a:t>
            </a:r>
            <a:r>
              <a:rPr lang="en-US" sz="2400" dirty="0">
                <a:solidFill>
                  <a:srgbClr val="002060"/>
                </a:solidFill>
              </a:rPr>
              <a:t>                     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braun</a:t>
            </a:r>
            <a:br>
              <a:rPr lang="en-US" sz="2400" u="sng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Schwarz</a:t>
            </a:r>
            <a:br>
              <a:rPr lang="en-US" sz="2400" u="sng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rot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Gelb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violet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FFC000"/>
                </a:solidFill>
              </a:rPr>
              <a:t>orange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Lila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grün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   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dunkel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 hell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rosa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grau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1EDFD38-DA4C-4093-A4C4-142CD14199E4}"/>
              </a:ext>
            </a:extLst>
          </p:cNvPr>
          <p:cNvSpPr/>
          <p:nvPr/>
        </p:nvSpPr>
        <p:spPr>
          <a:xfrm>
            <a:off x="5277597" y="2395157"/>
            <a:ext cx="1940942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Surya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2780E2-B925-4A11-B264-05E100704D26}"/>
              </a:ext>
            </a:extLst>
          </p:cNvPr>
          <p:cNvSpPr/>
          <p:nvPr/>
        </p:nvSpPr>
        <p:spPr>
          <a:xfrm>
            <a:off x="7935757" y="2366123"/>
            <a:ext cx="2458527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Jyothika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5B374D-45EB-4321-8427-CEE7B1231440}"/>
              </a:ext>
            </a:extLst>
          </p:cNvPr>
          <p:cNvSpPr/>
          <p:nvPr/>
        </p:nvSpPr>
        <p:spPr>
          <a:xfrm>
            <a:off x="4718649" y="4093234"/>
            <a:ext cx="920150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Dhia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0ED232-5BD1-46DD-B40F-ECC639447142}"/>
              </a:ext>
            </a:extLst>
          </p:cNvPr>
          <p:cNvSpPr/>
          <p:nvPr/>
        </p:nvSpPr>
        <p:spPr>
          <a:xfrm>
            <a:off x="7000711" y="4082263"/>
            <a:ext cx="920150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7771" y="675249"/>
            <a:ext cx="254625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Mr. Shiva </a:t>
            </a:r>
            <a:r>
              <a:rPr lang="en-US" dirty="0" err="1"/>
              <a:t>kumar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97262" y="686972"/>
            <a:ext cx="31253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Mrs. Shiva </a:t>
            </a:r>
            <a:r>
              <a:rPr lang="en-US" dirty="0" err="1"/>
              <a:t>kumar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43198" y="2349305"/>
            <a:ext cx="181473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Karthik</a:t>
            </a:r>
            <a:endParaRPr lang="en-US" dirty="0"/>
          </a:p>
        </p:txBody>
      </p:sp>
      <p:sp>
        <p:nvSpPr>
          <p:cNvPr id="14" name="Up-Down Arrow 13"/>
          <p:cNvSpPr/>
          <p:nvPr/>
        </p:nvSpPr>
        <p:spPr>
          <a:xfrm rot="5400000">
            <a:off x="6203852" y="576776"/>
            <a:ext cx="864460" cy="12660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16200000" flipH="1">
            <a:off x="6210886" y="2060917"/>
            <a:ext cx="618978" cy="14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4375052" y="1659988"/>
            <a:ext cx="1941342" cy="604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0"/>
          </p:cNvCxnSpPr>
          <p:nvPr/>
        </p:nvCxnSpPr>
        <p:spPr>
          <a:xfrm rot="5400000" flipH="1" flipV="1">
            <a:off x="8829578" y="2023566"/>
            <a:ext cx="678000" cy="7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4" idx="2"/>
          </p:cNvCxnSpPr>
          <p:nvPr/>
        </p:nvCxnSpPr>
        <p:spPr>
          <a:xfrm flipV="1">
            <a:off x="7218539" y="2826198"/>
            <a:ext cx="717218" cy="29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0"/>
          </p:cNvCxnSpPr>
          <p:nvPr/>
        </p:nvCxnSpPr>
        <p:spPr>
          <a:xfrm rot="16200000" flipH="1">
            <a:off x="3288323" y="1987062"/>
            <a:ext cx="689317" cy="35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5001065" y="3734973"/>
            <a:ext cx="66118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7687994" y="3439551"/>
            <a:ext cx="703385" cy="54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ent Arrow 30"/>
          <p:cNvSpPr/>
          <p:nvPr/>
        </p:nvSpPr>
        <p:spPr>
          <a:xfrm>
            <a:off x="1561514" y="984738"/>
            <a:ext cx="900332" cy="42062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814732" y="4853354"/>
            <a:ext cx="2827606" cy="140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Bent Arrow 34"/>
          <p:cNvSpPr/>
          <p:nvPr/>
        </p:nvSpPr>
        <p:spPr>
          <a:xfrm rot="11017949">
            <a:off x="9901313" y="1404423"/>
            <a:ext cx="900332" cy="42062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5" idx="3"/>
          </p:cNvCxnSpPr>
          <p:nvPr/>
        </p:nvCxnSpPr>
        <p:spPr>
          <a:xfrm rot="10800000">
            <a:off x="8004518" y="4684542"/>
            <a:ext cx="1778715" cy="668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53686" y="4670474"/>
            <a:ext cx="1167619" cy="28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4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44726" y="1434904"/>
            <a:ext cx="31089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Amitab</a:t>
            </a:r>
            <a:r>
              <a:rPr lang="en-US" dirty="0"/>
              <a:t> </a:t>
            </a:r>
            <a:r>
              <a:rPr lang="en-US" dirty="0" err="1"/>
              <a:t>Bachan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904895" y="1404425"/>
            <a:ext cx="31089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Jaya </a:t>
            </a:r>
            <a:r>
              <a:rPr lang="en-US" dirty="0" err="1"/>
              <a:t>Bachan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81865" y="3191021"/>
            <a:ext cx="31089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Abishek</a:t>
            </a:r>
            <a:r>
              <a:rPr lang="en-US" dirty="0"/>
              <a:t> </a:t>
            </a:r>
            <a:r>
              <a:rPr lang="en-US" dirty="0" err="1"/>
              <a:t>Bachan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38977" y="3230879"/>
            <a:ext cx="31089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Aishwarya</a:t>
            </a:r>
            <a:r>
              <a:rPr lang="en-US" dirty="0"/>
              <a:t> </a:t>
            </a:r>
            <a:r>
              <a:rPr lang="en-US" dirty="0" err="1"/>
              <a:t>Rai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62733" y="4722054"/>
            <a:ext cx="31089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Aradhya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6977576" y="3474720"/>
            <a:ext cx="942535" cy="492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5894363" y="1726810"/>
            <a:ext cx="942535" cy="3411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-Up Arrow 8"/>
          <p:cNvSpPr/>
          <p:nvPr/>
        </p:nvSpPr>
        <p:spPr>
          <a:xfrm rot="10800000">
            <a:off x="5838093" y="2208628"/>
            <a:ext cx="1216152" cy="850392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444197" y="4107766"/>
            <a:ext cx="253218" cy="661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8792308" y="2447778"/>
            <a:ext cx="436098" cy="815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 Arrow 17"/>
          <p:cNvSpPr/>
          <p:nvPr/>
        </p:nvSpPr>
        <p:spPr>
          <a:xfrm rot="20756367">
            <a:off x="1659988" y="2110154"/>
            <a:ext cx="1252024" cy="31792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6" idx="2"/>
          </p:cNvCxnSpPr>
          <p:nvPr/>
        </p:nvCxnSpPr>
        <p:spPr>
          <a:xfrm rot="10800000">
            <a:off x="2166425" y="5134708"/>
            <a:ext cx="2696308" cy="44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145194" y="4164037"/>
            <a:ext cx="1055077" cy="970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60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B95073-438C-40C7-B39E-63435CB5BC59}"/>
              </a:ext>
            </a:extLst>
          </p:cNvPr>
          <p:cNvSpPr txBox="1"/>
          <p:nvPr/>
        </p:nvSpPr>
        <p:spPr>
          <a:xfrm>
            <a:off x="1309254" y="788126"/>
            <a:ext cx="33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Meine</a:t>
            </a:r>
            <a:r>
              <a:rPr lang="en-US"/>
              <a:t> </a:t>
            </a:r>
            <a:r>
              <a:rPr lang="en-US" err="1"/>
              <a:t>Familie</a:t>
            </a:r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B3B71-60B9-43AF-BA24-C1A357F7E821}"/>
              </a:ext>
            </a:extLst>
          </p:cNvPr>
          <p:cNvSpPr txBox="1"/>
          <p:nvPr/>
        </p:nvSpPr>
        <p:spPr>
          <a:xfrm>
            <a:off x="2201527" y="1397546"/>
            <a:ext cx="5956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Ich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bin </a:t>
            </a:r>
            <a:r>
              <a:rPr lang="en-US" sz="18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verheiratet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habe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Tochter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Ich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habe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Mutter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aber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kern="1200" dirty="0" err="1">
                <a:solidFill>
                  <a:schemeClr val="tx1"/>
                </a:solidFill>
                <a:latin typeface="Lucida Calligraphy" pitchFamily="66" charset="0"/>
              </a:rPr>
              <a:t>keinen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err="1"/>
              <a:t>Meine</a:t>
            </a:r>
            <a:r>
              <a:rPr lang="en-US" dirty="0"/>
              <a:t> Mutter wohnt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mir</a:t>
            </a:r>
            <a:r>
              <a:rPr lang="en-US" dirty="0"/>
              <a:t> (me).</a:t>
            </a: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Ich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habe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kern="1200" dirty="0" err="1">
                <a:solidFill>
                  <a:schemeClr val="tx1"/>
                </a:solidFill>
                <a:latin typeface="Lucida Calligraphy" pitchFamily="66" charset="0"/>
              </a:rPr>
              <a:t>einen</a:t>
            </a:r>
            <a:r>
              <a:rPr lang="en-US" sz="1800" b="1" kern="1200" dirty="0">
                <a:solidFill>
                  <a:schemeClr val="tx1"/>
                </a:solidFill>
                <a:latin typeface="Lucida Calligraphy" pitchFamily="66" charset="0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Bruder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/>
              <a:t>Er wohnt in Dubai</a:t>
            </a: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en-US" b="1" i="1" dirty="0"/>
              <a:t> </a:t>
            </a:r>
            <a:r>
              <a:rPr lang="en-US" i="1" dirty="0" err="1"/>
              <a:t>verheiratet</a:t>
            </a:r>
            <a:r>
              <a:rPr lang="en-US" dirty="0"/>
              <a:t> und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b="1" dirty="0" err="1">
                <a:latin typeface="Lucida Calligraphy" pitchFamily="66" charset="0"/>
              </a:rPr>
              <a:t>ledig</a:t>
            </a:r>
            <a:endParaRPr lang="en-US" sz="1800" b="1" kern="1200" dirty="0">
              <a:solidFill>
                <a:schemeClr val="tx1"/>
              </a:solidFill>
              <a:latin typeface="Lucida Calligraphy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66757" y="4107766"/>
            <a:ext cx="36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Negation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9298" y="4586067"/>
            <a:ext cx="4037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nein              no</a:t>
            </a:r>
          </a:p>
          <a:p>
            <a:r>
              <a:rPr lang="en-US" dirty="0" err="1"/>
              <a:t>Nicht</a:t>
            </a:r>
            <a:r>
              <a:rPr lang="en-US" dirty="0"/>
              <a:t>              not </a:t>
            </a:r>
          </a:p>
          <a:p>
            <a:r>
              <a:rPr lang="en-US" dirty="0" err="1"/>
              <a:t>Kein</a:t>
            </a:r>
            <a:r>
              <a:rPr lang="en-US" dirty="0"/>
              <a:t>                  don’t have a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12345" y="4783015"/>
            <a:ext cx="7174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22542" y="5076092"/>
            <a:ext cx="7174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62401" y="5383237"/>
            <a:ext cx="7174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85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ctor Sivakumar family photo shoot | Surya | Karthi | Jyothika - YouTube">
            <a:extLst>
              <a:ext uri="{FF2B5EF4-FFF2-40B4-BE49-F238E27FC236}">
                <a16:creationId xmlns:a16="http://schemas.microsoft.com/office/drawing/2014/main" id="{B98341C6-F6DB-4B9E-B0A1-28A08846EE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821"/>
          <a:stretch/>
        </p:blipFill>
        <p:spPr bwMode="auto">
          <a:xfrm>
            <a:off x="1908854" y="1360869"/>
            <a:ext cx="6440743" cy="467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4CD9B-7DAC-4615-AA43-913E2F9E8581}"/>
              </a:ext>
            </a:extLst>
          </p:cNvPr>
          <p:cNvSpPr txBox="1"/>
          <p:nvPr/>
        </p:nvSpPr>
        <p:spPr>
          <a:xfrm>
            <a:off x="1818467" y="501648"/>
            <a:ext cx="620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die </a:t>
            </a:r>
            <a:r>
              <a:rPr lang="en-US" sz="1800" u="sng" dirty="0" err="1">
                <a:ea typeface="+mj-lt"/>
                <a:cs typeface="+mj-lt"/>
              </a:rPr>
              <a:t>Familie</a:t>
            </a:r>
            <a:r>
              <a:rPr lang="en-US" sz="1800" dirty="0">
                <a:ea typeface="+mj-lt"/>
                <a:cs typeface="+mj-lt"/>
              </a:rPr>
              <a:t>, die </a:t>
            </a:r>
            <a:r>
              <a:rPr lang="en-US" sz="1800" u="sng" dirty="0" err="1">
                <a:ea typeface="+mj-lt"/>
                <a:cs typeface="+mj-lt"/>
              </a:rPr>
              <a:t>Familien</a:t>
            </a:r>
            <a:r>
              <a:rPr lang="en-US" sz="1800" u="sng" dirty="0">
                <a:ea typeface="+mj-lt"/>
                <a:cs typeface="+mj-lt"/>
              </a:rPr>
              <a:t>        ( the family, the families)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33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chchan family health updates: Abhishek Bachchan returns home after  testing negative for COVID-19">
            <a:extLst>
              <a:ext uri="{FF2B5EF4-FFF2-40B4-BE49-F238E27FC236}">
                <a16:creationId xmlns:a16="http://schemas.microsoft.com/office/drawing/2014/main" id="{ED89782E-B2DF-4E3F-93B0-084553BA5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691" y="1430720"/>
            <a:ext cx="5493626" cy="46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89B478-CED3-428E-8F52-FB7715CFBE6E}"/>
              </a:ext>
            </a:extLst>
          </p:cNvPr>
          <p:cNvSpPr txBox="1"/>
          <p:nvPr/>
        </p:nvSpPr>
        <p:spPr>
          <a:xfrm>
            <a:off x="1818467" y="501648"/>
            <a:ext cx="620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die </a:t>
            </a:r>
            <a:r>
              <a:rPr lang="en-US" sz="1800" u="sng" dirty="0" err="1">
                <a:ea typeface="+mj-lt"/>
                <a:cs typeface="+mj-lt"/>
              </a:rPr>
              <a:t>Familie</a:t>
            </a:r>
            <a:r>
              <a:rPr lang="en-US" sz="1800" dirty="0">
                <a:ea typeface="+mj-lt"/>
                <a:cs typeface="+mj-lt"/>
              </a:rPr>
              <a:t>, die </a:t>
            </a:r>
            <a:r>
              <a:rPr lang="en-US" sz="1800" u="sng" dirty="0" err="1">
                <a:ea typeface="+mj-lt"/>
                <a:cs typeface="+mj-lt"/>
              </a:rPr>
              <a:t>Familien</a:t>
            </a:r>
            <a:r>
              <a:rPr lang="en-US" sz="1800" u="sng" dirty="0">
                <a:ea typeface="+mj-lt"/>
                <a:cs typeface="+mj-lt"/>
              </a:rPr>
              <a:t>        ( the family, the families)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86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ppy Birthday Nagarjuna: Love story with Lakshmi and Amala in rare pics.  Trending now | IndiaToday">
            <a:extLst>
              <a:ext uri="{FF2B5EF4-FFF2-40B4-BE49-F238E27FC236}">
                <a16:creationId xmlns:a16="http://schemas.microsoft.com/office/drawing/2014/main" id="{8A3C7D87-AB4D-40DA-9DC2-6D21ED888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565" y="1273065"/>
            <a:ext cx="5506283" cy="492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A2F6D1-06F2-4291-ADE4-EA224D784C44}"/>
              </a:ext>
            </a:extLst>
          </p:cNvPr>
          <p:cNvSpPr txBox="1"/>
          <p:nvPr/>
        </p:nvSpPr>
        <p:spPr>
          <a:xfrm>
            <a:off x="1818467" y="501648"/>
            <a:ext cx="620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die </a:t>
            </a:r>
            <a:r>
              <a:rPr lang="en-US" sz="1800" u="sng" dirty="0" err="1">
                <a:ea typeface="+mj-lt"/>
                <a:cs typeface="+mj-lt"/>
              </a:rPr>
              <a:t>Familie</a:t>
            </a:r>
            <a:r>
              <a:rPr lang="en-US" sz="1800" dirty="0">
                <a:ea typeface="+mj-lt"/>
                <a:cs typeface="+mj-lt"/>
              </a:rPr>
              <a:t>, die </a:t>
            </a:r>
            <a:r>
              <a:rPr lang="en-US" sz="1800" u="sng" dirty="0" err="1">
                <a:ea typeface="+mj-lt"/>
                <a:cs typeface="+mj-lt"/>
              </a:rPr>
              <a:t>Familien</a:t>
            </a:r>
            <a:r>
              <a:rPr lang="en-US" sz="1800" u="sng" dirty="0">
                <a:ea typeface="+mj-lt"/>
                <a:cs typeface="+mj-lt"/>
              </a:rPr>
              <a:t>        ( the family, the families)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98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5D3A8-08F9-4B12-B952-0D2110649E7E}"/>
              </a:ext>
            </a:extLst>
          </p:cNvPr>
          <p:cNvSpPr txBox="1"/>
          <p:nvPr/>
        </p:nvSpPr>
        <p:spPr>
          <a:xfrm>
            <a:off x="1213712" y="1073316"/>
            <a:ext cx="76115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+mj-lt"/>
                <a:cs typeface="+mj-lt"/>
              </a:rPr>
              <a:t> die </a:t>
            </a:r>
            <a:r>
              <a:rPr lang="en-US" sz="1800" u="sng" dirty="0" err="1">
                <a:ea typeface="+mj-lt"/>
                <a:cs typeface="+mj-lt"/>
              </a:rPr>
              <a:t>Familie</a:t>
            </a:r>
            <a:r>
              <a:rPr lang="en-US" sz="1800" dirty="0">
                <a:ea typeface="+mj-lt"/>
                <a:cs typeface="+mj-lt"/>
              </a:rPr>
              <a:t>, die </a:t>
            </a:r>
            <a:r>
              <a:rPr lang="en-US" sz="1800" u="sng" dirty="0" err="1">
                <a:ea typeface="+mj-lt"/>
                <a:cs typeface="+mj-lt"/>
              </a:rPr>
              <a:t>Familien</a:t>
            </a:r>
            <a:r>
              <a:rPr lang="en-US" sz="1800" u="sng" dirty="0">
                <a:ea typeface="+mj-lt"/>
                <a:cs typeface="+mj-lt"/>
              </a:rPr>
              <a:t>        ( the family, the families)</a:t>
            </a:r>
          </a:p>
          <a:p>
            <a:br>
              <a:rPr lang="en-US" sz="1800" u="sng" dirty="0">
                <a:ea typeface="+mj-lt"/>
                <a:cs typeface="+mj-lt"/>
              </a:rPr>
            </a:br>
            <a:r>
              <a:rPr lang="en-US" sz="1800" dirty="0">
                <a:cs typeface="Calibri Light"/>
              </a:rPr>
              <a:t>der Mann, die </a:t>
            </a:r>
            <a:r>
              <a:rPr lang="en-US" sz="1800" dirty="0" err="1">
                <a:cs typeface="Calibri Light"/>
              </a:rPr>
              <a:t>Männer</a:t>
            </a:r>
            <a:r>
              <a:rPr lang="en-US" sz="1800" dirty="0">
                <a:cs typeface="Calibri Light"/>
              </a:rPr>
              <a:t>                     (the husband, the husbands)</a:t>
            </a:r>
            <a:br>
              <a:rPr lang="en-US" sz="1800" u="sng" dirty="0">
                <a:cs typeface="Calibri Light"/>
              </a:rPr>
            </a:br>
            <a:r>
              <a:rPr lang="en-US" sz="1800" dirty="0">
                <a:cs typeface="Calibri Light"/>
              </a:rPr>
              <a:t>die Frau, die Frauen.                       (the wife, the wives)</a:t>
            </a:r>
            <a:br>
              <a:rPr lang="en-US" sz="1800" dirty="0">
                <a:cs typeface="Calibri Light"/>
              </a:rPr>
            </a:br>
            <a:endParaRPr lang="en-US" sz="1800" dirty="0">
              <a:cs typeface="Calibri Light"/>
            </a:endParaRPr>
          </a:p>
          <a:p>
            <a:r>
              <a:rPr lang="en-US" sz="1800" dirty="0">
                <a:cs typeface="Calibri Light"/>
              </a:rPr>
              <a:t>die Mutter , die </a:t>
            </a:r>
            <a:r>
              <a:rPr lang="en-US" sz="1800" dirty="0" err="1">
                <a:cs typeface="Calibri Light"/>
              </a:rPr>
              <a:t>Mütter</a:t>
            </a:r>
            <a:r>
              <a:rPr lang="en-US" sz="1800" dirty="0">
                <a:cs typeface="Calibri Light"/>
              </a:rPr>
              <a:t>.                   (the mother, the mothers)</a:t>
            </a:r>
            <a:br>
              <a:rPr lang="en-US" sz="1800" dirty="0">
                <a:cs typeface="Calibri Light"/>
              </a:rPr>
            </a:br>
            <a:r>
              <a:rPr lang="en-US" sz="1800" dirty="0">
                <a:cs typeface="Calibri Light"/>
              </a:rPr>
              <a:t>der </a:t>
            </a:r>
            <a:r>
              <a:rPr lang="en-US" sz="1800" dirty="0" err="1">
                <a:cs typeface="Calibri Light"/>
              </a:rPr>
              <a:t>Vater</a:t>
            </a:r>
            <a:r>
              <a:rPr lang="en-US" sz="1800" dirty="0">
                <a:cs typeface="Calibri Light"/>
              </a:rPr>
              <a:t>,   die </a:t>
            </a:r>
            <a:r>
              <a:rPr lang="en-US" sz="1800" dirty="0" err="1">
                <a:cs typeface="Calibri Light"/>
              </a:rPr>
              <a:t>Väter</a:t>
            </a:r>
            <a:r>
              <a:rPr lang="en-US" sz="1800" dirty="0">
                <a:cs typeface="Calibri Light"/>
              </a:rPr>
              <a:t>.                       (the father, the fathers)</a:t>
            </a:r>
            <a:br>
              <a:rPr lang="en-US" sz="1800" dirty="0">
                <a:cs typeface="Calibri Light"/>
              </a:rPr>
            </a:br>
            <a:endParaRPr lang="en-US" sz="1800" dirty="0">
              <a:cs typeface="Calibri Light"/>
            </a:endParaRPr>
          </a:p>
          <a:p>
            <a:r>
              <a:rPr lang="en-US" sz="1800" dirty="0">
                <a:cs typeface="Calibri Light"/>
              </a:rPr>
              <a:t>Der Sohn,   die </a:t>
            </a:r>
            <a:r>
              <a:rPr lang="en-US" sz="1800" dirty="0" err="1">
                <a:cs typeface="Calibri Light"/>
              </a:rPr>
              <a:t>Söhne</a:t>
            </a:r>
            <a:r>
              <a:rPr lang="en-US" sz="1800" dirty="0">
                <a:cs typeface="Calibri Light"/>
              </a:rPr>
              <a:t>.                     (the son, the sons)</a:t>
            </a:r>
            <a:br>
              <a:rPr lang="en-US" sz="1800" dirty="0">
                <a:cs typeface="Calibri Light"/>
              </a:rPr>
            </a:br>
            <a:r>
              <a:rPr lang="en-US" sz="1800" dirty="0">
                <a:cs typeface="Calibri Light"/>
              </a:rPr>
              <a:t>die </a:t>
            </a:r>
            <a:r>
              <a:rPr lang="en-US" sz="1800" dirty="0" err="1">
                <a:cs typeface="Calibri Light"/>
              </a:rPr>
              <a:t>Tochter</a:t>
            </a:r>
            <a:r>
              <a:rPr lang="en-US" sz="1800" dirty="0">
                <a:cs typeface="Calibri Light"/>
              </a:rPr>
              <a:t>, die </a:t>
            </a:r>
            <a:r>
              <a:rPr lang="en-US" sz="1800" dirty="0" err="1">
                <a:cs typeface="Calibri Light"/>
              </a:rPr>
              <a:t>Töchter</a:t>
            </a:r>
            <a:r>
              <a:rPr lang="en-US" sz="1800" dirty="0">
                <a:cs typeface="Calibri Light"/>
              </a:rPr>
              <a:t>.                 (the daughter, the daughters)</a:t>
            </a:r>
            <a:br>
              <a:rPr lang="en-US" sz="1800" dirty="0">
                <a:cs typeface="Calibri Light"/>
              </a:rPr>
            </a:br>
            <a:endParaRPr lang="en-US" sz="1800" dirty="0">
              <a:cs typeface="Calibri Light"/>
            </a:endParaRPr>
          </a:p>
          <a:p>
            <a:r>
              <a:rPr lang="en-US" sz="1800" dirty="0">
                <a:cs typeface="Calibri Light"/>
              </a:rPr>
              <a:t>Der </a:t>
            </a:r>
            <a:r>
              <a:rPr lang="en-US" sz="1800" dirty="0" err="1">
                <a:cs typeface="Calibri Light"/>
              </a:rPr>
              <a:t>Bruder</a:t>
            </a:r>
            <a:r>
              <a:rPr lang="en-US" sz="1800" dirty="0">
                <a:cs typeface="Calibri Light"/>
              </a:rPr>
              <a:t>, die </a:t>
            </a:r>
            <a:r>
              <a:rPr lang="en-US" sz="1800" dirty="0" err="1">
                <a:cs typeface="Calibri Light"/>
              </a:rPr>
              <a:t>Brüder</a:t>
            </a:r>
            <a:r>
              <a:rPr lang="en-US" sz="1800" dirty="0">
                <a:cs typeface="Calibri Light"/>
              </a:rPr>
              <a:t>                     (the brother, the brothers)</a:t>
            </a:r>
            <a:br>
              <a:rPr lang="en-US" sz="1800" dirty="0">
                <a:cs typeface="Calibri Light"/>
              </a:rPr>
            </a:br>
            <a:r>
              <a:rPr lang="en-US" sz="1800" dirty="0">
                <a:cs typeface="Calibri Light"/>
              </a:rPr>
              <a:t>Die </a:t>
            </a:r>
            <a:r>
              <a:rPr lang="en-US" sz="1800" dirty="0" err="1">
                <a:cs typeface="Calibri Light"/>
              </a:rPr>
              <a:t>Schwester</a:t>
            </a:r>
            <a:r>
              <a:rPr lang="en-US" sz="1800" dirty="0">
                <a:cs typeface="Calibri Light"/>
              </a:rPr>
              <a:t>, die </a:t>
            </a:r>
            <a:r>
              <a:rPr lang="en-US" sz="1800" dirty="0" err="1">
                <a:cs typeface="Calibri Light"/>
              </a:rPr>
              <a:t>Schwestern</a:t>
            </a:r>
            <a:r>
              <a:rPr lang="en-US" sz="1800" dirty="0">
                <a:cs typeface="Calibri Light"/>
              </a:rPr>
              <a:t>.      (the sister, the sisters)</a:t>
            </a:r>
            <a:br>
              <a:rPr lang="en-US" sz="1800" dirty="0">
                <a:cs typeface="Calibri Light"/>
              </a:rPr>
            </a:b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7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47CBDE-0CBB-4E88-BE80-03C9D9651380}"/>
              </a:ext>
            </a:extLst>
          </p:cNvPr>
          <p:cNvSpPr txBox="1"/>
          <p:nvPr/>
        </p:nvSpPr>
        <p:spPr>
          <a:xfrm>
            <a:off x="1490332" y="1363718"/>
            <a:ext cx="8668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800" dirty="0">
                <a:cs typeface="Calibri Light"/>
              </a:rPr>
            </a:br>
            <a:br>
              <a:rPr lang="en-US" sz="1800" dirty="0">
                <a:cs typeface="Calibri Light"/>
              </a:rPr>
            </a:br>
            <a:r>
              <a:rPr lang="en-US" sz="1800" dirty="0">
                <a:ea typeface="+mj-lt"/>
                <a:cs typeface="+mj-lt"/>
              </a:rPr>
              <a:t>die </a:t>
            </a:r>
            <a:r>
              <a:rPr lang="en-US" sz="1800" u="sng" dirty="0" err="1">
                <a:ea typeface="+mj-lt"/>
                <a:cs typeface="+mj-lt"/>
              </a:rPr>
              <a:t>Familie</a:t>
            </a:r>
            <a:r>
              <a:rPr lang="en-US" sz="1800" dirty="0">
                <a:ea typeface="+mj-lt"/>
                <a:cs typeface="+mj-lt"/>
              </a:rPr>
              <a:t>, die </a:t>
            </a:r>
            <a:r>
              <a:rPr lang="en-US" sz="1800" u="sng" dirty="0" err="1">
                <a:ea typeface="+mj-lt"/>
                <a:cs typeface="+mj-lt"/>
              </a:rPr>
              <a:t>Familien</a:t>
            </a:r>
            <a:r>
              <a:rPr lang="en-US" sz="1800" u="sng" dirty="0">
                <a:ea typeface="+mj-lt"/>
                <a:cs typeface="+mj-lt"/>
              </a:rPr>
              <a:t>        ( the family, the families)</a:t>
            </a:r>
          </a:p>
          <a:p>
            <a:br>
              <a:rPr lang="en-US" sz="1800" dirty="0">
                <a:cs typeface="Calibri Light"/>
              </a:rPr>
            </a:br>
            <a:r>
              <a:rPr lang="en-US" sz="1800" dirty="0">
                <a:cs typeface="Calibri Light"/>
              </a:rPr>
              <a:t>Die </a:t>
            </a:r>
            <a:r>
              <a:rPr lang="en-US" sz="1800" dirty="0" err="1">
                <a:cs typeface="Calibri Light"/>
              </a:rPr>
              <a:t>Tante</a:t>
            </a:r>
            <a:r>
              <a:rPr lang="en-US" sz="1800" dirty="0">
                <a:cs typeface="Calibri Light"/>
              </a:rPr>
              <a:t>, die </a:t>
            </a:r>
            <a:r>
              <a:rPr lang="en-US" sz="1800" dirty="0" err="1">
                <a:cs typeface="Calibri Light"/>
              </a:rPr>
              <a:t>Tanten</a:t>
            </a:r>
            <a:r>
              <a:rPr lang="en-US" sz="1800" dirty="0">
                <a:cs typeface="Calibri Light"/>
              </a:rPr>
              <a:t>.                    (the aunt, the aunties)</a:t>
            </a:r>
            <a:br>
              <a:rPr lang="en-US" sz="1800" dirty="0">
                <a:cs typeface="Calibri Light"/>
              </a:rPr>
            </a:br>
            <a:r>
              <a:rPr lang="en-US" sz="1800" dirty="0">
                <a:cs typeface="Calibri Light"/>
              </a:rPr>
              <a:t>Der </a:t>
            </a:r>
            <a:r>
              <a:rPr lang="en-US" sz="1800" dirty="0" err="1">
                <a:cs typeface="Calibri Light"/>
              </a:rPr>
              <a:t>Onkel</a:t>
            </a:r>
            <a:r>
              <a:rPr lang="en-US" sz="1800" dirty="0">
                <a:cs typeface="Calibri Light"/>
              </a:rPr>
              <a:t>, die </a:t>
            </a:r>
            <a:r>
              <a:rPr lang="en-US" sz="1800" dirty="0" err="1">
                <a:cs typeface="Calibri Light"/>
              </a:rPr>
              <a:t>Onkel</a:t>
            </a:r>
            <a:r>
              <a:rPr lang="en-US" sz="1800" dirty="0">
                <a:cs typeface="Calibri Light"/>
              </a:rPr>
              <a:t>.                     (the uncle, the uncles)</a:t>
            </a:r>
            <a:br>
              <a:rPr lang="en-US" sz="1800" dirty="0">
                <a:cs typeface="Calibri Light"/>
              </a:rPr>
            </a:br>
            <a:endParaRPr lang="en-US" sz="1800" dirty="0">
              <a:cs typeface="Calibri Light"/>
            </a:endParaRPr>
          </a:p>
          <a:p>
            <a:r>
              <a:rPr lang="en-US" sz="1800" dirty="0">
                <a:cs typeface="Calibri Light"/>
              </a:rPr>
              <a:t>Die </a:t>
            </a:r>
            <a:r>
              <a:rPr lang="en-US" sz="1800" dirty="0" err="1">
                <a:cs typeface="Calibri Light"/>
              </a:rPr>
              <a:t>Großmutter</a:t>
            </a:r>
            <a:r>
              <a:rPr lang="en-US" sz="1800" dirty="0">
                <a:cs typeface="Calibri Light"/>
              </a:rPr>
              <a:t>                              (the grand mother, the grandmothers)</a:t>
            </a:r>
            <a:br>
              <a:rPr lang="en-US" sz="1800" dirty="0">
                <a:cs typeface="Calibri Light"/>
              </a:rPr>
            </a:br>
            <a:r>
              <a:rPr lang="en-US" sz="1800" dirty="0">
                <a:cs typeface="Calibri Light"/>
              </a:rPr>
              <a:t>Der </a:t>
            </a:r>
            <a:r>
              <a:rPr lang="en-US" sz="1800" dirty="0" err="1">
                <a:cs typeface="Calibri Light"/>
              </a:rPr>
              <a:t>Großvater</a:t>
            </a:r>
            <a:r>
              <a:rPr lang="en-US" sz="1800" dirty="0">
                <a:cs typeface="Calibri Light"/>
              </a:rPr>
              <a:t>                                (the grand father, the grand fathers)</a:t>
            </a:r>
            <a:br>
              <a:rPr lang="en-US" sz="1800" dirty="0">
                <a:cs typeface="Calibri Light"/>
              </a:rPr>
            </a:br>
            <a:endParaRPr lang="en-US" sz="1800" dirty="0">
              <a:cs typeface="Calibri Light"/>
            </a:endParaRPr>
          </a:p>
          <a:p>
            <a:r>
              <a:rPr lang="en-US" sz="1800" dirty="0">
                <a:cs typeface="Calibri Light"/>
              </a:rPr>
              <a:t>Der </a:t>
            </a:r>
            <a:r>
              <a:rPr lang="en-US" sz="1800" dirty="0" err="1">
                <a:cs typeface="Calibri Light"/>
              </a:rPr>
              <a:t>Enkel</a:t>
            </a:r>
            <a:r>
              <a:rPr lang="en-US" sz="1800" dirty="0">
                <a:cs typeface="Calibri Light"/>
              </a:rPr>
              <a:t>,    die </a:t>
            </a:r>
            <a:r>
              <a:rPr lang="en-US" sz="1800" dirty="0" err="1">
                <a:cs typeface="Calibri Light"/>
              </a:rPr>
              <a:t>Enkel</a:t>
            </a:r>
            <a:r>
              <a:rPr lang="en-US" sz="1800" dirty="0">
                <a:cs typeface="Calibri Light"/>
              </a:rPr>
              <a:t>                   (the grandson, the grandsons)</a:t>
            </a:r>
            <a:br>
              <a:rPr lang="en-US" sz="1800" dirty="0">
                <a:cs typeface="Calibri Light"/>
              </a:rPr>
            </a:br>
            <a:r>
              <a:rPr lang="en-US" sz="1800" dirty="0">
                <a:cs typeface="Calibri Light"/>
              </a:rPr>
              <a:t>Die </a:t>
            </a:r>
            <a:r>
              <a:rPr lang="en-US" sz="1800" dirty="0" err="1">
                <a:cs typeface="Calibri Light"/>
              </a:rPr>
              <a:t>Enkelin</a:t>
            </a:r>
            <a:r>
              <a:rPr lang="en-US" sz="1800" dirty="0">
                <a:cs typeface="Calibri Light"/>
              </a:rPr>
              <a:t>,  die </a:t>
            </a:r>
            <a:r>
              <a:rPr lang="en-US" sz="1800" dirty="0" err="1">
                <a:cs typeface="Calibri Light"/>
              </a:rPr>
              <a:t>Enkelinnen</a:t>
            </a:r>
            <a:r>
              <a:rPr lang="en-US" sz="1800" dirty="0">
                <a:cs typeface="Calibri Light"/>
              </a:rPr>
              <a:t>         (the granddaughter, the granddaughters)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8" descr="A child posing for a picture&#10;&#10;Description automatically generated">
            <a:extLst>
              <a:ext uri="{FF2B5EF4-FFF2-40B4-BE49-F238E27FC236}">
                <a16:creationId xmlns:a16="http://schemas.microsoft.com/office/drawing/2014/main" id="{B77DD651-7E37-4FF9-A886-067D3565856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89065" y="919325"/>
            <a:ext cx="1965247" cy="134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587C7A-A9AF-4933-A8EC-A86C5F94C5E4}"/>
              </a:ext>
            </a:extLst>
          </p:cNvPr>
          <p:cNvSpPr txBox="1"/>
          <p:nvPr/>
        </p:nvSpPr>
        <p:spPr>
          <a:xfrm rot="-10800000" flipV="1">
            <a:off x="1455995" y="756490"/>
            <a:ext cx="882890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die </a:t>
            </a:r>
            <a:r>
              <a:rPr lang="en-US" sz="2000" dirty="0" err="1"/>
              <a:t>Schwiegermutter</a:t>
            </a:r>
            <a:r>
              <a:rPr lang="en-US" sz="2000" dirty="0"/>
              <a:t> , ?        (the mother in law, </a:t>
            </a:r>
          </a:p>
          <a:p>
            <a:r>
              <a:rPr lang="en-US" sz="2000" dirty="0"/>
              <a:t>der </a:t>
            </a:r>
            <a:r>
              <a:rPr lang="en-US" sz="2000" dirty="0" err="1"/>
              <a:t>Schwiegervater</a:t>
            </a:r>
            <a:r>
              <a:rPr lang="en-US" sz="2000" dirty="0"/>
              <a:t>,  ?          (the father in law</a:t>
            </a:r>
          </a:p>
          <a:p>
            <a:endParaRPr lang="en-US" sz="2000" dirty="0"/>
          </a:p>
          <a:p>
            <a:r>
              <a:rPr lang="en-US" sz="2000" dirty="0"/>
              <a:t>die </a:t>
            </a:r>
            <a:r>
              <a:rPr lang="en-US" sz="2000" dirty="0" err="1"/>
              <a:t>Schwiegertochter</a:t>
            </a:r>
            <a:r>
              <a:rPr lang="en-US" sz="2000" dirty="0"/>
              <a:t>, ?        (the daughter in law</a:t>
            </a:r>
          </a:p>
          <a:p>
            <a:r>
              <a:rPr lang="en-US" sz="2000" dirty="0"/>
              <a:t>der </a:t>
            </a:r>
            <a:r>
              <a:rPr lang="en-US" sz="2000" dirty="0" err="1"/>
              <a:t>Schwiegersohn</a:t>
            </a:r>
            <a:r>
              <a:rPr lang="en-US" sz="2000" dirty="0"/>
              <a:t>,    ?         (the son in law</a:t>
            </a:r>
          </a:p>
          <a:p>
            <a:endParaRPr lang="en-US" sz="2000" dirty="0"/>
          </a:p>
          <a:p>
            <a:r>
              <a:rPr lang="en-US" sz="2000" dirty="0"/>
              <a:t>der </a:t>
            </a:r>
            <a:r>
              <a:rPr lang="en-US" sz="2000" dirty="0" err="1"/>
              <a:t>Schwager</a:t>
            </a:r>
            <a:r>
              <a:rPr lang="en-US" sz="2000" dirty="0"/>
              <a:t>,    ?                   (the brother in law</a:t>
            </a:r>
          </a:p>
          <a:p>
            <a:r>
              <a:rPr lang="en-US" sz="2000" dirty="0"/>
              <a:t>die </a:t>
            </a:r>
            <a:r>
              <a:rPr lang="en-US" sz="2000" dirty="0" err="1"/>
              <a:t>Schwägerin</a:t>
            </a:r>
            <a:r>
              <a:rPr lang="en-US" sz="2000" dirty="0"/>
              <a:t>,  ?                   (the sister in law</a:t>
            </a:r>
          </a:p>
          <a:p>
            <a:endParaRPr lang="en-US" sz="2000" dirty="0"/>
          </a:p>
          <a:p>
            <a:r>
              <a:rPr lang="en-US" sz="2000" dirty="0"/>
              <a:t>der </a:t>
            </a:r>
            <a:r>
              <a:rPr lang="en-US" sz="2000" dirty="0" err="1"/>
              <a:t>Neffe</a:t>
            </a:r>
            <a:r>
              <a:rPr lang="en-US" sz="2000" dirty="0"/>
              <a:t>,      ?                         (the nephew</a:t>
            </a:r>
          </a:p>
          <a:p>
            <a:r>
              <a:rPr lang="en-US" sz="2000" dirty="0"/>
              <a:t>die </a:t>
            </a:r>
            <a:r>
              <a:rPr lang="en-US" sz="2000" dirty="0" err="1"/>
              <a:t>Nichte</a:t>
            </a:r>
            <a:r>
              <a:rPr lang="en-US" sz="2000" dirty="0"/>
              <a:t>,     ?                           (the niece</a:t>
            </a:r>
          </a:p>
          <a:p>
            <a:endParaRPr lang="en-US" sz="2000" dirty="0"/>
          </a:p>
          <a:p>
            <a:r>
              <a:rPr lang="en-US" sz="2000" dirty="0"/>
              <a:t>der Cousin, die Cousins         (the cousin brother, the cousin brothers) </a:t>
            </a:r>
          </a:p>
          <a:p>
            <a:r>
              <a:rPr lang="en-US" sz="2000" dirty="0"/>
              <a:t>die </a:t>
            </a:r>
            <a:r>
              <a:rPr lang="en-US" sz="2000" dirty="0" err="1"/>
              <a:t>Cousine</a:t>
            </a:r>
            <a:r>
              <a:rPr lang="en-US" sz="2000" dirty="0"/>
              <a:t>,      ?                     (the cousin sister,</a:t>
            </a:r>
          </a:p>
        </p:txBody>
      </p:sp>
    </p:spTree>
    <p:extLst>
      <p:ext uri="{BB962C8B-B14F-4D97-AF65-F5344CB8AC3E}">
        <p14:creationId xmlns:p14="http://schemas.microsoft.com/office/powerpoint/2010/main" val="367719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6274AD-347D-4A1B-8F46-17F13F3323CD}"/>
              </a:ext>
            </a:extLst>
          </p:cNvPr>
          <p:cNvSpPr txBox="1"/>
          <p:nvPr/>
        </p:nvSpPr>
        <p:spPr>
          <a:xfrm>
            <a:off x="1257300" y="465083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 Mutter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D7D07-8D14-4D9A-A570-5881DC7D1DE7}"/>
              </a:ext>
            </a:extLst>
          </p:cNvPr>
          <p:cNvSpPr txBox="1"/>
          <p:nvPr/>
        </p:nvSpPr>
        <p:spPr>
          <a:xfrm>
            <a:off x="1257300" y="1493626"/>
            <a:ext cx="138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0872B-D0EF-4CB6-A048-547DF83D5C10}"/>
              </a:ext>
            </a:extLst>
          </p:cNvPr>
          <p:cNvSpPr txBox="1"/>
          <p:nvPr/>
        </p:nvSpPr>
        <p:spPr>
          <a:xfrm>
            <a:off x="4869575" y="979354"/>
            <a:ext cx="138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Eltern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9A178BC-0DEE-414D-AAD5-6FCCCF736A45}"/>
              </a:ext>
            </a:extLst>
          </p:cNvPr>
          <p:cNvSpPr/>
          <p:nvPr/>
        </p:nvSpPr>
        <p:spPr>
          <a:xfrm>
            <a:off x="2493948" y="557416"/>
            <a:ext cx="1956816" cy="1213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C796D-D05A-42F9-8D46-6B275CB7EED2}"/>
              </a:ext>
            </a:extLst>
          </p:cNvPr>
          <p:cNvSpPr txBox="1"/>
          <p:nvPr/>
        </p:nvSpPr>
        <p:spPr>
          <a:xfrm>
            <a:off x="1257300" y="2877207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Bruder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F30FC-F1DD-47A0-986A-13A51FADFAA5}"/>
              </a:ext>
            </a:extLst>
          </p:cNvPr>
          <p:cNvSpPr txBox="1"/>
          <p:nvPr/>
        </p:nvSpPr>
        <p:spPr>
          <a:xfrm>
            <a:off x="1257300" y="3715407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Schwester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C8CF629-1B9E-4617-962B-E95468D943E3}"/>
              </a:ext>
            </a:extLst>
          </p:cNvPr>
          <p:cNvSpPr/>
          <p:nvPr/>
        </p:nvSpPr>
        <p:spPr>
          <a:xfrm>
            <a:off x="3221789" y="2932754"/>
            <a:ext cx="1956816" cy="1213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79E9F5-F5B7-4642-B8BB-B8ED60898110}"/>
              </a:ext>
            </a:extLst>
          </p:cNvPr>
          <p:cNvSpPr txBox="1"/>
          <p:nvPr/>
        </p:nvSpPr>
        <p:spPr>
          <a:xfrm>
            <a:off x="5629973" y="3396734"/>
            <a:ext cx="215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Geschwister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B0B35F-7234-4B17-BFEE-6ADAD508EF28}"/>
              </a:ext>
            </a:extLst>
          </p:cNvPr>
          <p:cNvSpPr txBox="1"/>
          <p:nvPr/>
        </p:nvSpPr>
        <p:spPr>
          <a:xfrm>
            <a:off x="1351894" y="4845269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Sohn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FFB47E-6E32-4854-902A-A80A0A860244}"/>
              </a:ext>
            </a:extLst>
          </p:cNvPr>
          <p:cNvSpPr txBox="1"/>
          <p:nvPr/>
        </p:nvSpPr>
        <p:spPr>
          <a:xfrm>
            <a:off x="1257300" y="5457496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/>
              <a:t>Tocht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45C9950-2F17-4898-9952-F27BA9872589}"/>
              </a:ext>
            </a:extLst>
          </p:cNvPr>
          <p:cNvSpPr/>
          <p:nvPr/>
        </p:nvSpPr>
        <p:spPr>
          <a:xfrm>
            <a:off x="3161355" y="4718724"/>
            <a:ext cx="1956816" cy="1213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82D735-57F9-4B08-9CC0-ABA0D39726DF}"/>
              </a:ext>
            </a:extLst>
          </p:cNvPr>
          <p:cNvSpPr txBox="1"/>
          <p:nvPr/>
        </p:nvSpPr>
        <p:spPr>
          <a:xfrm>
            <a:off x="5498594" y="5140662"/>
            <a:ext cx="167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Kinder</a:t>
            </a:r>
          </a:p>
        </p:txBody>
      </p:sp>
    </p:spTree>
    <p:extLst>
      <p:ext uri="{BB962C8B-B14F-4D97-AF65-F5344CB8AC3E}">
        <p14:creationId xmlns:p14="http://schemas.microsoft.com/office/powerpoint/2010/main" val="333946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A child posing for a picture&#10;&#10;Description automatically generated">
            <a:extLst>
              <a:ext uri="{FF2B5EF4-FFF2-40B4-BE49-F238E27FC236}">
                <a16:creationId xmlns:a16="http://schemas.microsoft.com/office/drawing/2014/main" id="{B77DD651-7E37-4FF9-A886-067D3565856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8437" y="1293532"/>
            <a:ext cx="2743200" cy="18752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7E5BFE-B952-449E-9256-9E556BC8B9FA}"/>
              </a:ext>
            </a:extLst>
          </p:cNvPr>
          <p:cNvSpPr txBox="1"/>
          <p:nvPr/>
        </p:nvSpPr>
        <p:spPr>
          <a:xfrm>
            <a:off x="1359016" y="1293532"/>
            <a:ext cx="199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Großmutter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F2F59-1661-4047-B390-83C40031D517}"/>
              </a:ext>
            </a:extLst>
          </p:cNvPr>
          <p:cNvSpPr txBox="1"/>
          <p:nvPr/>
        </p:nvSpPr>
        <p:spPr>
          <a:xfrm>
            <a:off x="1451296" y="2181298"/>
            <a:ext cx="183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Großvater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9B98E5A-DEFD-4A02-B9F6-5368797BC11E}"/>
              </a:ext>
            </a:extLst>
          </p:cNvPr>
          <p:cNvSpPr/>
          <p:nvPr/>
        </p:nvSpPr>
        <p:spPr>
          <a:xfrm>
            <a:off x="3287088" y="1627211"/>
            <a:ext cx="1451296" cy="699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E218C-57D1-4F73-A45B-2FEEB3D4A847}"/>
              </a:ext>
            </a:extLst>
          </p:cNvPr>
          <p:cNvSpPr txBox="1"/>
          <p:nvPr/>
        </p:nvSpPr>
        <p:spPr>
          <a:xfrm>
            <a:off x="5048362" y="18618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Großeltern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C6EFB-AB62-4884-8FF1-2C1F02D3FB66}"/>
              </a:ext>
            </a:extLst>
          </p:cNvPr>
          <p:cNvSpPr txBox="1"/>
          <p:nvPr/>
        </p:nvSpPr>
        <p:spPr>
          <a:xfrm>
            <a:off x="1481355" y="3214881"/>
            <a:ext cx="251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dirty="0" err="1"/>
              <a:t>Schwieger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B44B36-CC27-4842-A9BC-0E5CD63B090A}"/>
              </a:ext>
            </a:extLst>
          </p:cNvPr>
          <p:cNvSpPr txBox="1"/>
          <p:nvPr/>
        </p:nvSpPr>
        <p:spPr>
          <a:xfrm>
            <a:off x="1519802" y="4068661"/>
            <a:ext cx="241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dirty="0" err="1"/>
              <a:t>Schwieger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B2AACF5-A462-46B8-9162-68D4A3510A05}"/>
              </a:ext>
            </a:extLst>
          </p:cNvPr>
          <p:cNvSpPr/>
          <p:nvPr/>
        </p:nvSpPr>
        <p:spPr>
          <a:xfrm>
            <a:off x="4135775" y="3460659"/>
            <a:ext cx="1451296" cy="699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FA4016-3D42-47DB-901D-9B34427A93DE}"/>
              </a:ext>
            </a:extLst>
          </p:cNvPr>
          <p:cNvSpPr txBox="1"/>
          <p:nvPr/>
        </p:nvSpPr>
        <p:spPr>
          <a:xfrm>
            <a:off x="6419962" y="36479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C8BBFA-BE02-4C6C-9D4F-64961FB7EF30}"/>
              </a:ext>
            </a:extLst>
          </p:cNvPr>
          <p:cNvSpPr txBox="1"/>
          <p:nvPr/>
        </p:nvSpPr>
        <p:spPr>
          <a:xfrm>
            <a:off x="1554756" y="4922441"/>
            <a:ext cx="186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dirty="0" err="1"/>
              <a:t>Enkel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380D2-93AA-4AB2-AA1B-681D3B02FB8E}"/>
              </a:ext>
            </a:extLst>
          </p:cNvPr>
          <p:cNvSpPr txBox="1"/>
          <p:nvPr/>
        </p:nvSpPr>
        <p:spPr>
          <a:xfrm>
            <a:off x="1519802" y="5591555"/>
            <a:ext cx="186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dirty="0" err="1"/>
              <a:t>Enkelin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B96A1D-C4C5-4F25-9A54-6120C08D511E}"/>
              </a:ext>
            </a:extLst>
          </p:cNvPr>
          <p:cNvSpPr/>
          <p:nvPr/>
        </p:nvSpPr>
        <p:spPr>
          <a:xfrm>
            <a:off x="3507999" y="5076998"/>
            <a:ext cx="1451296" cy="699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823C98-4752-4761-BEC0-A4FEA383A2FE}"/>
              </a:ext>
            </a:extLst>
          </p:cNvPr>
          <p:cNvSpPr txBox="1"/>
          <p:nvPr/>
        </p:nvSpPr>
        <p:spPr>
          <a:xfrm>
            <a:off x="5403912" y="5029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</a:t>
            </a:r>
            <a:r>
              <a:rPr lang="en-US" dirty="0" err="1"/>
              <a:t>Enkelkinder</a:t>
            </a:r>
            <a:r>
              <a:rPr lang="en-US" dirty="0"/>
              <a:t>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4F3563-1893-49D2-BBDA-429F05D16D6F}"/>
              </a:ext>
            </a:extLst>
          </p:cNvPr>
          <p:cNvSpPr txBox="1"/>
          <p:nvPr/>
        </p:nvSpPr>
        <p:spPr>
          <a:xfrm>
            <a:off x="8774893" y="4650068"/>
            <a:ext cx="244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Kind---The child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B1BDC0-FE1F-4A09-BF8A-A734E3D13215}"/>
              </a:ext>
            </a:extLst>
          </p:cNvPr>
          <p:cNvSpPr txBox="1"/>
          <p:nvPr/>
        </p:nvSpPr>
        <p:spPr>
          <a:xfrm>
            <a:off x="8807743" y="5107107"/>
            <a:ext cx="318012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Kinder---The children</a:t>
            </a:r>
          </a:p>
        </p:txBody>
      </p:sp>
    </p:spTree>
    <p:extLst>
      <p:ext uri="{BB962C8B-B14F-4D97-AF65-F5344CB8AC3E}">
        <p14:creationId xmlns:p14="http://schemas.microsoft.com/office/powerpoint/2010/main" val="19742551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8E7"/>
      </a:lt2>
      <a:accent1>
        <a:srgbClr val="EE6E80"/>
      </a:accent1>
      <a:accent2>
        <a:srgbClr val="EB794E"/>
      </a:accent2>
      <a:accent3>
        <a:srgbClr val="CB9B2F"/>
      </a:accent3>
      <a:accent4>
        <a:srgbClr val="9FAB39"/>
      </a:accent4>
      <a:accent5>
        <a:srgbClr val="76B33F"/>
      </a:accent5>
      <a:accent6>
        <a:srgbClr val="37BD2F"/>
      </a:accent6>
      <a:hlink>
        <a:srgbClr val="568E8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08AB10F76A544879F6E7C516FD50A" ma:contentTypeVersion="8" ma:contentTypeDescription="Create a new document." ma:contentTypeScope="" ma:versionID="a0e9740794f35780dd4f94dd52078114">
  <xsd:schema xmlns:xsd="http://www.w3.org/2001/XMLSchema" xmlns:xs="http://www.w3.org/2001/XMLSchema" xmlns:p="http://schemas.microsoft.com/office/2006/metadata/properties" xmlns:ns2="9181d3a4-9477-4f69-aa8b-e80335b14a27" targetNamespace="http://schemas.microsoft.com/office/2006/metadata/properties" ma:root="true" ma:fieldsID="4b061da410574bee92434df70e8d9f26" ns2:_="">
    <xsd:import namespace="9181d3a4-9477-4f69-aa8b-e80335b14a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1d3a4-9477-4f69-aa8b-e80335b14a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201453-7FD7-4DE0-8A48-13D4F3E1BDF9}"/>
</file>

<file path=customXml/itemProps2.xml><?xml version="1.0" encoding="utf-8"?>
<ds:datastoreItem xmlns:ds="http://schemas.openxmlformats.org/officeDocument/2006/customXml" ds:itemID="{0D656FFD-B458-47D9-A691-2BA00C44419A}"/>
</file>

<file path=customXml/itemProps3.xml><?xml version="1.0" encoding="utf-8"?>
<ds:datastoreItem xmlns:ds="http://schemas.openxmlformats.org/officeDocument/2006/customXml" ds:itemID="{D059845C-39C4-4400-8126-1C66CF66DFD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494</Words>
  <Application>Microsoft Office PowerPoint</Application>
  <PresentationFormat>Widescreen</PresentationFormat>
  <Paragraphs>72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Lucida Calligraphy</vt:lpstr>
      <vt:lpstr>Neue Haas Grotesk Text Pro</vt:lpstr>
      <vt:lpstr>AccentBoxVTI</vt:lpstr>
      <vt:lpstr>   die Farbe , die Farben  blau                                                       weiß                      braun Schwarz rot Gelb violet orange Lila grün                           dunkel                        hell rosa grau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ECE-B-SEC</cp:lastModifiedBy>
  <cp:revision>91</cp:revision>
  <dcterms:created xsi:type="dcterms:W3CDTF">2020-11-01T12:07:00Z</dcterms:created>
  <dcterms:modified xsi:type="dcterms:W3CDTF">2021-04-28T06:26:51Z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0x010100A0508AB10F76A544879F6E7C516FD50A</vt:lpwstr>
  </property>
</Properties>
</file>