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322" r:id="rId5"/>
    <p:sldId id="258" r:id="rId6"/>
    <p:sldId id="321" r:id="rId7"/>
    <p:sldId id="320" r:id="rId8"/>
    <p:sldId id="261" r:id="rId9"/>
    <p:sldId id="326" r:id="rId10"/>
    <p:sldId id="327" r:id="rId11"/>
    <p:sldId id="272" r:id="rId12"/>
    <p:sldId id="323" r:id="rId14"/>
    <p:sldId id="293" r:id="rId15"/>
    <p:sldId id="306" r:id="rId16"/>
    <p:sldId id="307" r:id="rId17"/>
    <p:sldId id="325" r:id="rId18"/>
    <p:sldId id="308" r:id="rId19"/>
    <p:sldId id="309" r:id="rId20"/>
    <p:sldId id="313" r:id="rId21"/>
    <p:sldId id="314" r:id="rId22"/>
    <p:sldId id="315" r:id="rId23"/>
    <p:sldId id="316" r:id="rId24"/>
    <p:sldId id="317" r:id="rId25"/>
    <p:sldId id="318" r:id="rId26"/>
    <p:sldId id="329" r:id="rId27"/>
    <p:sldId id="330" r:id="rId28"/>
    <p:sldId id="331" r:id="rId29"/>
    <p:sldId id="332" r:id="rId30"/>
    <p:sldId id="33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9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8" Type="http://schemas.openxmlformats.org/officeDocument/2006/relationships/slide" Target="slides/slide15.xml"/><Relationship Id="rId13" Type="http://schemas.openxmlformats.org/officeDocument/2006/relationships/notesMaster" Target="notesMasters/notesMaster1.xml"/><Relationship Id="rId34" Type="http://schemas.openxmlformats.org/officeDocument/2006/relationships/tableStyles" Target="tableStyles.xml"/><Relationship Id="rId21" Type="http://schemas.openxmlformats.org/officeDocument/2006/relationships/slide" Target="slides/slide18.xml"/><Relationship Id="rId7" Type="http://schemas.openxmlformats.org/officeDocument/2006/relationships/slide" Target="slides/slide5.xml"/><Relationship Id="rId33" Type="http://schemas.openxmlformats.org/officeDocument/2006/relationships/viewProps" Target="viewProps.xml"/><Relationship Id="rId25" Type="http://schemas.openxmlformats.org/officeDocument/2006/relationships/slide" Target="slides/slide22.xml"/><Relationship Id="rId17" Type="http://schemas.openxmlformats.org/officeDocument/2006/relationships/slide" Target="slides/slide14.xml"/><Relationship Id="rId12" Type="http://schemas.openxmlformats.org/officeDocument/2006/relationships/slide" Target="slides/slide10.xml"/><Relationship Id="rId29" Type="http://schemas.openxmlformats.org/officeDocument/2006/relationships/slide" Target="slides/slide26.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6" Type="http://schemas.openxmlformats.org/officeDocument/2006/relationships/slide" Target="slides/slide4.xml"/><Relationship Id="rId32" Type="http://schemas.openxmlformats.org/officeDocument/2006/relationships/presProps" Target="presProps.xml"/><Relationship Id="rId24" Type="http://schemas.openxmlformats.org/officeDocument/2006/relationships/slide" Target="slides/slide21.xml"/><Relationship Id="rId11" Type="http://schemas.openxmlformats.org/officeDocument/2006/relationships/slide" Target="slides/slide9.xml"/><Relationship Id="rId1" Type="http://schemas.openxmlformats.org/officeDocument/2006/relationships/slideMaster" Target="slideMasters/slideMaster1.xml"/><Relationship Id="rId37" Type="http://schemas.openxmlformats.org/officeDocument/2006/relationships/customXml" Target="../customXml/item3.xml"/><Relationship Id="rId5" Type="http://schemas.openxmlformats.org/officeDocument/2006/relationships/slide" Target="slides/slide3.xml"/><Relationship Id="rId28" Type="http://schemas.openxmlformats.org/officeDocument/2006/relationships/slide" Target="slides/slide25.xml"/><Relationship Id="rId23" Type="http://schemas.openxmlformats.org/officeDocument/2006/relationships/slide" Target="slides/slide20.xml"/><Relationship Id="rId15" Type="http://schemas.openxmlformats.org/officeDocument/2006/relationships/slide" Target="slides/slide12.xml"/><Relationship Id="rId36" Type="http://schemas.openxmlformats.org/officeDocument/2006/relationships/customXml" Target="../customXml/item2.xml"/><Relationship Id="rId31" Type="http://schemas.openxmlformats.org/officeDocument/2006/relationships/slide" Target="slides/slide28.xml"/><Relationship Id="rId19" Type="http://schemas.openxmlformats.org/officeDocument/2006/relationships/slide" Target="slides/slide16.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30" Type="http://schemas.openxmlformats.org/officeDocument/2006/relationships/slide" Target="slides/slide27.xml"/><Relationship Id="rId27" Type="http://schemas.openxmlformats.org/officeDocument/2006/relationships/slide" Target="slides/slide24.xml"/><Relationship Id="rId22" Type="http://schemas.openxmlformats.org/officeDocument/2006/relationships/slide" Target="slides/slide19.xml"/><Relationship Id="rId14" Type="http://schemas.openxmlformats.org/officeDocument/2006/relationships/slide" Target="slides/slide1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FC7780-AC7B-43A8-B988-9A0CF99C02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02FC7780-AC7B-43A8-B988-9A0CF99C02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02FC7780-AC7B-43A8-B988-9A0CF99C02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02FC7780-AC7B-43A8-B988-9A0CF99C02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2FC7780-AC7B-43A8-B988-9A0CF99C024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02FC7780-AC7B-43A8-B988-9A0CF99C024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02FC7780-AC7B-43A8-B988-9A0CF99C024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FC7780-AC7B-43A8-B988-9A0CF99C024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C7780-AC7B-43A8-B988-9A0CF99C024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2FC7780-AC7B-43A8-B988-9A0CF99C024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2FC7780-AC7B-43A8-B988-9A0CF99C024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C4A19-8006-43E8-B762-73BBB57608A3}"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FECF40"/>
            </a:gs>
            <a:gs pos="100000">
              <a:srgbClr val="846C21"/>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C7780-AC7B-43A8-B988-9A0CF99C024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4A19-8006-43E8-B762-73BBB57608A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1746961"/>
          </a:xfrm>
        </p:spPr>
        <p:txBody>
          <a:bodyPr>
            <a:noAutofit/>
          </a:bodyPr>
          <a:lstStyle/>
          <a:p>
            <a:br>
              <a:rPr lang="en-US" sz="2000" dirty="0" smtClean="0">
                <a:solidFill>
                  <a:schemeClr val="accent1">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DEPARTMENT OF MECHANICAL ENGINEERING </a:t>
            </a:r>
            <a:br>
              <a:rPr lang="en-US" sz="2400" dirty="0" smtClean="0">
                <a:solidFill>
                  <a:schemeClr val="accent1">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SUB CODE &amp; NAME</a:t>
            </a:r>
            <a:br>
              <a:rPr lang="en-US" sz="2400" dirty="0" smtClean="0">
                <a:solidFill>
                  <a:schemeClr val="accent1">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18MES103L-BASIC CIVIL &amp; MECHANICAL ENGINEERING WORKSHOP</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000" dirty="0">
                <a:solidFill>
                  <a:srgbClr val="C00000"/>
                </a:solidFill>
                <a:latin typeface="Times New Roman" panose="02020603050405020304" pitchFamily="18" charset="0"/>
                <a:cs typeface="Times New Roman" panose="02020603050405020304" pitchFamily="18" charset="0"/>
              </a:rPr>
              <a:t>EXPERIMENT </a:t>
            </a:r>
            <a:r>
              <a:rPr lang="en-GB" altLang="en-US" sz="2000" dirty="0">
                <a:solidFill>
                  <a:srgbClr val="C00000"/>
                </a:solidFill>
                <a:latin typeface="Times New Roman" panose="02020603050405020304" pitchFamily="18" charset="0"/>
                <a:cs typeface="Times New Roman" panose="02020603050405020304" pitchFamily="18" charset="0"/>
              </a:rPr>
              <a:t>3</a:t>
            </a:r>
            <a:r>
              <a:rPr lang="en-US" sz="2000" dirty="0">
                <a:solidFill>
                  <a:srgbClr val="C00000"/>
                </a:solidFill>
                <a:latin typeface="Times New Roman" panose="02020603050405020304" pitchFamily="18" charset="0"/>
                <a:cs typeface="Times New Roman" panose="02020603050405020304" pitchFamily="18" charset="0"/>
              </a:rPr>
              <a:t> </a:t>
            </a:r>
            <a:endParaRPr lang="en-US" sz="2000" dirty="0" smtClean="0">
              <a:solidFill>
                <a:srgbClr val="C00000"/>
              </a:solidFill>
              <a:latin typeface="Times New Roman" panose="02020603050405020304" pitchFamily="18" charset="0"/>
              <a:cs typeface="Times New Roman" panose="02020603050405020304" pitchFamily="18" charset="0"/>
            </a:endParaRPr>
          </a:p>
          <a:p>
            <a:r>
              <a:rPr lang="en-GB" altLang="en-IN" sz="4000" dirty="0">
                <a:solidFill>
                  <a:srgbClr val="C00000"/>
                </a:solidFill>
              </a:rPr>
              <a:t>SMITHY - CHISEL MAKING</a:t>
            </a:r>
            <a:endParaRPr lang="en-GB" altLang="en-IN" sz="4000"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p:wheel spokes="8"/>
      </p:transition>
    </mc:Choice>
    <mc:Fallback>
      <p:transition>
        <p:wheel spokes="8"/>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r>
              <a:rPr lang="en-US" dirty="0" smtClean="0">
                <a:latin typeface="Times New Roman" panose="02020603050405020304" pitchFamily="18" charset="0"/>
                <a:cs typeface="Times New Roman" panose="02020603050405020304" pitchFamily="18" charset="0"/>
                <a:sym typeface="+mn-ea"/>
              </a:rPr>
              <a:t>Anvil or Bench plate</a:t>
            </a:r>
            <a:br>
              <a:rPr lang="en-US" dirty="0" smtClean="0">
                <a:latin typeface="Times New Roman" panose="02020603050405020304" pitchFamily="18" charset="0"/>
                <a:cs typeface="Times New Roman" panose="02020603050405020304" pitchFamily="18" charset="0"/>
              </a:rPr>
            </a:br>
            <a:endParaRPr lang="en-US"/>
          </a:p>
        </p:txBody>
      </p:sp>
      <p:pic>
        <p:nvPicPr>
          <p:cNvPr id="4" name="Content Placeholder 3" descr="jewelry-tools-anvil-parts-1024x537"/>
          <p:cNvPicPr>
            <a:picLocks noChangeAspect="1"/>
          </p:cNvPicPr>
          <p:nvPr>
            <p:ph idx="1"/>
          </p:nvPr>
        </p:nvPicPr>
        <p:blipFill>
          <a:blip r:embed="rId1"/>
          <a:stretch>
            <a:fillRect/>
          </a:stretch>
        </p:blipFill>
        <p:spPr>
          <a:xfrm>
            <a:off x="6377305" y="1134110"/>
            <a:ext cx="5724525" cy="5043170"/>
          </a:xfrm>
          <a:prstGeom prst="rect">
            <a:avLst/>
          </a:prstGeom>
          <a:effectLst>
            <a:outerShdw blurRad="50800" dist="38100" dir="5400000" algn="t" rotWithShape="0">
              <a:prstClr val="black">
                <a:alpha val="40000"/>
              </a:prstClr>
            </a:outerShdw>
          </a:effectLst>
        </p:spPr>
      </p:pic>
      <p:sp>
        <p:nvSpPr>
          <p:cNvPr id="6" name="Text Box 5"/>
          <p:cNvSpPr txBox="1"/>
          <p:nvPr/>
        </p:nvSpPr>
        <p:spPr>
          <a:xfrm>
            <a:off x="607060" y="1469390"/>
            <a:ext cx="4986020" cy="4707890"/>
          </a:xfrm>
          <a:prstGeom prst="rect">
            <a:avLst/>
          </a:prstGeom>
          <a:noFill/>
        </p:spPr>
        <p:txBody>
          <a:bodyPr wrap="square" rtlCol="0" anchor="t">
            <a:spAutoFit/>
          </a:bodyPr>
          <a:p>
            <a:pPr algn="just"/>
            <a:r>
              <a:rPr lang="en-US" sz="2000"/>
              <a:t>To carry out the forging operations successfully, a proper supporting device is needed which should be capable of withstanding heavy blows rendered to the job.</a:t>
            </a:r>
            <a:endParaRPr lang="en-US" sz="2000"/>
          </a:p>
          <a:p>
            <a:pPr algn="just"/>
            <a:endParaRPr lang="en-US" sz="2000"/>
          </a:p>
          <a:p>
            <a:pPr algn="just"/>
            <a:r>
              <a:rPr lang="en-US" sz="2000"/>
              <a:t>An anvil stands as the most appropriate choice for this purpose. </a:t>
            </a:r>
            <a:endParaRPr lang="en-US" sz="2000"/>
          </a:p>
          <a:p>
            <a:pPr algn="just"/>
            <a:endParaRPr lang="en-US" sz="2000"/>
          </a:p>
          <a:p>
            <a:pPr algn="just"/>
            <a:r>
              <a:rPr lang="en-US" sz="2000"/>
              <a:t>Its body is generally made of cast steel, wrought iron or mild steel provided with a hardened top, about 20 to 25 mm thick.</a:t>
            </a:r>
            <a:endParaRPr lang="en-US" sz="2000"/>
          </a:p>
          <a:p>
            <a:pPr algn="just"/>
            <a:endParaRPr lang="en-US" sz="2000"/>
          </a:p>
          <a:p>
            <a:pPr algn="just"/>
            <a:r>
              <a:rPr lang="en-US" sz="2000"/>
              <a:t>This hardened plate is welded to the body on the top.</a:t>
            </a:r>
            <a:endParaRPr lang="en-US" sz="2000"/>
          </a:p>
          <a:p>
            <a:pPr algn="just"/>
            <a:endParaRPr lang="en-US" sz="20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Anvil </a:t>
            </a:r>
            <a:endParaRPr lang="en-US"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fontScale="90000"/>
          </a:bodyPr>
          <a:p>
            <a:pPr algn="just"/>
            <a:r>
              <a:rPr lang="en-US">
                <a:sym typeface="+mn-ea"/>
              </a:rPr>
              <a:t>The horn or beak is used in bending the metal or forming curved shapes. The flat step provided, between the top and the horn, is used to support jobs during cutting and is known as chipping block.</a:t>
            </a:r>
            <a:endParaRPr lang="en-US"/>
          </a:p>
          <a:p>
            <a:pPr algn="just"/>
            <a:r>
              <a:rPr lang="en-US">
                <a:sym typeface="+mn-ea"/>
              </a:rPr>
              <a:t>The flat projecting piece at the back of the anvil is known as tail.</a:t>
            </a:r>
            <a:endParaRPr lang="en-US"/>
          </a:p>
          <a:p>
            <a:pPr algn="just"/>
            <a:r>
              <a:rPr lang="en-US">
                <a:sym typeface="+mn-ea"/>
              </a:rPr>
              <a:t>It carries a square hole to accommodate the square shank of the bottom part of various hand tools like swages, fuller. It is called a hardie hole.</a:t>
            </a:r>
            <a:endParaRPr lang="en-US"/>
          </a:p>
          <a:p>
            <a:pPr algn="just"/>
            <a:r>
              <a:rPr lang="en-US">
                <a:sym typeface="+mn-ea"/>
              </a:rPr>
              <a:t>The circular hole provided near the hardie hole is known as pritchel hole.</a:t>
            </a:r>
            <a:endParaRPr lang="en-US"/>
          </a:p>
          <a:p>
            <a:pPr algn="just"/>
            <a:r>
              <a:rPr lang="en-US">
                <a:sym typeface="+mn-ea"/>
              </a:rPr>
              <a:t>The commonly used size of an anvil weighs approximately 50-150 kg although it is manufactured in various sizes.</a:t>
            </a:r>
            <a:endParaRPr lang="en-US"/>
          </a:p>
          <a:p>
            <a:pPr algn="just"/>
            <a:r>
              <a:rPr lang="en-US">
                <a:sym typeface="+mn-ea"/>
              </a:rPr>
              <a:t>The top face of the anvil should stand at about 0.75 m from the floor.</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Hammer</a:t>
            </a:r>
            <a:endParaRPr 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p:txBody>
          <a:bodyPr/>
          <a:p>
            <a:r>
              <a:rPr lang="en-US"/>
              <a:t>The classification of hammers is largely according to the size and weight of the hammers used in forging.</a:t>
            </a:r>
            <a:endParaRPr lang="en-US"/>
          </a:p>
          <a:p>
            <a:r>
              <a:rPr lang="en-US"/>
              <a:t>A smith’s hand hammer is a small sized hammer used by the smith himself and the sledge hammer is comparatively larger in size, heavier in weight and is used by the smith’s helper, known as hammer man.</a:t>
            </a:r>
            <a:endParaRPr lang="en-US"/>
          </a:p>
          <a:p>
            <a:r>
              <a:rPr lang="en-US"/>
              <a:t>The smith’s hand hammer is normally a small sized ball peen hammer.</a:t>
            </a:r>
            <a:endParaRPr lang="en-US"/>
          </a:p>
          <a:p>
            <a:r>
              <a:rPr lang="en-US">
                <a:sym typeface="+mn-ea"/>
              </a:rPr>
              <a:t>A smith’s hammer is usually a ball peen hammer or a straight peen sledge type hammer of relatively small size. Its weight normally varies between 1.0 kg and1.8 kg</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sym typeface="+mn-ea"/>
              </a:rPr>
              <a:t>Hammer</a:t>
            </a:r>
            <a:br>
              <a:rPr lang="en-US">
                <a:ln w="22225">
                  <a:solidFill>
                    <a:schemeClr val="accent2"/>
                  </a:solidFill>
                  <a:prstDash val="solid"/>
                </a:ln>
                <a:solidFill>
                  <a:schemeClr val="accent2">
                    <a:lumMod val="40000"/>
                    <a:lumOff val="60000"/>
                  </a:schemeClr>
                </a:solidFill>
                <a:effectLst/>
              </a:rPr>
            </a:b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pPr algn="just"/>
            <a:r>
              <a:rPr lang="en-US" sz="2000" b="1">
                <a:sym typeface="+mn-ea"/>
              </a:rPr>
              <a:t>A ball peen hammer is used for all general work and its peen is employed when light blows at a faster speed are needed, such as in fullering a rivet head in a countersunk hole.</a:t>
            </a:r>
            <a:endParaRPr lang="en-US" sz="2000" b="1"/>
          </a:p>
          <a:p>
            <a:pPr algn="just"/>
            <a:r>
              <a:rPr lang="en-US" sz="2000" b="1">
                <a:sym typeface="+mn-ea"/>
              </a:rPr>
              <a:t>Sledge hammers are comparatively 3to 4 times heavier than the hand hammers. They are available in varying sizes and weights from 3 kg to 8 kg. </a:t>
            </a:r>
            <a:endParaRPr lang="en-US" sz="2000" b="1">
              <a:sym typeface="+mn-ea"/>
            </a:endParaRPr>
          </a:p>
          <a:p>
            <a:pPr algn="just"/>
            <a:r>
              <a:rPr lang="en-US" sz="2000" b="1">
                <a:sym typeface="+mn-ea"/>
              </a:rPr>
              <a:t>They are employed when heavy blows are needed in forging and other operations done on heavy jobs.</a:t>
            </a:r>
            <a:endParaRPr lang="en-US" sz="2000" b="1"/>
          </a:p>
          <a:p>
            <a:pPr algn="just"/>
            <a:endParaRPr lang="en-US" sz="2000" b="1"/>
          </a:p>
        </p:txBody>
      </p:sp>
      <p:sp>
        <p:nvSpPr>
          <p:cNvPr id="4" name="Text Box 3"/>
          <p:cNvSpPr txBox="1"/>
          <p:nvPr/>
        </p:nvSpPr>
        <p:spPr>
          <a:xfrm>
            <a:off x="1814195" y="-633095"/>
            <a:ext cx="8988425" cy="922020"/>
          </a:xfrm>
          <a:prstGeom prst="rect">
            <a:avLst/>
          </a:prstGeom>
          <a:noFill/>
        </p:spPr>
        <p:txBody>
          <a:bodyPr wrap="square" rtlCol="0" anchor="t">
            <a:spAutoFit/>
          </a:bodyPr>
          <a:p>
            <a:endParaRPr lang="en-US"/>
          </a:p>
          <a:p>
            <a:endParaRPr lang="en-US"/>
          </a:p>
          <a:p>
            <a:endParaRPr lang="en-US"/>
          </a:p>
        </p:txBody>
      </p:sp>
      <p:pic>
        <p:nvPicPr>
          <p:cNvPr id="5" name="Content Placeholder 3"/>
          <p:cNvPicPr>
            <a:picLocks noChangeAspect="1"/>
          </p:cNvPicPr>
          <p:nvPr>
            <p:ph sz="half" idx="2"/>
          </p:nvPr>
        </p:nvPicPr>
        <p:blipFill>
          <a:blip r:embed="rId1"/>
          <a:stretch>
            <a:fillRect/>
          </a:stretch>
        </p:blipFill>
        <p:spPr>
          <a:xfrm>
            <a:off x="6172200" y="1825625"/>
            <a:ext cx="5181600" cy="36518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Swage block</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a:bodyPr>
          <a:p>
            <a:r>
              <a:rPr lang="en-US" sz="2400"/>
              <a:t>It is usually a block of cast steel or cast iron carrying a number of slots of different shapes and sizes along its four side faces and through holes from its top face to bottom face.</a:t>
            </a:r>
            <a:endParaRPr lang="en-US" sz="2400"/>
          </a:p>
          <a:p>
            <a:endParaRPr lang="en-US" sz="2400"/>
          </a:p>
          <a:p>
            <a:r>
              <a:rPr lang="en-US" sz="2400"/>
              <a:t>This is used as a support in punching holes and forming different shapes. </a:t>
            </a:r>
            <a:endParaRPr lang="en-US" sz="2400"/>
          </a:p>
          <a:p>
            <a:endParaRPr lang="en-US" sz="2400"/>
          </a:p>
          <a:p>
            <a:r>
              <a:rPr lang="en-US" sz="2400"/>
              <a:t>The job to be given a desired shape is kept on a similar shaped slot, which acts as a bottom swage, and then the top swage is applied on the other side of the job.</a:t>
            </a:r>
            <a:endParaRPr lang="en-US" sz="2400"/>
          </a:p>
          <a:p>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Swage block</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normAutofit lnSpcReduction="20000"/>
          </a:bodyPr>
          <a:p>
            <a:pPr algn="just"/>
            <a:r>
              <a:rPr lang="en-US">
                <a:sym typeface="+mn-ea"/>
              </a:rPr>
              <a:t>The holes in the top and bottom face are used in punching. </a:t>
            </a:r>
            <a:endParaRPr lang="en-US">
              <a:sym typeface="+mn-ea"/>
            </a:endParaRPr>
          </a:p>
          <a:p>
            <a:pPr algn="just"/>
            <a:endParaRPr lang="en-US">
              <a:sym typeface="+mn-ea"/>
            </a:endParaRPr>
          </a:p>
          <a:p>
            <a:pPr algn="just"/>
            <a:r>
              <a:rPr lang="en-US">
                <a:sym typeface="+mn-ea"/>
              </a:rPr>
              <a:t>Their use prevents the punch from spoiling by striking against a hard surface after the hole </a:t>
            </a:r>
            <a:endParaRPr lang="en-US"/>
          </a:p>
        </p:txBody>
      </p:sp>
      <p:pic>
        <p:nvPicPr>
          <p:cNvPr id="4" name="Content Placeholder 3"/>
          <p:cNvPicPr>
            <a:picLocks noChangeAspect="1"/>
          </p:cNvPicPr>
          <p:nvPr>
            <p:ph sz="half" idx="2"/>
          </p:nvPr>
        </p:nvPicPr>
        <p:blipFill>
          <a:blip r:embed="rId1"/>
          <a:stretch>
            <a:fillRect/>
          </a:stretch>
        </p:blipFill>
        <p:spPr>
          <a:xfrm>
            <a:off x="6624320" y="1614805"/>
            <a:ext cx="4276725" cy="3629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Tongs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a:bodyPr>
          <a:p>
            <a:pPr algn="just"/>
            <a:r>
              <a:rPr lang="en-US" sz="2220"/>
              <a:t>They are used to hold the jobs in position and turning over during forging operation. They are made of mild steel.</a:t>
            </a:r>
            <a:endParaRPr lang="en-US" sz="2220"/>
          </a:p>
          <a:p>
            <a:pPr algn="just"/>
            <a:r>
              <a:rPr lang="en-US" sz="2220"/>
              <a:t>Tongs are usually made in two pieces, riveted together to form a hinge. Smaller length on one side of the hinge carries the holding jaws, which are made in different shapes and sizes to suit the corresponding shapes and sizes of the jobs, and the longer portions on the other side of the hinge form the arms which are held in hand by the smith.</a:t>
            </a:r>
            <a:endParaRPr lang="en-US" sz="2220"/>
          </a:p>
          <a:p>
            <a:pPr algn="just"/>
            <a:r>
              <a:rPr lang="en-US" sz="2220"/>
              <a:t>Overall sizes of the tongs vary according to the size and shape of the job to be held, but the commonly used lengths of the tongs in hand forging vary from 400 mm to 600 mm with the jaws’ opening ranging from 6mm to 55 mm.</a:t>
            </a:r>
            <a:endParaRPr lang="en-US" sz="2220"/>
          </a:p>
          <a:p>
            <a:pPr algn="just"/>
            <a:r>
              <a:rPr lang="en-US" sz="2220">
                <a:sym typeface="+mn-ea"/>
              </a:rPr>
              <a:t>Tongs are usually named after the inside shapes of the jaws.</a:t>
            </a:r>
            <a:endParaRPr lang="en-US" sz="2220"/>
          </a:p>
          <a:p>
            <a:pPr algn="just"/>
            <a:r>
              <a:rPr lang="en-US" sz="2220">
                <a:sym typeface="+mn-ea"/>
              </a:rPr>
              <a:t>Flat tongs are used for gripping thin section and small flat pieces</a:t>
            </a:r>
            <a:endParaRPr lang="en-US" sz="222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Tongs</a:t>
            </a:r>
            <a:endParaRPr 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p:txBody>
          <a:bodyPr/>
          <a:p>
            <a:pPr marL="0" indent="0">
              <a:buNone/>
            </a:pPr>
            <a:endParaRPr lang="en-US"/>
          </a:p>
          <a:p>
            <a:pPr algn="just"/>
            <a:r>
              <a:rPr lang="en-US" sz="2400"/>
              <a:t>Round hollow tongs, with curved surface inside, are used for holding round work.</a:t>
            </a:r>
            <a:endParaRPr lang="en-US" sz="2400"/>
          </a:p>
          <a:p>
            <a:pPr algn="just"/>
            <a:r>
              <a:rPr lang="en-US" sz="2400"/>
              <a:t>Hollow tongs with square jaws are used to hold square or hexagonal work. </a:t>
            </a:r>
            <a:endParaRPr lang="en-US" sz="2400"/>
          </a:p>
          <a:p>
            <a:pPr algn="just"/>
            <a:r>
              <a:rPr lang="en-US" sz="2400"/>
              <a:t>Pick up tongs have their jaws so shaped that even small sections can be easily picked up. They are not used for holding the work.</a:t>
            </a:r>
            <a:endParaRPr lang="en-US" sz="2400"/>
          </a:p>
        </p:txBody>
      </p:sp>
      <p:pic>
        <p:nvPicPr>
          <p:cNvPr id="5" name="Content Placeholder 3"/>
          <p:cNvPicPr>
            <a:picLocks noChangeAspect="1"/>
          </p:cNvPicPr>
          <p:nvPr>
            <p:ph sz="half" idx="2"/>
          </p:nvPr>
        </p:nvPicPr>
        <p:blipFill>
          <a:blip r:embed="rId1"/>
          <a:stretch>
            <a:fillRect/>
          </a:stretch>
        </p:blipFill>
        <p:spPr>
          <a:xfrm>
            <a:off x="6172200" y="2307590"/>
            <a:ext cx="5181600" cy="330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Flatters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p>
            <a:pPr algn="just"/>
            <a:r>
              <a:rPr lang="en-US"/>
              <a:t>These are also known as smoothers.They are made of high carbon steel and consist of a square body, fitted with a handle, and a flat square bottom.</a:t>
            </a:r>
            <a:endParaRPr lang="en-US"/>
          </a:p>
          <a:p>
            <a:pPr algn="just"/>
            <a:r>
              <a:rPr lang="en-US"/>
              <a:t> They are used for leveling and finishing a flat surface after drawing out or any other forging operation.</a:t>
            </a:r>
            <a:endParaRPr lang="en-US"/>
          </a:p>
          <a:p>
            <a:pPr algn="just"/>
            <a:endParaRPr lang="en-US"/>
          </a:p>
        </p:txBody>
      </p:sp>
      <p:pic>
        <p:nvPicPr>
          <p:cNvPr id="4" name="Content Placeholder 3"/>
          <p:cNvPicPr>
            <a:picLocks noChangeAspect="1"/>
          </p:cNvPicPr>
          <p:nvPr>
            <p:ph sz="half" idx="2"/>
          </p:nvPr>
        </p:nvPicPr>
        <p:blipFill>
          <a:blip r:embed="rId1"/>
          <a:stretch>
            <a:fillRect/>
          </a:stretch>
        </p:blipFill>
        <p:spPr>
          <a:xfrm>
            <a:off x="6910705" y="1990725"/>
            <a:ext cx="3800475" cy="2876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Fullers</a:t>
            </a:r>
            <a:endParaRPr lang="en-US">
              <a:ln w="22225">
                <a:solidFill>
                  <a:schemeClr val="accent2"/>
                </a:solidFill>
                <a:prstDash val="solid"/>
              </a:ln>
              <a:solidFill>
                <a:schemeClr val="accent2">
                  <a:lumMod val="40000"/>
                  <a:lumOff val="60000"/>
                </a:schemeClr>
              </a:solidFill>
              <a:effectLst/>
            </a:endParaRPr>
          </a:p>
        </p:txBody>
      </p:sp>
      <p:sp>
        <p:nvSpPr>
          <p:cNvPr id="5" name="Text Box 4"/>
          <p:cNvSpPr txBox="1"/>
          <p:nvPr/>
        </p:nvSpPr>
        <p:spPr>
          <a:xfrm>
            <a:off x="4062095" y="1582420"/>
            <a:ext cx="3303905" cy="368300"/>
          </a:xfrm>
          <a:prstGeom prst="rect">
            <a:avLst/>
          </a:prstGeom>
          <a:noFill/>
        </p:spPr>
        <p:txBody>
          <a:bodyPr wrap="square" rtlCol="0" anchor="t">
            <a:spAutoFit/>
          </a:bodyPr>
          <a:p>
            <a:r>
              <a:rPr lang="en-US"/>
              <a:t>T</a:t>
            </a:r>
            <a:endParaRPr lang="en-US"/>
          </a:p>
        </p:txBody>
      </p:sp>
      <p:sp>
        <p:nvSpPr>
          <p:cNvPr id="6" name="Content Placeholder 5"/>
          <p:cNvSpPr/>
          <p:nvPr>
            <p:ph sz="half" idx="1"/>
          </p:nvPr>
        </p:nvSpPr>
        <p:spPr/>
        <p:txBody>
          <a:bodyPr/>
          <a:p>
            <a:pPr algn="just"/>
            <a:r>
              <a:rPr lang="en-US"/>
              <a:t>These tools are made of high carbon steel in different sizes to suit the various types of jobs. </a:t>
            </a:r>
            <a:endParaRPr lang="en-US"/>
          </a:p>
          <a:p>
            <a:pPr algn="just"/>
            <a:r>
              <a:rPr lang="en-US"/>
              <a:t>They are usually used in pairs, consisting of a top and a bottom filler. Their working edges are normally rounded. </a:t>
            </a:r>
            <a:endParaRPr lang="en-US"/>
          </a:p>
          <a:p>
            <a:pPr algn="just"/>
            <a:r>
              <a:rPr lang="en-US"/>
              <a:t>They, are employed for making necks by reducing the cross-section of a job and also in drawing out. </a:t>
            </a:r>
            <a:endParaRPr lang="en-US"/>
          </a:p>
        </p:txBody>
      </p:sp>
      <p:pic>
        <p:nvPicPr>
          <p:cNvPr id="7" name="Content Placeholder 6"/>
          <p:cNvPicPr>
            <a:picLocks noChangeAspect="1"/>
          </p:cNvPicPr>
          <p:nvPr>
            <p:ph sz="half" idx="2"/>
          </p:nvPr>
        </p:nvPicPr>
        <p:blipFill>
          <a:blip r:embed="rId1"/>
          <a:stretch>
            <a:fillRect/>
          </a:stretch>
        </p:blipFill>
        <p:spPr>
          <a:xfrm>
            <a:off x="7767320" y="1950085"/>
            <a:ext cx="2572385" cy="3832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900"/>
            <a:ext cx="9144000" cy="485721"/>
          </a:xfrm>
        </p:spPr>
        <p:txBody>
          <a:bodyPr>
            <a:noAutofit/>
          </a:bodyPr>
          <a:lstStyle/>
          <a:p>
            <a:br>
              <a:rPr lang="en-US" sz="2000" dirty="0" smtClean="0">
                <a:solidFill>
                  <a:schemeClr val="accent1">
                    <a:lumMod val="75000"/>
                  </a:schemeClr>
                </a:solidFill>
                <a:latin typeface="Times New Roman" panose="02020603050405020304" pitchFamily="18" charset="0"/>
                <a:cs typeface="Times New Roman" panose="02020603050405020304" pitchFamily="18" charset="0"/>
              </a:rPr>
            </a:b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INTRODUCTION </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630621"/>
            <a:ext cx="9144000" cy="5717627"/>
          </a:xfrm>
        </p:spPr>
        <p:txBody>
          <a:bodyPr>
            <a:normAutofit lnSpcReduction="10000"/>
          </a:bodyPr>
          <a:lstStyle/>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smithy’s work involves heating of a metal stock to a desired temperature, enable it to obtain sufficient plasticity, followed by the operations like hammering, bending, pressing etc., to give it the desired shape. </a:t>
            </a:r>
            <a:r>
              <a:rPr lang="en-US" sz="1800" b="1" dirty="0">
                <a:latin typeface="Times New Roman" panose="02020603050405020304" pitchFamily="18" charset="0"/>
                <a:cs typeface="Times New Roman" panose="02020603050405020304" pitchFamily="18" charset="0"/>
              </a:rPr>
              <a:t>This is known as forging.</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above operations can either be carried out by </a:t>
            </a:r>
            <a:r>
              <a:rPr lang="en-US" sz="1800" b="1" dirty="0">
                <a:latin typeface="Times New Roman" panose="02020603050405020304" pitchFamily="18" charset="0"/>
                <a:cs typeface="Times New Roman" panose="02020603050405020304" pitchFamily="18" charset="0"/>
              </a:rPr>
              <a:t>hand hammering</a:t>
            </a:r>
            <a:r>
              <a:rPr lang="en-US" sz="1800" dirty="0">
                <a:latin typeface="Times New Roman" panose="02020603050405020304" pitchFamily="18" charset="0"/>
                <a:cs typeface="Times New Roman" panose="02020603050405020304" pitchFamily="18" charset="0"/>
              </a:rPr>
              <a:t>, by </a:t>
            </a:r>
            <a:r>
              <a:rPr lang="en-US" sz="1800" b="1" dirty="0">
                <a:latin typeface="Times New Roman" panose="02020603050405020304" pitchFamily="18" charset="0"/>
                <a:cs typeface="Times New Roman" panose="02020603050405020304" pitchFamily="18" charset="0"/>
              </a:rPr>
              <a:t>power hammers</a:t>
            </a:r>
            <a:r>
              <a:rPr lang="en-US" sz="1800" dirty="0">
                <a:latin typeface="Times New Roman" panose="02020603050405020304" pitchFamily="18" charset="0"/>
                <a:cs typeface="Times New Roman" panose="02020603050405020304" pitchFamily="18" charset="0"/>
              </a:rPr>
              <a:t>, or by </a:t>
            </a:r>
            <a:r>
              <a:rPr lang="en-US" sz="1800" b="1" dirty="0">
                <a:latin typeface="Times New Roman" panose="02020603050405020304" pitchFamily="18" charset="0"/>
                <a:cs typeface="Times New Roman" panose="02020603050405020304" pitchFamily="18" charset="0"/>
              </a:rPr>
              <a:t>forging machine</a:t>
            </a:r>
            <a:r>
              <a:rPr lang="en-US" sz="1800" dirty="0">
                <a:latin typeface="Times New Roman" panose="02020603050405020304" pitchFamily="18" charset="0"/>
                <a:cs typeface="Times New Roman" panose="02020603050405020304" pitchFamily="18" charset="0"/>
              </a:rPr>
              <a:t>s.. </a:t>
            </a:r>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3494405" y="2390140"/>
            <a:ext cx="5810250" cy="32670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dissolve/>
      </p:transition>
    </mc:Choice>
    <mc:Fallback>
      <p:transition>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sym typeface="+mn-ea"/>
              </a:rPr>
              <a:t>swages</a:t>
            </a:r>
            <a:br>
              <a:rPr lang="en-US">
                <a:ln w="22225">
                  <a:solidFill>
                    <a:schemeClr val="accent2"/>
                  </a:solidFill>
                  <a:prstDash val="solid"/>
                </a:ln>
                <a:solidFill>
                  <a:schemeClr val="accent2">
                    <a:lumMod val="40000"/>
                    <a:lumOff val="60000"/>
                  </a:schemeClr>
                </a:solidFill>
                <a:effectLst/>
              </a:rPr>
            </a:b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p:txBody>
          <a:bodyPr>
            <a:normAutofit fontScale="90000" lnSpcReduction="20000"/>
          </a:bodyPr>
          <a:p>
            <a:pPr algn="just"/>
            <a:r>
              <a:rPr lang="en-US"/>
              <a:t>Like fullers, they are also made of high carbon steel in two parts called the top and bottom swages.</a:t>
            </a:r>
            <a:endParaRPr lang="en-US"/>
          </a:p>
          <a:p>
            <a:pPr algn="just"/>
            <a:r>
              <a:rPr lang="en-US"/>
              <a:t>Their working faces carry circular grooves to suit the size of the work. They are available in various sizes.</a:t>
            </a:r>
            <a:endParaRPr lang="en-US"/>
          </a:p>
          <a:p>
            <a:pPr algn="just"/>
            <a:r>
              <a:rPr lang="en-US"/>
              <a:t>The top swage carries is a handle and the bottom swage a square shank to fit the hardie hole of the anvil during the operation.</a:t>
            </a:r>
            <a:endParaRPr lang="en-US"/>
          </a:p>
          <a:p>
            <a:pPr algn="just"/>
            <a:r>
              <a:rPr lang="en-US"/>
              <a:t>They are used for increasing the length of a circularrod or for finishing the circular surface of a job after forging.</a:t>
            </a:r>
            <a:endParaRPr lang="en-US"/>
          </a:p>
        </p:txBody>
      </p:sp>
      <p:pic>
        <p:nvPicPr>
          <p:cNvPr id="5" name="Content Placeholder 4"/>
          <p:cNvPicPr>
            <a:picLocks noChangeAspect="1"/>
          </p:cNvPicPr>
          <p:nvPr>
            <p:ph sz="half" idx="2"/>
          </p:nvPr>
        </p:nvPicPr>
        <p:blipFill>
          <a:blip r:embed="rId1"/>
          <a:stretch>
            <a:fillRect/>
          </a:stretch>
        </p:blipFill>
        <p:spPr>
          <a:xfrm>
            <a:off x="7019290" y="1824990"/>
            <a:ext cx="3486150" cy="39236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Chisels</a:t>
            </a:r>
            <a:endParaRPr 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p:txBody>
          <a:bodyPr>
            <a:normAutofit fontScale="60000"/>
          </a:bodyPr>
          <a:p>
            <a:pPr algn="just"/>
            <a:r>
              <a:rPr lang="en-US" b="1"/>
              <a:t>C</a:t>
            </a:r>
            <a:r>
              <a:rPr lang="en-US" sz="3000" b="1"/>
              <a:t>hisels are used to cut metals in hot or cold state.</a:t>
            </a:r>
            <a:endParaRPr lang="en-US" sz="3000" b="1"/>
          </a:p>
          <a:p>
            <a:pPr algn="just"/>
            <a:r>
              <a:rPr lang="en-US" sz="3000" b="1"/>
              <a:t>Those which are used for cutting the metal in hot state are termed as hot chisels and the others used for cutting in cold state are known as cold chisels.</a:t>
            </a:r>
            <a:endParaRPr lang="en-US" sz="3000" b="1"/>
          </a:p>
          <a:p>
            <a:pPr algn="just"/>
            <a:r>
              <a:rPr lang="en-US" sz="3000" b="1"/>
              <a:t>The main difference between these chisels is in the included angle at the cutting edge.</a:t>
            </a:r>
            <a:endParaRPr lang="en-US" sz="3000" b="1"/>
          </a:p>
          <a:p>
            <a:pPr algn="just"/>
            <a:r>
              <a:rPr lang="en-US" sz="3000" b="1"/>
              <a:t>A cold chisel carries an included angle of 600 at the cutting edge and the latter is well hardened and tempered. It is made of high carbon steel.</a:t>
            </a:r>
            <a:endParaRPr lang="en-US" sz="3000" b="1"/>
          </a:p>
          <a:p>
            <a:pPr algn="just"/>
            <a:r>
              <a:rPr lang="en-US" sz="3000" b="1"/>
              <a:t>A hot chisel can be made of medium carbon steel as there is no need of hardening. It is used to cut the metal in plastic state. The included angle of its cutting edge is 300.</a:t>
            </a:r>
            <a:endParaRPr lang="en-US" sz="3000" b="1"/>
          </a:p>
        </p:txBody>
      </p:sp>
      <p:pic>
        <p:nvPicPr>
          <p:cNvPr id="5" name="Content Placeholder 4"/>
          <p:cNvPicPr>
            <a:picLocks noChangeAspect="1"/>
          </p:cNvPicPr>
          <p:nvPr>
            <p:ph sz="half" idx="2"/>
          </p:nvPr>
        </p:nvPicPr>
        <p:blipFill>
          <a:blip r:embed="rId1"/>
          <a:stretch>
            <a:fillRect/>
          </a:stretch>
        </p:blipFill>
        <p:spPr>
          <a:xfrm>
            <a:off x="7547610" y="1377950"/>
            <a:ext cx="3207385" cy="40690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Punches</a:t>
            </a:r>
            <a:endParaRPr lang="en-IN" altLang="en-US"/>
          </a:p>
        </p:txBody>
      </p:sp>
      <p:sp>
        <p:nvSpPr>
          <p:cNvPr id="3" name="Content Placeholder 2"/>
          <p:cNvSpPr>
            <a:spLocks noGrp="1"/>
          </p:cNvSpPr>
          <p:nvPr>
            <p:ph sz="half" idx="1"/>
          </p:nvPr>
        </p:nvSpPr>
        <p:spPr/>
        <p:txBody>
          <a:bodyPr>
            <a:normAutofit fontScale="70000"/>
          </a:bodyPr>
          <a:p>
            <a:pPr algn="just"/>
            <a:r>
              <a:rPr lang="en-US"/>
              <a:t>Punches are tapered tools made in various shapes and sizes. </a:t>
            </a:r>
            <a:endParaRPr lang="en-US"/>
          </a:p>
          <a:p>
            <a:pPr algn="just"/>
            <a:r>
              <a:rPr lang="en-US"/>
              <a:t>They are used for producing holes in red hot jobs. A larger tapered punch is called a drift.</a:t>
            </a:r>
            <a:endParaRPr lang="en-US"/>
          </a:p>
          <a:p>
            <a:pPr algn="just"/>
            <a:endParaRPr lang="en-US"/>
          </a:p>
          <a:p>
            <a:pPr algn="just"/>
            <a:r>
              <a:rPr lang="en-US"/>
              <a:t>The job is placed on the anvil and the punch is hammered through it up to about half its depth.</a:t>
            </a:r>
            <a:endParaRPr lang="en-US"/>
          </a:p>
          <a:p>
            <a:pPr algn="just"/>
            <a:r>
              <a:rPr lang="en-US"/>
              <a:t> In is then turned over and the punch made to pass through it.Completion of this operation in two stages prevents the job from splitting and full to bursting.</a:t>
            </a:r>
            <a:endParaRPr lang="en-US"/>
          </a:p>
        </p:txBody>
      </p:sp>
      <p:pic>
        <p:nvPicPr>
          <p:cNvPr id="7" name="Content Placeholder 6"/>
          <p:cNvPicPr>
            <a:picLocks noChangeAspect="1"/>
          </p:cNvPicPr>
          <p:nvPr>
            <p:ph sz="half" idx="2"/>
          </p:nvPr>
        </p:nvPicPr>
        <p:blipFill>
          <a:blip r:embed="rId1"/>
          <a:stretch>
            <a:fillRect/>
          </a:stretch>
        </p:blipFill>
        <p:spPr>
          <a:xfrm>
            <a:off x="6903085" y="1825625"/>
            <a:ext cx="3598545" cy="37261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sym typeface="+mn-ea"/>
              </a:rPr>
              <a:t>FOR EXAMPLE : will see how to make H</a:t>
            </a:r>
            <a:r>
              <a:rPr lang="en-US">
                <a:sym typeface="+mn-ea"/>
              </a:rPr>
              <a:t>exagonal head bolt </a:t>
            </a:r>
            <a:endParaRPr lang="en-US"/>
          </a:p>
        </p:txBody>
      </p:sp>
      <p:sp>
        <p:nvSpPr>
          <p:cNvPr id="3" name="Content Placeholder 2"/>
          <p:cNvSpPr>
            <a:spLocks noGrp="1"/>
          </p:cNvSpPr>
          <p:nvPr>
            <p:ph sz="half" idx="1"/>
          </p:nvPr>
        </p:nvSpPr>
        <p:spPr>
          <a:xfrm>
            <a:off x="838200" y="1825625"/>
            <a:ext cx="9310370" cy="4351655"/>
          </a:xfrm>
        </p:spPr>
        <p:txBody>
          <a:bodyPr>
            <a:normAutofit fontScale="90000" lnSpcReduction="20000"/>
          </a:bodyPr>
          <a:p>
            <a:r>
              <a:rPr lang="en-US" sz="3075"/>
              <a:t>TOOLS REQUIRED</a:t>
            </a:r>
            <a:endParaRPr lang="en-US" sz="3075"/>
          </a:p>
          <a:p>
            <a:pPr marL="0" indent="0">
              <a:buNone/>
            </a:pPr>
            <a:r>
              <a:rPr lang="en-US" sz="3075"/>
              <a:t>1. Caliper and Steel rule </a:t>
            </a:r>
            <a:endParaRPr lang="en-US" sz="3075"/>
          </a:p>
          <a:p>
            <a:pPr marL="0" indent="0">
              <a:buNone/>
            </a:pPr>
            <a:r>
              <a:rPr lang="en-US" sz="3075"/>
              <a:t>2. Anvil </a:t>
            </a:r>
            <a:endParaRPr lang="en-US" sz="3075"/>
          </a:p>
          <a:p>
            <a:pPr marL="0" indent="0">
              <a:buNone/>
            </a:pPr>
            <a:r>
              <a:rPr lang="en-US" sz="3075"/>
              <a:t>3. Bold header </a:t>
            </a:r>
            <a:endParaRPr lang="en-US" sz="3075"/>
          </a:p>
          <a:p>
            <a:pPr marL="0" indent="0">
              <a:buNone/>
            </a:pPr>
            <a:r>
              <a:rPr lang="en-US" sz="3075"/>
              <a:t>4.Tongs </a:t>
            </a:r>
            <a:endParaRPr lang="en-US" sz="3075"/>
          </a:p>
          <a:p>
            <a:pPr marL="0" indent="0">
              <a:buNone/>
            </a:pPr>
            <a:r>
              <a:rPr lang="en-US" sz="3075"/>
              <a:t>5.Sledge hammer</a:t>
            </a:r>
            <a:endParaRPr lang="en-US" sz="3075"/>
          </a:p>
          <a:p>
            <a:pPr marL="0" indent="0">
              <a:buNone/>
            </a:pPr>
            <a:r>
              <a:rPr lang="en-US" sz="3075"/>
              <a:t>6. Bottom swage</a:t>
            </a:r>
            <a:endParaRPr lang="en-US" sz="3075"/>
          </a:p>
          <a:p>
            <a:pPr marL="0" indent="0">
              <a:buNone/>
            </a:pPr>
            <a:r>
              <a:rPr lang="en-US" sz="3075"/>
              <a:t> 7. Hand hammer</a:t>
            </a:r>
            <a:endParaRPr lang="en-US" sz="3075"/>
          </a:p>
          <a:p>
            <a:pPr marL="0" indent="0">
              <a:buNone/>
            </a:pPr>
            <a:r>
              <a:rPr lang="en-US" sz="3075"/>
              <a:t> 8. Smoother </a:t>
            </a:r>
            <a:endParaRPr lang="en-US" sz="3075"/>
          </a:p>
          <a:p>
            <a:pPr marL="0" indent="0">
              <a:buNone/>
            </a:pPr>
            <a:r>
              <a:rPr lang="en-US" sz="3075"/>
              <a:t>9. Hot chisel</a:t>
            </a:r>
            <a:endParaRPr lang="en-US" sz="3075"/>
          </a:p>
          <a:p>
            <a:endParaRPr lang="en-US" sz="3075"/>
          </a:p>
        </p:txBody>
      </p:sp>
      <p:sp>
        <p:nvSpPr>
          <p:cNvPr id="4" name="Content Placeholder 3"/>
          <p:cNvSpPr>
            <a:spLocks noGrp="1"/>
          </p:cNvSpPr>
          <p:nvPr>
            <p:ph sz="half" idx="2"/>
          </p:nvPr>
        </p:nvSpPr>
        <p:spPr/>
        <p:txBody>
          <a:bodyPr/>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ln w="22225">
                  <a:solidFill>
                    <a:schemeClr val="accent2"/>
                  </a:solidFill>
                  <a:prstDash val="solid"/>
                </a:ln>
                <a:solidFill>
                  <a:schemeClr val="accent2">
                    <a:lumMod val="40000"/>
                    <a:lumOff val="60000"/>
                  </a:schemeClr>
                </a:solidFill>
                <a:effectLst/>
              </a:rPr>
              <a:t>WORKING STEPS- </a:t>
            </a:r>
            <a:r>
              <a:rPr lang="en-US">
                <a:ln w="22225">
                  <a:solidFill>
                    <a:schemeClr val="accent2"/>
                  </a:solidFill>
                  <a:prstDash val="solid"/>
                </a:ln>
                <a:solidFill>
                  <a:schemeClr val="accent2">
                    <a:lumMod val="40000"/>
                    <a:lumOff val="60000"/>
                  </a:schemeClr>
                </a:solidFill>
                <a:effectLst/>
                <a:sym typeface="+mn-ea"/>
              </a:rPr>
              <a:t>I. Preparing</a:t>
            </a:r>
            <a:br>
              <a:rPr lang="en-US">
                <a:ln w="22225">
                  <a:solidFill>
                    <a:schemeClr val="accent2"/>
                  </a:solidFill>
                  <a:prstDash val="solid"/>
                </a:ln>
                <a:solidFill>
                  <a:schemeClr val="accent2">
                    <a:lumMod val="40000"/>
                    <a:lumOff val="60000"/>
                  </a:schemeClr>
                </a:solidFill>
                <a:effectLst/>
              </a:rPr>
            </a:br>
            <a:endParaRPr lang="en-US"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a:bodyPr>
          <a:p>
            <a:pPr algn="just"/>
            <a:r>
              <a:rPr lang="en-US" sz="2220"/>
              <a:t>1. Take a given work piece and check the given dimensions as per requirements using steelrule and caliper.</a:t>
            </a:r>
            <a:endParaRPr lang="en-US" sz="2220"/>
          </a:p>
          <a:p>
            <a:pPr algn="just"/>
            <a:endParaRPr lang="en-US" sz="2220"/>
          </a:p>
          <a:p>
            <a:pPr algn="just"/>
            <a:r>
              <a:rPr lang="en-US" sz="2220"/>
              <a:t>2. Place the work piece in hearth / forge until it becomes red hot. (Heating the work pieceeases the process of upsetting)</a:t>
            </a:r>
            <a:endParaRPr lang="en-US" sz="2220"/>
          </a:p>
          <a:p>
            <a:pPr algn="just"/>
            <a:endParaRPr lang="en-US" sz="2220"/>
          </a:p>
          <a:p>
            <a:pPr algn="just"/>
            <a:r>
              <a:rPr lang="en-US" sz="2220"/>
              <a:t>3. Take the hot stock out of forge, place it on anvil, measure 280mm from one end of stockusing steel rule and cut off with hot chisel. </a:t>
            </a:r>
            <a:endParaRPr lang="en-US" sz="222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w="22225">
                  <a:solidFill>
                    <a:schemeClr val="accent2"/>
                  </a:solidFill>
                  <a:prstDash val="solid"/>
                </a:ln>
                <a:solidFill>
                  <a:schemeClr val="accent2">
                    <a:lumMod val="40000"/>
                    <a:lumOff val="60000"/>
                  </a:schemeClr>
                </a:solidFill>
                <a:effectLst/>
              </a:rPr>
              <a:t>II. Upsetting </a:t>
            </a:r>
            <a:endParaRPr lang="en-IN" alt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10000"/>
          </a:bodyPr>
          <a:p>
            <a:pPr algn="just"/>
            <a:r>
              <a:rPr lang="en-US" sz="2220"/>
              <a:t>1. Again heat one end of the stock to a length of 90mm.</a:t>
            </a:r>
            <a:endParaRPr lang="en-US" sz="2220"/>
          </a:p>
          <a:p>
            <a:pPr algn="just"/>
            <a:r>
              <a:rPr lang="en-US" sz="2220"/>
              <a:t>2. Grip the hot stock with tongs, Place it vertically on anvil such that the hot portion is at</a:t>
            </a:r>
            <a:endParaRPr lang="en-US" sz="2220"/>
          </a:p>
          <a:p>
            <a:pPr algn="just"/>
            <a:r>
              <a:rPr lang="en-US" sz="2220"/>
              <a:t>bottom. Strike the top portion with sledge hammer. This will cause increase in diameter of the bottom portion. Keep upsetting until the edge portion becomes slightly larger than the required size of the head.</a:t>
            </a:r>
            <a:endParaRPr lang="en-US" sz="2220"/>
          </a:p>
          <a:p>
            <a:pPr algn="just"/>
            <a:r>
              <a:rPr lang="en-US" sz="2220"/>
              <a:t>3. Fix a bolt header over anvil inline with hardie hole in anvil. Upset the head of the bolt with hand hammer. </a:t>
            </a:r>
            <a:endParaRPr lang="en-US" sz="2220"/>
          </a:p>
          <a:p>
            <a:pPr algn="just"/>
            <a:r>
              <a:rPr lang="en-US" sz="2220"/>
              <a:t>4. Withdraw bolt from bolt header and with hand hammer round the bolt head on anvil face.This is called as Fullering </a:t>
            </a:r>
            <a:endParaRPr lang="en-US" sz="222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sym typeface="+mn-ea"/>
              </a:rPr>
              <a:t>III. Swaging</a:t>
            </a:r>
            <a:endParaRPr lang="en-US" alt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p:txBody>
          <a:bodyPr>
            <a:normAutofit/>
          </a:bodyPr>
          <a:p>
            <a:pPr algn="just"/>
            <a:r>
              <a:rPr lang="en-US" sz="2220"/>
              <a:t>1. Heat the bolt head in hearth again.</a:t>
            </a:r>
            <a:endParaRPr lang="en-US" sz="2220"/>
          </a:p>
          <a:p>
            <a:pPr algn="just"/>
            <a:r>
              <a:rPr lang="en-US" sz="2220"/>
              <a:t>2. Insert bottom swage of required hexagonal bolt head dimension in hardie hole of anvil.</a:t>
            </a:r>
            <a:endParaRPr lang="en-US" sz="2220"/>
          </a:p>
          <a:p>
            <a:pPr algn="just"/>
            <a:r>
              <a:rPr lang="en-US" sz="2220"/>
              <a:t>3. Remove bolt from forge; place the head on the bottom swage.</a:t>
            </a:r>
            <a:endParaRPr lang="en-US" sz="2220"/>
          </a:p>
          <a:p>
            <a:pPr algn="just"/>
            <a:r>
              <a:rPr lang="en-US" sz="2220"/>
              <a:t>4. Strike with hand hammer to give required shape to the head.</a:t>
            </a:r>
            <a:endParaRPr lang="en-US" sz="2220"/>
          </a:p>
          <a:p>
            <a:pPr algn="just"/>
            <a:r>
              <a:rPr lang="en-US" sz="2220"/>
              <a:t>5. Turn the head by 60 degree abollt its axis and repeat the step4. Repeat this for all six sides</a:t>
            </a:r>
            <a:endParaRPr lang="en-US" sz="2220"/>
          </a:p>
          <a:p>
            <a:pPr algn="just"/>
            <a:r>
              <a:rPr lang="en-US" sz="2220"/>
              <a:t>of the hexagon. </a:t>
            </a:r>
            <a:endParaRPr lang="en-US" sz="222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IV Finishing </a:t>
            </a:r>
            <a:r>
              <a:rPr lang="en-IN" altLang="en-US">
                <a:ln w="22225">
                  <a:solidFill>
                    <a:schemeClr val="accent2"/>
                  </a:solidFill>
                  <a:prstDash val="solid"/>
                </a:ln>
                <a:solidFill>
                  <a:schemeClr val="accent2">
                    <a:lumMod val="40000"/>
                    <a:lumOff val="60000"/>
                  </a:schemeClr>
                </a:solidFill>
                <a:effectLst/>
                <a:sym typeface="+mn-ea"/>
              </a:rPr>
              <a:t>&amp;</a:t>
            </a:r>
            <a:r>
              <a:rPr lang="en-US">
                <a:ln w="22225">
                  <a:solidFill>
                    <a:schemeClr val="accent2"/>
                  </a:solidFill>
                  <a:prstDash val="solid"/>
                </a:ln>
                <a:solidFill>
                  <a:schemeClr val="accent2">
                    <a:lumMod val="40000"/>
                    <a:lumOff val="60000"/>
                  </a:schemeClr>
                </a:solidFill>
                <a:effectLst/>
                <a:sym typeface="+mn-ea"/>
              </a:rPr>
              <a:t> V. Checking</a:t>
            </a:r>
            <a:br>
              <a:rPr lang="en-US">
                <a:ln w="22225">
                  <a:solidFill>
                    <a:schemeClr val="accent2"/>
                  </a:solidFill>
                  <a:prstDash val="solid"/>
                </a:ln>
                <a:solidFill>
                  <a:schemeClr val="accent2">
                    <a:lumMod val="40000"/>
                    <a:lumOff val="60000"/>
                  </a:schemeClr>
                </a:solidFill>
                <a:effectLst/>
              </a:rPr>
            </a:br>
            <a:endParaRPr lang="en-US" alt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p:txBody>
          <a:bodyPr>
            <a:normAutofit lnSpcReduction="10000"/>
          </a:bodyPr>
          <a:p>
            <a:pPr algn="just"/>
            <a:r>
              <a:rPr lang="en-US" sz="2220"/>
              <a:t>1. Insert the shank of bolt in bolt header, place stock on anvil so that its shank passes through hardie hole in anvil.</a:t>
            </a:r>
            <a:endParaRPr lang="en-US" sz="2220"/>
          </a:p>
          <a:p>
            <a:pPr algn="just"/>
            <a:r>
              <a:rPr lang="en-US" sz="2220"/>
              <a:t>2. Place smoother on bolt head and make top portion of head spherical in shape by striking the smoother with hand hammer</a:t>
            </a:r>
            <a:endParaRPr lang="en-US" sz="2220"/>
          </a:p>
          <a:p>
            <a:pPr algn="just"/>
            <a:r>
              <a:rPr lang="en-US" sz="2220"/>
              <a:t>3. Straighten the shank ofthe bolt by placing it on the face ofthe anvil.</a:t>
            </a:r>
            <a:endParaRPr lang="en-US" sz="2220"/>
          </a:p>
          <a:p>
            <a:pPr algn="just"/>
            <a:endParaRPr lang="en-US" sz="2220"/>
          </a:p>
          <a:p>
            <a:pPr algn="just"/>
            <a:r>
              <a:rPr lang="en-US" sz="2220"/>
              <a:t>V. Checking</a:t>
            </a:r>
            <a:endParaRPr lang="en-US" sz="2220"/>
          </a:p>
          <a:p>
            <a:pPr algn="just"/>
            <a:r>
              <a:rPr lang="en-US" sz="2220"/>
              <a:t>1. Check the length of the shank. If it is more than 200mm long, heat the end and cut offsurplus with hot chisel.</a:t>
            </a:r>
            <a:endParaRPr lang="en-US" sz="222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sym typeface="+mn-ea"/>
              </a:rPr>
              <a:t>RESULT</a:t>
            </a:r>
            <a:br>
              <a:rPr lang="en-US">
                <a:ln w="22225">
                  <a:solidFill>
                    <a:schemeClr val="accent2"/>
                  </a:solidFill>
                  <a:prstDash val="solid"/>
                </a:ln>
                <a:solidFill>
                  <a:schemeClr val="accent2">
                    <a:lumMod val="40000"/>
                    <a:lumOff val="60000"/>
                  </a:schemeClr>
                </a:solidFill>
                <a:effectLst/>
              </a:rPr>
            </a:br>
            <a:br>
              <a:rPr lang="en-US">
                <a:ln w="22225">
                  <a:solidFill>
                    <a:schemeClr val="accent2"/>
                  </a:solidFill>
                  <a:prstDash val="solid"/>
                </a:ln>
                <a:solidFill>
                  <a:schemeClr val="accent2">
                    <a:lumMod val="40000"/>
                    <a:lumOff val="60000"/>
                  </a:schemeClr>
                </a:solidFill>
                <a:effectLst/>
              </a:rPr>
            </a:br>
            <a:endParaRPr lang="en-US" alt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p:txBody>
          <a:bodyPr>
            <a:normAutofit lnSpcReduction="10000"/>
          </a:bodyPr>
          <a:p>
            <a:pPr marL="0" indent="0" algn="just">
              <a:buNone/>
            </a:pPr>
            <a:endParaRPr lang="en-US" sz="2220"/>
          </a:p>
          <a:p>
            <a:pPr algn="just"/>
            <a:r>
              <a:rPr lang="en-US" sz="2220"/>
              <a:t>Thus the required Hexagonal Head Bolt is made out of the given stock. </a:t>
            </a:r>
            <a:endParaRPr lang="en-US" sz="222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b="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F</a:t>
            </a:r>
            <a:r>
              <a:rPr lang="en-US" b="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orging</a:t>
            </a:r>
            <a:br>
              <a:rPr lang="en-US" dirty="0" smtClean="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normAutofit/>
          </a:bodyPr>
          <a:p>
            <a:pPr marL="342900" indent="-342900" algn="just">
              <a:buFont typeface="Wingdings" panose="05000000000000000000" pitchFamily="2" charset="2"/>
              <a:buChar char="Ø"/>
            </a:pPr>
            <a:r>
              <a:rPr lang="en-US" sz="2220" b="1" dirty="0">
                <a:latin typeface="Times New Roman" panose="02020603050405020304" pitchFamily="18" charset="0"/>
                <a:cs typeface="Times New Roman" panose="02020603050405020304" pitchFamily="18" charset="0"/>
                <a:sym typeface="+mn-ea"/>
              </a:rPr>
              <a:t>Hand forging</a:t>
            </a:r>
            <a:r>
              <a:rPr lang="en-US" sz="2220" dirty="0">
                <a:latin typeface="Times New Roman" panose="02020603050405020304" pitchFamily="18" charset="0"/>
                <a:cs typeface="Times New Roman" panose="02020603050405020304" pitchFamily="18" charset="0"/>
                <a:sym typeface="+mn-ea"/>
              </a:rPr>
              <a:t> is the term used for the process when it is done by hand tools. Similarly, forging done with the help of power hammers is known as </a:t>
            </a:r>
            <a:r>
              <a:rPr lang="en-US" sz="2220" b="1" dirty="0">
                <a:latin typeface="Times New Roman" panose="02020603050405020304" pitchFamily="18" charset="0"/>
                <a:cs typeface="Times New Roman" panose="02020603050405020304" pitchFamily="18" charset="0"/>
                <a:sym typeface="+mn-ea"/>
              </a:rPr>
              <a:t>power forging</a:t>
            </a:r>
            <a:r>
              <a:rPr lang="en-US" sz="2220" dirty="0">
                <a:latin typeface="Times New Roman" panose="02020603050405020304" pitchFamily="18" charset="0"/>
                <a:cs typeface="Times New Roman" panose="02020603050405020304" pitchFamily="18" charset="0"/>
                <a:sym typeface="+mn-ea"/>
              </a:rPr>
              <a:t>, when carried out by means of drop hammers as </a:t>
            </a:r>
            <a:r>
              <a:rPr lang="en-US" sz="2220" b="1" dirty="0">
                <a:latin typeface="Times New Roman" panose="02020603050405020304" pitchFamily="18" charset="0"/>
                <a:cs typeface="Times New Roman" panose="02020603050405020304" pitchFamily="18" charset="0"/>
                <a:sym typeface="+mn-ea"/>
              </a:rPr>
              <a:t>drop forging</a:t>
            </a:r>
            <a:r>
              <a:rPr lang="en-US" sz="2220" dirty="0">
                <a:latin typeface="Times New Roman" panose="02020603050405020304" pitchFamily="18" charset="0"/>
                <a:cs typeface="Times New Roman" panose="02020603050405020304" pitchFamily="18" charset="0"/>
                <a:sym typeface="+mn-ea"/>
              </a:rPr>
              <a:t>, and when by forging machines as </a:t>
            </a:r>
            <a:r>
              <a:rPr lang="en-US" sz="2220" b="1" dirty="0">
                <a:latin typeface="Times New Roman" panose="02020603050405020304" pitchFamily="18" charset="0"/>
                <a:cs typeface="Times New Roman" panose="02020603050405020304" pitchFamily="18" charset="0"/>
                <a:sym typeface="+mn-ea"/>
              </a:rPr>
              <a:t>machine forging.</a:t>
            </a:r>
            <a:endParaRPr lang="en-US" sz="222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20" dirty="0">
                <a:latin typeface="Times New Roman" panose="02020603050405020304" pitchFamily="18" charset="0"/>
                <a:cs typeface="Times New Roman" panose="02020603050405020304" pitchFamily="18" charset="0"/>
                <a:sym typeface="+mn-ea"/>
              </a:rPr>
              <a:t>Applying pressure for shaping the metal, the primary requirement always is to heat the metal to a definite temperature to bring in into the </a:t>
            </a:r>
            <a:r>
              <a:rPr lang="en-US" sz="2220" b="1" dirty="0">
                <a:latin typeface="Times New Roman" panose="02020603050405020304" pitchFamily="18" charset="0"/>
                <a:cs typeface="Times New Roman" panose="02020603050405020304" pitchFamily="18" charset="0"/>
                <a:sym typeface="+mn-ea"/>
              </a:rPr>
              <a:t>plastic state</a:t>
            </a:r>
            <a:r>
              <a:rPr lang="en-US" sz="2220" dirty="0">
                <a:latin typeface="Times New Roman" panose="02020603050405020304" pitchFamily="18" charset="0"/>
                <a:cs typeface="Times New Roman" panose="02020603050405020304" pitchFamily="18" charset="0"/>
                <a:sym typeface="+mn-ea"/>
              </a:rPr>
              <a:t>.</a:t>
            </a:r>
            <a:endParaRPr lang="en-US" sz="222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220" dirty="0">
                <a:latin typeface="Times New Roman" panose="02020603050405020304" pitchFamily="18" charset="0"/>
                <a:cs typeface="Times New Roman" panose="02020603050405020304" pitchFamily="18" charset="0"/>
                <a:sym typeface="+mn-ea"/>
              </a:rPr>
              <a:t>This may be done either in an open hearth, known as </a:t>
            </a:r>
            <a:r>
              <a:rPr lang="en-US" sz="2220" b="1" dirty="0">
                <a:latin typeface="Times New Roman" panose="02020603050405020304" pitchFamily="18" charset="0"/>
                <a:cs typeface="Times New Roman" panose="02020603050405020304" pitchFamily="18" charset="0"/>
                <a:sym typeface="+mn-ea"/>
              </a:rPr>
              <a:t>smith’s forge</a:t>
            </a:r>
            <a:r>
              <a:rPr lang="en-US" sz="2220" dirty="0">
                <a:latin typeface="Times New Roman" panose="02020603050405020304" pitchFamily="18" charset="0"/>
                <a:cs typeface="Times New Roman" panose="02020603050405020304" pitchFamily="18" charset="0"/>
                <a:sym typeface="+mn-ea"/>
              </a:rPr>
              <a:t>, or in closed furnace. Small jobs are normally heated in the Smith’s forge and larger jobs in</a:t>
            </a:r>
            <a:r>
              <a:rPr lang="en-US" sz="2220" b="1" dirty="0">
                <a:latin typeface="Times New Roman" panose="02020603050405020304" pitchFamily="18" charset="0"/>
                <a:cs typeface="Times New Roman" panose="02020603050405020304" pitchFamily="18" charset="0"/>
                <a:sym typeface="+mn-ea"/>
              </a:rPr>
              <a:t> closed furnaces.</a:t>
            </a:r>
            <a:endParaRPr lang="en-US" sz="222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220" dirty="0">
                <a:latin typeface="Times New Roman" panose="02020603050405020304" pitchFamily="18" charset="0"/>
                <a:cs typeface="Times New Roman" panose="02020603050405020304" pitchFamily="18" charset="0"/>
                <a:sym typeface="+mn-ea"/>
              </a:rPr>
              <a:t>The Hand forging process is employed for relatively small components, machine forging for medium sized and large articles requiring very heavy blows and drop forging for mass production of identical parts.</a:t>
            </a:r>
            <a:endParaRPr lang="en-US" sz="2220" dirty="0">
              <a:latin typeface="Times New Roman" panose="02020603050405020304" pitchFamily="18" charset="0"/>
              <a:cs typeface="Times New Roman" panose="02020603050405020304" pitchFamily="18" charset="0"/>
            </a:endParaRPr>
          </a:p>
          <a:p>
            <a:endParaRPr lang="en-US" sz="222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1648"/>
            <a:ext cx="9144000" cy="621233"/>
          </a:xfrm>
        </p:spPr>
        <p:txBody>
          <a:bodyPr>
            <a:noAutofit/>
          </a:bodyPr>
          <a:lstStyle/>
          <a:p>
            <a:br>
              <a:rPr lang="en-IN" sz="2000" b="1" dirty="0">
                <a:solidFill>
                  <a:schemeClr val="accent1">
                    <a:lumMod val="50000"/>
                  </a:schemeClr>
                </a:solidFill>
                <a:latin typeface="Times New Roman" panose="02020603050405020304" pitchFamily="18" charset="0"/>
                <a:cs typeface="Times New Roman" panose="02020603050405020304" pitchFamily="18" charset="0"/>
              </a:rPr>
            </a:br>
            <a:br>
              <a:rPr lang="en-IN" sz="2000" b="1" dirty="0">
                <a:solidFill>
                  <a:schemeClr val="accent1">
                    <a:lumMod val="50000"/>
                  </a:schemeClr>
                </a:solidFill>
                <a:latin typeface="Times New Roman" panose="02020603050405020304" pitchFamily="18" charset="0"/>
                <a:cs typeface="Times New Roman" panose="02020603050405020304" pitchFamily="18" charset="0"/>
              </a:rPr>
            </a:br>
            <a:r>
              <a:rPr lang="en-IN" sz="2800" b="1"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Smith’s forge or hearth</a:t>
            </a:r>
            <a:br>
              <a:rPr lang="en-US" sz="2800"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br>
            <a:endParaRPr lang="en-US" sz="2800"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008993"/>
            <a:ext cx="9144000" cy="5339255"/>
          </a:xfrm>
        </p:spPr>
        <p:txBody>
          <a:bodyPr>
            <a:normAutofit/>
          </a:bodyPr>
          <a:lstStyle/>
          <a:p>
            <a:pPr algn="just"/>
            <a:endParaRPr lang="en-IN" sz="1800" b="1"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IN" sz="2000" b="1" dirty="0">
                <a:solidFill>
                  <a:schemeClr val="tx1"/>
                </a:solidFill>
                <a:latin typeface="Times New Roman" panose="02020603050405020304" pitchFamily="18" charset="0"/>
                <a:cs typeface="Times New Roman" panose="02020603050405020304" pitchFamily="18" charset="0"/>
              </a:rPr>
              <a:t>It has a robust cast iron or steel structure consisting of 4 leg supports, an iron bottom known as hearth, a hood at the top and tuyere opening into the hearth either from the rear or from the bottom.</a:t>
            </a:r>
            <a:endParaRPr lang="en-IN" sz="2000" b="1" dirty="0">
              <a:solidFill>
                <a:schemeClr val="tx1"/>
              </a:solidFill>
              <a:latin typeface="Times New Roman" panose="02020603050405020304" pitchFamily="18" charset="0"/>
              <a:cs typeface="Times New Roman" panose="02020603050405020304" pitchFamily="18" charset="0"/>
            </a:endParaRPr>
          </a:p>
          <a:p>
            <a:pPr algn="just"/>
            <a:endParaRPr lang="en-IN" sz="2000" b="1" dirty="0">
              <a:solidFill>
                <a:schemeClr val="tx1"/>
              </a:solidFill>
              <a:latin typeface="Times New Roman" panose="02020603050405020304" pitchFamily="18" charset="0"/>
              <a:cs typeface="Times New Roman" panose="02020603050405020304" pitchFamily="18" charset="0"/>
            </a:endParaRPr>
          </a:p>
          <a:p>
            <a:pPr algn="just"/>
            <a:r>
              <a:rPr lang="en-IN" sz="2000" b="1" dirty="0">
                <a:solidFill>
                  <a:schemeClr val="tx1"/>
                </a:solidFill>
                <a:latin typeface="Times New Roman" panose="02020603050405020304" pitchFamily="18" charset="0"/>
                <a:cs typeface="Times New Roman" panose="02020603050405020304" pitchFamily="18" charset="0"/>
              </a:rPr>
              <a:t>The hearth carries the coal and provided with fire bricks lining to withstand the extensive heat produced due to the combustion of coal.</a:t>
            </a:r>
            <a:endParaRPr lang="en-IN" sz="2000" b="1" dirty="0">
              <a:solidFill>
                <a:schemeClr val="tx1"/>
              </a:solidFill>
              <a:latin typeface="Times New Roman" panose="02020603050405020304" pitchFamily="18" charset="0"/>
              <a:cs typeface="Times New Roman" panose="02020603050405020304" pitchFamily="18" charset="0"/>
            </a:endParaRPr>
          </a:p>
          <a:p>
            <a:pPr algn="just"/>
            <a:endParaRPr lang="en-IN" sz="2000" b="1" dirty="0">
              <a:solidFill>
                <a:schemeClr val="tx1"/>
              </a:solidFill>
              <a:latin typeface="Times New Roman" panose="02020603050405020304" pitchFamily="18" charset="0"/>
              <a:cs typeface="Times New Roman" panose="02020603050405020304" pitchFamily="18" charset="0"/>
            </a:endParaRPr>
          </a:p>
          <a:p>
            <a:pPr algn="just"/>
            <a:r>
              <a:rPr lang="en-IN" sz="2000" b="1" dirty="0">
                <a:solidFill>
                  <a:schemeClr val="tx1"/>
                </a:solidFill>
                <a:latin typeface="Times New Roman" panose="02020603050405020304" pitchFamily="18" charset="0"/>
                <a:cs typeface="Times New Roman" panose="02020603050405020304" pitchFamily="18" charset="0"/>
              </a:rPr>
              <a:t> In the absence of this lining the heat produced, as started above, will directly effect the metal structure of the hearth, so that the body, particularly the bottom and the surrounding walls, may even melt.</a:t>
            </a:r>
            <a:endParaRPr lang="en-IN" sz="2000" b="1" dirty="0">
              <a:solidFill>
                <a:schemeClr val="tx1"/>
              </a:solidFill>
              <a:latin typeface="Times New Roman" panose="02020603050405020304" pitchFamily="18" charset="0"/>
              <a:cs typeface="Times New Roman" panose="02020603050405020304" pitchFamily="18" charset="0"/>
            </a:endParaRPr>
          </a:p>
          <a:p>
            <a:pPr algn="just"/>
            <a:endParaRPr lang="en-IN" sz="2000" b="1" dirty="0">
              <a:solidFill>
                <a:schemeClr val="tx1"/>
              </a:solidFill>
              <a:latin typeface="Times New Roman" panose="02020603050405020304" pitchFamily="18" charset="0"/>
              <a:cs typeface="Times New Roman" panose="02020603050405020304" pitchFamily="18" charset="0"/>
            </a:endParaRPr>
          </a:p>
          <a:p>
            <a:pPr algn="just"/>
            <a:r>
              <a:rPr lang="en-IN" sz="2000" b="1" dirty="0">
                <a:solidFill>
                  <a:schemeClr val="tx1"/>
                </a:solidFill>
                <a:latin typeface="Times New Roman" panose="02020603050405020304" pitchFamily="18" charset="0"/>
                <a:cs typeface="Times New Roman" panose="02020603050405020304" pitchFamily="18" charset="0"/>
              </a:rPr>
              <a:t>With the result, the entire structure will collapse and the hearth will no more be useful.</a:t>
            </a:r>
            <a:endParaRPr lang="en-IN" sz="2000" b="1" dirty="0">
              <a:solidFill>
                <a:schemeClr val="tx1"/>
              </a:solidFill>
              <a:latin typeface="Times New Roman" panose="02020603050405020304" pitchFamily="18" charset="0"/>
              <a:cs typeface="Times New Roman" panose="02020603050405020304" pitchFamily="18" charset="0"/>
            </a:endParaRPr>
          </a:p>
          <a:p>
            <a:pPr algn="just"/>
            <a:endParaRPr lang="en-IN"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b="1" dirty="0">
                <a:solidFill>
                  <a:schemeClr val="tx1"/>
                </a:solidFill>
                <a:latin typeface="Times New Roman" panose="02020603050405020304" pitchFamily="18" charset="0"/>
                <a:cs typeface="Times New Roman" panose="02020603050405020304" pitchFamily="18" charset="0"/>
                <a:sym typeface="+mn-ea"/>
              </a:rPr>
              <a:t>Hearth</a:t>
            </a:r>
            <a:endParaRPr lang="en-IN" b="1" dirty="0">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p:txBody>
          <a:bodyPr>
            <a:normAutofit/>
          </a:bodyPr>
          <a:p>
            <a:pPr algn="just"/>
            <a:r>
              <a:rPr lang="en-IN" sz="1800" b="1" dirty="0">
                <a:solidFill>
                  <a:schemeClr val="tx1"/>
                </a:solidFill>
                <a:latin typeface="Times New Roman" panose="02020603050405020304" pitchFamily="18" charset="0"/>
                <a:cs typeface="Times New Roman" panose="02020603050405020304" pitchFamily="18" charset="0"/>
                <a:sym typeface="+mn-ea"/>
              </a:rPr>
              <a:t>Air, under pressure is supplied by the blower, suitably placed somewhere near the forge, through the tuyere opening in the hearth.</a:t>
            </a:r>
            <a:endParaRPr lang="en-IN" sz="1800" b="1" dirty="0">
              <a:solidFill>
                <a:schemeClr val="tx1"/>
              </a:solidFill>
              <a:latin typeface="Times New Roman" panose="02020603050405020304" pitchFamily="18" charset="0"/>
              <a:cs typeface="Times New Roman" panose="02020603050405020304" pitchFamily="18" charset="0"/>
            </a:endParaRPr>
          </a:p>
          <a:p>
            <a:pPr algn="just"/>
            <a:r>
              <a:rPr lang="en-IN" sz="1800" b="1" dirty="0">
                <a:solidFill>
                  <a:schemeClr val="tx1"/>
                </a:solidFill>
                <a:latin typeface="Times New Roman" panose="02020603050405020304" pitchFamily="18" charset="0"/>
                <a:cs typeface="Times New Roman" panose="02020603050405020304" pitchFamily="18" charset="0"/>
                <a:sym typeface="+mn-ea"/>
              </a:rPr>
              <a:t>This blower can either be hand operated or power driven. The latter is preferable, but in the absence of availability of power supply choice of the former has no alternative.</a:t>
            </a:r>
            <a:endParaRPr lang="en-IN" sz="1800" b="1" dirty="0">
              <a:solidFill>
                <a:schemeClr val="tx1"/>
              </a:solidFill>
              <a:latin typeface="Times New Roman" panose="02020603050405020304" pitchFamily="18" charset="0"/>
              <a:cs typeface="Times New Roman" panose="02020603050405020304" pitchFamily="18" charset="0"/>
            </a:endParaRPr>
          </a:p>
          <a:p>
            <a:pPr algn="just"/>
            <a:r>
              <a:rPr lang="en-IN" sz="1800" b="1" dirty="0">
                <a:solidFill>
                  <a:schemeClr val="tx1"/>
                </a:solidFill>
                <a:latin typeface="Times New Roman" panose="02020603050405020304" pitchFamily="18" charset="0"/>
                <a:cs typeface="Times New Roman" panose="02020603050405020304" pitchFamily="18" charset="0"/>
                <a:sym typeface="+mn-ea"/>
              </a:rPr>
              <a:t>If hand blowers are to be used, they are usually mounted at the rear of the forge itself. In case the power driven units are to be employed the blower is suitably placed in one corner of the shop and all the forges are connected with it by means of a well-laid pipe running underground all around the hearths.</a:t>
            </a:r>
            <a:endParaRPr lang="en-IN" sz="1800" b="1" dirty="0">
              <a:solidFill>
                <a:schemeClr val="tx1"/>
              </a:solidFill>
              <a:latin typeface="Times New Roman" panose="02020603050405020304" pitchFamily="18" charset="0"/>
              <a:cs typeface="Times New Roman" panose="02020603050405020304" pitchFamily="18" charset="0"/>
            </a:endParaRPr>
          </a:p>
          <a:p>
            <a:pPr algn="just"/>
            <a:endParaRPr lang="en-IN" sz="1800" b="1" dirty="0">
              <a:solidFill>
                <a:schemeClr val="tx1"/>
              </a:solidFill>
              <a:latin typeface="Times New Roman" panose="02020603050405020304" pitchFamily="18" charset="0"/>
              <a:cs typeface="Times New Roman" panose="02020603050405020304" pitchFamily="18" charset="0"/>
            </a:endParaRPr>
          </a:p>
          <a:p>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half" idx="2"/>
          </p:nvPr>
        </p:nvPicPr>
        <p:blipFill>
          <a:blip r:embed="rId1"/>
          <a:stretch>
            <a:fillRect/>
          </a:stretch>
        </p:blipFill>
        <p:spPr>
          <a:xfrm>
            <a:off x="6701155" y="2079625"/>
            <a:ext cx="3952875" cy="31635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r>
              <a:rPr lang="en-IN" b="1" dirty="0">
                <a:solidFill>
                  <a:schemeClr val="tx1"/>
                </a:solidFill>
                <a:latin typeface="Times New Roman" panose="02020603050405020304" pitchFamily="18" charset="0"/>
                <a:cs typeface="Times New Roman" panose="02020603050405020304" pitchFamily="18" charset="0"/>
                <a:sym typeface="+mn-ea"/>
              </a:rPr>
              <a:t>Hearth</a:t>
            </a:r>
            <a:br>
              <a:rPr lang="en-IN"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p>
            <a:pPr algn="just"/>
            <a:r>
              <a:rPr lang="en-IN" sz="1600" b="1" dirty="0">
                <a:solidFill>
                  <a:schemeClr val="tx1"/>
                </a:solidFill>
                <a:latin typeface="Times New Roman" panose="02020603050405020304" pitchFamily="18" charset="0"/>
                <a:cs typeface="Times New Roman" panose="02020603050405020304" pitchFamily="18" charset="0"/>
                <a:sym typeface="+mn-ea"/>
              </a:rPr>
              <a:t>At suitable points auxiliary pipes are used to connect the tuyere with the main pipe line.</a:t>
            </a:r>
            <a:endParaRPr lang="en-IN" sz="1600" b="1" dirty="0">
              <a:solidFill>
                <a:schemeClr val="tx1"/>
              </a:solidFill>
              <a:latin typeface="Times New Roman" panose="02020603050405020304" pitchFamily="18" charset="0"/>
              <a:cs typeface="Times New Roman" panose="02020603050405020304" pitchFamily="18" charset="0"/>
            </a:endParaRPr>
          </a:p>
          <a:p>
            <a:pPr algn="just"/>
            <a:r>
              <a:rPr lang="en-IN" sz="1600" b="1" dirty="0">
                <a:solidFill>
                  <a:schemeClr val="tx1"/>
                </a:solidFill>
                <a:latin typeface="Times New Roman" panose="02020603050405020304" pitchFamily="18" charset="0"/>
                <a:cs typeface="Times New Roman" panose="02020603050405020304" pitchFamily="18" charset="0"/>
                <a:sym typeface="+mn-ea"/>
              </a:rPr>
              <a:t>A valve is incorporated in the auxiliary pipe, just before the place where it is connected with the tuyere, to control the supply of air to the furnace.</a:t>
            </a:r>
            <a:endParaRPr lang="en-IN" sz="1600" b="1" dirty="0">
              <a:solidFill>
                <a:schemeClr val="tx1"/>
              </a:solidFill>
              <a:latin typeface="Times New Roman" panose="02020603050405020304" pitchFamily="18" charset="0"/>
              <a:cs typeface="Times New Roman" panose="02020603050405020304" pitchFamily="18" charset="0"/>
            </a:endParaRPr>
          </a:p>
          <a:p>
            <a:pPr algn="just"/>
            <a:r>
              <a:rPr lang="en-IN" sz="1600" b="1" dirty="0">
                <a:solidFill>
                  <a:schemeClr val="tx1"/>
                </a:solidFill>
                <a:latin typeface="Times New Roman" panose="02020603050405020304" pitchFamily="18" charset="0"/>
                <a:cs typeface="Times New Roman" panose="02020603050405020304" pitchFamily="18" charset="0"/>
                <a:sym typeface="+mn-ea"/>
              </a:rPr>
              <a:t>The chimney provided at the top enables as easy escape of smoke and gases produced due to the burning of coal.</a:t>
            </a:r>
            <a:endParaRPr lang="en-IN" sz="1600" b="1" dirty="0">
              <a:solidFill>
                <a:schemeClr val="tx1"/>
              </a:solidFill>
              <a:latin typeface="Times New Roman" panose="02020603050405020304" pitchFamily="18" charset="0"/>
              <a:cs typeface="Times New Roman" panose="02020603050405020304" pitchFamily="18" charset="0"/>
            </a:endParaRPr>
          </a:p>
          <a:p>
            <a:pPr algn="just"/>
            <a:r>
              <a:rPr lang="en-IN" sz="1600" b="1" dirty="0">
                <a:solidFill>
                  <a:schemeClr val="tx1"/>
                </a:solidFill>
                <a:latin typeface="Times New Roman" panose="02020603050405020304" pitchFamily="18" charset="0"/>
                <a:cs typeface="Times New Roman" panose="02020603050405020304" pitchFamily="18" charset="0"/>
                <a:sym typeface="+mn-ea"/>
              </a:rPr>
              <a:t>A water tank is provided, in front of the forge, which carries water for the purpose of quenching.</a:t>
            </a:r>
            <a:endParaRPr lang="en-IN" sz="1600" b="1" dirty="0">
              <a:solidFill>
                <a:schemeClr val="tx1"/>
              </a:solidFill>
              <a:latin typeface="Times New Roman" panose="02020603050405020304" pitchFamily="18" charset="0"/>
              <a:cs typeface="Times New Roman" panose="02020603050405020304" pitchFamily="18" charset="0"/>
            </a:endParaRPr>
          </a:p>
          <a:p>
            <a:pPr algn="just"/>
            <a:r>
              <a:rPr lang="en-IN" sz="1600" b="1" dirty="0">
                <a:solidFill>
                  <a:schemeClr val="tx1"/>
                </a:solidFill>
                <a:latin typeface="Times New Roman" panose="02020603050405020304" pitchFamily="18" charset="0"/>
                <a:cs typeface="Times New Roman" panose="02020603050405020304" pitchFamily="18" charset="0"/>
                <a:sym typeface="+mn-ea"/>
              </a:rPr>
              <a:t>These hearths can also be made to have masonry construction provided with all the attachments like chimney, tuyere, blower, water tank, etc.</a:t>
            </a:r>
            <a:endParaRPr lang="en-IN" sz="1600" b="1" dirty="0">
              <a:solidFill>
                <a:schemeClr val="tx1"/>
              </a:solidFill>
              <a:latin typeface="Times New Roman" panose="02020603050405020304" pitchFamily="18" charset="0"/>
              <a:cs typeface="Times New Roman" panose="02020603050405020304" pitchFamily="18" charset="0"/>
            </a:endParaRPr>
          </a:p>
          <a:p>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half" idx="2"/>
          </p:nvPr>
        </p:nvPicPr>
        <p:blipFill>
          <a:blip r:embed="rId1"/>
          <a:stretch>
            <a:fillRect/>
          </a:stretch>
        </p:blipFill>
        <p:spPr>
          <a:xfrm>
            <a:off x="6657340" y="1825625"/>
            <a:ext cx="4210685" cy="4351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008993"/>
            <a:ext cx="9144000" cy="5339255"/>
          </a:xfrm>
        </p:spPr>
        <p:txBody>
          <a:bodyPr>
            <a:noAutofit/>
          </a:bodyPr>
          <a:lstStyle/>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AIM</a:t>
            </a:r>
            <a:endParaRPr lang="en-US" sz="1800" dirty="0" smtClean="0">
              <a:solidFill>
                <a:schemeClr val="accent1">
                  <a:lumMod val="75000"/>
                </a:schemeClr>
              </a:solidFill>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To make a </a:t>
            </a:r>
            <a:r>
              <a:rPr lang="en-IN" altLang="en-US" sz="1800" dirty="0" smtClean="0">
                <a:latin typeface="Times New Roman" panose="02020603050405020304" pitchFamily="18" charset="0"/>
                <a:cs typeface="Times New Roman" panose="02020603050405020304" pitchFamily="18" charset="0"/>
              </a:rPr>
              <a:t>chisel</a:t>
            </a:r>
            <a:r>
              <a:rPr lang="en-US" sz="1800" dirty="0" smtClean="0">
                <a:latin typeface="Times New Roman" panose="02020603050405020304" pitchFamily="18" charset="0"/>
                <a:cs typeface="Times New Roman" panose="02020603050405020304" pitchFamily="18" charset="0"/>
              </a:rPr>
              <a:t> of given size  from a given rod by hand forging </a:t>
            </a:r>
            <a:endParaRPr lang="en-US" sz="1800" dirty="0" smtClean="0">
              <a:latin typeface="Times New Roman" panose="02020603050405020304" pitchFamily="18" charset="0"/>
              <a:cs typeface="Times New Roman" panose="02020603050405020304" pitchFamily="18" charset="0"/>
            </a:endParaRPr>
          </a:p>
          <a:p>
            <a:pPr algn="l"/>
            <a:endParaRPr lang="en-IN" sz="1800" dirty="0" smtClean="0">
              <a:solidFill>
                <a:schemeClr val="accent1">
                  <a:lumMod val="50000"/>
                </a:schemeClr>
              </a:solidFill>
              <a:latin typeface="Times New Roman" panose="02020603050405020304" pitchFamily="18" charset="0"/>
              <a:cs typeface="Times New Roman" panose="02020603050405020304" pitchFamily="18" charset="0"/>
            </a:endParaRPr>
          </a:p>
          <a:p>
            <a:pPr algn="l"/>
            <a:r>
              <a:rPr lang="en-IN" sz="1800" dirty="0" smtClean="0">
                <a:solidFill>
                  <a:schemeClr val="accent1">
                    <a:lumMod val="50000"/>
                  </a:schemeClr>
                </a:solidFill>
                <a:latin typeface="Times New Roman" panose="02020603050405020304" pitchFamily="18" charset="0"/>
                <a:cs typeface="Times New Roman" panose="02020603050405020304" pitchFamily="18" charset="0"/>
              </a:rPr>
              <a:t>APPLICATION </a:t>
            </a:r>
            <a:endParaRPr lang="en-IN" sz="1800" dirty="0" smtClean="0">
              <a:solidFill>
                <a:schemeClr val="accent1">
                  <a:lumMod val="50000"/>
                </a:schemeClr>
              </a:solidFill>
              <a:latin typeface="Times New Roman" panose="02020603050405020304" pitchFamily="18" charset="0"/>
              <a:cs typeface="Times New Roman" panose="02020603050405020304" pitchFamily="18" charset="0"/>
            </a:endParaRPr>
          </a:p>
          <a:p>
            <a:pPr algn="l"/>
            <a:endParaRPr lang="en-IN" sz="1800" dirty="0" smtClean="0">
              <a:solidFill>
                <a:schemeClr val="accent1">
                  <a:lumMod val="50000"/>
                </a:schemeClr>
              </a:solidFill>
              <a:latin typeface="Times New Roman" panose="02020603050405020304" pitchFamily="18" charset="0"/>
              <a:cs typeface="Times New Roman" panose="02020603050405020304" pitchFamily="18" charset="0"/>
            </a:endParaRPr>
          </a:p>
          <a:p>
            <a:pPr algn="l"/>
            <a:r>
              <a:rPr lang="en-IN" sz="1800" smtClean="0">
                <a:latin typeface="Times New Roman" panose="02020603050405020304" pitchFamily="18" charset="0"/>
                <a:cs typeface="Times New Roman" panose="02020603050405020304" pitchFamily="18" charset="0"/>
              </a:rPr>
              <a:t>Chisels are special kinds of cutting tools that widely used to </a:t>
            </a:r>
            <a:endParaRPr lang="en-IN" sz="1800" smtClean="0">
              <a:latin typeface="Times New Roman" panose="02020603050405020304" pitchFamily="18" charset="0"/>
              <a:cs typeface="Times New Roman" panose="02020603050405020304" pitchFamily="18" charset="0"/>
            </a:endParaRPr>
          </a:p>
          <a:p>
            <a:pPr algn="l"/>
            <a:r>
              <a:rPr lang="en-IN" sz="1800" smtClean="0">
                <a:latin typeface="Times New Roman" panose="02020603050405020304" pitchFamily="18" charset="0"/>
                <a:cs typeface="Times New Roman" panose="02020603050405020304" pitchFamily="18" charset="0"/>
              </a:rPr>
              <a:t>sharpen, shape, re-shape and carve hard materials like metal, </a:t>
            </a:r>
            <a:endParaRPr lang="en-IN" sz="1800" smtClean="0">
              <a:latin typeface="Times New Roman" panose="02020603050405020304" pitchFamily="18" charset="0"/>
              <a:cs typeface="Times New Roman" panose="02020603050405020304" pitchFamily="18" charset="0"/>
            </a:endParaRPr>
          </a:p>
          <a:p>
            <a:pPr algn="l"/>
            <a:r>
              <a:rPr lang="en-IN" sz="1800" smtClean="0">
                <a:latin typeface="Times New Roman" panose="02020603050405020304" pitchFamily="18" charset="0"/>
                <a:cs typeface="Times New Roman" panose="02020603050405020304" pitchFamily="18" charset="0"/>
              </a:rPr>
              <a:t>stone or wood.</a:t>
            </a:r>
            <a:r>
              <a:rPr lang="en-IN" sz="1800" dirty="0" smtClean="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algn="l"/>
            <a:endParaRPr lang="en-IN" sz="1800" dirty="0" smtClean="0">
              <a:latin typeface="Times New Roman" panose="02020603050405020304" pitchFamily="18" charset="0"/>
              <a:cs typeface="Times New Roman" panose="02020603050405020304" pitchFamily="18" charset="0"/>
            </a:endParaRPr>
          </a:p>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SUPPLIED MATERIAL SPECIFICATION</a:t>
            </a:r>
            <a:endParaRPr lang="en-US" sz="1800" dirty="0" smtClean="0">
              <a:solidFill>
                <a:schemeClr val="accent1">
                  <a:lumMod val="75000"/>
                </a:schemeClr>
              </a:solidFill>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 Mild steel rod of diameter 16mm and length 300 mm</a:t>
            </a:r>
            <a:endParaRPr lang="en-US" sz="1800" dirty="0" smtClean="0">
              <a:latin typeface="Times New Roman" panose="02020603050405020304" pitchFamily="18" charset="0"/>
              <a:cs typeface="Times New Roman" panose="02020603050405020304" pitchFamily="18" charset="0"/>
            </a:endParaRPr>
          </a:p>
          <a:p>
            <a:pPr algn="l"/>
            <a:endParaRPr lang="en-US" sz="18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7884160" y="1513205"/>
            <a:ext cx="3403600" cy="43300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TOOLS REQUIRED</a:t>
            </a:r>
            <a:endParaRPr lang="en-US"/>
          </a:p>
        </p:txBody>
      </p:sp>
      <p:sp>
        <p:nvSpPr>
          <p:cNvPr id="3" name="Content Placeholder 2"/>
          <p:cNvSpPr>
            <a:spLocks noGrp="1"/>
          </p:cNvSpPr>
          <p:nvPr>
            <p:ph idx="1"/>
          </p:nvPr>
        </p:nvSpPr>
        <p:spPr>
          <a:xfrm>
            <a:off x="838200" y="1328420"/>
            <a:ext cx="10515600" cy="4848860"/>
          </a:xfrm>
        </p:spPr>
        <p:txBody>
          <a:bodyPr>
            <a:normAutofit lnSpcReduction="10000"/>
          </a:bodyPr>
          <a:p>
            <a:pPr algn="l"/>
            <a:endParaRPr 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sym typeface="+mn-ea"/>
              </a:rPr>
              <a:t> </a:t>
            </a:r>
            <a:r>
              <a:rPr lang="en-IN" altLang="en-US" dirty="0" smtClean="0">
                <a:latin typeface="Times New Roman" panose="02020603050405020304" pitchFamily="18" charset="0"/>
                <a:cs typeface="Times New Roman" panose="02020603050405020304" pitchFamily="18" charset="0"/>
                <a:sym typeface="+mn-ea"/>
              </a:rPr>
              <a:t>1</a:t>
            </a:r>
            <a:r>
              <a:rPr lang="en-US" dirty="0" smtClean="0">
                <a:latin typeface="Times New Roman" panose="02020603050405020304" pitchFamily="18" charset="0"/>
                <a:cs typeface="Times New Roman" panose="02020603050405020304" pitchFamily="18" charset="0"/>
                <a:sym typeface="+mn-ea"/>
              </a:rPr>
              <a:t>. Caliper and Steel rule    </a:t>
            </a:r>
            <a:r>
              <a:rPr lang="en-US" dirty="0" smtClean="0">
                <a:latin typeface="Times New Roman" panose="02020603050405020304" pitchFamily="18" charset="0"/>
                <a:cs typeface="Times New Roman" panose="02020603050405020304" pitchFamily="18" charset="0"/>
                <a:sym typeface="+mn-ea"/>
              </a:rPr>
              <a:t>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sym typeface="+mn-ea"/>
              </a:rPr>
              <a:t> 2. Anvil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sym typeface="+mn-ea"/>
              </a:rPr>
              <a:t>3. Bold header</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sym typeface="+mn-ea"/>
              </a:rPr>
              <a:t> 4.Tongs</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sym typeface="+mn-ea"/>
              </a:rPr>
              <a:t> 5.Sledge hammer</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sym typeface="+mn-ea"/>
              </a:rPr>
              <a:t>6. Bottom swage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sym typeface="+mn-ea"/>
              </a:rPr>
              <a:t>7. Hand hammer </a:t>
            </a:r>
            <a:endParaRPr lang="en-US" dirty="0" smtClean="0">
              <a:latin typeface="Times New Roman" panose="02020603050405020304" pitchFamily="18" charset="0"/>
              <a:cs typeface="Times New Roman" panose="02020603050405020304" pitchFamily="18" charset="0"/>
              <a:sym typeface="+mn-ea"/>
            </a:endParaRPr>
          </a:p>
          <a:p>
            <a:pPr algn="l"/>
            <a:r>
              <a:rPr lang="en-IN" altLang="en-US" dirty="0" smtClean="0">
                <a:latin typeface="Times New Roman" panose="02020603050405020304" pitchFamily="18" charset="0"/>
                <a:cs typeface="Times New Roman" panose="02020603050405020304" pitchFamily="18" charset="0"/>
                <a:sym typeface="+mn-ea"/>
              </a:rPr>
              <a:t>8.</a:t>
            </a:r>
            <a:r>
              <a:rPr lang="en-US" dirty="0" smtClean="0">
                <a:latin typeface="Times New Roman" panose="02020603050405020304" pitchFamily="18" charset="0"/>
                <a:cs typeface="Times New Roman" panose="02020603050405020304" pitchFamily="18" charset="0"/>
                <a:sym typeface="+mn-ea"/>
              </a:rPr>
              <a:t>Smoother </a:t>
            </a:r>
            <a:endParaRPr lang="en-US" dirty="0" smtClean="0">
              <a:latin typeface="Times New Roman" panose="02020603050405020304" pitchFamily="18" charset="0"/>
              <a:cs typeface="Times New Roman" panose="02020603050405020304" pitchFamily="18" charset="0"/>
              <a:sym typeface="+mn-ea"/>
            </a:endParaRPr>
          </a:p>
          <a:p>
            <a:pPr algn="l"/>
            <a:r>
              <a:rPr lang="en-IN" altLang="en-US" dirty="0" smtClean="0">
                <a:latin typeface="Times New Roman" panose="02020603050405020304" pitchFamily="18" charset="0"/>
                <a:cs typeface="Times New Roman" panose="02020603050405020304" pitchFamily="18" charset="0"/>
                <a:sym typeface="+mn-ea"/>
              </a:rPr>
              <a:t>9.</a:t>
            </a:r>
            <a:r>
              <a:rPr lang="en-US" dirty="0" smtClean="0">
                <a:latin typeface="Times New Roman" panose="02020603050405020304" pitchFamily="18" charset="0"/>
                <a:cs typeface="Times New Roman" panose="02020603050405020304" pitchFamily="18" charset="0"/>
                <a:sym typeface="+mn-ea"/>
              </a:rPr>
              <a:t>Hot chisel</a:t>
            </a:r>
            <a:endParaRPr lang="en-US" dirty="0" smtClean="0">
              <a:latin typeface="Times New Roman" panose="02020603050405020304" pitchFamily="18" charset="0"/>
              <a:cs typeface="Times New Roman" panose="02020603050405020304" pitchFamily="18" charset="0"/>
            </a:endParaRPr>
          </a:p>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SEQUENCE OF OPERATIONS</a:t>
            </a:r>
            <a:br>
              <a:rPr lang="en-US" dirty="0" smtClean="0">
                <a:solidFill>
                  <a:schemeClr val="accent1">
                    <a:lumMod val="75000"/>
                  </a:schemeClr>
                </a:solidFill>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1377315" y="2134235"/>
            <a:ext cx="8938895" cy="2245360"/>
          </a:xfrm>
          <a:prstGeom prst="rect">
            <a:avLst/>
          </a:prstGeom>
          <a:noFill/>
        </p:spPr>
        <p:txBody>
          <a:bodyPr wrap="square" rtlCol="0" anchor="t">
            <a:spAutoFit/>
          </a:bodyPr>
          <a:p>
            <a:pPr algn="l"/>
            <a:r>
              <a:rPr lang="en-US" dirty="0" smtClean="0">
                <a:latin typeface="Times New Roman" panose="02020603050405020304" pitchFamily="18" charset="0"/>
                <a:cs typeface="Times New Roman" panose="02020603050405020304" pitchFamily="18" charset="0"/>
                <a:sym typeface="+mn-ea"/>
              </a:rPr>
              <a:t> </a:t>
            </a:r>
            <a:r>
              <a:rPr lang="en-US" sz="2800" dirty="0" smtClean="0">
                <a:latin typeface="Times New Roman" panose="02020603050405020304" pitchFamily="18" charset="0"/>
                <a:cs typeface="Times New Roman" panose="02020603050405020304" pitchFamily="18" charset="0"/>
                <a:sym typeface="+mn-ea"/>
              </a:rPr>
              <a:t>I. Preparing</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sym typeface="+mn-ea"/>
              </a:rPr>
              <a:t> II. Upsetting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sym typeface="+mn-ea"/>
              </a:rPr>
              <a:t>III. Swaging</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sym typeface="+mn-ea"/>
              </a:rPr>
              <a:t> IV. Finishing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sym typeface="+mn-ea"/>
              </a:rPr>
              <a:t>V. Checking </a:t>
            </a:r>
            <a:endParaRPr lang="en-US" sz="28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29921B-8851-4A34-A34D-E8E55EFA150A}"/>
</file>

<file path=customXml/itemProps2.xml><?xml version="1.0" encoding="utf-8"?>
<ds:datastoreItem xmlns:ds="http://schemas.openxmlformats.org/officeDocument/2006/customXml" ds:itemID="{4E9D1BF1-96FB-487D-8144-FA1A7728CAFF}"/>
</file>

<file path=customXml/itemProps3.xml><?xml version="1.0" encoding="utf-8"?>
<ds:datastoreItem xmlns:ds="http://schemas.openxmlformats.org/officeDocument/2006/customXml" ds:itemID="{A1D1EA5E-ECE8-4BC8-8DE9-848AF240D661}"/>
</file>

<file path=docProps/app.xml><?xml version="1.0" encoding="utf-8"?>
<Properties xmlns="http://schemas.openxmlformats.org/officeDocument/2006/extended-properties" xmlns:vt="http://schemas.openxmlformats.org/officeDocument/2006/docPropsVTypes">
  <TotalTime>0</TotalTime>
  <Words>11694</Words>
  <Application>WPS Presentation</Application>
  <PresentationFormat>Widescreen</PresentationFormat>
  <Paragraphs>245</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Times New Roman</vt:lpstr>
      <vt:lpstr>Calibri</vt:lpstr>
      <vt:lpstr>Microsoft YaHei</vt:lpstr>
      <vt:lpstr>Arial Unicode MS</vt:lpstr>
      <vt:lpstr>Calibri Light</vt:lpstr>
      <vt:lpstr>Office Theme</vt:lpstr>
      <vt:lpstr> DEPARTMENT OF MECHANICAL ENGINEERING  SUB CODE &amp; NAME 18MES103L-BASIC CIVIL &amp; MECHANICAL ENGINEERING WORKSHOP</vt:lpstr>
      <vt:lpstr> INTRODUCTION </vt:lpstr>
      <vt:lpstr>PowerPoint 演示文稿</vt:lpstr>
      <vt:lpstr> </vt:lpstr>
      <vt:lpstr>PowerPoint 演示文稿</vt:lpstr>
      <vt:lpstr>PowerPoint 演示文稿</vt:lpstr>
      <vt:lpstr>PowerPoint 演示文稿</vt:lpstr>
      <vt:lpstr>PowerPoint 演示文稿</vt:lpstr>
      <vt:lpstr>PowerPoint 演示文稿</vt:lpstr>
      <vt:lpstr>Anvil or Bench plate </vt:lpstr>
      <vt:lpstr>PowerPoint 演示文稿</vt:lpstr>
      <vt:lpstr>PowerPoint 演示文稿</vt:lpstr>
      <vt:lpstr>PowerPoint 演示文稿</vt:lpstr>
      <vt:lpstr>PowerPoint 演示文稿</vt:lpstr>
      <vt:lpstr>Swage block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Tongs</vt:lpstr>
      <vt:lpstr>WORKING STEPS</vt:lpstr>
      <vt:lpstr>WORKING STEPS</vt:lpstr>
      <vt:lpstr>WORKING STEPS</vt:lpstr>
      <vt:lpstr>IV Finishing &amp; V. Checking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MECHANICAL ENGINEERING  SUB CODE &amp; NAME 18MES103L-BASIC CIVIL &amp; MECHANICAL ENGINEERING WORKSHOP</dc:title>
  <dc:creator>students</dc:creator>
  <cp:lastModifiedBy>SRMIST</cp:lastModifiedBy>
  <cp:revision>24</cp:revision>
  <dcterms:created xsi:type="dcterms:W3CDTF">2020-10-08T04:50:00Z</dcterms:created>
  <dcterms:modified xsi:type="dcterms:W3CDTF">2020-10-27T07:28:18Z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y fmtid="{D5CDD505-2E9C-101B-9397-08002B2CF9AE}" pid="3" name="ContentTypeId">
    <vt:lpwstr>0x0101007D2C0064C073E9479F6BB9E9A7DD97D0</vt:lpwstr>
  </property>
</Properties>
</file>