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s/slide3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88" r:id="rId4"/>
    <p:sldId id="274" r:id="rId5"/>
    <p:sldId id="273" r:id="rId6"/>
    <p:sldId id="277" r:id="rId7"/>
    <p:sldId id="276" r:id="rId8"/>
    <p:sldId id="289" r:id="rId9"/>
    <p:sldId id="290" r:id="rId10"/>
    <p:sldId id="272" r:id="rId11"/>
    <p:sldId id="291" r:id="rId12"/>
    <p:sldId id="292" r:id="rId13"/>
    <p:sldId id="275"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262" r:id="rId27"/>
    <p:sldId id="305" r:id="rId28"/>
    <p:sldId id="263" r:id="rId29"/>
    <p:sldId id="306" r:id="rId30"/>
    <p:sldId id="307" r:id="rId31"/>
    <p:sldId id="308" r:id="rId32"/>
    <p:sldId id="2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59830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51050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FC7780-AC7B-43A8-B988-9A0CF99C0248}"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FC7780-AC7B-43A8-B988-9A0CF99C0248}"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FC7780-AC7B-43A8-B988-9A0CF99C0248}"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FC7780-AC7B-43A8-B988-9A0CF99C0248}"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FC7780-AC7B-43A8-B988-9A0CF99C0248}"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FC7780-AC7B-43A8-B988-9A0CF99C0248}"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FC7780-AC7B-43A8-B988-9A0CF99C0248}" type="datetimeFigureOut">
              <a:rPr lang="en-IN" smtClean="0"/>
              <a:t>03-11-2020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FC7780-AC7B-43A8-B988-9A0CF99C0248}" type="datetimeFigureOut">
              <a:rPr lang="en-IN" smtClean="0"/>
              <a:t>03-11-2020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C7780-AC7B-43A8-B988-9A0CF99C0248}" type="datetimeFigureOut">
              <a:rPr lang="en-IN" smtClean="0"/>
              <a:t>03-11-2020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FC7780-AC7B-43A8-B988-9A0CF99C0248}"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FC7780-AC7B-43A8-B988-9A0CF99C0248}"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6C4A19-8006-43E8-B762-73BBB57608A3}"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rgbClr val="9EE256"/>
            </a:gs>
            <a:gs pos="100000">
              <a:srgbClr val="52762D"/>
            </a:gs>
          </a:gsLst>
          <a:path path="rect">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C7780-AC7B-43A8-B988-9A0CF99C0248}" type="datetimeFigureOut">
              <a:rPr lang="en-IN" smtClean="0"/>
              <a:t>03-11-2020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C4A19-8006-43E8-B762-73BBB57608A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1746961"/>
          </a:xfrm>
        </p:spPr>
        <p:txBody>
          <a:bodyPr>
            <a:noAutofit/>
          </a:bodyPr>
          <a:lstStyle/>
          <a:p>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
            </a:r>
            <a:br>
              <a:rPr lang="en-US" sz="2000" dirty="0" smtClean="0">
                <a:solidFill>
                  <a:schemeClr val="accent1">
                    <a:lumMod val="75000"/>
                  </a:schemeClr>
                </a:solidFill>
                <a:latin typeface="Times New Roman" panose="02020603050405020304" pitchFamily="18" charset="0"/>
                <a:cs typeface="Times New Roman" panose="02020603050405020304" pitchFamily="18" charset="0"/>
              </a:rPr>
            </a:b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DEPARTMENT OF MECHANICAL ENGINEERING </a:t>
            </a:r>
            <a:br>
              <a:rPr lang="en-US" sz="2400" dirty="0" smtClean="0">
                <a:solidFill>
                  <a:schemeClr val="accent1">
                    <a:lumMod val="75000"/>
                  </a:schemeClr>
                </a:solidFill>
                <a:latin typeface="Times New Roman" panose="02020603050405020304" pitchFamily="18" charset="0"/>
                <a:cs typeface="Times New Roman" panose="02020603050405020304" pitchFamily="18" charset="0"/>
              </a:rPr>
            </a:b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SUB CODE -18MES103L</a:t>
            </a:r>
            <a:br>
              <a:rPr lang="en-US" sz="2400" dirty="0" smtClean="0">
                <a:solidFill>
                  <a:schemeClr val="accent1">
                    <a:lumMod val="75000"/>
                  </a:schemeClr>
                </a:solidFill>
                <a:latin typeface="Times New Roman" panose="02020603050405020304" pitchFamily="18" charset="0"/>
                <a:cs typeface="Times New Roman" panose="02020603050405020304" pitchFamily="18" charset="0"/>
              </a:rPr>
            </a:br>
            <a:r>
              <a:rPr lang="en-US" sz="2400" dirty="0" smtClean="0">
                <a:solidFill>
                  <a:schemeClr val="accent1">
                    <a:lumMod val="75000"/>
                  </a:schemeClr>
                </a:solidFill>
                <a:latin typeface="Times New Roman" panose="02020603050405020304" pitchFamily="18" charset="0"/>
                <a:cs typeface="Times New Roman" panose="02020603050405020304" pitchFamily="18" charset="0"/>
              </a:rPr>
              <a:t>SUB.NAME-BASIC CIVIL &amp; MECHANICAL ENGINEERING WORKSHOP</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000" dirty="0">
                <a:solidFill>
                  <a:srgbClr val="C00000"/>
                </a:solidFill>
                <a:latin typeface="Times New Roman" panose="02020603050405020304" pitchFamily="18" charset="0"/>
                <a:cs typeface="Times New Roman" panose="02020603050405020304" pitchFamily="18" charset="0"/>
              </a:rPr>
              <a:t>EXPERIMENT </a:t>
            </a:r>
            <a:r>
              <a:rPr lang="en-US" sz="2000" dirty="0">
                <a:solidFill>
                  <a:srgbClr val="C00000"/>
                </a:solidFill>
                <a:latin typeface="Times New Roman" panose="02020603050405020304" pitchFamily="18" charset="0"/>
                <a:cs typeface="Times New Roman" panose="02020603050405020304" pitchFamily="18" charset="0"/>
              </a:rPr>
              <a:t>4</a:t>
            </a:r>
            <a:r>
              <a:rPr lang="en-US" sz="2000" dirty="0" smtClean="0">
                <a:solidFill>
                  <a:srgbClr val="C00000"/>
                </a:solidFill>
                <a:latin typeface="Times New Roman" panose="02020603050405020304" pitchFamily="18" charset="0"/>
                <a:cs typeface="Times New Roman" panose="02020603050405020304" pitchFamily="18" charset="0"/>
              </a:rPr>
              <a:t> </a:t>
            </a:r>
            <a:endParaRPr lang="en-US" sz="2000" dirty="0" smtClean="0">
              <a:solidFill>
                <a:srgbClr val="C00000"/>
              </a:solidFill>
              <a:latin typeface="Times New Roman" panose="02020603050405020304" pitchFamily="18" charset="0"/>
              <a:cs typeface="Times New Roman" panose="02020603050405020304" pitchFamily="18" charset="0"/>
            </a:endParaRPr>
          </a:p>
          <a:p>
            <a:endParaRPr lang="en-US" sz="2000" dirty="0">
              <a:solidFill>
                <a:srgbClr val="C00000"/>
              </a:solidFill>
              <a:latin typeface="Times New Roman" panose="02020603050405020304" pitchFamily="18" charset="0"/>
              <a:cs typeface="Times New Roman" panose="02020603050405020304" pitchFamily="18" charset="0"/>
            </a:endParaRPr>
          </a:p>
          <a:p>
            <a:r>
              <a:rPr lang="en-US" sz="2000" dirty="0" smtClean="0">
                <a:solidFill>
                  <a:srgbClr val="C00000"/>
                </a:solidFill>
                <a:latin typeface="Times New Roman" panose="02020603050405020304" pitchFamily="18" charset="0"/>
                <a:cs typeface="Times New Roman" panose="02020603050405020304" pitchFamily="18" charset="0"/>
              </a:rPr>
              <a:t>STEP MAKING</a:t>
            </a:r>
            <a:endParaRPr lang="en-IN" sz="2000"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sym typeface="+mn-ea"/>
              </a:rPr>
              <a:t>DIVIDER</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
        <p:nvSpPr>
          <p:cNvPr id="6" name="Text Box 5"/>
          <p:cNvSpPr txBox="1"/>
          <p:nvPr/>
        </p:nvSpPr>
        <p:spPr>
          <a:xfrm>
            <a:off x="570865" y="2091055"/>
            <a:ext cx="4986020" cy="923330"/>
          </a:xfrm>
          <a:prstGeom prst="rect">
            <a:avLst/>
          </a:prstGeom>
          <a:noFill/>
        </p:spPr>
        <p:txBody>
          <a:bodyPr wrap="square" rtlCol="0" anchor="t">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used for marking circles, arcs, laying out perpendicular lines, bisecting lines, etc. Size ranges from 100 mm to 300 mm.</a:t>
            </a:r>
            <a:endParaRPr lang="en-IN" dirty="0">
              <a:latin typeface="Times New Roman" panose="02020603050405020304" pitchFamily="18" charset="0"/>
              <a:cs typeface="Times New Roman" panose="02020603050405020304" pitchFamily="18" charset="0"/>
            </a:endParaRPr>
          </a:p>
        </p:txBody>
      </p:sp>
      <p:pic>
        <p:nvPicPr>
          <p:cNvPr id="7" name="image12.jpeg"/>
          <p:cNvPicPr/>
          <p:nvPr/>
        </p:nvPicPr>
        <p:blipFill rotWithShape="1">
          <a:blip r:embed="rId3" cstate="print"/>
          <a:srcRect r="44743"/>
          <a:stretch/>
        </p:blipFill>
        <p:spPr>
          <a:xfrm>
            <a:off x="6398128" y="1863002"/>
            <a:ext cx="4805899" cy="338166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854075"/>
          </a:xfrm>
        </p:spPr>
        <p:txBody>
          <a:bodyPr>
            <a:normAutofit fontScale="90000"/>
          </a:bodyPr>
          <a:lstStyle/>
          <a:p>
            <a:r>
              <a:rPr lang="en-US" dirty="0" smtClean="0">
                <a:latin typeface="Times New Roman" panose="02020603050405020304" pitchFamily="18" charset="0"/>
                <a:cs typeface="Times New Roman" panose="02020603050405020304" pitchFamily="18" charset="0"/>
                <a:sym typeface="+mn-ea"/>
              </a:rPr>
              <a:t>DOT PUNCHES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
        <p:nvSpPr>
          <p:cNvPr id="6" name="Text Box 5"/>
          <p:cNvSpPr txBox="1"/>
          <p:nvPr/>
        </p:nvSpPr>
        <p:spPr>
          <a:xfrm>
            <a:off x="444740" y="792161"/>
            <a:ext cx="5399011" cy="5632311"/>
          </a:xfrm>
          <a:prstGeom prst="rect">
            <a:avLst/>
          </a:prstGeom>
          <a:noFill/>
        </p:spPr>
        <p:txBody>
          <a:bodyPr wrap="square" rtlCol="0" anchor="t">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used for marking circles, arcs, laying out perpendicular lines, This is used to locate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of holes and to provide a small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mark for divider point etc.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this purpose, the punch is ground to a conical point having </a:t>
            </a:r>
            <a:r>
              <a:rPr lang="en-US" dirty="0" smtClean="0">
                <a:latin typeface="Times New Roman" panose="02020603050405020304" pitchFamily="18" charset="0"/>
                <a:cs typeface="Times New Roman" panose="02020603050405020304" pitchFamily="18" charset="0"/>
              </a:rPr>
              <a:t>60º </a:t>
            </a:r>
            <a:r>
              <a:rPr lang="en-US" dirty="0">
                <a:latin typeface="Times New Roman" panose="02020603050405020304" pitchFamily="18" charset="0"/>
                <a:cs typeface="Times New Roman" panose="02020603050405020304" pitchFamily="18" charset="0"/>
              </a:rPr>
              <a:t>included angle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Centre punch</a:t>
            </a: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similar to the dot punch, except that it is ground to a conical point having 90° included angle</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used to mark the location of 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where holes are to be drilled.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punch mark facilitates easy location of the drill tip and </a:t>
            </a:r>
            <a:r>
              <a:rPr lang="en-US" dirty="0" err="1">
                <a:latin typeface="Times New Roman" panose="02020603050405020304" pitchFamily="18" charset="0"/>
                <a:cs typeface="Times New Roman" panose="02020603050405020304" pitchFamily="18" charset="0"/>
              </a:rPr>
              <a:t>centre</a:t>
            </a:r>
            <a:r>
              <a:rPr lang="en-US" dirty="0">
                <a:latin typeface="Times New Roman" panose="02020603050405020304" pitchFamily="18" charset="0"/>
                <a:cs typeface="Times New Roman" panose="02020603050405020304" pitchFamily="18" charset="0"/>
              </a:rPr>
              <a:t> accurately</a:t>
            </a:r>
            <a:r>
              <a:rPr lang="en-US" dirty="0" smtClean="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Drift </a:t>
            </a:r>
            <a:r>
              <a:rPr lang="en-US" b="1" dirty="0">
                <a:latin typeface="Times New Roman" panose="02020603050405020304" pitchFamily="18" charset="0"/>
                <a:cs typeface="Times New Roman" panose="02020603050405020304" pitchFamily="18" charset="0"/>
              </a:rPr>
              <a:t>punch</a:t>
            </a: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drift punch is a long tapered tool used to align holes in two or more pieces of material that are to be joined together, so that bolts or rivets can be easily placed in the holes</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8" name="image12.jpeg"/>
          <p:cNvPicPr/>
          <p:nvPr/>
        </p:nvPicPr>
        <p:blipFill rotWithShape="1">
          <a:blip r:embed="rId3" cstate="print"/>
          <a:srcRect l="54162" r="-438"/>
          <a:stretch/>
        </p:blipFill>
        <p:spPr>
          <a:xfrm>
            <a:off x="8692056" y="954445"/>
            <a:ext cx="2963916" cy="3575514"/>
          </a:xfrm>
          <a:prstGeom prst="rect">
            <a:avLst/>
          </a:prstGeom>
        </p:spPr>
      </p:pic>
    </p:spTree>
    <p:extLst>
      <p:ext uri="{BB962C8B-B14F-4D97-AF65-F5344CB8AC3E}">
        <p14:creationId xmlns:p14="http://schemas.microsoft.com/office/powerpoint/2010/main" val="218664328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854075"/>
          </a:xfrm>
        </p:spPr>
        <p:txBody>
          <a:bodyPr>
            <a:normAutofit fontScale="90000"/>
          </a:bodyPr>
          <a:lstStyle/>
          <a:p>
            <a:r>
              <a:rPr lang="en-US" dirty="0" smtClean="0">
                <a:latin typeface="Times New Roman" panose="02020603050405020304" pitchFamily="18" charset="0"/>
                <a:cs typeface="Times New Roman" panose="02020603050405020304" pitchFamily="18" charset="0"/>
                <a:sym typeface="+mn-ea"/>
              </a:rPr>
              <a:t>DOT PUNCHES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p>
        </p:txBody>
      </p:sp>
      <p:sp>
        <p:nvSpPr>
          <p:cNvPr id="6" name="Text Box 5"/>
          <p:cNvSpPr txBox="1"/>
          <p:nvPr/>
        </p:nvSpPr>
        <p:spPr>
          <a:xfrm>
            <a:off x="444740" y="792162"/>
            <a:ext cx="6187287" cy="3693319"/>
          </a:xfrm>
          <a:prstGeom prst="rect">
            <a:avLst/>
          </a:prstGeom>
          <a:noFill/>
        </p:spPr>
        <p:txBody>
          <a:bodyPr wrap="square" rtlCol="0" anchor="t">
            <a:spAutoFit/>
          </a:bodyPr>
          <a:lstStyle/>
          <a:p>
            <a:r>
              <a:rPr lang="en-US" b="1" dirty="0">
                <a:latin typeface="Times New Roman" panose="02020603050405020304" pitchFamily="18" charset="0"/>
                <a:cs typeface="Times New Roman" panose="02020603050405020304" pitchFamily="18" charset="0"/>
              </a:rPr>
              <a:t>Letter punch</a:t>
            </a: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has square body with a tapered end. At this end, a projection, corresponding to the replica of the letter to be marked is made.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letters used are A to Z, and symbol totaling 27 numbers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Number punch</a:t>
            </a: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similar to letter punch in construction but has numbers at its end. The numbers used are from 0 to 8 (six used as nine also).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Punches </a:t>
            </a:r>
            <a:r>
              <a:rPr lang="en-US" dirty="0">
                <a:latin typeface="Times New Roman" panose="02020603050405020304" pitchFamily="18" charset="0"/>
                <a:cs typeface="Times New Roman" panose="02020603050405020304" pitchFamily="18" charset="0"/>
              </a:rPr>
              <a:t>are made of tool steel, hardened and tempered.</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bisecting </a:t>
            </a:r>
            <a:r>
              <a:rPr lang="en-US" dirty="0">
                <a:latin typeface="Times New Roman" panose="02020603050405020304" pitchFamily="18" charset="0"/>
                <a:cs typeface="Times New Roman" panose="02020603050405020304" pitchFamily="18" charset="0"/>
              </a:rPr>
              <a:t>lines, etc. Size ranges from 100 mm to 300 mm.</a:t>
            </a:r>
            <a:endParaRPr lang="en-IN" dirty="0">
              <a:latin typeface="Times New Roman" panose="02020603050405020304" pitchFamily="18" charset="0"/>
              <a:cs typeface="Times New Roman" panose="02020603050405020304" pitchFamily="18" charset="0"/>
            </a:endParaRPr>
          </a:p>
        </p:txBody>
      </p:sp>
      <p:pic>
        <p:nvPicPr>
          <p:cNvPr id="8" name="image12.jpeg"/>
          <p:cNvPicPr/>
          <p:nvPr/>
        </p:nvPicPr>
        <p:blipFill rotWithShape="1">
          <a:blip r:embed="rId3" cstate="print"/>
          <a:srcRect l="54162" r="-438"/>
          <a:stretch/>
        </p:blipFill>
        <p:spPr>
          <a:xfrm>
            <a:off x="8692056" y="954445"/>
            <a:ext cx="2963916" cy="3575514"/>
          </a:xfrm>
          <a:prstGeom prst="rect">
            <a:avLst/>
          </a:prstGeom>
        </p:spPr>
      </p:pic>
    </p:spTree>
    <p:extLst>
      <p:ext uri="{BB962C8B-B14F-4D97-AF65-F5344CB8AC3E}">
        <p14:creationId xmlns:p14="http://schemas.microsoft.com/office/powerpoint/2010/main" val="167142639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MEASURING TOOLS-CALIPER</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These are used with the help of steel rule to check outside and inside measurements.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They </a:t>
            </a:r>
            <a:r>
              <a:rPr lang="en-US" sz="1800" dirty="0">
                <a:latin typeface="Times New Roman" panose="02020603050405020304" pitchFamily="18" charset="0"/>
                <a:cs typeface="Times New Roman" panose="02020603050405020304" pitchFamily="18" charset="0"/>
              </a:rPr>
              <a:t>are specified by the maximum length measured. Sizes vary from 100 mm to 300 mm.</a:t>
            </a:r>
            <a:endParaRPr lang="en-IN" sz="1800" dirty="0">
              <a:latin typeface="Times New Roman" panose="02020603050405020304" pitchFamily="18" charset="0"/>
              <a:cs typeface="Times New Roman" panose="02020603050405020304" pitchFamily="18" charset="0"/>
            </a:endParaRPr>
          </a:p>
        </p:txBody>
      </p:sp>
      <p:pic>
        <p:nvPicPr>
          <p:cNvPr id="7" name="image13.jpeg"/>
          <p:cNvPicPr/>
          <p:nvPr/>
        </p:nvPicPr>
        <p:blipFill>
          <a:blip r:embed="rId2" cstate="print"/>
          <a:stretch>
            <a:fillRect/>
          </a:stretch>
        </p:blipFill>
        <p:spPr>
          <a:xfrm>
            <a:off x="8400415" y="1200270"/>
            <a:ext cx="3339640" cy="3045909"/>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MEASURING TOOLS-VERNIER CALIPER</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a:xfrm>
            <a:off x="838200" y="1825625"/>
            <a:ext cx="6403428" cy="4351338"/>
          </a:xfrm>
        </p:spPr>
        <p:txBody>
          <a:bodyPr>
            <a:normAutofit/>
          </a:bodyPr>
          <a:lstStyle/>
          <a:p>
            <a:r>
              <a:rPr lang="en-US" sz="1800" dirty="0">
                <a:latin typeface="Times New Roman" panose="02020603050405020304" pitchFamily="18" charset="0"/>
                <a:cs typeface="Times New Roman" panose="02020603050405020304" pitchFamily="18" charset="0"/>
              </a:rPr>
              <a:t>These are used for measuring outside as well as inside dimensions accurately.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may also be </a:t>
            </a:r>
            <a:r>
              <a:rPr lang="en-US" sz="1800" dirty="0" smtClean="0">
                <a:latin typeface="Times New Roman" panose="02020603050405020304" pitchFamily="18" charset="0"/>
                <a:cs typeface="Times New Roman" panose="02020603050405020304" pitchFamily="18" charset="0"/>
              </a:rPr>
              <a:t>used</a:t>
            </a:r>
            <a:r>
              <a:rPr lang="en-IN"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as </a:t>
            </a:r>
            <a:r>
              <a:rPr lang="en-US" sz="1800" dirty="0">
                <a:latin typeface="Times New Roman" panose="02020603050405020304" pitchFamily="18" charset="0"/>
                <a:cs typeface="Times New Roman" panose="02020603050405020304" pitchFamily="18" charset="0"/>
              </a:rPr>
              <a:t>a depth gauge.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the figure shown, 19 main scale divisions are divided into 20 equal parts in the </a:t>
            </a:r>
            <a:r>
              <a:rPr lang="en-US" sz="1800" dirty="0" err="1">
                <a:latin typeface="Times New Roman" panose="02020603050405020304" pitchFamily="18" charset="0"/>
                <a:cs typeface="Times New Roman" panose="02020603050405020304" pitchFamily="18" charset="0"/>
              </a:rPr>
              <a:t>vernier</a:t>
            </a:r>
            <a:r>
              <a:rPr lang="en-US" sz="1800" dirty="0">
                <a:latin typeface="Times New Roman" panose="02020603050405020304" pitchFamily="18" charset="0"/>
                <a:cs typeface="Times New Roman" panose="02020603050405020304" pitchFamily="18" charset="0"/>
              </a:rPr>
              <a:t> scale. Hence, least count of the </a:t>
            </a:r>
            <a:r>
              <a:rPr lang="en-US" sz="1800" dirty="0" err="1">
                <a:latin typeface="Times New Roman" panose="02020603050405020304" pitchFamily="18" charset="0"/>
                <a:cs typeface="Times New Roman" panose="02020603050405020304" pitchFamily="18" charset="0"/>
              </a:rPr>
              <a:t>vernier</a:t>
            </a:r>
            <a:r>
              <a:rPr lang="en-US" sz="1800" dirty="0">
                <a:latin typeface="Times New Roman" panose="02020603050405020304" pitchFamily="18" charset="0"/>
                <a:cs typeface="Times New Roman" panose="02020603050405020304" pitchFamily="18" charset="0"/>
              </a:rPr>
              <a:t> = 1 main scale division – 1 </a:t>
            </a:r>
            <a:r>
              <a:rPr lang="en-US" sz="1800" dirty="0" err="1">
                <a:latin typeface="Times New Roman" panose="02020603050405020304" pitchFamily="18" charset="0"/>
                <a:cs typeface="Times New Roman" panose="02020603050405020304" pitchFamily="18" charset="0"/>
              </a:rPr>
              <a:t>vernier</a:t>
            </a:r>
            <a:r>
              <a:rPr lang="en-US" sz="1800" dirty="0">
                <a:latin typeface="Times New Roman" panose="02020603050405020304" pitchFamily="18" charset="0"/>
                <a:cs typeface="Times New Roman" panose="02020603050405020304" pitchFamily="18" charset="0"/>
              </a:rPr>
              <a:t> scale division = 1 – 19/20 = 0.05 mm.</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size is specified by the maximum  measurement  it </a:t>
            </a:r>
            <a:r>
              <a:rPr lang="en-US" sz="1800" dirty="0" smtClean="0">
                <a:latin typeface="Times New Roman" panose="02020603050405020304" pitchFamily="18" charset="0"/>
                <a:cs typeface="Times New Roman" panose="02020603050405020304" pitchFamily="18" charset="0"/>
              </a:rPr>
              <a:t>can</a:t>
            </a:r>
            <a:r>
              <a:rPr lang="en-IN"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make </a:t>
            </a:r>
            <a:r>
              <a:rPr lang="en-US" sz="1800" dirty="0">
                <a:latin typeface="Times New Roman" panose="02020603050405020304" pitchFamily="18" charset="0"/>
                <a:cs typeface="Times New Roman" panose="02020603050405020304" pitchFamily="18" charset="0"/>
              </a:rPr>
              <a:t>ranging from 150 to 300 mm.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accuracy of the instrument depends on the least count, varying from 0.1 to 0.02.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Other </a:t>
            </a:r>
            <a:r>
              <a:rPr lang="en-US" sz="1800" dirty="0">
                <a:latin typeface="Times New Roman" panose="02020603050405020304" pitchFamily="18" charset="0"/>
                <a:cs typeface="Times New Roman" panose="02020603050405020304" pitchFamily="18" charset="0"/>
              </a:rPr>
              <a:t>types of </a:t>
            </a:r>
            <a:r>
              <a:rPr lang="en-US" sz="1800" dirty="0" err="1">
                <a:latin typeface="Times New Roman" panose="02020603050405020304" pitchFamily="18" charset="0"/>
                <a:cs typeface="Times New Roman" panose="02020603050405020304" pitchFamily="18" charset="0"/>
              </a:rPr>
              <a:t>verniers</a:t>
            </a:r>
            <a:r>
              <a:rPr lang="en-US" sz="1800" dirty="0">
                <a:latin typeface="Times New Roman" panose="02020603050405020304" pitchFamily="18" charset="0"/>
                <a:cs typeface="Times New Roman" panose="02020603050405020304" pitchFamily="18" charset="0"/>
              </a:rPr>
              <a:t> include dial </a:t>
            </a:r>
            <a:r>
              <a:rPr lang="en-US" sz="1800" dirty="0" err="1">
                <a:latin typeface="Times New Roman" panose="02020603050405020304" pitchFamily="18" charset="0"/>
                <a:cs typeface="Times New Roman" panose="02020603050405020304" pitchFamily="18" charset="0"/>
              </a:rPr>
              <a:t>vernier</a:t>
            </a:r>
            <a:r>
              <a:rPr lang="en-US" sz="1800" dirty="0">
                <a:latin typeface="Times New Roman" panose="02020603050405020304" pitchFamily="18" charset="0"/>
                <a:cs typeface="Times New Roman" panose="02020603050405020304" pitchFamily="18" charset="0"/>
              </a:rPr>
              <a:t>, digital </a:t>
            </a:r>
            <a:r>
              <a:rPr lang="en-US" sz="1800" dirty="0" err="1">
                <a:latin typeface="Times New Roman" panose="02020603050405020304" pitchFamily="18" charset="0"/>
                <a:cs typeface="Times New Roman" panose="02020603050405020304" pitchFamily="18" charset="0"/>
              </a:rPr>
              <a:t>vernier</a:t>
            </a:r>
            <a:r>
              <a:rPr lang="en-US" sz="1800" dirty="0">
                <a:latin typeface="Times New Roman" panose="02020603050405020304" pitchFamily="18" charset="0"/>
                <a:cs typeface="Times New Roman" panose="02020603050405020304" pitchFamily="18" charset="0"/>
              </a:rPr>
              <a:t> with more accuracy etc.</a:t>
            </a:r>
            <a:endParaRPr lang="en-IN" sz="1800" dirty="0">
              <a:latin typeface="Times New Roman" panose="02020603050405020304" pitchFamily="18" charset="0"/>
              <a:cs typeface="Times New Roman" panose="02020603050405020304" pitchFamily="18" charset="0"/>
            </a:endParaRPr>
          </a:p>
        </p:txBody>
      </p:sp>
      <p:pic>
        <p:nvPicPr>
          <p:cNvPr id="5" name="image14.jpeg"/>
          <p:cNvPicPr/>
          <p:nvPr/>
        </p:nvPicPr>
        <p:blipFill>
          <a:blip r:embed="rId2" cstate="print"/>
          <a:stretch>
            <a:fillRect/>
          </a:stretch>
        </p:blipFill>
        <p:spPr>
          <a:xfrm>
            <a:off x="7788166" y="1825624"/>
            <a:ext cx="4403834" cy="3072197"/>
          </a:xfrm>
          <a:prstGeom prst="rect">
            <a:avLst/>
          </a:prstGeom>
        </p:spPr>
      </p:pic>
    </p:spTree>
    <p:extLst>
      <p:ext uri="{BB962C8B-B14F-4D97-AF65-F5344CB8AC3E}">
        <p14:creationId xmlns:p14="http://schemas.microsoft.com/office/powerpoint/2010/main" val="2989606147"/>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MEASURING TOOLS-VERNIER HEIGHT GAUGE</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a:xfrm>
            <a:off x="838200" y="1825625"/>
            <a:ext cx="6403428" cy="4351338"/>
          </a:xfrm>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vernier</a:t>
            </a:r>
            <a:r>
              <a:rPr lang="en-US" sz="1800" dirty="0">
                <a:latin typeface="Times New Roman" panose="02020603050405020304" pitchFamily="18" charset="0"/>
                <a:cs typeface="Times New Roman" panose="02020603050405020304" pitchFamily="18" charset="0"/>
              </a:rPr>
              <a:t> height gauge, clamped with a scriber, is shown in figure. It is used for layout work.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An </a:t>
            </a:r>
            <a:r>
              <a:rPr lang="en-US" sz="1800" dirty="0">
                <a:latin typeface="Times New Roman" panose="02020603050405020304" pitchFamily="18" charset="0"/>
                <a:cs typeface="Times New Roman" panose="02020603050405020304" pitchFamily="18" charset="0"/>
              </a:rPr>
              <a:t>offset scriber is used when it is required to take measurements from the surface, on which the gauge is standing.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accuracy and working principle of the gauge are the same as those of the </a:t>
            </a:r>
            <a:r>
              <a:rPr lang="en-US" sz="1800" dirty="0" err="1">
                <a:latin typeface="Times New Roman" panose="02020603050405020304" pitchFamily="18" charset="0"/>
                <a:cs typeface="Times New Roman" panose="02020603050405020304" pitchFamily="18" charset="0"/>
              </a:rPr>
              <a:t>vernier</a:t>
            </a:r>
            <a:r>
              <a:rPr lang="en-US" sz="1800" dirty="0">
                <a:latin typeface="Times New Roman" panose="02020603050405020304" pitchFamily="18" charset="0"/>
                <a:cs typeface="Times New Roman" panose="02020603050405020304" pitchFamily="18" charset="0"/>
              </a:rPr>
              <a:t> caliper.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capacity of the height gauge is specified by the maximum height it can measure. It varies from 150 mm to 1000 mm.</a:t>
            </a:r>
            <a:endParaRPr lang="en-IN" sz="1800" dirty="0">
              <a:latin typeface="Times New Roman" panose="02020603050405020304" pitchFamily="18" charset="0"/>
              <a:cs typeface="Times New Roman" panose="02020603050405020304" pitchFamily="18" charset="0"/>
            </a:endParaRPr>
          </a:p>
        </p:txBody>
      </p:sp>
      <p:pic>
        <p:nvPicPr>
          <p:cNvPr id="7" name="image15.jpeg"/>
          <p:cNvPicPr/>
          <p:nvPr/>
        </p:nvPicPr>
        <p:blipFill>
          <a:blip r:embed="rId2" cstate="print"/>
          <a:stretch>
            <a:fillRect/>
          </a:stretch>
        </p:blipFill>
        <p:spPr>
          <a:xfrm>
            <a:off x="7893269" y="1703229"/>
            <a:ext cx="4183117" cy="4130012"/>
          </a:xfrm>
          <a:prstGeom prst="rect">
            <a:avLst/>
          </a:prstGeom>
        </p:spPr>
      </p:pic>
    </p:spTree>
    <p:extLst>
      <p:ext uri="{BB962C8B-B14F-4D97-AF65-F5344CB8AC3E}">
        <p14:creationId xmlns:p14="http://schemas.microsoft.com/office/powerpoint/2010/main" val="129948005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MEASURING TOOLS-OUTSIDE MICROMETER</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a:xfrm>
            <a:off x="838200" y="1825625"/>
            <a:ext cx="6403428" cy="4351338"/>
          </a:xfrm>
        </p:spPr>
        <p:txBody>
          <a:bodyPr>
            <a:normAutofit/>
          </a:bodyPr>
          <a:lstStyle/>
          <a:p>
            <a:r>
              <a:rPr lang="en-US" sz="1800" dirty="0">
                <a:latin typeface="Times New Roman" panose="02020603050405020304" pitchFamily="18" charset="0"/>
                <a:cs typeface="Times New Roman" panose="02020603050405020304" pitchFamily="18" charset="0"/>
              </a:rPr>
              <a:t>This is used for measuring external dimensions accurately.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Figure </a:t>
            </a:r>
            <a:r>
              <a:rPr lang="en-US" sz="1800" dirty="0">
                <a:latin typeface="Times New Roman" panose="02020603050405020304" pitchFamily="18" charset="0"/>
                <a:cs typeface="Times New Roman" panose="02020603050405020304" pitchFamily="18" charset="0"/>
              </a:rPr>
              <a:t>shows a micrometer of 0 to 25 mm range with an accuracy of 0.01 mm.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are available in different ranges with interchangeable anvils varying from 0-25 mm to 2000 mm in sizes and 0.01 to 0.001 in accuracy.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There </a:t>
            </a:r>
            <a:r>
              <a:rPr lang="en-US" sz="1800" dirty="0">
                <a:latin typeface="Times New Roman" panose="02020603050405020304" pitchFamily="18" charset="0"/>
                <a:cs typeface="Times New Roman" panose="02020603050405020304" pitchFamily="18" charset="0"/>
              </a:rPr>
              <a:t>are many types of micrometers designed for special purpose use.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They </a:t>
            </a:r>
            <a:r>
              <a:rPr lang="en-US" sz="1800" dirty="0">
                <a:latin typeface="Times New Roman" panose="02020603050405020304" pitchFamily="18" charset="0"/>
                <a:cs typeface="Times New Roman" panose="02020603050405020304" pitchFamily="18" charset="0"/>
              </a:rPr>
              <a:t>include thread micrometers to </a:t>
            </a:r>
            <a:r>
              <a:rPr lang="en-US" sz="1800" dirty="0" smtClean="0">
                <a:latin typeface="Times New Roman" panose="02020603050405020304" pitchFamily="18" charset="0"/>
                <a:cs typeface="Times New Roman" panose="02020603050405020304" pitchFamily="18" charset="0"/>
              </a:rPr>
              <a:t>measure</a:t>
            </a:r>
            <a:r>
              <a:rPr lang="en-IN"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thread</a:t>
            </a: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dimensions,tube</a:t>
            </a:r>
            <a:r>
              <a:rPr lang="en-IN"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micrometers </a:t>
            </a:r>
            <a:r>
              <a:rPr lang="en-US" sz="1800" dirty="0">
                <a:latin typeface="Times New Roman" panose="02020603050405020304" pitchFamily="18" charset="0"/>
                <a:cs typeface="Times New Roman" panose="02020603050405020304" pitchFamily="18" charset="0"/>
              </a:rPr>
              <a:t>to measure wall thickness of tubes, etc.</a:t>
            </a:r>
            <a:endParaRPr lang="en-IN" sz="1800" dirty="0">
              <a:latin typeface="Times New Roman" panose="02020603050405020304" pitchFamily="18" charset="0"/>
              <a:cs typeface="Times New Roman" panose="02020603050405020304" pitchFamily="18" charset="0"/>
            </a:endParaRPr>
          </a:p>
        </p:txBody>
      </p:sp>
      <p:pic>
        <p:nvPicPr>
          <p:cNvPr id="5" name="image16.jpeg"/>
          <p:cNvPicPr/>
          <p:nvPr/>
        </p:nvPicPr>
        <p:blipFill>
          <a:blip r:embed="rId2" cstate="print"/>
          <a:stretch>
            <a:fillRect/>
          </a:stretch>
        </p:blipFill>
        <p:spPr>
          <a:xfrm>
            <a:off x="7861738" y="1825625"/>
            <a:ext cx="4330262" cy="3398016"/>
          </a:xfrm>
          <a:prstGeom prst="rect">
            <a:avLst/>
          </a:prstGeom>
        </p:spPr>
      </p:pic>
    </p:spTree>
    <p:extLst>
      <p:ext uri="{BB962C8B-B14F-4D97-AF65-F5344CB8AC3E}">
        <p14:creationId xmlns:p14="http://schemas.microsoft.com/office/powerpoint/2010/main" val="2514874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MEASURING TOOLS-FEELER GAUGE</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a:xfrm>
            <a:off x="838200" y="1825625"/>
            <a:ext cx="6403428" cy="4351338"/>
          </a:xfrm>
        </p:spPr>
        <p:txBody>
          <a:bodyPr>
            <a:normAutofit/>
          </a:bodyPr>
          <a:lstStyle/>
          <a:p>
            <a:r>
              <a:rPr lang="en-US" sz="1800" dirty="0">
                <a:latin typeface="Times New Roman" panose="02020603050405020304" pitchFamily="18" charset="0"/>
                <a:cs typeface="Times New Roman" panose="02020603050405020304" pitchFamily="18" charset="0"/>
              </a:rPr>
              <a:t>The thickness gauges or feeler gauges are a set of gauges consisting of thin strips of metal of varying thickness.</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They are widely used for measuring and checking bearing-clearance, adjusting tappets, spark plug gaps, and so on.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thickness varies from 0.05 to 0.5 mm.</a:t>
            </a:r>
            <a:endParaRPr lang="en-IN" sz="1800" dirty="0">
              <a:latin typeface="Times New Roman" panose="02020603050405020304" pitchFamily="18" charset="0"/>
              <a:cs typeface="Times New Roman" panose="02020603050405020304" pitchFamily="18" charset="0"/>
            </a:endParaRPr>
          </a:p>
        </p:txBody>
      </p:sp>
      <p:pic>
        <p:nvPicPr>
          <p:cNvPr id="7" name="image19.jpeg"/>
          <p:cNvPicPr/>
          <p:nvPr/>
        </p:nvPicPr>
        <p:blipFill>
          <a:blip r:embed="rId2" cstate="print"/>
          <a:stretch>
            <a:fillRect/>
          </a:stretch>
        </p:blipFill>
        <p:spPr>
          <a:xfrm>
            <a:off x="7567449" y="1690688"/>
            <a:ext cx="4109544" cy="2870802"/>
          </a:xfrm>
          <a:prstGeom prst="rect">
            <a:avLst/>
          </a:prstGeom>
        </p:spPr>
      </p:pic>
    </p:spTree>
    <p:extLst>
      <p:ext uri="{BB962C8B-B14F-4D97-AF65-F5344CB8AC3E}">
        <p14:creationId xmlns:p14="http://schemas.microsoft.com/office/powerpoint/2010/main" val="2811416381"/>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MEASURING TOOLS-RADIUS GAUGE</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a:xfrm>
            <a:off x="838200" y="1825625"/>
            <a:ext cx="6403428" cy="4351338"/>
          </a:xfrm>
        </p:spPr>
        <p:txBody>
          <a:bodyPr>
            <a:normAutofit/>
          </a:bodyPr>
          <a:lstStyle/>
          <a:p>
            <a:r>
              <a:rPr lang="en-US" sz="1800" dirty="0">
                <a:latin typeface="Times New Roman" panose="02020603050405020304" pitchFamily="18" charset="0"/>
                <a:cs typeface="Times New Roman" panose="02020603050405020304" pitchFamily="18" charset="0"/>
              </a:rPr>
              <a:t>Also known as fillet gauges, these are of thin flat steel tool used for inspecting and checking</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or laying out work having a given radius.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Such </a:t>
            </a:r>
            <a:r>
              <a:rPr lang="en-US" sz="1800" dirty="0">
                <a:latin typeface="Times New Roman" panose="02020603050405020304" pitchFamily="18" charset="0"/>
                <a:cs typeface="Times New Roman" panose="02020603050405020304" pitchFamily="18" charset="0"/>
              </a:rPr>
              <a:t>a gauge is made in sets of individual gauges for measuring concave (internal) or convex (external) radius.</a:t>
            </a:r>
            <a:endParaRPr lang="en-IN" sz="1800" dirty="0">
              <a:latin typeface="Times New Roman" panose="02020603050405020304" pitchFamily="18" charset="0"/>
              <a:cs typeface="Times New Roman" panose="02020603050405020304" pitchFamily="18" charset="0"/>
            </a:endParaRPr>
          </a:p>
          <a:p>
            <a:endParaRPr lang="en-IN" dirty="0"/>
          </a:p>
          <a:p>
            <a:pPr marL="0" indent="0">
              <a:buNone/>
            </a:pPr>
            <a:endParaRPr lang="en-IN" dirty="0"/>
          </a:p>
          <a:p>
            <a:endParaRPr lang="en-IN" sz="1800" dirty="0">
              <a:latin typeface="Times New Roman" panose="02020603050405020304" pitchFamily="18" charset="0"/>
              <a:cs typeface="Times New Roman" panose="02020603050405020304" pitchFamily="18" charset="0"/>
            </a:endParaRPr>
          </a:p>
        </p:txBody>
      </p:sp>
      <p:pic>
        <p:nvPicPr>
          <p:cNvPr id="5" name="image20.jpeg"/>
          <p:cNvPicPr/>
          <p:nvPr/>
        </p:nvPicPr>
        <p:blipFill>
          <a:blip r:embed="rId2" cstate="print"/>
          <a:stretch>
            <a:fillRect/>
          </a:stretch>
        </p:blipFill>
        <p:spPr>
          <a:xfrm>
            <a:off x="7788166" y="1825625"/>
            <a:ext cx="4054678" cy="2031672"/>
          </a:xfrm>
          <a:prstGeom prst="rect">
            <a:avLst/>
          </a:prstGeom>
        </p:spPr>
      </p:pic>
    </p:spTree>
    <p:extLst>
      <p:ext uri="{BB962C8B-B14F-4D97-AF65-F5344CB8AC3E}">
        <p14:creationId xmlns:p14="http://schemas.microsoft.com/office/powerpoint/2010/main" val="1118183128"/>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CUTTING TOOLS –HACK SAW</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a:xfrm>
            <a:off x="838200" y="1825625"/>
            <a:ext cx="6403428" cy="4351338"/>
          </a:xfrm>
        </p:spPr>
        <p:txBody>
          <a:bodyPr>
            <a:normAutofit/>
          </a:bodyPr>
          <a:lstStyle/>
          <a:p>
            <a:r>
              <a:rPr lang="en-US" sz="1900" dirty="0">
                <a:latin typeface="Times New Roman" panose="02020603050405020304" pitchFamily="18" charset="0"/>
                <a:cs typeface="Times New Roman" panose="02020603050405020304" pitchFamily="18" charset="0"/>
              </a:rPr>
              <a:t>The hacksaw is used for cutting metal by hand</a:t>
            </a:r>
            <a:r>
              <a:rPr lang="en-US" sz="1900" dirty="0" smtClean="0">
                <a:latin typeface="Times New Roman" panose="02020603050405020304" pitchFamily="18" charset="0"/>
                <a:cs typeface="Times New Roman" panose="02020603050405020304" pitchFamily="18" charset="0"/>
              </a:rPr>
              <a:t>.</a:t>
            </a:r>
          </a:p>
          <a:p>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It consists of a frame which holds a thin blade, firmly in position. The blade has a number of cutting teeth. </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number of teeth per 25 mm of the blade length or teeth per inch (TPI) is selected on the basis of the work material and thickness (Table 1) being cut. </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Figure </a:t>
            </a:r>
            <a:r>
              <a:rPr lang="en-US" sz="1900" dirty="0">
                <a:latin typeface="Times New Roman" panose="02020603050405020304" pitchFamily="18" charset="0"/>
                <a:cs typeface="Times New Roman" panose="02020603050405020304" pitchFamily="18" charset="0"/>
              </a:rPr>
              <a:t>shows two types of hacksaw frames with a blade fixed.</a:t>
            </a:r>
            <a:endParaRPr lang="en-IN"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The teeth of the hacksaw blade are staggered, as shown in figure which is known as “set of teeth”. </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These </a:t>
            </a:r>
            <a:r>
              <a:rPr lang="en-US" sz="1900" dirty="0">
                <a:latin typeface="Times New Roman" panose="02020603050405020304" pitchFamily="18" charset="0"/>
                <a:cs typeface="Times New Roman" panose="02020603050405020304" pitchFamily="18" charset="0"/>
              </a:rPr>
              <a:t>make the slots wider than the blade thickness, preventing the blade from jamming.’</a:t>
            </a:r>
            <a:endParaRPr lang="en-IN" sz="1900" dirty="0">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7" name="image23.jpeg"/>
          <p:cNvPicPr/>
          <p:nvPr/>
        </p:nvPicPr>
        <p:blipFill>
          <a:blip r:embed="rId2" cstate="print"/>
          <a:stretch>
            <a:fillRect/>
          </a:stretch>
        </p:blipFill>
        <p:spPr>
          <a:xfrm>
            <a:off x="8071945" y="1690688"/>
            <a:ext cx="3833133" cy="3900815"/>
          </a:xfrm>
          <a:prstGeom prst="rect">
            <a:avLst/>
          </a:prstGeom>
        </p:spPr>
      </p:pic>
    </p:spTree>
    <p:extLst>
      <p:ext uri="{BB962C8B-B14F-4D97-AF65-F5344CB8AC3E}">
        <p14:creationId xmlns:p14="http://schemas.microsoft.com/office/powerpoint/2010/main" val="175124989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900"/>
            <a:ext cx="9144000" cy="485721"/>
          </a:xfrm>
        </p:spPr>
        <p:txBody>
          <a:bodyPr>
            <a:noAutofit/>
          </a:bodyPr>
          <a:lstStyle/>
          <a:p>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FITTING-INTRODUCTION</a:t>
            </a:r>
            <a:endParaRPr lang="en-IN"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35725" y="861848"/>
            <a:ext cx="10752082" cy="5707118"/>
          </a:xfrm>
        </p:spPr>
        <p:txBody>
          <a:bodyPr>
            <a:normAutofit/>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Manufacturing processes are broadly classified into four categories;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Casting </a:t>
            </a:r>
            <a:r>
              <a:rPr lang="en-US" dirty="0" smtClean="0">
                <a:latin typeface="Times New Roman" panose="02020603050405020304" pitchFamily="18" charset="0"/>
                <a:cs typeface="Times New Roman" panose="02020603050405020304" pitchFamily="18" charset="0"/>
              </a:rPr>
              <a:t>processes</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(ii)Forming </a:t>
            </a:r>
            <a:r>
              <a:rPr lang="en-US" dirty="0">
                <a:latin typeface="Times New Roman" panose="02020603050405020304" pitchFamily="18" charset="0"/>
                <a:cs typeface="Times New Roman" panose="02020603050405020304" pitchFamily="18" charset="0"/>
              </a:rPr>
              <a:t>processes, (iii) Fabrication processes, and (iv) Material removal processes.</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all these processes, components are produced with the help of either machines or manual effort. </a:t>
            </a: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attention of a fitter is required at various stages of manufacture starting from marking to assembling and testing the finished goods.</a:t>
            </a:r>
            <a:endParaRPr lang="en-IN"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Working on components with hand tools and instruments, mostly on work benches is generally referred to as ‘Fitting work’. </a:t>
            </a: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hand operations in fitting shop include marking, filing, sawing, scraping, drilling, tapping, grinding, </a:t>
            </a:r>
            <a:r>
              <a:rPr lang="en-US" dirty="0" smtClean="0">
                <a:latin typeface="Times New Roman" panose="02020603050405020304" pitchFamily="18" charset="0"/>
                <a:cs typeface="Times New Roman" panose="02020603050405020304" pitchFamily="18" charset="0"/>
              </a:rPr>
              <a:t>etc., using </a:t>
            </a:r>
            <a:r>
              <a:rPr lang="en-US" dirty="0">
                <a:latin typeface="Times New Roman" panose="02020603050405020304" pitchFamily="18" charset="0"/>
                <a:cs typeface="Times New Roman" panose="02020603050405020304" pitchFamily="18" charset="0"/>
              </a:rPr>
              <a:t>hand tools or power operated portable tools. </a:t>
            </a: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Measuring </a:t>
            </a:r>
            <a:r>
              <a:rPr lang="en-US" dirty="0">
                <a:latin typeface="Times New Roman" panose="02020603050405020304" pitchFamily="18" charset="0"/>
                <a:cs typeface="Times New Roman" panose="02020603050405020304" pitchFamily="18" charset="0"/>
              </a:rPr>
              <a:t>and inspection of components and maintenance of equipment is also considered as important work of fitting shop technicians.</a:t>
            </a:r>
            <a:endParaRPr lang="en-IN" dirty="0">
              <a:latin typeface="Times New Roman" panose="02020603050405020304" pitchFamily="18" charset="0"/>
              <a:cs typeface="Times New Roman" panose="02020603050405020304" pitchFamily="18" charset="0"/>
            </a:endParaRPr>
          </a:p>
          <a:p>
            <a:pPr algn="l"/>
            <a:endParaRPr lang="en-IN"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CUTTING TOOLS –CHISELS</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a:xfrm>
            <a:off x="838200" y="1825625"/>
            <a:ext cx="6403428" cy="4351338"/>
          </a:xfrm>
        </p:spPr>
        <p:txBody>
          <a:bodyPr>
            <a:normAutofit/>
          </a:bodyPr>
          <a:lstStyle/>
          <a:p>
            <a:r>
              <a:rPr lang="en-US" sz="1800" dirty="0">
                <a:latin typeface="Times New Roman" panose="02020603050405020304" pitchFamily="18" charset="0"/>
                <a:cs typeface="Times New Roman" panose="02020603050405020304" pitchFamily="18" charset="0"/>
              </a:rPr>
              <a:t>Chisels are used for removing surplus metal or for cutting thin sheets.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tools are made from 0.9% to 1.0% carbon steel of octagonal or hexagonal section</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Chisels are annealed, hardened and tempered to produce a tough shank and a hard cutting edge.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Annealing </a:t>
            </a:r>
            <a:r>
              <a:rPr lang="en-US" sz="1800" dirty="0">
                <a:latin typeface="Times New Roman" panose="02020603050405020304" pitchFamily="18" charset="0"/>
                <a:cs typeface="Times New Roman" panose="02020603050405020304" pitchFamily="18" charset="0"/>
              </a:rPr>
              <a:t>relieves the internal stresses in the metal.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cutting angle of the chisel for general purpose is 60 degrees.</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flat chisel is a common chisel used for chipping and cuffing off thin sheet-metal.</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cape chisel is narrow shaped tool.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cased mostly for the chipping grooves and keyways.</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image25.jpeg"/>
          <p:cNvPicPr/>
          <p:nvPr/>
        </p:nvPicPr>
        <p:blipFill>
          <a:blip r:embed="rId2" cstate="print"/>
          <a:stretch>
            <a:fillRect/>
          </a:stretch>
        </p:blipFill>
        <p:spPr>
          <a:xfrm>
            <a:off x="8439807" y="1825625"/>
            <a:ext cx="3447393" cy="2861989"/>
          </a:xfrm>
          <a:prstGeom prst="rect">
            <a:avLst/>
          </a:prstGeom>
        </p:spPr>
      </p:pic>
    </p:spTree>
    <p:extLst>
      <p:ext uri="{BB962C8B-B14F-4D97-AF65-F5344CB8AC3E}">
        <p14:creationId xmlns:p14="http://schemas.microsoft.com/office/powerpoint/2010/main" val="163576775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FINISHING TOOLS –FILES</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a:xfrm>
            <a:off x="838200" y="1825625"/>
            <a:ext cx="6403428" cy="4351338"/>
          </a:xfrm>
        </p:spPr>
        <p:txBody>
          <a:bodyPr>
            <a:normAutofit/>
          </a:bodyPr>
          <a:lstStyle/>
          <a:p>
            <a:r>
              <a:rPr lang="en-US" sz="1800" dirty="0">
                <a:latin typeface="Times New Roman" panose="02020603050405020304" pitchFamily="18" charset="0"/>
                <a:cs typeface="Times New Roman" panose="02020603050405020304" pitchFamily="18" charset="0"/>
              </a:rPr>
              <a:t>Filing is one of the methods of removing small  amounts  of  material from the surface of a metal part.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file is a hardened steel tool, having slant parallel rows of cutting edges or teeth  on  its  surfaces.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On  </a:t>
            </a:r>
            <a:r>
              <a:rPr lang="en-US" sz="1800" dirty="0">
                <a:latin typeface="Times New Roman" panose="02020603050405020304" pitchFamily="18" charset="0"/>
                <a:cs typeface="Times New Roman" panose="02020603050405020304" pitchFamily="18" charset="0"/>
              </a:rPr>
              <a:t>the faces the teeth are usually diagonal to the edge.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One </a:t>
            </a:r>
            <a:r>
              <a:rPr lang="en-US" sz="1800" dirty="0">
                <a:latin typeface="Times New Roman" panose="02020603050405020304" pitchFamily="18" charset="0"/>
                <a:cs typeface="Times New Roman" panose="02020603050405020304" pitchFamily="18" charset="0"/>
              </a:rPr>
              <a:t>end of the file is shaped to fit into a wooden handle.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Figure </a:t>
            </a:r>
            <a:r>
              <a:rPr lang="en-US" sz="1800" dirty="0">
                <a:latin typeface="Times New Roman" panose="02020603050405020304" pitchFamily="18" charset="0"/>
                <a:cs typeface="Times New Roman" panose="02020603050405020304" pitchFamily="18" charset="0"/>
              </a:rPr>
              <a:t>shows the parts of a hand file</a:t>
            </a:r>
            <a:r>
              <a:rPr lang="en-US" sz="1800" dirty="0" smtClean="0">
                <a:latin typeface="Times New Roman" panose="02020603050405020304" pitchFamily="18" charset="0"/>
                <a:cs typeface="Times New Roman" panose="02020603050405020304" pitchFamily="18" charset="0"/>
              </a:rPr>
              <a:t>.</a:t>
            </a:r>
            <a:r>
              <a:rPr lang="en-US" dirty="0"/>
              <a:t> </a:t>
            </a:r>
            <a:endParaRPr lang="en-US" dirty="0" smtClean="0"/>
          </a:p>
          <a:p>
            <a:r>
              <a:rPr lang="en-US" sz="1800" dirty="0" smtClean="0">
                <a:latin typeface="Times New Roman" panose="02020603050405020304" pitchFamily="18" charset="0"/>
                <a:cs typeface="Times New Roman" panose="02020603050405020304" pitchFamily="18" charset="0"/>
              </a:rPr>
              <a:t>The hand file is parallel in width and tapering slightly in thickness, towards the tip. </a:t>
            </a:r>
          </a:p>
          <a:p>
            <a:r>
              <a:rPr lang="en-US" sz="1800" dirty="0" smtClean="0">
                <a:latin typeface="Times New Roman" panose="02020603050405020304" pitchFamily="18" charset="0"/>
                <a:cs typeface="Times New Roman" panose="02020603050405020304" pitchFamily="18" charset="0"/>
              </a:rPr>
              <a:t>It is provided with double cut teeth on the faces, single cut on one edge and no teeth on the other edge, which is known as the safe edge.</a:t>
            </a:r>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7" name="image35.jpeg"/>
          <p:cNvPicPr/>
          <p:nvPr/>
        </p:nvPicPr>
        <p:blipFill>
          <a:blip r:embed="rId2" cstate="print"/>
          <a:stretch>
            <a:fillRect/>
          </a:stretch>
        </p:blipFill>
        <p:spPr>
          <a:xfrm>
            <a:off x="7141056" y="1690688"/>
            <a:ext cx="4720590" cy="2124567"/>
          </a:xfrm>
          <a:prstGeom prst="rect">
            <a:avLst/>
          </a:prstGeom>
        </p:spPr>
      </p:pic>
    </p:spTree>
    <p:extLst>
      <p:ext uri="{BB962C8B-B14F-4D97-AF65-F5344CB8AC3E}">
        <p14:creationId xmlns:p14="http://schemas.microsoft.com/office/powerpoint/2010/main" val="138317733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FINISHING TOOLS –TYPES OF FILES</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a:xfrm>
            <a:off x="838200" y="1825625"/>
            <a:ext cx="6403428" cy="4351338"/>
          </a:xfrm>
        </p:spPr>
        <p:txBody>
          <a:bodyPr>
            <a:normAutofit fontScale="70000" lnSpcReduction="20000"/>
          </a:bodyPr>
          <a:lstStyle/>
          <a:p>
            <a:r>
              <a:rPr lang="en-US" b="1" dirty="0" smtClean="0">
                <a:latin typeface="Times New Roman" panose="02020603050405020304" pitchFamily="18" charset="0"/>
                <a:cs typeface="Times New Roman" panose="02020603050405020304" pitchFamily="18" charset="0"/>
              </a:rPr>
              <a:t>Hand file</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Rectangular </a:t>
            </a:r>
            <a:r>
              <a:rPr lang="en-US" dirty="0">
                <a:latin typeface="Times New Roman" panose="02020603050405020304" pitchFamily="18" charset="0"/>
                <a:cs typeface="Times New Roman" panose="02020603050405020304" pitchFamily="18" charset="0"/>
              </a:rPr>
              <a:t>in section and tapered in thickness but parallel in width.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faces carry double cut teeth and one of the edges single cut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other edge, known as safe edge, does not have any teeth and hence this file is also known as safe edge file.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useful in filing a surface which is at right angles to an already finished surface.</a:t>
            </a:r>
            <a:endParaRPr lang="en-IN" sz="2000"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Flat </a:t>
            </a:r>
            <a:r>
              <a:rPr lang="en-US" b="1" dirty="0">
                <a:latin typeface="Times New Roman" panose="02020603050405020304" pitchFamily="18" charset="0"/>
                <a:cs typeface="Times New Roman" panose="02020603050405020304" pitchFamily="18" charset="0"/>
              </a:rPr>
              <a:t>file</a:t>
            </a:r>
            <a:r>
              <a:rPr lang="en-US" b="1" dirty="0"/>
              <a:t>	</a:t>
            </a:r>
            <a:endParaRPr lang="en-US" b="1" dirty="0" smtClean="0"/>
          </a:p>
          <a:p>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is rectangular in section and tapered for 1/3 length in width and thickness towards the tip</a:t>
            </a:r>
            <a:r>
              <a:rPr lang="en-US" sz="2600" dirty="0" smtClean="0">
                <a:latin typeface="Times New Roman" panose="02020603050405020304" pitchFamily="18" charset="0"/>
                <a:cs typeface="Times New Roman" panose="02020603050405020304" pitchFamily="18" charset="0"/>
              </a:rPr>
              <a:t>.</a:t>
            </a:r>
          </a:p>
          <a:p>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faces carry double cut teeth and the edges carry single cut teeth. It is a general purpose file</a:t>
            </a:r>
            <a:r>
              <a:rPr lang="en-US" sz="2600" dirty="0" smtClean="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p:txBody>
      </p:sp>
      <p:pic>
        <p:nvPicPr>
          <p:cNvPr id="5" name="image36.jpeg"/>
          <p:cNvPicPr/>
          <p:nvPr/>
        </p:nvPicPr>
        <p:blipFill>
          <a:blip r:embed="rId2" cstate="print"/>
          <a:stretch>
            <a:fillRect/>
          </a:stretch>
        </p:blipFill>
        <p:spPr>
          <a:xfrm>
            <a:off x="8504904" y="1825624"/>
            <a:ext cx="3371785" cy="3955065"/>
          </a:xfrm>
          <a:prstGeom prst="rect">
            <a:avLst/>
          </a:prstGeom>
        </p:spPr>
      </p:pic>
    </p:spTree>
    <p:extLst>
      <p:ext uri="{BB962C8B-B14F-4D97-AF65-F5344CB8AC3E}">
        <p14:creationId xmlns:p14="http://schemas.microsoft.com/office/powerpoint/2010/main" val="423991843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FINISHING TOOLS –TYPES OF FILES</a:t>
            </a:r>
            <a:endParaRPr lang="en-US" dirty="0">
              <a:ln w="22225">
                <a:solidFill>
                  <a:schemeClr val="accent2"/>
                </a:solidFill>
                <a:prstDash val="solid"/>
              </a:ln>
              <a:solidFill>
                <a:schemeClr val="accent2">
                  <a:lumMod val="40000"/>
                  <a:lumOff val="60000"/>
                </a:schemeClr>
              </a:solidFill>
              <a:effectLst/>
              <a:sym typeface="+mn-ea"/>
            </a:endParaRPr>
          </a:p>
        </p:txBody>
      </p:sp>
      <p:sp>
        <p:nvSpPr>
          <p:cNvPr id="2" name="Rectangle 1"/>
          <p:cNvSpPr/>
          <p:nvPr/>
        </p:nvSpPr>
        <p:spPr>
          <a:xfrm>
            <a:off x="-966951" y="1783219"/>
            <a:ext cx="6096000" cy="4871847"/>
          </a:xfrm>
          <a:prstGeom prst="rect">
            <a:avLst/>
          </a:prstGeom>
        </p:spPr>
        <p:txBody>
          <a:bodyPr>
            <a:spAutoFit/>
          </a:bodyPr>
          <a:lstStyle/>
          <a:p>
            <a:pPr marR="189865" lvl="3" algn="just">
              <a:lnSpc>
                <a:spcPct val="103000"/>
              </a:lnSpc>
              <a:spcBef>
                <a:spcPts val="305"/>
              </a:spcBef>
              <a:spcAft>
                <a:spcPts val="0"/>
              </a:spcAft>
              <a:buClr>
                <a:srgbClr val="231F20"/>
              </a:buClr>
              <a:buSzPts val="1050"/>
              <a:tabLst>
                <a:tab pos="553085" algn="l"/>
                <a:tab pos="1809750" algn="l"/>
              </a:tabLst>
            </a:pPr>
            <a:r>
              <a:rPr lang="en-US" b="1" spc="-50" dirty="0">
                <a:solidFill>
                  <a:srgbClr val="231F20"/>
                </a:solidFill>
                <a:latin typeface="Times New Roman" panose="02020603050405020304" pitchFamily="18" charset="0"/>
                <a:ea typeface="Times New Roman" panose="02020603050405020304" pitchFamily="18" charset="0"/>
              </a:rPr>
              <a:t>Square</a:t>
            </a:r>
            <a:r>
              <a:rPr lang="en-US" b="1" spc="165" dirty="0">
                <a:solidFill>
                  <a:srgbClr val="231F20"/>
                </a:solidFill>
                <a:latin typeface="Times New Roman" panose="02020603050405020304" pitchFamily="18" charset="0"/>
                <a:ea typeface="Times New Roman" panose="02020603050405020304" pitchFamily="18" charset="0"/>
              </a:rPr>
              <a:t> </a:t>
            </a:r>
            <a:r>
              <a:rPr lang="en-US" b="1" spc="-50" dirty="0">
                <a:solidFill>
                  <a:srgbClr val="231F20"/>
                </a:solidFill>
                <a:latin typeface="Times New Roman" panose="02020603050405020304" pitchFamily="18" charset="0"/>
                <a:ea typeface="Times New Roman" panose="02020603050405020304" pitchFamily="18" charset="0"/>
              </a:rPr>
              <a:t>file	</a:t>
            </a:r>
            <a:r>
              <a:rPr lang="en-US" spc="-50" dirty="0">
                <a:solidFill>
                  <a:srgbClr val="231F20"/>
                </a:solidFill>
                <a:latin typeface="Times New Roman" panose="02020603050405020304" pitchFamily="18" charset="0"/>
                <a:ea typeface="Times New Roman" panose="02020603050405020304" pitchFamily="18" charset="0"/>
              </a:rPr>
              <a:t>It is square in section and carry double cut teeth on all the four faces</a:t>
            </a:r>
            <a:r>
              <a:rPr lang="en-US" spc="-50" dirty="0" smtClean="0">
                <a:solidFill>
                  <a:srgbClr val="231F20"/>
                </a:solidFill>
                <a:latin typeface="Times New Roman" panose="02020603050405020304" pitchFamily="18" charset="0"/>
                <a:ea typeface="Times New Roman" panose="02020603050405020304" pitchFamily="18" charset="0"/>
              </a:rPr>
              <a:t>.</a:t>
            </a:r>
          </a:p>
          <a:p>
            <a:pPr marR="189865" lvl="3" algn="just">
              <a:lnSpc>
                <a:spcPct val="103000"/>
              </a:lnSpc>
              <a:spcBef>
                <a:spcPts val="305"/>
              </a:spcBef>
              <a:spcAft>
                <a:spcPts val="0"/>
              </a:spcAft>
              <a:buClr>
                <a:srgbClr val="231F20"/>
              </a:buClr>
              <a:buSzPts val="1050"/>
              <a:tabLst>
                <a:tab pos="553085" algn="l"/>
                <a:tab pos="1809750" algn="l"/>
              </a:tabLst>
            </a:pPr>
            <a:r>
              <a:rPr lang="en-US" spc="-30" dirty="0" smtClean="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It</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is</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tapered</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for</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1/3</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of</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its</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length</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towards</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the</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point.</a:t>
            </a:r>
            <a:r>
              <a:rPr lang="en-US" spc="-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Square files are used for filing corners and slots</a:t>
            </a:r>
            <a:r>
              <a:rPr lang="en-US" spc="-50" dirty="0" smtClean="0">
                <a:solidFill>
                  <a:srgbClr val="231F20"/>
                </a:solidFill>
                <a:latin typeface="Times New Roman" panose="02020603050405020304" pitchFamily="18" charset="0"/>
                <a:ea typeface="Times New Roman" panose="02020603050405020304" pitchFamily="18" charset="0"/>
              </a:rPr>
              <a:t>.</a:t>
            </a:r>
          </a:p>
          <a:p>
            <a:pPr marR="189865" lvl="3" algn="just">
              <a:lnSpc>
                <a:spcPct val="103000"/>
              </a:lnSpc>
              <a:spcBef>
                <a:spcPts val="305"/>
              </a:spcBef>
              <a:spcAft>
                <a:spcPts val="0"/>
              </a:spcAft>
              <a:buClr>
                <a:srgbClr val="231F20"/>
              </a:buClr>
              <a:buSzPts val="1050"/>
              <a:tabLst>
                <a:tab pos="553085" algn="l"/>
                <a:tab pos="1809750" algn="l"/>
              </a:tabLst>
            </a:pPr>
            <a:r>
              <a:rPr lang="en-US" spc="-50" dirty="0" smtClean="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It is also used to cut </a:t>
            </a:r>
            <a:r>
              <a:rPr lang="en-US" spc="15" dirty="0" smtClean="0">
                <a:solidFill>
                  <a:srgbClr val="231F20"/>
                </a:solidFill>
                <a:latin typeface="Times New Roman" panose="02020603050405020304" pitchFamily="18" charset="0"/>
                <a:ea typeface="Times New Roman" panose="02020603050405020304" pitchFamily="18" charset="0"/>
              </a:rPr>
              <a:t>keyways.</a:t>
            </a:r>
            <a:endParaRPr lang="en-IN" spc="-50" dirty="0" smtClean="0">
              <a:latin typeface="Times New Roman" panose="02020603050405020304" pitchFamily="18" charset="0"/>
              <a:ea typeface="Times New Roman" panose="02020603050405020304" pitchFamily="18" charset="0"/>
            </a:endParaRPr>
          </a:p>
          <a:p>
            <a:pPr marR="189865" lvl="3" algn="just">
              <a:lnSpc>
                <a:spcPct val="103000"/>
              </a:lnSpc>
              <a:spcBef>
                <a:spcPts val="305"/>
              </a:spcBef>
              <a:spcAft>
                <a:spcPts val="0"/>
              </a:spcAft>
              <a:buClr>
                <a:srgbClr val="231F20"/>
              </a:buClr>
              <a:buSzPts val="1050"/>
              <a:tabLst>
                <a:tab pos="553085" algn="l"/>
                <a:tab pos="1809750" algn="l"/>
              </a:tabLst>
            </a:pPr>
            <a:r>
              <a:rPr lang="en-US" b="1" spc="-50" dirty="0" smtClean="0">
                <a:solidFill>
                  <a:srgbClr val="231F20"/>
                </a:solidFill>
                <a:latin typeface="Times New Roman" panose="02020603050405020304" pitchFamily="18" charset="0"/>
                <a:ea typeface="Times New Roman" panose="02020603050405020304" pitchFamily="18" charset="0"/>
              </a:rPr>
              <a:t>Three  </a:t>
            </a:r>
            <a:r>
              <a:rPr lang="en-US" b="1" spc="-50" dirty="0">
                <a:solidFill>
                  <a:srgbClr val="231F20"/>
                </a:solidFill>
                <a:latin typeface="Times New Roman" panose="02020603050405020304" pitchFamily="18" charset="0"/>
                <a:ea typeface="Times New Roman" panose="02020603050405020304" pitchFamily="18" charset="0"/>
              </a:rPr>
              <a:t>square  file   </a:t>
            </a:r>
            <a:r>
              <a:rPr lang="en-US" spc="-50" dirty="0">
                <a:solidFill>
                  <a:srgbClr val="231F20"/>
                </a:solidFill>
                <a:latin typeface="Times New Roman" panose="02020603050405020304" pitchFamily="18" charset="0"/>
                <a:ea typeface="Times New Roman" panose="02020603050405020304" pitchFamily="18" charset="0"/>
              </a:rPr>
              <a:t>It is of equilateral triangular in section and tapers towards the    tip. </a:t>
            </a:r>
            <a:endParaRPr lang="en-US" spc="-50" dirty="0" smtClean="0">
              <a:solidFill>
                <a:srgbClr val="231F20"/>
              </a:solidFill>
              <a:latin typeface="Times New Roman" panose="02020603050405020304" pitchFamily="18" charset="0"/>
              <a:ea typeface="Times New Roman" panose="02020603050405020304" pitchFamily="18" charset="0"/>
            </a:endParaRPr>
          </a:p>
          <a:p>
            <a:pPr marR="189865" lvl="3" algn="just">
              <a:lnSpc>
                <a:spcPct val="103000"/>
              </a:lnSpc>
              <a:spcBef>
                <a:spcPts val="305"/>
              </a:spcBef>
              <a:spcAft>
                <a:spcPts val="0"/>
              </a:spcAft>
              <a:buClr>
                <a:srgbClr val="231F20"/>
              </a:buClr>
              <a:buSzPts val="1050"/>
              <a:tabLst>
                <a:tab pos="553085" algn="l"/>
                <a:tab pos="1809750" algn="l"/>
              </a:tabLst>
            </a:pPr>
            <a:r>
              <a:rPr lang="en-US" spc="-50" dirty="0" smtClean="0">
                <a:solidFill>
                  <a:srgbClr val="231F20"/>
                </a:solidFill>
                <a:latin typeface="Times New Roman" panose="02020603050405020304" pitchFamily="18" charset="0"/>
                <a:ea typeface="Times New Roman" panose="02020603050405020304" pitchFamily="18" charset="0"/>
              </a:rPr>
              <a:t>The </a:t>
            </a:r>
            <a:r>
              <a:rPr lang="en-US" spc="-50" dirty="0">
                <a:solidFill>
                  <a:srgbClr val="231F20"/>
                </a:solidFill>
                <a:latin typeface="Times New Roman" panose="02020603050405020304" pitchFamily="18" charset="0"/>
                <a:ea typeface="Times New Roman" panose="02020603050405020304" pitchFamily="18" charset="0"/>
              </a:rPr>
              <a:t>faces are double cut and the edges sharp. These files are used to file angular hole, and recesses. Used for sharpening </a:t>
            </a:r>
            <a:r>
              <a:rPr lang="en-US" spc="15" dirty="0">
                <a:solidFill>
                  <a:srgbClr val="231F20"/>
                </a:solidFill>
                <a:latin typeface="Times New Roman" panose="02020603050405020304" pitchFamily="18" charset="0"/>
                <a:ea typeface="Times New Roman" panose="02020603050405020304" pitchFamily="18" charset="0"/>
              </a:rPr>
              <a:t>wood</a:t>
            </a:r>
            <a:r>
              <a:rPr lang="en-US" spc="175" dirty="0">
                <a:solidFill>
                  <a:srgbClr val="231F20"/>
                </a:solidFill>
                <a:latin typeface="Times New Roman" panose="02020603050405020304" pitchFamily="18" charset="0"/>
                <a:ea typeface="Times New Roman" panose="02020603050405020304" pitchFamily="18" charset="0"/>
              </a:rPr>
              <a:t> </a:t>
            </a:r>
            <a:r>
              <a:rPr lang="en-US" spc="20" dirty="0">
                <a:solidFill>
                  <a:srgbClr val="231F20"/>
                </a:solidFill>
                <a:latin typeface="Times New Roman" panose="02020603050405020304" pitchFamily="18" charset="0"/>
                <a:ea typeface="Times New Roman" panose="02020603050405020304" pitchFamily="18" charset="0"/>
              </a:rPr>
              <a:t>saws.</a:t>
            </a:r>
            <a:endParaRPr lang="en-IN" spc="-50" dirty="0">
              <a:latin typeface="Times New Roman" panose="02020603050405020304" pitchFamily="18" charset="0"/>
              <a:ea typeface="Times New Roman" panose="02020603050405020304" pitchFamily="18" charset="0"/>
            </a:endParaRPr>
          </a:p>
          <a:p>
            <a:pPr marR="191135" lvl="3" algn="just">
              <a:lnSpc>
                <a:spcPct val="103000"/>
              </a:lnSpc>
              <a:spcBef>
                <a:spcPts val="290"/>
              </a:spcBef>
              <a:spcAft>
                <a:spcPts val="0"/>
              </a:spcAft>
              <a:buClr>
                <a:srgbClr val="231F20"/>
              </a:buClr>
              <a:buSzPts val="1050"/>
              <a:tabLst>
                <a:tab pos="553085" algn="l"/>
                <a:tab pos="1809750" algn="l"/>
              </a:tabLst>
            </a:pPr>
            <a:r>
              <a:rPr lang="en-US" b="1" spc="-50" dirty="0">
                <a:solidFill>
                  <a:srgbClr val="231F20"/>
                </a:solidFill>
                <a:latin typeface="Times New Roman" panose="02020603050405020304" pitchFamily="18" charset="0"/>
                <a:ea typeface="Times New Roman" panose="02020603050405020304" pitchFamily="18" charset="0"/>
              </a:rPr>
              <a:t>Round</a:t>
            </a:r>
            <a:r>
              <a:rPr lang="en-US" b="1" spc="140" dirty="0">
                <a:solidFill>
                  <a:srgbClr val="231F20"/>
                </a:solidFill>
                <a:latin typeface="Times New Roman" panose="02020603050405020304" pitchFamily="18" charset="0"/>
                <a:ea typeface="Times New Roman" panose="02020603050405020304" pitchFamily="18" charset="0"/>
              </a:rPr>
              <a:t> </a:t>
            </a:r>
            <a:r>
              <a:rPr lang="en-US" b="1" spc="-50" dirty="0">
                <a:solidFill>
                  <a:srgbClr val="231F20"/>
                </a:solidFill>
                <a:latin typeface="Times New Roman" panose="02020603050405020304" pitchFamily="18" charset="0"/>
                <a:ea typeface="Times New Roman" panose="02020603050405020304" pitchFamily="18" charset="0"/>
              </a:rPr>
              <a:t>file	</a:t>
            </a:r>
            <a:r>
              <a:rPr lang="en-US" spc="-50" dirty="0">
                <a:solidFill>
                  <a:srgbClr val="231F20"/>
                </a:solidFill>
                <a:latin typeface="Times New Roman" panose="02020603050405020304" pitchFamily="18" charset="0"/>
                <a:ea typeface="Times New Roman" panose="02020603050405020304" pitchFamily="18" charset="0"/>
              </a:rPr>
              <a:t>It</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is</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tapered</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for</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1/3</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length</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with</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double</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cut</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on</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large</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coarse</a:t>
            </a:r>
            <a:r>
              <a:rPr lang="en-US" spc="-6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grades. </a:t>
            </a:r>
            <a:endParaRPr lang="en-US" spc="-50" dirty="0" smtClean="0">
              <a:solidFill>
                <a:srgbClr val="231F20"/>
              </a:solidFill>
              <a:latin typeface="Times New Roman" panose="02020603050405020304" pitchFamily="18" charset="0"/>
              <a:ea typeface="Times New Roman" panose="02020603050405020304" pitchFamily="18" charset="0"/>
            </a:endParaRPr>
          </a:p>
          <a:p>
            <a:pPr marR="191135" lvl="3" algn="just">
              <a:lnSpc>
                <a:spcPct val="103000"/>
              </a:lnSpc>
              <a:spcBef>
                <a:spcPts val="290"/>
              </a:spcBef>
              <a:spcAft>
                <a:spcPts val="0"/>
              </a:spcAft>
              <a:buClr>
                <a:srgbClr val="231F20"/>
              </a:buClr>
              <a:buSzPts val="1050"/>
              <a:tabLst>
                <a:tab pos="553085" algn="l"/>
                <a:tab pos="1809750" algn="l"/>
              </a:tabLst>
            </a:pPr>
            <a:r>
              <a:rPr lang="en-US" spc="-50" dirty="0" smtClean="0">
                <a:solidFill>
                  <a:srgbClr val="231F20"/>
                </a:solidFill>
                <a:latin typeface="Times New Roman" panose="02020603050405020304" pitchFamily="18" charset="0"/>
                <a:ea typeface="Times New Roman" panose="02020603050405020304" pitchFamily="18" charset="0"/>
              </a:rPr>
              <a:t>Used </a:t>
            </a:r>
            <a:r>
              <a:rPr lang="en-US" spc="-50" dirty="0">
                <a:solidFill>
                  <a:srgbClr val="231F20"/>
                </a:solidFill>
                <a:latin typeface="Times New Roman" panose="02020603050405020304" pitchFamily="18" charset="0"/>
                <a:ea typeface="Times New Roman" panose="02020603050405020304" pitchFamily="18" charset="0"/>
              </a:rPr>
              <a:t>for filing out round, elliptical and curved</a:t>
            </a:r>
            <a:r>
              <a:rPr lang="en-US" spc="-4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openings.</a:t>
            </a:r>
            <a:endParaRPr lang="en-IN" spc="-50"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endParaRPr lang="en-IN" dirty="0"/>
          </a:p>
        </p:txBody>
      </p:sp>
      <p:pic>
        <p:nvPicPr>
          <p:cNvPr id="8" name="image36.jpeg"/>
          <p:cNvPicPr/>
          <p:nvPr/>
        </p:nvPicPr>
        <p:blipFill>
          <a:blip r:embed="rId2" cstate="print"/>
          <a:stretch>
            <a:fillRect/>
          </a:stretch>
        </p:blipFill>
        <p:spPr>
          <a:xfrm>
            <a:off x="7548463" y="1690688"/>
            <a:ext cx="3371785" cy="3955065"/>
          </a:xfrm>
          <a:prstGeom prst="rect">
            <a:avLst/>
          </a:prstGeom>
        </p:spPr>
      </p:pic>
    </p:spTree>
    <p:extLst>
      <p:ext uri="{BB962C8B-B14F-4D97-AF65-F5344CB8AC3E}">
        <p14:creationId xmlns:p14="http://schemas.microsoft.com/office/powerpoint/2010/main" val="193672049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FINISHING TOOLS –TYPES OF FILES</a:t>
            </a:r>
            <a:endParaRPr lang="en-US" dirty="0">
              <a:ln w="22225">
                <a:solidFill>
                  <a:schemeClr val="accent2"/>
                </a:solidFill>
                <a:prstDash val="solid"/>
              </a:ln>
              <a:solidFill>
                <a:schemeClr val="accent2">
                  <a:lumMod val="40000"/>
                  <a:lumOff val="60000"/>
                </a:schemeClr>
              </a:solidFill>
              <a:effectLst/>
              <a:sym typeface="+mn-ea"/>
            </a:endParaRPr>
          </a:p>
        </p:txBody>
      </p:sp>
      <p:pic>
        <p:nvPicPr>
          <p:cNvPr id="8" name="image36.jpeg"/>
          <p:cNvPicPr/>
          <p:nvPr/>
        </p:nvPicPr>
        <p:blipFill>
          <a:blip r:embed="rId2" cstate="print"/>
          <a:stretch>
            <a:fillRect/>
          </a:stretch>
        </p:blipFill>
        <p:spPr>
          <a:xfrm>
            <a:off x="7548463" y="1690688"/>
            <a:ext cx="3897303" cy="3955065"/>
          </a:xfrm>
          <a:prstGeom prst="rect">
            <a:avLst/>
          </a:prstGeom>
        </p:spPr>
      </p:pic>
      <p:sp>
        <p:nvSpPr>
          <p:cNvPr id="3" name="Rectangle 2"/>
          <p:cNvSpPr/>
          <p:nvPr/>
        </p:nvSpPr>
        <p:spPr>
          <a:xfrm>
            <a:off x="-1" y="1885399"/>
            <a:ext cx="7283669" cy="4484561"/>
          </a:xfrm>
          <a:prstGeom prst="rect">
            <a:avLst/>
          </a:prstGeom>
        </p:spPr>
        <p:txBody>
          <a:bodyPr wrap="square">
            <a:spAutoFit/>
          </a:bodyPr>
          <a:lstStyle/>
          <a:p>
            <a:pPr marR="189230" lvl="3" algn="just">
              <a:lnSpc>
                <a:spcPct val="103000"/>
              </a:lnSpc>
              <a:spcBef>
                <a:spcPts val="615"/>
              </a:spcBef>
              <a:spcAft>
                <a:spcPts val="0"/>
              </a:spcAft>
              <a:buClr>
                <a:srgbClr val="231F20"/>
              </a:buClr>
              <a:buSzPts val="1050"/>
              <a:tabLst>
                <a:tab pos="551815" algn="l"/>
                <a:tab pos="1810385" algn="l"/>
              </a:tabLst>
            </a:pPr>
            <a:r>
              <a:rPr lang="en-US" b="1" spc="-50" dirty="0">
                <a:solidFill>
                  <a:srgbClr val="231F20"/>
                </a:solidFill>
                <a:latin typeface="Times New Roman" panose="02020603050405020304" pitchFamily="18" charset="0"/>
                <a:ea typeface="Times New Roman" panose="02020603050405020304" pitchFamily="18" charset="0"/>
              </a:rPr>
              <a:t>Half</a:t>
            </a:r>
            <a:r>
              <a:rPr lang="en-US" b="1" spc="60" dirty="0">
                <a:solidFill>
                  <a:srgbClr val="231F20"/>
                </a:solidFill>
                <a:latin typeface="Times New Roman" panose="02020603050405020304" pitchFamily="18" charset="0"/>
                <a:ea typeface="Times New Roman" panose="02020603050405020304" pitchFamily="18" charset="0"/>
              </a:rPr>
              <a:t> </a:t>
            </a:r>
            <a:r>
              <a:rPr lang="en-US" b="1" spc="-50" dirty="0">
                <a:solidFill>
                  <a:srgbClr val="231F20"/>
                </a:solidFill>
                <a:latin typeface="Times New Roman" panose="02020603050405020304" pitchFamily="18" charset="0"/>
                <a:ea typeface="Times New Roman" panose="02020603050405020304" pitchFamily="18" charset="0"/>
              </a:rPr>
              <a:t>round</a:t>
            </a:r>
            <a:r>
              <a:rPr lang="en-US" b="1" spc="65" dirty="0">
                <a:solidFill>
                  <a:srgbClr val="231F20"/>
                </a:solidFill>
                <a:latin typeface="Times New Roman" panose="02020603050405020304" pitchFamily="18" charset="0"/>
                <a:ea typeface="Times New Roman" panose="02020603050405020304" pitchFamily="18" charset="0"/>
              </a:rPr>
              <a:t> </a:t>
            </a:r>
            <a:r>
              <a:rPr lang="en-US" b="1" spc="-50" dirty="0">
                <a:solidFill>
                  <a:srgbClr val="231F20"/>
                </a:solidFill>
                <a:latin typeface="Times New Roman" panose="02020603050405020304" pitchFamily="18" charset="0"/>
                <a:ea typeface="Times New Roman" panose="02020603050405020304" pitchFamily="18" charset="0"/>
              </a:rPr>
              <a:t>file	</a:t>
            </a:r>
            <a:r>
              <a:rPr lang="en-US" spc="-50" dirty="0">
                <a:solidFill>
                  <a:srgbClr val="231F20"/>
                </a:solidFill>
                <a:latin typeface="Times New Roman" panose="02020603050405020304" pitchFamily="18" charset="0"/>
                <a:ea typeface="Times New Roman" panose="02020603050405020304" pitchFamily="18" charset="0"/>
              </a:rPr>
              <a:t>The half round file has one flat and one curved side. The flat side is double cut and the curved side is single cut. It is not a semicircle but only about 1/3 of circle. Second cut and smooth grades are used. This is an extremely useful double purpose file for flat surfaces and for curved surfaces which are too large for the round file to be</a:t>
            </a:r>
            <a:r>
              <a:rPr lang="en-US" spc="125"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used</a:t>
            </a:r>
            <a:r>
              <a:rPr lang="en-US" spc="-50" dirty="0" smtClean="0">
                <a:solidFill>
                  <a:srgbClr val="231F20"/>
                </a:solidFill>
                <a:latin typeface="Times New Roman" panose="02020603050405020304" pitchFamily="18" charset="0"/>
                <a:ea typeface="Times New Roman" panose="02020603050405020304" pitchFamily="18" charset="0"/>
              </a:rPr>
              <a:t>.</a:t>
            </a:r>
          </a:p>
          <a:p>
            <a:pPr marR="189230" lvl="3" algn="just">
              <a:lnSpc>
                <a:spcPct val="103000"/>
              </a:lnSpc>
              <a:spcBef>
                <a:spcPts val="615"/>
              </a:spcBef>
              <a:spcAft>
                <a:spcPts val="0"/>
              </a:spcAft>
              <a:buClr>
                <a:srgbClr val="231F20"/>
              </a:buClr>
              <a:buSzPts val="1050"/>
              <a:tabLst>
                <a:tab pos="551815" algn="l"/>
                <a:tab pos="1810385" algn="l"/>
              </a:tabLst>
            </a:pPr>
            <a:endParaRPr lang="en-IN" spc="-50" dirty="0">
              <a:latin typeface="Times New Roman" panose="02020603050405020304" pitchFamily="18" charset="0"/>
              <a:ea typeface="Times New Roman" panose="02020603050405020304" pitchFamily="18" charset="0"/>
            </a:endParaRPr>
          </a:p>
          <a:p>
            <a:pPr marR="189865" lvl="3" algn="just">
              <a:lnSpc>
                <a:spcPct val="103000"/>
              </a:lnSpc>
              <a:spcBef>
                <a:spcPts val="315"/>
              </a:spcBef>
              <a:spcAft>
                <a:spcPts val="0"/>
              </a:spcAft>
              <a:buClr>
                <a:srgbClr val="231F20"/>
              </a:buClr>
              <a:buSzPts val="1050"/>
              <a:tabLst>
                <a:tab pos="551815" algn="l"/>
              </a:tabLst>
            </a:pPr>
            <a:r>
              <a:rPr lang="en-US" b="1" spc="-50" dirty="0">
                <a:solidFill>
                  <a:srgbClr val="231F20"/>
                </a:solidFill>
                <a:latin typeface="Times New Roman" panose="02020603050405020304" pitchFamily="18" charset="0"/>
                <a:ea typeface="Times New Roman" panose="02020603050405020304" pitchFamily="18" charset="0"/>
              </a:rPr>
              <a:t>Swiss or Needle files </a:t>
            </a:r>
            <a:r>
              <a:rPr lang="en-US" spc="-50" dirty="0">
                <a:solidFill>
                  <a:srgbClr val="231F20"/>
                </a:solidFill>
                <a:latin typeface="Times New Roman" panose="02020603050405020304" pitchFamily="18" charset="0"/>
                <a:ea typeface="Times New Roman" panose="02020603050405020304" pitchFamily="18" charset="0"/>
              </a:rPr>
              <a:t>150 mm long with double cut teeth. Used for filing corners, grooves, narrow slots,</a:t>
            </a:r>
            <a:r>
              <a:rPr lang="en-US" spc="-100" dirty="0">
                <a:solidFill>
                  <a:srgbClr val="231F20"/>
                </a:solidFill>
                <a:latin typeface="Times New Roman" panose="02020603050405020304" pitchFamily="18" charset="0"/>
                <a:ea typeface="Times New Roman" panose="02020603050405020304" pitchFamily="18" charset="0"/>
              </a:rPr>
              <a:t> </a:t>
            </a:r>
            <a:r>
              <a:rPr lang="en-US" spc="-50" dirty="0">
                <a:solidFill>
                  <a:srgbClr val="231F20"/>
                </a:solidFill>
                <a:latin typeface="Times New Roman" panose="02020603050405020304" pitchFamily="18" charset="0"/>
                <a:ea typeface="Times New Roman" panose="02020603050405020304" pitchFamily="18" charset="0"/>
              </a:rPr>
              <a:t>etc</a:t>
            </a:r>
            <a:r>
              <a:rPr lang="en-US" spc="-50" dirty="0" smtClean="0">
                <a:solidFill>
                  <a:srgbClr val="231F20"/>
                </a:solidFill>
                <a:latin typeface="Times New Roman" panose="02020603050405020304" pitchFamily="18" charset="0"/>
                <a:ea typeface="Times New Roman" panose="02020603050405020304" pitchFamily="18" charset="0"/>
              </a:rPr>
              <a:t>.</a:t>
            </a:r>
          </a:p>
          <a:p>
            <a:pPr marL="1600200" marR="189865" lvl="3" indent="-228600" algn="just">
              <a:lnSpc>
                <a:spcPct val="103000"/>
              </a:lnSpc>
              <a:spcBef>
                <a:spcPts val="315"/>
              </a:spcBef>
              <a:spcAft>
                <a:spcPts val="0"/>
              </a:spcAft>
              <a:buClr>
                <a:srgbClr val="231F20"/>
              </a:buClr>
              <a:buSzPts val="1050"/>
              <a:buFont typeface="Times New Roman" panose="02020603050405020304" pitchFamily="18" charset="0"/>
              <a:buAutoNum type="arabicPeriod"/>
              <a:tabLst>
                <a:tab pos="551815" algn="l"/>
              </a:tabLst>
            </a:pPr>
            <a:endParaRPr lang="en-IN" spc="-50" dirty="0">
              <a:latin typeface="Times New Roman" panose="02020603050405020304" pitchFamily="18" charset="0"/>
              <a:ea typeface="Times New Roman" panose="02020603050405020304" pitchFamily="18" charset="0"/>
            </a:endParaRPr>
          </a:p>
          <a:p>
            <a:r>
              <a:rPr lang="en-US" dirty="0">
                <a:solidFill>
                  <a:srgbClr val="231F20"/>
                </a:solidFill>
                <a:latin typeface="Times New Roman" panose="02020603050405020304" pitchFamily="18" charset="0"/>
                <a:ea typeface="Times New Roman" panose="02020603050405020304" pitchFamily="18" charset="0"/>
              </a:rPr>
              <a:t>Cut refers to ‘single cut’ and ‘double cut’ files. Single cut files have rows of teeth running in</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one</a:t>
            </a:r>
            <a:r>
              <a:rPr lang="en-US" spc="-70"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direction,</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across</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their</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faces</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and</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double</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cut</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files</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have</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a</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second</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row</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of</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teeth</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cut</a:t>
            </a:r>
            <a:r>
              <a:rPr lang="en-US" spc="-6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diagonally to the first row as shown. Single cut files are used with light pressure to produce smooth finish.</a:t>
            </a:r>
            <a:r>
              <a:rPr lang="en-US" spc="-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These</a:t>
            </a:r>
            <a:r>
              <a:rPr lang="en-US" spc="-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are</a:t>
            </a:r>
            <a:r>
              <a:rPr lang="en-US" spc="-25" dirty="0">
                <a:solidFill>
                  <a:srgbClr val="231F20"/>
                </a:solidFill>
                <a:latin typeface="Times New Roman" panose="02020603050405020304" pitchFamily="18" charset="0"/>
                <a:ea typeface="Times New Roman" panose="02020603050405020304" pitchFamily="18" charset="0"/>
              </a:rPr>
              <a:t> </a:t>
            </a:r>
            <a:r>
              <a:rPr lang="en-US" dirty="0" err="1">
                <a:solidFill>
                  <a:srgbClr val="231F20"/>
                </a:solidFill>
                <a:latin typeface="Times New Roman" panose="02020603050405020304" pitchFamily="18" charset="0"/>
                <a:ea typeface="Times New Roman" panose="02020603050405020304" pitchFamily="18" charset="0"/>
              </a:rPr>
              <a:t>widly</a:t>
            </a:r>
            <a:r>
              <a:rPr lang="en-US" spc="-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used</a:t>
            </a:r>
            <a:r>
              <a:rPr lang="en-US" spc="-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for</a:t>
            </a:r>
            <a:r>
              <a:rPr lang="en-US" spc="-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finishing</a:t>
            </a:r>
            <a:r>
              <a:rPr lang="en-US" spc="-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over</a:t>
            </a:r>
            <a:r>
              <a:rPr lang="en-US" spc="-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turning</a:t>
            </a:r>
            <a:r>
              <a:rPr lang="en-US" spc="-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jobs.</a:t>
            </a:r>
            <a:r>
              <a:rPr lang="en-US" spc="-25" dirty="0">
                <a:solidFill>
                  <a:srgbClr val="231F20"/>
                </a:solidFill>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296280209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FINISHING TOOLS –FILEGRADES</a:t>
            </a:r>
            <a:endParaRPr lang="en-US" dirty="0">
              <a:ln w="22225">
                <a:solidFill>
                  <a:schemeClr val="accent2"/>
                </a:solidFill>
                <a:prstDash val="solid"/>
              </a:ln>
              <a:solidFill>
                <a:schemeClr val="accent2">
                  <a:lumMod val="40000"/>
                  <a:lumOff val="60000"/>
                </a:schemeClr>
              </a:solidFill>
              <a:effectLst/>
              <a:sym typeface="+mn-ea"/>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86060201"/>
              </p:ext>
            </p:extLst>
          </p:nvPr>
        </p:nvGraphicFramePr>
        <p:xfrm>
          <a:off x="1043491" y="2122067"/>
          <a:ext cx="14047615" cy="4332521"/>
        </p:xfrm>
        <a:graphic>
          <a:graphicData uri="http://schemas.openxmlformats.org/presentationml/2006/ole">
            <mc:AlternateContent xmlns:mc="http://schemas.openxmlformats.org/markup-compatibility/2006">
              <mc:Choice xmlns:v="urn:schemas-microsoft-com:vml" Requires="v">
                <p:oleObj spid="_x0000_s2064" name="Document" r:id="rId3" imgW="5426646" imgH="2912610" progId="Word.Document.12">
                  <p:embed/>
                </p:oleObj>
              </mc:Choice>
              <mc:Fallback>
                <p:oleObj name="Document" r:id="rId3" imgW="5426646" imgH="2912610" progId="Word.Document.12">
                  <p:embed/>
                  <p:pic>
                    <p:nvPicPr>
                      <p:cNvPr id="0" name=""/>
                      <p:cNvPicPr/>
                      <p:nvPr/>
                    </p:nvPicPr>
                    <p:blipFill>
                      <a:blip r:embed="rId4"/>
                      <a:stretch>
                        <a:fillRect/>
                      </a:stretch>
                    </p:blipFill>
                    <p:spPr>
                      <a:xfrm>
                        <a:off x="1043491" y="2122067"/>
                        <a:ext cx="14047615" cy="4332521"/>
                      </a:xfrm>
                      <a:prstGeom prst="rect">
                        <a:avLst/>
                      </a:prstGeom>
                    </p:spPr>
                  </p:pic>
                </p:oleObj>
              </mc:Fallback>
            </mc:AlternateContent>
          </a:graphicData>
        </a:graphic>
      </p:graphicFrame>
    </p:spTree>
    <p:extLst>
      <p:ext uri="{BB962C8B-B14F-4D97-AF65-F5344CB8AC3E}">
        <p14:creationId xmlns:p14="http://schemas.microsoft.com/office/powerpoint/2010/main" val="1228074293"/>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133460"/>
            <a:ext cx="12059322" cy="6724540"/>
          </a:xfrm>
        </p:spPr>
        <p:txBody>
          <a:bodyPr>
            <a:noAutofit/>
          </a:bodyPr>
          <a:lstStyle/>
          <a:p>
            <a:pPr algn="l"/>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DO’s AND DON’T s OF FITTING PROCESS</a:t>
            </a:r>
            <a:endParaRPr lang="en-US" sz="1800" dirty="0" smtClean="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IN" sz="1800" dirty="0">
              <a:solidFill>
                <a:srgbClr val="C00000"/>
              </a:solidFill>
              <a:latin typeface="Times New Roman" panose="02020603050405020304" pitchFamily="18" charset="0"/>
              <a:cs typeface="Times New Roman" panose="02020603050405020304" pitchFamily="18" charset="0"/>
            </a:endParaRPr>
          </a:p>
        </p:txBody>
      </p:sp>
      <p:grpSp>
        <p:nvGrpSpPr>
          <p:cNvPr id="2" name="Group 2"/>
          <p:cNvGrpSpPr>
            <a:grpSpLocks/>
          </p:cNvGrpSpPr>
          <p:nvPr/>
        </p:nvGrpSpPr>
        <p:grpSpPr bwMode="auto">
          <a:xfrm>
            <a:off x="8737272" y="133460"/>
            <a:ext cx="2792413" cy="1935163"/>
            <a:chOff x="5525" y="585"/>
            <a:chExt cx="4397" cy="3048"/>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 y="940"/>
              <a:ext cx="4397" cy="2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 y="585"/>
              <a:ext cx="411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231229" y="448892"/>
            <a:ext cx="6295697" cy="663002"/>
          </a:xfrm>
          <a:prstGeom prst="rect">
            <a:avLst/>
          </a:prstGeom>
        </p:spPr>
        <p:txBody>
          <a:bodyPr wrap="square">
            <a:spAutoFit/>
          </a:bodyPr>
          <a:lstStyle/>
          <a:p>
            <a:pPr marL="193040" marR="191135" algn="just">
              <a:lnSpc>
                <a:spcPct val="103000"/>
              </a:lnSpc>
              <a:spcBef>
                <a:spcPts val="630"/>
              </a:spcBef>
              <a:spcAft>
                <a:spcPts val="0"/>
              </a:spcAft>
            </a:pPr>
            <a:r>
              <a:rPr lang="en-US" dirty="0">
                <a:solidFill>
                  <a:srgbClr val="231F20"/>
                </a:solidFill>
                <a:latin typeface="Times New Roman" panose="02020603050405020304" pitchFamily="18" charset="0"/>
                <a:ea typeface="Times New Roman" panose="02020603050405020304" pitchFamily="18" charset="0"/>
              </a:rPr>
              <a:t>The following figures illustrate right and wrong ways of doing certain fitting operations and use of tools.</a:t>
            </a:r>
            <a:endParaRPr lang="en-IN" dirty="0">
              <a:latin typeface="Times New Roman" panose="02020603050405020304" pitchFamily="18" charset="0"/>
              <a:ea typeface="Times New Roman" panose="02020603050405020304" pitchFamily="18" charset="0"/>
            </a:endParaRPr>
          </a:p>
        </p:txBody>
      </p:sp>
      <p:sp>
        <p:nvSpPr>
          <p:cNvPr id="7" name="Rectangle 6"/>
          <p:cNvSpPr/>
          <p:nvPr/>
        </p:nvSpPr>
        <p:spPr>
          <a:xfrm>
            <a:off x="-1397876" y="1166453"/>
            <a:ext cx="8208582" cy="1804340"/>
          </a:xfrm>
          <a:prstGeom prst="rect">
            <a:avLst/>
          </a:prstGeom>
        </p:spPr>
        <p:txBody>
          <a:bodyPr wrap="square">
            <a:spAutoFit/>
          </a:bodyPr>
          <a:lstStyle/>
          <a:p>
            <a:pPr marR="3125470" lvl="3" algn="just">
              <a:lnSpc>
                <a:spcPct val="103000"/>
              </a:lnSpc>
              <a:spcBef>
                <a:spcPts val="585"/>
              </a:spcBef>
              <a:spcAft>
                <a:spcPts val="0"/>
              </a:spcAft>
              <a:buClr>
                <a:srgbClr val="231F20"/>
              </a:buClr>
              <a:buSzPts val="1050"/>
              <a:tabLst>
                <a:tab pos="624840" algn="l"/>
              </a:tabLst>
            </a:pPr>
            <a:r>
              <a:rPr lang="en-US" spc="-115" dirty="0">
                <a:solidFill>
                  <a:srgbClr val="231F20"/>
                </a:solidFill>
                <a:latin typeface="Times New Roman" panose="02020603050405020304" pitchFamily="18" charset="0"/>
                <a:ea typeface="Times New Roman" panose="02020603050405020304" pitchFamily="18" charset="0"/>
              </a:rPr>
              <a:t>With left foot set forward the whole of the body is in action and the filing or cutting stroke with pressure is done without </a:t>
            </a:r>
            <a:r>
              <a:rPr lang="en-US" spc="10" dirty="0">
                <a:solidFill>
                  <a:srgbClr val="231F20"/>
                </a:solidFill>
                <a:latin typeface="Times New Roman" panose="02020603050405020304" pitchFamily="18" charset="0"/>
                <a:ea typeface="Times New Roman" panose="02020603050405020304" pitchFamily="18" charset="0"/>
              </a:rPr>
              <a:t>much strain </a:t>
            </a:r>
            <a:r>
              <a:rPr lang="en-US" spc="-115" dirty="0">
                <a:solidFill>
                  <a:srgbClr val="231F20"/>
                </a:solidFill>
                <a:latin typeface="Times New Roman" panose="02020603050405020304" pitchFamily="18" charset="0"/>
                <a:ea typeface="Times New Roman" panose="02020603050405020304" pitchFamily="18" charset="0"/>
              </a:rPr>
              <a:t>to </a:t>
            </a:r>
            <a:r>
              <a:rPr lang="en-US" spc="10" dirty="0">
                <a:solidFill>
                  <a:srgbClr val="231F20"/>
                </a:solidFill>
                <a:latin typeface="Times New Roman" panose="02020603050405020304" pitchFamily="18" charset="0"/>
                <a:ea typeface="Times New Roman" panose="02020603050405020304" pitchFamily="18" charset="0"/>
              </a:rPr>
              <a:t>hands </a:t>
            </a:r>
            <a:r>
              <a:rPr lang="en-US" spc="-115" dirty="0">
                <a:solidFill>
                  <a:srgbClr val="231F20"/>
                </a:solidFill>
                <a:latin typeface="Times New Roman" panose="02020603050405020304" pitchFamily="18" charset="0"/>
                <a:ea typeface="Times New Roman" panose="02020603050405020304" pitchFamily="18" charset="0"/>
              </a:rPr>
              <a:t>or legs. In the second case with body movement the arm would tire </a:t>
            </a:r>
            <a:r>
              <a:rPr lang="en-US" spc="20" dirty="0">
                <a:solidFill>
                  <a:srgbClr val="231F20"/>
                </a:solidFill>
                <a:latin typeface="Times New Roman" panose="02020603050405020304" pitchFamily="18" charset="0"/>
                <a:ea typeface="Times New Roman" panose="02020603050405020304" pitchFamily="18" charset="0"/>
              </a:rPr>
              <a:t>soon.</a:t>
            </a:r>
            <a:endParaRPr lang="en-IN" sz="2000" spc="-115" dirty="0">
              <a:latin typeface="Times New Roman" panose="02020603050405020304" pitchFamily="18" charset="0"/>
              <a:ea typeface="Times New Roman" panose="02020603050405020304" pitchFamily="18" charset="0"/>
            </a:endParaRPr>
          </a:p>
        </p:txBody>
      </p:sp>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3077" name="image63.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784" y="2556587"/>
            <a:ext cx="2825750" cy="172878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532" y="2970793"/>
            <a:ext cx="6096000" cy="1200329"/>
          </a:xfrm>
          <a:prstGeom prst="rect">
            <a:avLst/>
          </a:prstGeom>
        </p:spPr>
        <p:txBody>
          <a:bodyPr>
            <a:spAutoFit/>
          </a:bodyPr>
          <a:lstStyle/>
          <a:p>
            <a:r>
              <a:rPr lang="en-US" spc="-20" dirty="0">
                <a:solidFill>
                  <a:srgbClr val="231F20"/>
                </a:solidFill>
                <a:latin typeface="Times New Roman" panose="02020603050405020304" pitchFamily="18" charset="0"/>
                <a:ea typeface="Times New Roman" panose="02020603050405020304" pitchFamily="18" charset="0"/>
              </a:rPr>
              <a:t>With</a:t>
            </a:r>
            <a:r>
              <a:rPr lang="en-US" spc="-1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filing</a:t>
            </a:r>
            <a:r>
              <a:rPr lang="en-US" spc="-1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diagonally</a:t>
            </a:r>
            <a:r>
              <a:rPr lang="en-US" spc="-125"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across</a:t>
            </a:r>
            <a:r>
              <a:rPr lang="en-US" spc="-125" dirty="0">
                <a:solidFill>
                  <a:srgbClr val="231F20"/>
                </a:solidFill>
                <a:latin typeface="Times New Roman" panose="02020603050405020304" pitchFamily="18" charset="0"/>
                <a:ea typeface="Times New Roman" panose="02020603050405020304" pitchFamily="18" charset="0"/>
              </a:rPr>
              <a:t> </a:t>
            </a:r>
            <a:r>
              <a:rPr lang="en-US" spc="-10" dirty="0">
                <a:solidFill>
                  <a:srgbClr val="231F20"/>
                </a:solidFill>
                <a:latin typeface="Times New Roman" panose="02020603050405020304" pitchFamily="18" charset="0"/>
                <a:ea typeface="Times New Roman" panose="02020603050405020304" pitchFamily="18" charset="0"/>
              </a:rPr>
              <a:t>the </a:t>
            </a:r>
            <a:r>
              <a:rPr lang="en-US" spc="55" dirty="0">
                <a:solidFill>
                  <a:srgbClr val="231F20"/>
                </a:solidFill>
                <a:latin typeface="Times New Roman" panose="02020603050405020304" pitchFamily="18" charset="0"/>
                <a:ea typeface="Times New Roman" panose="02020603050405020304" pitchFamily="18" charset="0"/>
              </a:rPr>
              <a:t>work,	</a:t>
            </a:r>
            <a:r>
              <a:rPr lang="en-US" spc="55" dirty="0" smtClean="0">
                <a:solidFill>
                  <a:srgbClr val="231F20"/>
                </a:solidFill>
                <a:latin typeface="Times New Roman" panose="02020603050405020304" pitchFamily="18" charset="0"/>
                <a:ea typeface="Times New Roman" panose="02020603050405020304" pitchFamily="18" charset="0"/>
              </a:rPr>
              <a:t>smooth finish </a:t>
            </a:r>
            <a:r>
              <a:rPr lang="en-US" spc="25" dirty="0" smtClean="0">
                <a:solidFill>
                  <a:srgbClr val="231F20"/>
                </a:solidFill>
                <a:latin typeface="Times New Roman" panose="02020603050405020304" pitchFamily="18" charset="0"/>
                <a:ea typeface="Times New Roman" panose="02020603050405020304" pitchFamily="18" charset="0"/>
              </a:rPr>
              <a:t>is </a:t>
            </a:r>
            <a:r>
              <a:rPr lang="en-US" spc="40" dirty="0">
                <a:solidFill>
                  <a:srgbClr val="231F20"/>
                </a:solidFill>
                <a:latin typeface="Times New Roman" panose="02020603050405020304" pitchFamily="18" charset="0"/>
                <a:ea typeface="Times New Roman" panose="02020603050405020304" pitchFamily="18" charset="0"/>
              </a:rPr>
              <a:t>obtained. </a:t>
            </a:r>
            <a:r>
              <a:rPr lang="en-US" spc="35" dirty="0">
                <a:solidFill>
                  <a:srgbClr val="231F20"/>
                </a:solidFill>
                <a:latin typeface="Times New Roman" panose="02020603050405020304" pitchFamily="18" charset="0"/>
                <a:ea typeface="Times New Roman" panose="02020603050405020304" pitchFamily="18" charset="0"/>
              </a:rPr>
              <a:t>Note that </a:t>
            </a:r>
            <a:r>
              <a:rPr lang="en-US" spc="30" dirty="0">
                <a:solidFill>
                  <a:srgbClr val="231F20"/>
                </a:solidFill>
                <a:latin typeface="Times New Roman" panose="02020603050405020304" pitchFamily="18" charset="0"/>
                <a:ea typeface="Times New Roman" panose="02020603050405020304" pitchFamily="18" charset="0"/>
              </a:rPr>
              <a:t>the </a:t>
            </a:r>
            <a:r>
              <a:rPr lang="en-US" spc="50" dirty="0">
                <a:solidFill>
                  <a:srgbClr val="231F20"/>
                </a:solidFill>
                <a:latin typeface="Times New Roman" panose="02020603050405020304" pitchFamily="18" charset="0"/>
                <a:ea typeface="Times New Roman" panose="02020603050405020304" pitchFamily="18" charset="0"/>
              </a:rPr>
              <a:t>file </a:t>
            </a:r>
            <a:r>
              <a:rPr lang="en-US" spc="10" dirty="0">
                <a:solidFill>
                  <a:srgbClr val="231F20"/>
                </a:solidFill>
                <a:latin typeface="Times New Roman" panose="02020603050405020304" pitchFamily="18" charset="0"/>
                <a:ea typeface="Times New Roman" panose="02020603050405020304" pitchFamily="18" charset="0"/>
              </a:rPr>
              <a:t>moves </a:t>
            </a:r>
            <a:r>
              <a:rPr lang="en-US" dirty="0">
                <a:solidFill>
                  <a:srgbClr val="231F20"/>
                </a:solidFill>
                <a:latin typeface="Times New Roman" panose="02020603050405020304" pitchFamily="18" charset="0"/>
                <a:ea typeface="Times New Roman" panose="02020603050405020304" pitchFamily="18" charset="0"/>
              </a:rPr>
              <a:t>in the </a:t>
            </a:r>
            <a:r>
              <a:rPr lang="en-US" spc="10" dirty="0">
                <a:solidFill>
                  <a:srgbClr val="231F20"/>
                </a:solidFill>
                <a:latin typeface="Times New Roman" panose="02020603050405020304" pitchFamily="18" charset="0"/>
                <a:ea typeface="Times New Roman" panose="02020603050405020304" pitchFamily="18" charset="0"/>
              </a:rPr>
              <a:t>direction </a:t>
            </a:r>
            <a:r>
              <a:rPr lang="en-US" dirty="0">
                <a:solidFill>
                  <a:srgbClr val="231F20"/>
                </a:solidFill>
                <a:latin typeface="Times New Roman" panose="02020603050405020304" pitchFamily="18" charset="0"/>
                <a:ea typeface="Times New Roman" panose="02020603050405020304" pitchFamily="18" charset="0"/>
              </a:rPr>
              <a:t>of </a:t>
            </a:r>
            <a:r>
              <a:rPr lang="en-US" spc="15" dirty="0">
                <a:solidFill>
                  <a:srgbClr val="231F20"/>
                </a:solidFill>
                <a:latin typeface="Times New Roman" panose="02020603050405020304" pitchFamily="18" charset="0"/>
                <a:ea typeface="Times New Roman" panose="02020603050405020304" pitchFamily="18" charset="0"/>
              </a:rPr>
              <a:t>the </a:t>
            </a:r>
            <a:r>
              <a:rPr lang="en-US" dirty="0">
                <a:solidFill>
                  <a:srgbClr val="231F20"/>
                </a:solidFill>
                <a:latin typeface="Times New Roman" panose="02020603050405020304" pitchFamily="18" charset="0"/>
                <a:ea typeface="Times New Roman" panose="02020603050405020304" pitchFamily="18" charset="0"/>
              </a:rPr>
              <a:t>length of the file as shown. In the second case cut of the file teeth</a:t>
            </a:r>
            <a:r>
              <a:rPr lang="en-US" spc="-90"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are</a:t>
            </a:r>
            <a:r>
              <a:rPr lang="en-US" spc="-90"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produced</a:t>
            </a:r>
            <a:r>
              <a:rPr lang="en-US" spc="-90"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on</a:t>
            </a:r>
            <a:r>
              <a:rPr lang="en-US" spc="-90"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the</a:t>
            </a:r>
            <a:r>
              <a:rPr lang="en-US" spc="-90" dirty="0">
                <a:solidFill>
                  <a:srgbClr val="231F20"/>
                </a:solidFill>
                <a:latin typeface="Times New Roman" panose="02020603050405020304" pitchFamily="18" charset="0"/>
                <a:ea typeface="Times New Roman" panose="02020603050405020304" pitchFamily="18" charset="0"/>
              </a:rPr>
              <a:t> </a:t>
            </a:r>
            <a:r>
              <a:rPr lang="en-US" dirty="0">
                <a:solidFill>
                  <a:srgbClr val="231F20"/>
                </a:solidFill>
                <a:latin typeface="Times New Roman" panose="02020603050405020304" pitchFamily="18" charset="0"/>
                <a:ea typeface="Times New Roman" panose="02020603050405020304" pitchFamily="18" charset="0"/>
              </a:rPr>
              <a:t>work</a:t>
            </a:r>
            <a:endParaRPr lang="en-IN" dirty="0"/>
          </a:p>
        </p:txBody>
      </p:sp>
      <p:sp>
        <p:nvSpPr>
          <p:cNvPr id="11" name="Rectangle 10"/>
          <p:cNvSpPr/>
          <p:nvPr/>
        </p:nvSpPr>
        <p:spPr>
          <a:xfrm>
            <a:off x="-1397876" y="4377327"/>
            <a:ext cx="10135148" cy="663002"/>
          </a:xfrm>
          <a:prstGeom prst="rect">
            <a:avLst/>
          </a:prstGeom>
        </p:spPr>
        <p:txBody>
          <a:bodyPr wrap="square">
            <a:spAutoFit/>
          </a:bodyPr>
          <a:lstStyle/>
          <a:p>
            <a:pPr marR="3160395" lvl="3" algn="just">
              <a:lnSpc>
                <a:spcPct val="103000"/>
              </a:lnSpc>
              <a:spcBef>
                <a:spcPts val="315"/>
              </a:spcBef>
              <a:spcAft>
                <a:spcPts val="0"/>
              </a:spcAft>
              <a:buClr>
                <a:srgbClr val="231F20"/>
              </a:buClr>
              <a:buSzPts val="1050"/>
              <a:tabLst>
                <a:tab pos="624840" algn="l"/>
              </a:tabLst>
            </a:pPr>
            <a:r>
              <a:rPr lang="en-US" spc="-115" dirty="0">
                <a:solidFill>
                  <a:srgbClr val="231F20"/>
                </a:solidFill>
                <a:latin typeface="Times New Roman" panose="02020603050405020304" pitchFamily="18" charset="0"/>
                <a:ea typeface="Times New Roman" panose="02020603050405020304" pitchFamily="18" charset="0"/>
              </a:rPr>
              <a:t>Keep the work as low in </a:t>
            </a:r>
            <a:r>
              <a:rPr lang="en-US" spc="10" dirty="0">
                <a:solidFill>
                  <a:srgbClr val="231F20"/>
                </a:solidFill>
                <a:latin typeface="Times New Roman" panose="02020603050405020304" pitchFamily="18" charset="0"/>
                <a:ea typeface="Times New Roman" panose="02020603050405020304" pitchFamily="18" charset="0"/>
              </a:rPr>
              <a:t>the </a:t>
            </a:r>
            <a:r>
              <a:rPr lang="en-US" spc="-115" dirty="0">
                <a:solidFill>
                  <a:srgbClr val="231F20"/>
                </a:solidFill>
                <a:latin typeface="Times New Roman" panose="02020603050405020304" pitchFamily="18" charset="0"/>
                <a:ea typeface="Times New Roman" panose="02020603050405020304" pitchFamily="18" charset="0"/>
              </a:rPr>
              <a:t>vise</a:t>
            </a:r>
            <a:r>
              <a:rPr lang="en-US" spc="-55"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as</a:t>
            </a:r>
            <a:r>
              <a:rPr lang="en-US" spc="-55"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possible.</a:t>
            </a:r>
            <a:r>
              <a:rPr lang="en-US" spc="-70" dirty="0">
                <a:solidFill>
                  <a:srgbClr val="231F20"/>
                </a:solidFill>
                <a:latin typeface="Times New Roman" panose="02020603050405020304" pitchFamily="18" charset="0"/>
                <a:ea typeface="Times New Roman" panose="02020603050405020304" pitchFamily="18" charset="0"/>
              </a:rPr>
              <a:t> </a:t>
            </a:r>
            <a:r>
              <a:rPr lang="en-US" spc="-25" dirty="0">
                <a:solidFill>
                  <a:srgbClr val="231F20"/>
                </a:solidFill>
                <a:latin typeface="Times New Roman" panose="02020603050405020304" pitchFamily="18" charset="0"/>
                <a:ea typeface="Times New Roman" panose="02020603050405020304" pitchFamily="18" charset="0"/>
              </a:rPr>
              <a:t>Work</a:t>
            </a:r>
            <a:r>
              <a:rPr lang="en-US" spc="-55"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too</a:t>
            </a:r>
            <a:r>
              <a:rPr lang="en-US" spc="-55"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high means lack of rigidity and too much</a:t>
            </a:r>
            <a:r>
              <a:rPr lang="en-US" spc="50"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vibration.</a:t>
            </a:r>
            <a:endParaRPr lang="en-IN" spc="-115" dirty="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1383471" y="5086688"/>
            <a:ext cx="10194255" cy="948337"/>
          </a:xfrm>
          <a:prstGeom prst="rect">
            <a:avLst/>
          </a:prstGeom>
        </p:spPr>
        <p:txBody>
          <a:bodyPr wrap="square">
            <a:spAutoFit/>
          </a:bodyPr>
          <a:lstStyle/>
          <a:p>
            <a:pPr marR="3155315" lvl="3" algn="just">
              <a:lnSpc>
                <a:spcPct val="103000"/>
              </a:lnSpc>
              <a:spcBef>
                <a:spcPts val="305"/>
              </a:spcBef>
              <a:spcAft>
                <a:spcPts val="0"/>
              </a:spcAft>
              <a:buClr>
                <a:srgbClr val="231F20"/>
              </a:buClr>
              <a:buSzPts val="1050"/>
              <a:tabLst>
                <a:tab pos="624840" algn="l"/>
              </a:tabLst>
            </a:pPr>
            <a:r>
              <a:rPr lang="en-US" spc="-115" dirty="0">
                <a:solidFill>
                  <a:srgbClr val="231F20"/>
                </a:solidFill>
                <a:latin typeface="Times New Roman" panose="02020603050405020304" pitchFamily="18" charset="0"/>
                <a:ea typeface="Times New Roman" panose="02020603050405020304" pitchFamily="18" charset="0"/>
              </a:rPr>
              <a:t>Hold work within the width of the vice</a:t>
            </a:r>
            <a:r>
              <a:rPr lang="en-US" spc="-110"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jaws,</a:t>
            </a:r>
            <a:r>
              <a:rPr lang="en-US" spc="-110"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using the</a:t>
            </a:r>
            <a:r>
              <a:rPr lang="en-US" spc="-110"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full</a:t>
            </a:r>
            <a:r>
              <a:rPr lang="en-US" spc="-110"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grip of the vice. </a:t>
            </a:r>
            <a:r>
              <a:rPr lang="en-US" spc="-15" dirty="0">
                <a:solidFill>
                  <a:srgbClr val="231F20"/>
                </a:solidFill>
                <a:latin typeface="Times New Roman" panose="02020603050405020304" pitchFamily="18" charset="0"/>
                <a:ea typeface="Times New Roman" panose="02020603050405020304" pitchFamily="18" charset="0"/>
              </a:rPr>
              <a:t>Avoid </a:t>
            </a:r>
            <a:r>
              <a:rPr lang="en-US" spc="-115" dirty="0">
                <a:solidFill>
                  <a:srgbClr val="231F20"/>
                </a:solidFill>
                <a:latin typeface="Times New Roman" panose="02020603050405020304" pitchFamily="18" charset="0"/>
                <a:ea typeface="Times New Roman" panose="02020603050405020304" pitchFamily="18" charset="0"/>
              </a:rPr>
              <a:t>unnecessary </a:t>
            </a:r>
            <a:r>
              <a:rPr lang="en-US" spc="45" dirty="0">
                <a:solidFill>
                  <a:srgbClr val="231F20"/>
                </a:solidFill>
                <a:latin typeface="Times New Roman" panose="02020603050405020304" pitchFamily="18" charset="0"/>
                <a:ea typeface="Times New Roman" panose="02020603050405020304" pitchFamily="18" charset="0"/>
              </a:rPr>
              <a:t>overhang resulting </a:t>
            </a:r>
            <a:r>
              <a:rPr lang="en-US" spc="25" dirty="0">
                <a:solidFill>
                  <a:srgbClr val="231F20"/>
                </a:solidFill>
                <a:latin typeface="Times New Roman" panose="02020603050405020304" pitchFamily="18" charset="0"/>
                <a:ea typeface="Times New Roman" panose="02020603050405020304" pitchFamily="18" charset="0"/>
              </a:rPr>
              <a:t>in </a:t>
            </a:r>
            <a:r>
              <a:rPr lang="en-US" spc="35" dirty="0">
                <a:solidFill>
                  <a:srgbClr val="231F20"/>
                </a:solidFill>
                <a:latin typeface="Times New Roman" panose="02020603050405020304" pitchFamily="18" charset="0"/>
                <a:ea typeface="Times New Roman" panose="02020603050405020304" pitchFamily="18" charset="0"/>
              </a:rPr>
              <a:t>poor </a:t>
            </a:r>
            <a:r>
              <a:rPr lang="en-US" spc="-115" dirty="0">
                <a:solidFill>
                  <a:srgbClr val="231F20"/>
                </a:solidFill>
                <a:latin typeface="Times New Roman" panose="02020603050405020304" pitchFamily="18" charset="0"/>
                <a:ea typeface="Times New Roman" panose="02020603050405020304" pitchFamily="18" charset="0"/>
              </a:rPr>
              <a:t>surface</a:t>
            </a:r>
            <a:r>
              <a:rPr lang="en-US" spc="140" dirty="0">
                <a:solidFill>
                  <a:srgbClr val="231F20"/>
                </a:solidFill>
                <a:latin typeface="Times New Roman" panose="02020603050405020304" pitchFamily="18" charset="0"/>
                <a:ea typeface="Times New Roman" panose="02020603050405020304" pitchFamily="18" charset="0"/>
              </a:rPr>
              <a:t> </a:t>
            </a:r>
            <a:r>
              <a:rPr lang="en-US" spc="-115" dirty="0">
                <a:solidFill>
                  <a:srgbClr val="231F20"/>
                </a:solidFill>
                <a:latin typeface="Times New Roman" panose="02020603050405020304" pitchFamily="18" charset="0"/>
                <a:ea typeface="Times New Roman" panose="02020603050405020304" pitchFamily="18" charset="0"/>
              </a:rPr>
              <a:t>finish.</a:t>
            </a:r>
            <a:endParaRPr lang="en-IN" spc="-115" dirty="0">
              <a:effectLst/>
              <a:latin typeface="Times New Roman" panose="02020603050405020304" pitchFamily="18" charset="0"/>
              <a:ea typeface="Times New Roman" panose="02020603050405020304" pitchFamily="18" charset="0"/>
            </a:endParaRPr>
          </a:p>
        </p:txBody>
      </p:sp>
      <p:pic>
        <p:nvPicPr>
          <p:cNvPr id="17" name="image64.jpeg"/>
          <p:cNvPicPr/>
          <p:nvPr/>
        </p:nvPicPr>
        <p:blipFill>
          <a:blip r:embed="rId5" cstate="print"/>
          <a:stretch>
            <a:fillRect/>
          </a:stretch>
        </p:blipFill>
        <p:spPr>
          <a:xfrm>
            <a:off x="8842317" y="4864290"/>
            <a:ext cx="2922270" cy="120650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133460"/>
            <a:ext cx="12059322" cy="6724540"/>
          </a:xfrm>
        </p:spPr>
        <p:txBody>
          <a:bodyPr>
            <a:noAutofit/>
          </a:bodyPr>
          <a:lstStyle/>
          <a:p>
            <a:pPr algn="l"/>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DO’s AND DON’T s OF FITTING PROCESS</a:t>
            </a:r>
            <a:endParaRPr lang="en-US" sz="1800" dirty="0" smtClean="0">
              <a:solidFill>
                <a:schemeClr val="accent1">
                  <a:lumMod val="75000"/>
                </a:schemeClr>
              </a:solidFill>
              <a:latin typeface="Times New Roman" panose="02020603050405020304" pitchFamily="18" charset="0"/>
              <a:cs typeface="Times New Roman" panose="02020603050405020304" pitchFamily="18" charset="0"/>
            </a:endParaRPr>
          </a:p>
          <a:p>
            <a:pPr algn="l"/>
            <a:endParaRPr lang="en-IN" sz="1800"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97876" y="492264"/>
            <a:ext cx="7336715" cy="1231106"/>
          </a:xfrm>
          <a:prstGeom prst="rect">
            <a:avLst/>
          </a:prstGeom>
        </p:spPr>
        <p:txBody>
          <a:bodyPr wrap="square">
            <a:spAutoFit/>
          </a:bodyPr>
          <a:lstStyle/>
          <a:p>
            <a:pPr lvl="3"/>
            <a:r>
              <a:rPr lang="en-US" dirty="0">
                <a:latin typeface="Times New Roman" panose="02020603050405020304" pitchFamily="18" charset="0"/>
                <a:cs typeface="Times New Roman" panose="02020603050405020304" pitchFamily="18" charset="0"/>
              </a:rPr>
              <a:t>Work across at an angle, left and right. It is a mistaken idea that filing along the </a:t>
            </a:r>
            <a:r>
              <a:rPr lang="en-US" dirty="0" smtClean="0">
                <a:latin typeface="Times New Roman" panose="02020603050405020304" pitchFamily="18" charset="0"/>
                <a:cs typeface="Times New Roman" panose="02020603050405020304" pitchFamily="18" charset="0"/>
              </a:rPr>
              <a:t>length of </a:t>
            </a:r>
            <a:r>
              <a:rPr lang="en-US" dirty="0">
                <a:latin typeface="Times New Roman" panose="02020603050405020304" pitchFamily="18" charset="0"/>
                <a:cs typeface="Times New Roman" panose="02020603050405020304" pitchFamily="18" charset="0"/>
              </a:rPr>
              <a:t>the work produces a flatter surface.</a:t>
            </a:r>
            <a:endParaRPr lang="en-IN" dirty="0">
              <a:latin typeface="Times New Roman" panose="02020603050405020304" pitchFamily="18" charset="0"/>
              <a:cs typeface="Times New Roman" panose="02020603050405020304" pitchFamily="18" charset="0"/>
            </a:endParaRPr>
          </a:p>
          <a:p>
            <a:pPr lvl="3"/>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1383471" y="1501487"/>
            <a:ext cx="8208582" cy="646331"/>
          </a:xfrm>
          <a:prstGeom prst="rect">
            <a:avLst/>
          </a:prstGeom>
        </p:spPr>
        <p:txBody>
          <a:bodyPr wrap="square">
            <a:spAutoFit/>
          </a:bodyPr>
          <a:lstStyle/>
          <a:p>
            <a:pPr lvl="3"/>
            <a:r>
              <a:rPr lang="en-US" dirty="0">
                <a:latin typeface="Times New Roman" panose="02020603050405020304" pitchFamily="18" charset="0"/>
                <a:cs typeface="Times New Roman" panose="02020603050405020304" pitchFamily="18" charset="0"/>
              </a:rPr>
              <a:t>Clamps protect the surface of the finished job. Without clamps jaw impressions are made on the finished surfaces.</a:t>
            </a:r>
            <a:endParaRPr lang="en-IN" dirty="0">
              <a:latin typeface="Times New Roman" panose="02020603050405020304" pitchFamily="18" charset="0"/>
              <a:cs typeface="Times New Roman" panose="02020603050405020304" pitchFamily="18" charset="0"/>
            </a:endParaRPr>
          </a:p>
        </p:txBody>
      </p:sp>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a:xfrm>
            <a:off x="0" y="2287042"/>
            <a:ext cx="6096000" cy="92333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Body action applies pressure on forward stroke and relief on return. </a:t>
            </a:r>
            <a:r>
              <a:rPr lang="en-US" dirty="0" smtClean="0">
                <a:latin typeface="Times New Roman" panose="02020603050405020304" pitchFamily="18" charset="0"/>
                <a:cs typeface="Times New Roman" panose="02020603050405020304" pitchFamily="18" charset="0"/>
              </a:rPr>
              <a:t>Blade </a:t>
            </a:r>
            <a:r>
              <a:rPr lang="en-US" dirty="0">
                <a:latin typeface="Times New Roman" panose="02020603050405020304" pitchFamily="18" charset="0"/>
                <a:cs typeface="Times New Roman" panose="02020603050405020304" pitchFamily="18" charset="0"/>
              </a:rPr>
              <a:t>must be fitted to cut on forward stroke.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1" name="Rectangle 10"/>
          <p:cNvSpPr/>
          <p:nvPr/>
        </p:nvSpPr>
        <p:spPr>
          <a:xfrm>
            <a:off x="-1428499" y="2995957"/>
            <a:ext cx="10135148" cy="2355132"/>
          </a:xfrm>
          <a:prstGeom prst="rect">
            <a:avLst/>
          </a:prstGeom>
        </p:spPr>
        <p:txBody>
          <a:bodyPr wrap="square">
            <a:spAutoFit/>
          </a:bodyPr>
          <a:lstStyle/>
          <a:p>
            <a:pPr lvl="3"/>
            <a:r>
              <a:rPr lang="en-US" dirty="0">
                <a:latin typeface="Times New Roman" panose="02020603050405020304" pitchFamily="18" charset="0"/>
                <a:cs typeface="Times New Roman" panose="02020603050405020304" pitchFamily="18" charset="0"/>
              </a:rPr>
              <a:t>Commence cutting with saw blade slightly inclined to the horizontal, picking up the line at far edge  of  work and proceed to </a:t>
            </a:r>
            <a:r>
              <a:rPr lang="en-US" dirty="0" smtClean="0">
                <a:latin typeface="Times New Roman" panose="02020603050405020304" pitchFamily="18" charset="0"/>
                <a:cs typeface="Times New Roman" panose="02020603050405020304" pitchFamily="18" charset="0"/>
              </a:rPr>
              <a:t>horizontal</a:t>
            </a:r>
            <a:r>
              <a:rPr lang="en-IN"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position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3"/>
            <a:endParaRPr lang="en-US" dirty="0" smtClean="0">
              <a:latin typeface="Times New Roman" panose="02020603050405020304" pitchFamily="18" charset="0"/>
              <a:cs typeface="Times New Roman" panose="02020603050405020304" pitchFamily="18" charset="0"/>
            </a:endParaRPr>
          </a:p>
          <a:p>
            <a:pPr lvl="3"/>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second case it is difficult to pick up line accurately with blade engaging full width of the work</a:t>
            </a:r>
            <a:r>
              <a:rPr lang="en-US" dirty="0" smtClean="0">
                <a:latin typeface="Times New Roman" panose="02020603050405020304" pitchFamily="18" charset="0"/>
                <a:cs typeface="Times New Roman" panose="02020603050405020304" pitchFamily="18" charset="0"/>
              </a:rPr>
              <a:t>.</a:t>
            </a:r>
          </a:p>
          <a:p>
            <a:pPr lvl="3"/>
            <a:endParaRPr lang="en-US" dirty="0" smtClean="0">
              <a:latin typeface="Times New Roman" panose="02020603050405020304" pitchFamily="18" charset="0"/>
              <a:cs typeface="Times New Roman" panose="02020603050405020304" pitchFamily="18" charset="0"/>
            </a:endParaRPr>
          </a:p>
          <a:p>
            <a:pPr lvl="3"/>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Blade too steeply inclined results in broken teeth.</a:t>
            </a:r>
            <a:endParaRPr lang="en-IN" dirty="0">
              <a:latin typeface="Times New Roman" panose="02020603050405020304" pitchFamily="18" charset="0"/>
              <a:cs typeface="Times New Roman" panose="02020603050405020304" pitchFamily="18" charset="0"/>
            </a:endParaRPr>
          </a:p>
          <a:p>
            <a:pPr marR="3160395" lvl="3" algn="just">
              <a:lnSpc>
                <a:spcPct val="103000"/>
              </a:lnSpc>
              <a:spcBef>
                <a:spcPts val="315"/>
              </a:spcBef>
              <a:spcAft>
                <a:spcPts val="0"/>
              </a:spcAft>
              <a:buClr>
                <a:srgbClr val="231F20"/>
              </a:buClr>
              <a:buSzPts val="1050"/>
              <a:tabLst>
                <a:tab pos="624840" algn="l"/>
              </a:tabLst>
            </a:pPr>
            <a:endParaRPr lang="en-IN" spc="-115"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4" name="image65.jpeg"/>
          <p:cNvPicPr/>
          <p:nvPr/>
        </p:nvPicPr>
        <p:blipFill>
          <a:blip r:embed="rId2" cstate="print"/>
          <a:stretch>
            <a:fillRect/>
          </a:stretch>
        </p:blipFill>
        <p:spPr>
          <a:xfrm>
            <a:off x="8972952" y="324774"/>
            <a:ext cx="2689860" cy="1066165"/>
          </a:xfrm>
          <a:prstGeom prst="rect">
            <a:avLst/>
          </a:prstGeom>
        </p:spPr>
      </p:pic>
      <p:grpSp>
        <p:nvGrpSpPr>
          <p:cNvPr id="4" name="Group 2"/>
          <p:cNvGrpSpPr>
            <a:grpSpLocks/>
          </p:cNvGrpSpPr>
          <p:nvPr/>
        </p:nvGrpSpPr>
        <p:grpSpPr bwMode="auto">
          <a:xfrm>
            <a:off x="8842317" y="1390939"/>
            <a:ext cx="3081338" cy="5052892"/>
            <a:chOff x="5069" y="921"/>
            <a:chExt cx="4853" cy="5693"/>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9" y="960"/>
              <a:ext cx="4853" cy="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4" y="920"/>
              <a:ext cx="21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6186627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STEP MAKING</a:t>
            </a:r>
            <a:endParaRPr lang="en-IN" dirty="0"/>
          </a:p>
        </p:txBody>
      </p:sp>
      <p:sp>
        <p:nvSpPr>
          <p:cNvPr id="3" name="Content Placeholder 2"/>
          <p:cNvSpPr>
            <a:spLocks noGrp="1"/>
          </p:cNvSpPr>
          <p:nvPr>
            <p:ph sz="half" idx="1"/>
          </p:nvPr>
        </p:nvSpPr>
        <p:spPr>
          <a:xfrm>
            <a:off x="597775" y="1300107"/>
            <a:ext cx="10996449" cy="4995590"/>
          </a:xfrm>
        </p:spPr>
        <p:txBody>
          <a:bodyPr>
            <a:normAutofit fontScale="92500" lnSpcReduction="10000"/>
          </a:bodyPr>
          <a:lstStyle/>
          <a:p>
            <a:pPr marL="0" indent="0" algn="just">
              <a:buNone/>
            </a:pPr>
            <a:r>
              <a:rPr lang="en-US" sz="1800" dirty="0" smtClean="0">
                <a:latin typeface="Times New Roman" panose="02020603050405020304" pitchFamily="18" charset="0"/>
                <a:cs typeface="Times New Roman" panose="02020603050405020304" pitchFamily="18" charset="0"/>
              </a:rPr>
              <a:t>AIM:</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To make step making using Fitting process</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SUPPLIED MATERIAL SPECIFICATION</a:t>
            </a:r>
          </a:p>
          <a:p>
            <a:pPr marL="0" indent="0" algn="just">
              <a:buNone/>
            </a:pPr>
            <a:r>
              <a:rPr lang="en-US" sz="1800" dirty="0" smtClean="0">
                <a:latin typeface="Times New Roman" panose="02020603050405020304" pitchFamily="18" charset="0"/>
                <a:cs typeface="Times New Roman" panose="02020603050405020304" pitchFamily="18" charset="0"/>
              </a:rPr>
              <a:t>Mild steel plates of specification (50x50x60) mm</a:t>
            </a: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APPARATUS REQUIRED:</a:t>
            </a:r>
          </a:p>
          <a:p>
            <a:pPr algn="just"/>
            <a:r>
              <a:rPr lang="en-US" sz="1800" dirty="0" smtClean="0">
                <a:latin typeface="Times New Roman" panose="02020603050405020304" pitchFamily="18" charset="0"/>
                <a:cs typeface="Times New Roman" panose="02020603050405020304" pitchFamily="18" charset="0"/>
              </a:rPr>
              <a:t>Hack saw frame with blade</a:t>
            </a:r>
          </a:p>
          <a:p>
            <a:pPr algn="just"/>
            <a:r>
              <a:rPr lang="en-US" sz="1800" dirty="0" smtClean="0">
                <a:latin typeface="Times New Roman" panose="02020603050405020304" pitchFamily="18" charset="0"/>
                <a:cs typeface="Times New Roman" panose="02020603050405020304" pitchFamily="18" charset="0"/>
              </a:rPr>
              <a:t>Try square</a:t>
            </a:r>
          </a:p>
          <a:p>
            <a:pPr algn="just"/>
            <a:r>
              <a:rPr lang="en-US" sz="1800" dirty="0" smtClean="0">
                <a:latin typeface="Times New Roman" panose="02020603050405020304" pitchFamily="18" charset="0"/>
                <a:cs typeface="Times New Roman" panose="02020603050405020304" pitchFamily="18" charset="0"/>
              </a:rPr>
              <a:t>Steel rule</a:t>
            </a:r>
          </a:p>
          <a:p>
            <a:pPr algn="just"/>
            <a:r>
              <a:rPr lang="en-US" sz="1800" dirty="0" smtClean="0">
                <a:latin typeface="Times New Roman" panose="02020603050405020304" pitchFamily="18" charset="0"/>
                <a:cs typeface="Times New Roman" panose="02020603050405020304" pitchFamily="18" charset="0"/>
              </a:rPr>
              <a:t>Caliper </a:t>
            </a:r>
          </a:p>
          <a:p>
            <a:pPr algn="just"/>
            <a:r>
              <a:rPr lang="en-US" sz="1800" dirty="0" smtClean="0">
                <a:latin typeface="Times New Roman" panose="02020603050405020304" pitchFamily="18" charset="0"/>
                <a:cs typeface="Times New Roman" panose="02020603050405020304" pitchFamily="18" charset="0"/>
              </a:rPr>
              <a:t>Files</a:t>
            </a:r>
          </a:p>
          <a:p>
            <a:pPr algn="just"/>
            <a:r>
              <a:rPr lang="en-US" sz="1800" dirty="0" smtClean="0">
                <a:latin typeface="Times New Roman" panose="02020603050405020304" pitchFamily="18" charset="0"/>
                <a:cs typeface="Times New Roman" panose="02020603050405020304" pitchFamily="18" charset="0"/>
              </a:rPr>
              <a:t>Ball peen hammer</a:t>
            </a:r>
          </a:p>
          <a:p>
            <a:pPr algn="just"/>
            <a:r>
              <a:rPr lang="en-US" sz="1800" dirty="0" smtClean="0">
                <a:latin typeface="Times New Roman" panose="02020603050405020304" pitchFamily="18" charset="0"/>
                <a:cs typeface="Times New Roman" panose="02020603050405020304" pitchFamily="18" charset="0"/>
              </a:rPr>
              <a:t>Centre punch</a:t>
            </a:r>
          </a:p>
          <a:p>
            <a:pPr algn="just"/>
            <a:r>
              <a:rPr lang="en-US" sz="1800" dirty="0" smtClean="0">
                <a:latin typeface="Times New Roman" panose="02020603050405020304" pitchFamily="18" charset="0"/>
                <a:cs typeface="Times New Roman" panose="02020603050405020304" pitchFamily="18" charset="0"/>
              </a:rPr>
              <a:t>Dot punch</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SEQUENCE OF OPERATION</a:t>
            </a:r>
            <a:endParaRPr lang="en-IN" dirty="0"/>
          </a:p>
        </p:txBody>
      </p:sp>
      <p:sp>
        <p:nvSpPr>
          <p:cNvPr id="3" name="Content Placeholder 2"/>
          <p:cNvSpPr>
            <a:spLocks noGrp="1"/>
          </p:cNvSpPr>
          <p:nvPr>
            <p:ph sz="half" idx="1"/>
          </p:nvPr>
        </p:nvSpPr>
        <p:spPr>
          <a:xfrm>
            <a:off x="597775" y="1300107"/>
            <a:ext cx="10996449" cy="4995590"/>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Preparation</a:t>
            </a:r>
          </a:p>
          <a:p>
            <a:pPr algn="just"/>
            <a:r>
              <a:rPr lang="en-US" sz="1800" dirty="0" smtClean="0">
                <a:latin typeface="Times New Roman" panose="02020603050405020304" pitchFamily="18" charset="0"/>
                <a:cs typeface="Times New Roman" panose="02020603050405020304" pitchFamily="18" charset="0"/>
              </a:rPr>
              <a:t>Marking</a:t>
            </a:r>
          </a:p>
          <a:p>
            <a:pPr algn="just"/>
            <a:r>
              <a:rPr lang="en-US" sz="1800" dirty="0" smtClean="0">
                <a:latin typeface="Times New Roman" panose="02020603050405020304" pitchFamily="18" charset="0"/>
                <a:cs typeface="Times New Roman" panose="02020603050405020304" pitchFamily="18" charset="0"/>
              </a:rPr>
              <a:t>Cutting</a:t>
            </a:r>
          </a:p>
          <a:p>
            <a:pPr algn="just"/>
            <a:r>
              <a:rPr lang="en-US" sz="1800" dirty="0" smtClean="0">
                <a:latin typeface="Times New Roman" panose="02020603050405020304" pitchFamily="18" charset="0"/>
                <a:cs typeface="Times New Roman" panose="02020603050405020304" pitchFamily="18" charset="0"/>
              </a:rPr>
              <a:t>Filing</a:t>
            </a:r>
          </a:p>
          <a:p>
            <a:pPr algn="just"/>
            <a:r>
              <a:rPr lang="en-US" sz="1800" dirty="0" smtClean="0">
                <a:latin typeface="Times New Roman" panose="02020603050405020304" pitchFamily="18" charset="0"/>
                <a:cs typeface="Times New Roman" panose="02020603050405020304" pitchFamily="18" charset="0"/>
              </a:rPr>
              <a:t>Finishing </a:t>
            </a:r>
          </a:p>
          <a:p>
            <a:pPr algn="just"/>
            <a:r>
              <a:rPr lang="en-US" sz="1800" dirty="0" smtClean="0">
                <a:latin typeface="Times New Roman" panose="02020603050405020304" pitchFamily="18" charset="0"/>
                <a:cs typeface="Times New Roman" panose="02020603050405020304" pitchFamily="18" charset="0"/>
              </a:rPr>
              <a:t>Fitting</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90526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TOOLS USED – WORK HOLDING TOOLS</a:t>
            </a:r>
            <a:endParaRPr lang="en-IN"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231228" y="1261241"/>
            <a:ext cx="8046806" cy="6175730"/>
          </a:xfrm>
          <a:prstGeom prst="rect">
            <a:avLst/>
          </a:prstGeom>
        </p:spPr>
        <p:txBody>
          <a:bodyPr wrap="square">
            <a:spAutoFit/>
          </a:bodyPr>
          <a:lstStyle/>
          <a:p>
            <a:pPr marL="12065" lvl="2">
              <a:lnSpc>
                <a:spcPct val="100000"/>
              </a:lnSpc>
              <a:spcBef>
                <a:spcPts val="1095"/>
              </a:spcBef>
              <a:tabLst>
                <a:tab pos="588645" algn="l"/>
                <a:tab pos="589280" algn="l"/>
              </a:tabLst>
            </a:pPr>
            <a:r>
              <a:rPr lang="en-US" sz="1200" b="1" spc="-5" dirty="0">
                <a:solidFill>
                  <a:srgbClr val="231F20"/>
                </a:solidFill>
                <a:latin typeface="Times New Roman" panose="02020603050405020304" pitchFamily="18" charset="0"/>
                <a:cs typeface="Times New Roman" panose="02020603050405020304" pitchFamily="18" charset="0"/>
              </a:rPr>
              <a:t>Bench</a:t>
            </a:r>
            <a:r>
              <a:rPr lang="en-US" sz="1200" b="1" spc="20" dirty="0">
                <a:solidFill>
                  <a:srgbClr val="231F20"/>
                </a:solidFill>
                <a:latin typeface="Times New Roman" panose="02020603050405020304" pitchFamily="18" charset="0"/>
                <a:cs typeface="Times New Roman" panose="02020603050405020304" pitchFamily="18" charset="0"/>
              </a:rPr>
              <a:t> </a:t>
            </a:r>
            <a:r>
              <a:rPr lang="en-US" sz="1200" b="1" spc="-5" dirty="0">
                <a:solidFill>
                  <a:srgbClr val="231F20"/>
                </a:solidFill>
                <a:latin typeface="Times New Roman" panose="02020603050405020304" pitchFamily="18" charset="0"/>
                <a:cs typeface="Times New Roman" panose="02020603050405020304" pitchFamily="18" charset="0"/>
              </a:rPr>
              <a:t>Vice</a:t>
            </a:r>
            <a:endParaRPr lang="en-US" sz="1200" dirty="0">
              <a:latin typeface="Times New Roman" panose="02020603050405020304" pitchFamily="18" charset="0"/>
              <a:cs typeface="Times New Roman" panose="02020603050405020304" pitchFamily="18" charset="0"/>
            </a:endParaRPr>
          </a:p>
          <a:p>
            <a:pPr marL="298450" marR="3198495" indent="-285750" algn="just">
              <a:lnSpc>
                <a:spcPct val="116700"/>
              </a:lnSpc>
              <a:spcBef>
                <a:spcPts val="575"/>
              </a:spcBef>
              <a:buFont typeface="Arial" panose="020B0604020202020204" pitchFamily="34" charset="0"/>
              <a:buChar char="•"/>
            </a:pPr>
            <a:r>
              <a:rPr lang="en-US" sz="1600" spc="45" dirty="0">
                <a:solidFill>
                  <a:srgbClr val="231F20"/>
                </a:solidFill>
                <a:latin typeface="Times New Roman"/>
                <a:cs typeface="Times New Roman"/>
              </a:rPr>
              <a:t>The </a:t>
            </a:r>
            <a:r>
              <a:rPr lang="en-US" sz="1600" spc="55" dirty="0">
                <a:solidFill>
                  <a:srgbClr val="231F20"/>
                </a:solidFill>
                <a:latin typeface="Times New Roman"/>
                <a:cs typeface="Times New Roman"/>
              </a:rPr>
              <a:t>bench </a:t>
            </a:r>
            <a:r>
              <a:rPr lang="en-US" sz="1600" spc="50" dirty="0">
                <a:solidFill>
                  <a:srgbClr val="231F20"/>
                </a:solidFill>
                <a:latin typeface="Times New Roman"/>
                <a:cs typeface="Times New Roman"/>
              </a:rPr>
              <a:t>vice </a:t>
            </a:r>
            <a:r>
              <a:rPr lang="en-US" sz="1600" spc="30" dirty="0">
                <a:solidFill>
                  <a:srgbClr val="231F20"/>
                </a:solidFill>
                <a:latin typeface="Times New Roman"/>
                <a:cs typeface="Times New Roman"/>
              </a:rPr>
              <a:t>is</a:t>
            </a:r>
            <a:r>
              <a:rPr lang="en-US" sz="1600" spc="320" dirty="0">
                <a:solidFill>
                  <a:srgbClr val="231F20"/>
                </a:solidFill>
                <a:latin typeface="Times New Roman"/>
                <a:cs typeface="Times New Roman"/>
              </a:rPr>
              <a:t> </a:t>
            </a:r>
            <a:r>
              <a:rPr lang="en-US" sz="1600" dirty="0">
                <a:solidFill>
                  <a:srgbClr val="231F20"/>
                </a:solidFill>
                <a:latin typeface="Times New Roman"/>
                <a:cs typeface="Times New Roman"/>
              </a:rPr>
              <a:t>a </a:t>
            </a:r>
            <a:r>
              <a:rPr lang="en-US" sz="1600" spc="70" dirty="0">
                <a:solidFill>
                  <a:srgbClr val="231F20"/>
                </a:solidFill>
                <a:latin typeface="Times New Roman"/>
                <a:cs typeface="Times New Roman"/>
              </a:rPr>
              <a:t>device  </a:t>
            </a:r>
            <a:r>
              <a:rPr lang="en-US" sz="1600" spc="20" dirty="0">
                <a:solidFill>
                  <a:srgbClr val="231F20"/>
                </a:solidFill>
                <a:latin typeface="Times New Roman"/>
                <a:cs typeface="Times New Roman"/>
              </a:rPr>
              <a:t>commonly </a:t>
            </a:r>
            <a:r>
              <a:rPr lang="en-US" sz="1600" spc="15" dirty="0">
                <a:solidFill>
                  <a:srgbClr val="231F20"/>
                </a:solidFill>
                <a:latin typeface="Times New Roman"/>
                <a:cs typeface="Times New Roman"/>
              </a:rPr>
              <a:t>used for </a:t>
            </a:r>
            <a:r>
              <a:rPr lang="en-US" sz="1600" spc="20" dirty="0">
                <a:solidFill>
                  <a:srgbClr val="231F20"/>
                </a:solidFill>
                <a:latin typeface="Times New Roman"/>
                <a:cs typeface="Times New Roman"/>
              </a:rPr>
              <a:t>holding </a:t>
            </a:r>
            <a:r>
              <a:rPr lang="en-US" sz="1600" spc="25" dirty="0">
                <a:solidFill>
                  <a:srgbClr val="231F20"/>
                </a:solidFill>
                <a:latin typeface="Times New Roman"/>
                <a:cs typeface="Times New Roman"/>
              </a:rPr>
              <a:t>the  </a:t>
            </a:r>
            <a:r>
              <a:rPr lang="en-US" sz="1600" dirty="0">
                <a:solidFill>
                  <a:srgbClr val="231F20"/>
                </a:solidFill>
                <a:latin typeface="Times New Roman"/>
                <a:cs typeface="Times New Roman"/>
              </a:rPr>
              <a:t>work</a:t>
            </a:r>
            <a:r>
              <a:rPr lang="en-US" sz="1600" spc="-80" dirty="0">
                <a:solidFill>
                  <a:srgbClr val="231F20"/>
                </a:solidFill>
                <a:latin typeface="Times New Roman"/>
                <a:cs typeface="Times New Roman"/>
              </a:rPr>
              <a:t> </a:t>
            </a:r>
            <a:r>
              <a:rPr lang="en-US" sz="1600" dirty="0">
                <a:solidFill>
                  <a:srgbClr val="231F20"/>
                </a:solidFill>
                <a:latin typeface="Times New Roman"/>
                <a:cs typeface="Times New Roman"/>
              </a:rPr>
              <a:t>pieces.</a:t>
            </a:r>
            <a:r>
              <a:rPr lang="en-US" sz="1600" spc="-75" dirty="0">
                <a:solidFill>
                  <a:srgbClr val="231F20"/>
                </a:solidFill>
                <a:latin typeface="Times New Roman"/>
                <a:cs typeface="Times New Roman"/>
              </a:rPr>
              <a:t> </a:t>
            </a:r>
            <a:endParaRPr lang="en-US" sz="1600" spc="-75" dirty="0" smtClean="0">
              <a:solidFill>
                <a:srgbClr val="231F20"/>
              </a:solidFill>
              <a:latin typeface="Times New Roman"/>
              <a:cs typeface="Times New Roman"/>
            </a:endParaRPr>
          </a:p>
          <a:p>
            <a:pPr marL="298450" marR="3198495" indent="-285750" algn="just">
              <a:lnSpc>
                <a:spcPct val="116700"/>
              </a:lnSpc>
              <a:spcBef>
                <a:spcPts val="575"/>
              </a:spcBef>
              <a:buFont typeface="Arial" panose="020B0604020202020204" pitchFamily="34" charset="0"/>
              <a:buChar char="•"/>
            </a:pPr>
            <a:r>
              <a:rPr lang="en-US" sz="1600" dirty="0" smtClean="0">
                <a:solidFill>
                  <a:srgbClr val="231F20"/>
                </a:solidFill>
                <a:latin typeface="Times New Roman"/>
                <a:cs typeface="Times New Roman"/>
              </a:rPr>
              <a:t>When</a:t>
            </a:r>
            <a:r>
              <a:rPr lang="en-US" sz="1600" spc="-80" dirty="0" smtClean="0">
                <a:solidFill>
                  <a:srgbClr val="231F20"/>
                </a:solidFill>
                <a:latin typeface="Times New Roman"/>
                <a:cs typeface="Times New Roman"/>
              </a:rPr>
              <a:t> </a:t>
            </a:r>
            <a:r>
              <a:rPr lang="en-US" sz="1600" dirty="0">
                <a:solidFill>
                  <a:srgbClr val="231F20"/>
                </a:solidFill>
                <a:latin typeface="Times New Roman"/>
                <a:cs typeface="Times New Roman"/>
              </a:rPr>
              <a:t>the</a:t>
            </a:r>
            <a:r>
              <a:rPr lang="en-US" sz="1600" spc="-75" dirty="0">
                <a:solidFill>
                  <a:srgbClr val="231F20"/>
                </a:solidFill>
                <a:latin typeface="Times New Roman"/>
                <a:cs typeface="Times New Roman"/>
              </a:rPr>
              <a:t> </a:t>
            </a:r>
            <a:r>
              <a:rPr lang="en-US" sz="1600" dirty="0">
                <a:solidFill>
                  <a:srgbClr val="231F20"/>
                </a:solidFill>
                <a:latin typeface="Times New Roman"/>
                <a:cs typeface="Times New Roman"/>
              </a:rPr>
              <a:t>vice</a:t>
            </a:r>
            <a:r>
              <a:rPr lang="en-US" sz="1600" spc="-80" dirty="0">
                <a:solidFill>
                  <a:srgbClr val="231F20"/>
                </a:solidFill>
                <a:latin typeface="Times New Roman"/>
                <a:cs typeface="Times New Roman"/>
              </a:rPr>
              <a:t> </a:t>
            </a:r>
            <a:r>
              <a:rPr lang="en-US" sz="1600" dirty="0">
                <a:solidFill>
                  <a:srgbClr val="231F20"/>
                </a:solidFill>
                <a:latin typeface="Times New Roman"/>
                <a:cs typeface="Times New Roman"/>
              </a:rPr>
              <a:t>handle  </a:t>
            </a:r>
            <a:r>
              <a:rPr lang="en-US" sz="1600" spc="-5" dirty="0">
                <a:solidFill>
                  <a:srgbClr val="231F20"/>
                </a:solidFill>
                <a:latin typeface="Times New Roman"/>
                <a:cs typeface="Times New Roman"/>
              </a:rPr>
              <a:t>is </a:t>
            </a:r>
            <a:r>
              <a:rPr lang="en-US" sz="1600" dirty="0">
                <a:solidFill>
                  <a:srgbClr val="231F20"/>
                </a:solidFill>
                <a:latin typeface="Times New Roman"/>
                <a:cs typeface="Times New Roman"/>
              </a:rPr>
              <a:t>turned in a clockwise direction  </a:t>
            </a:r>
            <a:r>
              <a:rPr lang="en-US" sz="1600" spc="10" dirty="0">
                <a:solidFill>
                  <a:srgbClr val="231F20"/>
                </a:solidFill>
                <a:latin typeface="Times New Roman"/>
                <a:cs typeface="Times New Roman"/>
              </a:rPr>
              <a:t>the moving </a:t>
            </a:r>
            <a:r>
              <a:rPr lang="en-US" sz="1600" spc="5" dirty="0">
                <a:solidFill>
                  <a:srgbClr val="231F20"/>
                </a:solidFill>
                <a:latin typeface="Times New Roman"/>
                <a:cs typeface="Times New Roman"/>
              </a:rPr>
              <a:t>jaw </a:t>
            </a:r>
            <a:r>
              <a:rPr lang="en-US" sz="1600" spc="10" dirty="0">
                <a:solidFill>
                  <a:srgbClr val="231F20"/>
                </a:solidFill>
                <a:latin typeface="Times New Roman"/>
                <a:cs typeface="Times New Roman"/>
              </a:rPr>
              <a:t>forces the </a:t>
            </a:r>
            <a:r>
              <a:rPr lang="en-US" sz="1600" spc="15" dirty="0">
                <a:solidFill>
                  <a:srgbClr val="231F20"/>
                </a:solidFill>
                <a:latin typeface="Times New Roman"/>
                <a:cs typeface="Times New Roman"/>
              </a:rPr>
              <a:t>work  </a:t>
            </a:r>
            <a:r>
              <a:rPr lang="en-US" sz="1600" dirty="0">
                <a:solidFill>
                  <a:srgbClr val="231F20"/>
                </a:solidFill>
                <a:latin typeface="Times New Roman"/>
                <a:cs typeface="Times New Roman"/>
              </a:rPr>
              <a:t>against the fixed </a:t>
            </a:r>
            <a:r>
              <a:rPr lang="en-US" sz="1600" spc="-15" dirty="0">
                <a:solidFill>
                  <a:srgbClr val="231F20"/>
                </a:solidFill>
                <a:latin typeface="Times New Roman"/>
                <a:cs typeface="Times New Roman"/>
              </a:rPr>
              <a:t>jaw. </a:t>
            </a:r>
            <a:endParaRPr lang="en-US" sz="1600" spc="-15" dirty="0" smtClean="0">
              <a:solidFill>
                <a:srgbClr val="231F20"/>
              </a:solidFill>
              <a:latin typeface="Times New Roman"/>
              <a:cs typeface="Times New Roman"/>
            </a:endParaRPr>
          </a:p>
          <a:p>
            <a:pPr marL="298450" marR="3198495" indent="-285750" algn="just">
              <a:lnSpc>
                <a:spcPct val="116700"/>
              </a:lnSpc>
              <a:spcBef>
                <a:spcPts val="575"/>
              </a:spcBef>
              <a:buFont typeface="Arial" panose="020B0604020202020204" pitchFamily="34" charset="0"/>
              <a:buChar char="•"/>
            </a:pPr>
            <a:r>
              <a:rPr lang="en-US" sz="1600" dirty="0" smtClean="0">
                <a:solidFill>
                  <a:srgbClr val="231F20"/>
                </a:solidFill>
                <a:latin typeface="Times New Roman"/>
                <a:cs typeface="Times New Roman"/>
              </a:rPr>
              <a:t>The </a:t>
            </a:r>
            <a:r>
              <a:rPr lang="en-US" sz="1600" dirty="0">
                <a:solidFill>
                  <a:srgbClr val="231F20"/>
                </a:solidFill>
                <a:latin typeface="Times New Roman"/>
                <a:cs typeface="Times New Roman"/>
              </a:rPr>
              <a:t>greater  the pressure applied to the handle,  the tighter is the work held. </a:t>
            </a:r>
          </a:p>
          <a:p>
            <a:pPr marL="298450" marR="3198495" indent="-285750" algn="just">
              <a:lnSpc>
                <a:spcPct val="116700"/>
              </a:lnSpc>
              <a:spcBef>
                <a:spcPts val="575"/>
              </a:spcBef>
              <a:buFont typeface="Arial" panose="020B0604020202020204" pitchFamily="34" charset="0"/>
              <a:buChar char="•"/>
            </a:pPr>
            <a:r>
              <a:rPr lang="en-US" sz="1600" spc="5" dirty="0" smtClean="0">
                <a:solidFill>
                  <a:srgbClr val="231F20"/>
                </a:solidFill>
                <a:latin typeface="Times New Roman"/>
                <a:cs typeface="Times New Roman"/>
              </a:rPr>
              <a:t>The  </a:t>
            </a:r>
            <a:r>
              <a:rPr lang="en-US" sz="1600" dirty="0">
                <a:solidFill>
                  <a:srgbClr val="231F20"/>
                </a:solidFill>
                <a:latin typeface="Times New Roman"/>
                <a:cs typeface="Times New Roman"/>
              </a:rPr>
              <a:t>body of the vice </a:t>
            </a:r>
            <a:r>
              <a:rPr lang="en-US" sz="1600" spc="-5" dirty="0">
                <a:solidFill>
                  <a:srgbClr val="231F20"/>
                </a:solidFill>
                <a:latin typeface="Times New Roman"/>
                <a:cs typeface="Times New Roman"/>
              </a:rPr>
              <a:t>is </a:t>
            </a:r>
            <a:r>
              <a:rPr lang="en-US" sz="1600" dirty="0">
                <a:solidFill>
                  <a:srgbClr val="231F20"/>
                </a:solidFill>
                <a:latin typeface="Times New Roman"/>
                <a:cs typeface="Times New Roman"/>
              </a:rPr>
              <a:t>made of cast-  </a:t>
            </a:r>
            <a:r>
              <a:rPr lang="en-US" sz="1600" spc="15" dirty="0">
                <a:solidFill>
                  <a:srgbClr val="231F20"/>
                </a:solidFill>
                <a:latin typeface="Times New Roman"/>
                <a:cs typeface="Times New Roman"/>
              </a:rPr>
              <a:t>iron.</a:t>
            </a:r>
            <a:r>
              <a:rPr lang="en-US" sz="1600" spc="155" dirty="0">
                <a:solidFill>
                  <a:srgbClr val="231F20"/>
                </a:solidFill>
                <a:latin typeface="Times New Roman"/>
                <a:cs typeface="Times New Roman"/>
              </a:rPr>
              <a:t> </a:t>
            </a:r>
            <a:r>
              <a:rPr lang="en-US" sz="1600" spc="15" dirty="0">
                <a:solidFill>
                  <a:srgbClr val="231F20"/>
                </a:solidFill>
                <a:latin typeface="Times New Roman"/>
                <a:cs typeface="Times New Roman"/>
              </a:rPr>
              <a:t>Hardened</a:t>
            </a:r>
            <a:r>
              <a:rPr lang="en-US" sz="1600" spc="160" dirty="0">
                <a:solidFill>
                  <a:srgbClr val="231F20"/>
                </a:solidFill>
                <a:latin typeface="Times New Roman"/>
                <a:cs typeface="Times New Roman"/>
              </a:rPr>
              <a:t> </a:t>
            </a:r>
            <a:r>
              <a:rPr lang="en-US" sz="1600" spc="15" dirty="0">
                <a:solidFill>
                  <a:srgbClr val="231F20"/>
                </a:solidFill>
                <a:latin typeface="Times New Roman"/>
                <a:cs typeface="Times New Roman"/>
              </a:rPr>
              <a:t>steel</a:t>
            </a:r>
            <a:r>
              <a:rPr lang="en-US" sz="1600" spc="155" dirty="0">
                <a:solidFill>
                  <a:srgbClr val="231F20"/>
                </a:solidFill>
                <a:latin typeface="Times New Roman"/>
                <a:cs typeface="Times New Roman"/>
              </a:rPr>
              <a:t> </a:t>
            </a:r>
            <a:r>
              <a:rPr lang="en-US" sz="1600" spc="15" dirty="0">
                <a:solidFill>
                  <a:srgbClr val="231F20"/>
                </a:solidFill>
                <a:latin typeface="Times New Roman"/>
                <a:cs typeface="Times New Roman"/>
              </a:rPr>
              <a:t>plates</a:t>
            </a:r>
            <a:r>
              <a:rPr lang="en-US" sz="1600" spc="160" dirty="0">
                <a:solidFill>
                  <a:srgbClr val="231F20"/>
                </a:solidFill>
                <a:latin typeface="Times New Roman"/>
                <a:cs typeface="Times New Roman"/>
              </a:rPr>
              <a:t> </a:t>
            </a:r>
            <a:r>
              <a:rPr lang="en-US" sz="1600" spc="20" dirty="0" smtClean="0">
                <a:solidFill>
                  <a:srgbClr val="231F20"/>
                </a:solidFill>
                <a:latin typeface="Times New Roman"/>
                <a:cs typeface="Times New Roman"/>
              </a:rPr>
              <a:t>with </a:t>
            </a:r>
            <a:r>
              <a:rPr lang="en-US" sz="1600" dirty="0" smtClean="0">
                <a:solidFill>
                  <a:srgbClr val="231F20"/>
                </a:solidFill>
                <a:latin typeface="Times New Roman"/>
                <a:cs typeface="Times New Roman"/>
              </a:rPr>
              <a:t>serrations </a:t>
            </a:r>
            <a:r>
              <a:rPr lang="en-US" sz="1600" dirty="0">
                <a:solidFill>
                  <a:srgbClr val="231F20"/>
                </a:solidFill>
                <a:latin typeface="Times New Roman"/>
                <a:cs typeface="Times New Roman"/>
              </a:rPr>
              <a:t>to ensure better gripping of the </a:t>
            </a:r>
            <a:r>
              <a:rPr lang="en-US" sz="1600" spc="-10" dirty="0">
                <a:solidFill>
                  <a:srgbClr val="231F20"/>
                </a:solidFill>
                <a:latin typeface="Times New Roman"/>
                <a:cs typeface="Times New Roman"/>
              </a:rPr>
              <a:t>work are fixed </a:t>
            </a:r>
            <a:r>
              <a:rPr lang="en-US" sz="1600" spc="-5" dirty="0">
                <a:solidFill>
                  <a:srgbClr val="231F20"/>
                </a:solidFill>
                <a:latin typeface="Times New Roman"/>
                <a:cs typeface="Times New Roman"/>
              </a:rPr>
              <a:t>on </a:t>
            </a:r>
            <a:r>
              <a:rPr lang="en-US" sz="1600" spc="-10" dirty="0">
                <a:solidFill>
                  <a:srgbClr val="231F20"/>
                </a:solidFill>
                <a:latin typeface="Times New Roman"/>
                <a:cs typeface="Times New Roman"/>
              </a:rPr>
              <a:t>the faces </a:t>
            </a:r>
            <a:r>
              <a:rPr lang="en-US" sz="1600" spc="-5" dirty="0">
                <a:solidFill>
                  <a:srgbClr val="231F20"/>
                </a:solidFill>
                <a:latin typeface="Times New Roman"/>
                <a:cs typeface="Times New Roman"/>
              </a:rPr>
              <a:t>of </a:t>
            </a:r>
            <a:r>
              <a:rPr lang="en-US" sz="1600" spc="-10" dirty="0">
                <a:solidFill>
                  <a:srgbClr val="231F20"/>
                </a:solidFill>
                <a:latin typeface="Times New Roman"/>
                <a:cs typeface="Times New Roman"/>
              </a:rPr>
              <a:t>the two </a:t>
            </a:r>
            <a:r>
              <a:rPr lang="en-US" sz="1600" dirty="0">
                <a:solidFill>
                  <a:srgbClr val="231F20"/>
                </a:solidFill>
                <a:latin typeface="Times New Roman"/>
                <a:cs typeface="Times New Roman"/>
              </a:rPr>
              <a:t>jaws. </a:t>
            </a:r>
          </a:p>
          <a:p>
            <a:pPr marL="298450" marR="3198495" indent="-285750" algn="just">
              <a:lnSpc>
                <a:spcPct val="116700"/>
              </a:lnSpc>
              <a:spcBef>
                <a:spcPts val="575"/>
              </a:spcBef>
              <a:buFont typeface="Arial" panose="020B0604020202020204" pitchFamily="34" charset="0"/>
              <a:buChar char="•"/>
            </a:pPr>
            <a:r>
              <a:rPr lang="en-US" sz="1600" dirty="0" smtClean="0">
                <a:solidFill>
                  <a:srgbClr val="231F20"/>
                </a:solidFill>
                <a:latin typeface="Times New Roman"/>
                <a:cs typeface="Times New Roman"/>
              </a:rPr>
              <a:t>Jaw  </a:t>
            </a:r>
            <a:r>
              <a:rPr lang="en-US" sz="1600" dirty="0">
                <a:solidFill>
                  <a:srgbClr val="231F20"/>
                </a:solidFill>
                <a:latin typeface="Times New Roman"/>
                <a:cs typeface="Times New Roman"/>
              </a:rPr>
              <a:t>caps </a:t>
            </a:r>
            <a:r>
              <a:rPr lang="en-US" sz="1600" spc="-5" dirty="0">
                <a:solidFill>
                  <a:srgbClr val="231F20"/>
                </a:solidFill>
                <a:latin typeface="Times New Roman"/>
                <a:cs typeface="Times New Roman"/>
              </a:rPr>
              <a:t>made </a:t>
            </a:r>
            <a:r>
              <a:rPr lang="en-US" sz="1600" dirty="0">
                <a:solidFill>
                  <a:srgbClr val="231F20"/>
                </a:solidFill>
                <a:latin typeface="Times New Roman"/>
                <a:cs typeface="Times New Roman"/>
              </a:rPr>
              <a:t>of soft material such </a:t>
            </a:r>
            <a:r>
              <a:rPr lang="en-US" sz="1600" spc="-5" dirty="0">
                <a:solidFill>
                  <a:srgbClr val="231F20"/>
                </a:solidFill>
                <a:latin typeface="Times New Roman"/>
                <a:cs typeface="Times New Roman"/>
              </a:rPr>
              <a:t>as </a:t>
            </a:r>
            <a:r>
              <a:rPr lang="en-US" sz="1600" dirty="0" err="1">
                <a:solidFill>
                  <a:srgbClr val="231F20"/>
                </a:solidFill>
                <a:latin typeface="Times New Roman"/>
                <a:cs typeface="Times New Roman"/>
              </a:rPr>
              <a:t>aluminium</a:t>
            </a:r>
            <a:r>
              <a:rPr lang="en-US" sz="1600" dirty="0">
                <a:solidFill>
                  <a:srgbClr val="231F20"/>
                </a:solidFill>
                <a:latin typeface="Times New Roman"/>
                <a:cs typeface="Times New Roman"/>
              </a:rPr>
              <a:t> or </a:t>
            </a:r>
            <a:r>
              <a:rPr lang="en-US" sz="1600" dirty="0" err="1">
                <a:solidFill>
                  <a:srgbClr val="231F20"/>
                </a:solidFill>
                <a:latin typeface="Times New Roman"/>
                <a:cs typeface="Times New Roman"/>
              </a:rPr>
              <a:t>galvanised</a:t>
            </a:r>
            <a:r>
              <a:rPr lang="en-US" sz="1600" dirty="0">
                <a:solidFill>
                  <a:srgbClr val="231F20"/>
                </a:solidFill>
                <a:latin typeface="Times New Roman"/>
                <a:cs typeface="Times New Roman"/>
              </a:rPr>
              <a:t> iron </a:t>
            </a:r>
            <a:r>
              <a:rPr lang="en-US" sz="1600" spc="-30" dirty="0">
                <a:solidFill>
                  <a:srgbClr val="231F20"/>
                </a:solidFill>
                <a:latin typeface="Times New Roman"/>
                <a:cs typeface="Times New Roman"/>
              </a:rPr>
              <a:t>(G.I) </a:t>
            </a:r>
            <a:r>
              <a:rPr lang="en-US" sz="1600" dirty="0">
                <a:solidFill>
                  <a:srgbClr val="231F20"/>
                </a:solidFill>
                <a:latin typeface="Times New Roman"/>
                <a:cs typeface="Times New Roman"/>
              </a:rPr>
              <a:t>sheet are used to protect  finished surfaces of the work gripped in the vice. </a:t>
            </a:r>
            <a:r>
              <a:rPr lang="en-US" sz="1600" spc="-15" dirty="0">
                <a:solidFill>
                  <a:srgbClr val="231F20"/>
                </a:solidFill>
                <a:latin typeface="Times New Roman"/>
                <a:cs typeface="Times New Roman"/>
              </a:rPr>
              <a:t>Vices </a:t>
            </a:r>
            <a:r>
              <a:rPr lang="en-US" sz="1600" dirty="0">
                <a:solidFill>
                  <a:srgbClr val="231F20"/>
                </a:solidFill>
                <a:latin typeface="Times New Roman"/>
                <a:cs typeface="Times New Roman"/>
              </a:rPr>
              <a:t>are specified by the maximum width  that can be held or the maximum opening between the </a:t>
            </a:r>
            <a:r>
              <a:rPr lang="en-US" sz="1600" spc="-5" dirty="0">
                <a:solidFill>
                  <a:srgbClr val="231F20"/>
                </a:solidFill>
                <a:latin typeface="Times New Roman"/>
                <a:cs typeface="Times New Roman"/>
              </a:rPr>
              <a:t>jaws, </a:t>
            </a:r>
            <a:r>
              <a:rPr lang="en-US" sz="1600" dirty="0">
                <a:solidFill>
                  <a:srgbClr val="231F20"/>
                </a:solidFill>
                <a:latin typeface="Times New Roman"/>
                <a:cs typeface="Times New Roman"/>
              </a:rPr>
              <a:t>varying from 75 mm to 300</a:t>
            </a:r>
            <a:r>
              <a:rPr lang="en-US" sz="1600" spc="100" dirty="0">
                <a:solidFill>
                  <a:srgbClr val="231F20"/>
                </a:solidFill>
                <a:latin typeface="Times New Roman"/>
                <a:cs typeface="Times New Roman"/>
              </a:rPr>
              <a:t> </a:t>
            </a:r>
            <a:r>
              <a:rPr lang="en-US" sz="1600" dirty="0">
                <a:solidFill>
                  <a:srgbClr val="231F20"/>
                </a:solidFill>
                <a:latin typeface="Times New Roman"/>
                <a:cs typeface="Times New Roman"/>
              </a:rPr>
              <a:t>mm.</a:t>
            </a:r>
            <a:endParaRPr lang="en-US" sz="1600" dirty="0">
              <a:latin typeface="Times New Roman"/>
              <a:cs typeface="Times New Roman"/>
            </a:endParaRPr>
          </a:p>
          <a:p>
            <a:pPr>
              <a:lnSpc>
                <a:spcPct val="100000"/>
              </a:lnSpc>
              <a:spcBef>
                <a:spcPts val="20"/>
              </a:spcBef>
            </a:pPr>
            <a:endParaRPr lang="en-US" sz="1400" dirty="0">
              <a:latin typeface="Times New Roman"/>
              <a:cs typeface="Times New Roman"/>
            </a:endParaRPr>
          </a:p>
          <a:p>
            <a:pPr marL="298450" marR="3198495" indent="-285750" algn="just">
              <a:lnSpc>
                <a:spcPct val="116700"/>
              </a:lnSpc>
              <a:spcBef>
                <a:spcPts val="575"/>
              </a:spcBef>
              <a:buFont typeface="Arial" panose="020B0604020202020204" pitchFamily="34" charset="0"/>
              <a:buChar char="•"/>
            </a:pPr>
            <a:endParaRPr lang="en-US" dirty="0">
              <a:latin typeface="Times New Roman"/>
              <a:cs typeface="Times New Roman"/>
            </a:endParaRPr>
          </a:p>
        </p:txBody>
      </p:sp>
      <p:pic>
        <p:nvPicPr>
          <p:cNvPr id="1026" name="Picture 2" descr="bench vice as clamping tools in fit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7256" y="1967855"/>
            <a:ext cx="3562224" cy="296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44910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WORKING STEPS</a:t>
            </a:r>
            <a:endParaRPr lang="en-IN" dirty="0"/>
          </a:p>
        </p:txBody>
      </p:sp>
      <p:sp>
        <p:nvSpPr>
          <p:cNvPr id="3" name="Content Placeholder 2"/>
          <p:cNvSpPr>
            <a:spLocks noGrp="1"/>
          </p:cNvSpPr>
          <p:nvPr>
            <p:ph sz="half" idx="1"/>
          </p:nvPr>
        </p:nvSpPr>
        <p:spPr>
          <a:xfrm>
            <a:off x="597775" y="1489294"/>
            <a:ext cx="10996449" cy="4995590"/>
          </a:xfrm>
        </p:spPr>
        <p:txBody>
          <a:bodyPr>
            <a:normAutofit/>
          </a:bodyPr>
          <a:lstStyle/>
          <a:p>
            <a:pPr marL="342900" indent="-342900" algn="just">
              <a:buAutoNum type="arabicPeriod"/>
            </a:pPr>
            <a:r>
              <a:rPr lang="en-US" sz="1800" dirty="0" smtClean="0">
                <a:latin typeface="Times New Roman" panose="02020603050405020304" pitchFamily="18" charset="0"/>
                <a:cs typeface="Times New Roman" panose="02020603050405020304" pitchFamily="18" charset="0"/>
              </a:rPr>
              <a:t>PREPARATION:</a:t>
            </a:r>
            <a:endParaRPr lang="en-IN"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Check the initial dimensions using steel rule</a:t>
            </a:r>
          </a:p>
          <a:p>
            <a:pPr algn="just"/>
            <a:r>
              <a:rPr lang="en-US" sz="1800" dirty="0" smtClean="0">
                <a:latin typeface="Times New Roman" panose="02020603050405020304" pitchFamily="18" charset="0"/>
                <a:cs typeface="Times New Roman" panose="02020603050405020304" pitchFamily="18" charset="0"/>
              </a:rPr>
              <a:t>Fix the job on a bench vice and file the two adjacent sides using a flat file to form right angles.</a:t>
            </a:r>
          </a:p>
          <a:p>
            <a:pPr algn="just"/>
            <a:r>
              <a:rPr lang="en-US" sz="1800" dirty="0" smtClean="0">
                <a:latin typeface="Times New Roman" panose="02020603050405020304" pitchFamily="18" charset="0"/>
                <a:cs typeface="Times New Roman" panose="02020603050405020304" pitchFamily="18" charset="0"/>
              </a:rPr>
              <a:t>Check for the perpendicularity with try square.</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2.MARKING</a:t>
            </a:r>
          </a:p>
          <a:p>
            <a:pPr algn="just"/>
            <a:r>
              <a:rPr lang="en-US" sz="1800" dirty="0" smtClean="0">
                <a:latin typeface="Times New Roman" panose="02020603050405020304" pitchFamily="18" charset="0"/>
                <a:cs typeface="Times New Roman" panose="02020603050405020304" pitchFamily="18" charset="0"/>
              </a:rPr>
              <a:t>Apply chalk on the work surface</a:t>
            </a:r>
          </a:p>
          <a:p>
            <a:pPr algn="just"/>
            <a:r>
              <a:rPr lang="en-US" sz="1800" dirty="0" smtClean="0">
                <a:latin typeface="Times New Roman" panose="02020603050405020304" pitchFamily="18" charset="0"/>
                <a:cs typeface="Times New Roman" panose="02020603050405020304" pitchFamily="18" charset="0"/>
              </a:rPr>
              <a:t>Measure the dimension</a:t>
            </a:r>
          </a:p>
          <a:p>
            <a:pPr algn="just"/>
            <a:r>
              <a:rPr lang="en-US" sz="1800" dirty="0" smtClean="0">
                <a:latin typeface="Times New Roman" panose="02020603050405020304" pitchFamily="18" charset="0"/>
                <a:cs typeface="Times New Roman" panose="02020603050405020304" pitchFamily="18" charset="0"/>
              </a:rPr>
              <a:t>Transfer the measured dimension to the work piece</a:t>
            </a:r>
          </a:p>
          <a:p>
            <a:pPr algn="just"/>
            <a:r>
              <a:rPr lang="en-US" sz="1800" dirty="0" smtClean="0">
                <a:latin typeface="Times New Roman" panose="02020603050405020304" pitchFamily="18" charset="0"/>
                <a:cs typeface="Times New Roman" panose="02020603050405020304" pitchFamily="18" charset="0"/>
              </a:rPr>
              <a:t>Mark the dimensions on the work piece with one of the filed sides as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reference edge.</a:t>
            </a:r>
          </a:p>
          <a:p>
            <a:pPr algn="just"/>
            <a:r>
              <a:rPr lang="en-US" sz="1800" dirty="0" smtClean="0">
                <a:latin typeface="Times New Roman" panose="02020603050405020304" pitchFamily="18" charset="0"/>
                <a:cs typeface="Times New Roman" panose="02020603050405020304" pitchFamily="18" charset="0"/>
              </a:rPr>
              <a:t>Repeat the above steps on other sides.</a:t>
            </a:r>
          </a:p>
          <a:p>
            <a:pPr algn="just"/>
            <a:r>
              <a:rPr lang="en-US" sz="1800" dirty="0" smtClean="0">
                <a:latin typeface="Times New Roman" panose="02020603050405020304" pitchFamily="18" charset="0"/>
                <a:cs typeface="Times New Roman" panose="02020603050405020304" pitchFamily="18" charset="0"/>
              </a:rPr>
              <a:t>Scribe lines along the marked dimensions on the work piece.</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90806" y="3436883"/>
            <a:ext cx="4538435" cy="2858814"/>
          </a:xfrm>
          <a:prstGeom prst="rect">
            <a:avLst/>
          </a:prstGeom>
        </p:spPr>
      </p:pic>
    </p:spTree>
    <p:extLst>
      <p:ext uri="{BB962C8B-B14F-4D97-AF65-F5344CB8AC3E}">
        <p14:creationId xmlns:p14="http://schemas.microsoft.com/office/powerpoint/2010/main" val="207452605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WORKING STEPS</a:t>
            </a:r>
            <a:endParaRPr lang="en-IN" dirty="0"/>
          </a:p>
        </p:txBody>
      </p:sp>
      <p:sp>
        <p:nvSpPr>
          <p:cNvPr id="3" name="Content Placeholder 2"/>
          <p:cNvSpPr>
            <a:spLocks noGrp="1"/>
          </p:cNvSpPr>
          <p:nvPr>
            <p:ph sz="half" idx="1"/>
          </p:nvPr>
        </p:nvSpPr>
        <p:spPr>
          <a:xfrm>
            <a:off x="597775" y="1489294"/>
            <a:ext cx="10996449" cy="4995590"/>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Mark dots along these lines using dot punch which are called as punch lines.</a:t>
            </a:r>
          </a:p>
          <a:p>
            <a:pPr algn="just"/>
            <a:r>
              <a:rPr lang="en-US" sz="1800" dirty="0" smtClean="0">
                <a:latin typeface="Times New Roman" panose="02020603050405020304" pitchFamily="18" charset="0"/>
                <a:cs typeface="Times New Roman" panose="02020603050405020304" pitchFamily="18" charset="0"/>
              </a:rPr>
              <a:t>Draw lines parallel to these punch lines at a distance of 2mm from the, which are called cutting lines.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CUTTING:</a:t>
            </a:r>
          </a:p>
          <a:p>
            <a:pPr algn="just"/>
            <a:r>
              <a:rPr lang="en-US" sz="1800" dirty="0">
                <a:latin typeface="Times New Roman" panose="02020603050405020304" pitchFamily="18" charset="0"/>
                <a:cs typeface="Times New Roman" panose="02020603050405020304" pitchFamily="18" charset="0"/>
              </a:rPr>
              <a:t>Fix the work piece in the bench vice in such a way that the cutting line is perpendicular to the jaws of the vice.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Cut </a:t>
            </a:r>
            <a:r>
              <a:rPr lang="en-US" sz="1800" dirty="0">
                <a:latin typeface="Times New Roman" panose="02020603050405020304" pitchFamily="18" charset="0"/>
                <a:cs typeface="Times New Roman" panose="02020603050405020304" pitchFamily="18" charset="0"/>
              </a:rPr>
              <a:t>along the cutting lines.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Repeat </a:t>
            </a:r>
            <a:r>
              <a:rPr lang="en-US" sz="1800" dirty="0">
                <a:latin typeface="Times New Roman" panose="02020603050405020304" pitchFamily="18" charset="0"/>
                <a:cs typeface="Times New Roman" panose="02020603050405020304" pitchFamily="18" charset="0"/>
              </a:rPr>
              <a:t>the steps till cutting id finished along all the cutting lines by rearranging the work piece in the vice.. d) Must ensure that cutting is carried out along all the cutting lines. </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073694"/>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8047"/>
          </a:xfrm>
        </p:spPr>
        <p:txBody>
          <a:bodyPr>
            <a:normAutofit fontScale="90000"/>
          </a:bodyPr>
          <a:lstStyle/>
          <a:p>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FILING</a:t>
            </a:r>
            <a:r>
              <a:rPr lang="en-US" dirty="0" smtClean="0"/>
              <a:t> </a:t>
            </a:r>
            <a:endParaRPr lang="en-IN" dirty="0"/>
          </a:p>
        </p:txBody>
      </p:sp>
      <p:sp>
        <p:nvSpPr>
          <p:cNvPr id="3" name="Content Placeholder 2"/>
          <p:cNvSpPr>
            <a:spLocks noGrp="1"/>
          </p:cNvSpPr>
          <p:nvPr>
            <p:ph idx="1"/>
          </p:nvPr>
        </p:nvSpPr>
        <p:spPr>
          <a:xfrm>
            <a:off x="838200" y="819807"/>
            <a:ext cx="10515600" cy="5728138"/>
          </a:xfrm>
        </p:spPr>
        <p:txBody>
          <a:bodyPr>
            <a:normAutofit/>
          </a:bodyPr>
          <a:lstStyle/>
          <a:p>
            <a:pPr algn="just"/>
            <a:r>
              <a:rPr lang="en-US" sz="1800" dirty="0">
                <a:latin typeface="Times New Roman" panose="02020603050405020304" pitchFamily="18" charset="0"/>
                <a:cs typeface="Times New Roman" panose="02020603050405020304" pitchFamily="18" charset="0"/>
              </a:rPr>
              <a:t>Fix the work piece in the bench vice in such a way that the cutting edges (punch lines) are parallel to the jaws</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File </a:t>
            </a:r>
            <a:r>
              <a:rPr lang="en-US" sz="1800" dirty="0">
                <a:latin typeface="Times New Roman" panose="02020603050405020304" pitchFamily="18" charset="0"/>
                <a:cs typeface="Times New Roman" panose="02020603050405020304" pitchFamily="18" charset="0"/>
              </a:rPr>
              <a:t>the cut edges using flat rough file to a distance of 2mm, so that the punch lines are exposed</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Remove </a:t>
            </a:r>
            <a:r>
              <a:rPr lang="en-US" sz="1800" dirty="0">
                <a:latin typeface="Times New Roman" panose="02020603050405020304" pitchFamily="18" charset="0"/>
                <a:cs typeface="Times New Roman" panose="02020603050405020304" pitchFamily="18" charset="0"/>
              </a:rPr>
              <a:t>and refit the work piece in the bench vice to make the next set of cut edges parallel to the jaws.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File </a:t>
            </a:r>
            <a:r>
              <a:rPr lang="en-US" sz="1800" dirty="0">
                <a:latin typeface="Times New Roman" panose="02020603050405020304" pitchFamily="18" charset="0"/>
                <a:cs typeface="Times New Roman" panose="02020603050405020304" pitchFamily="18" charset="0"/>
              </a:rPr>
              <a:t>the cut edges using flat rough file to a distance of 2mm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Must </a:t>
            </a:r>
            <a:r>
              <a:rPr lang="en-US" sz="1800" dirty="0">
                <a:latin typeface="Times New Roman" panose="02020603050405020304" pitchFamily="18" charset="0"/>
                <a:cs typeface="Times New Roman" panose="02020603050405020304" pitchFamily="18" charset="0"/>
              </a:rPr>
              <a:t>ensure that filing is carried out along all the cutting edge punch </a:t>
            </a:r>
            <a:r>
              <a:rPr lang="en-US" sz="1800" dirty="0" smtClean="0">
                <a:latin typeface="Times New Roman" panose="02020603050405020304" pitchFamily="18" charset="0"/>
                <a:cs typeface="Times New Roman" panose="02020603050405020304" pitchFamily="18" charset="0"/>
              </a:rPr>
              <a:t>lines</a:t>
            </a:r>
            <a:endParaRPr lang="en-US" sz="1800" dirty="0">
              <a:latin typeface="Times New Roman" panose="02020603050405020304" pitchFamily="18" charset="0"/>
              <a:cs typeface="Times New Roman" panose="02020603050405020304" pitchFamily="18" charset="0"/>
            </a:endParaRPr>
          </a:p>
          <a:p>
            <a:pPr marL="0" indent="0" algn="just">
              <a:buNone/>
            </a:pPr>
            <a:r>
              <a:rPr lang="en-US" sz="2000" dirty="0">
                <a:solidFill>
                  <a:schemeClr val="accent1">
                    <a:lumMod val="75000"/>
                  </a:schemeClr>
                </a:solidFill>
                <a:latin typeface="Times New Roman" panose="02020603050405020304" pitchFamily="18" charset="0"/>
                <a:ea typeface="+mj-ea"/>
                <a:cs typeface="Times New Roman" panose="02020603050405020304" pitchFamily="18" charset="0"/>
              </a:rPr>
              <a:t>FINISHING </a:t>
            </a:r>
            <a:endParaRPr lang="en-US" sz="2000" dirty="0" smtClean="0">
              <a:solidFill>
                <a:schemeClr val="accent1">
                  <a:lumMod val="75000"/>
                </a:schemeClr>
              </a:solidFill>
              <a:latin typeface="Times New Roman" panose="02020603050405020304" pitchFamily="18" charset="0"/>
              <a:ea typeface="+mj-ea"/>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Using a flat smooth file to produce a smooth surface finish In all the filed edges. </a:t>
            </a:r>
            <a:endParaRPr lang="en-US" sz="2000" dirty="0" smtClean="0">
              <a:solidFill>
                <a:schemeClr val="accent1">
                  <a:lumMod val="75000"/>
                </a:schemeClr>
              </a:solidFill>
              <a:latin typeface="Times New Roman" panose="02020603050405020304" pitchFamily="18" charset="0"/>
              <a:ea typeface="+mj-ea"/>
              <a:cs typeface="Times New Roman" panose="02020603050405020304" pitchFamily="18" charset="0"/>
            </a:endParaRPr>
          </a:p>
          <a:p>
            <a:pPr marL="0" indent="0" algn="just">
              <a:buNone/>
            </a:pPr>
            <a:r>
              <a:rPr lang="en-US" sz="2000" dirty="0" smtClean="0">
                <a:solidFill>
                  <a:schemeClr val="accent1">
                    <a:lumMod val="75000"/>
                  </a:schemeClr>
                </a:solidFill>
                <a:latin typeface="Times New Roman" panose="02020603050405020304" pitchFamily="18" charset="0"/>
                <a:ea typeface="+mj-ea"/>
                <a:cs typeface="Times New Roman" panose="02020603050405020304" pitchFamily="18" charset="0"/>
              </a:rPr>
              <a:t>FITTING</a:t>
            </a:r>
            <a:r>
              <a:rPr lang="en-US" sz="2000" dirty="0">
                <a:solidFill>
                  <a:schemeClr val="accent1">
                    <a:lumMod val="75000"/>
                  </a:schemeClr>
                </a:solidFill>
                <a:latin typeface="Times New Roman" panose="02020603050405020304" pitchFamily="18" charset="0"/>
                <a:ea typeface="+mj-ea"/>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Check </a:t>
            </a:r>
            <a:r>
              <a:rPr lang="en-US" sz="1800" dirty="0">
                <a:latin typeface="Times New Roman" panose="02020603050405020304" pitchFamily="18" charset="0"/>
                <a:cs typeface="Times New Roman" panose="02020603050405020304" pitchFamily="18" charset="0"/>
              </a:rPr>
              <a:t>for true form with a mating gage and for symmetry about the axis with a Vernier caliper</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fitting accuracy is considered if both contours mate without misalignment and clearances. </a:t>
            </a:r>
            <a:endParaRPr lang="en-US" sz="18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solidFill>
                <a:schemeClr val="accent1">
                  <a:lumMod val="75000"/>
                </a:schemeClr>
              </a:solidFill>
              <a:latin typeface="Times New Roman" panose="02020603050405020304" pitchFamily="18" charset="0"/>
              <a:ea typeface="+mj-ea"/>
              <a:cs typeface="Times New Roman" panose="02020603050405020304" pitchFamily="18" charset="0"/>
            </a:endParaRPr>
          </a:p>
          <a:p>
            <a:pPr marL="0" indent="0" algn="just">
              <a:buNone/>
            </a:pPr>
            <a:r>
              <a:rPr lang="en-US" sz="2000" dirty="0" smtClean="0">
                <a:solidFill>
                  <a:schemeClr val="accent1">
                    <a:lumMod val="75000"/>
                  </a:schemeClr>
                </a:solidFill>
                <a:latin typeface="Times New Roman" panose="02020603050405020304" pitchFamily="18" charset="0"/>
                <a:ea typeface="+mj-ea"/>
                <a:cs typeface="Times New Roman" panose="02020603050405020304" pitchFamily="18" charset="0"/>
              </a:rPr>
              <a:t>RESULT</a:t>
            </a:r>
            <a:r>
              <a:rPr lang="en-US" sz="2000" dirty="0">
                <a:solidFill>
                  <a:schemeClr val="accent1">
                    <a:lumMod val="75000"/>
                  </a:schemeClr>
                </a:solidFill>
                <a:latin typeface="Times New Roman" panose="02020603050405020304" pitchFamily="18" charset="0"/>
                <a:ea typeface="+mj-ea"/>
                <a:cs typeface="Times New Roman" panose="02020603050405020304" pitchFamily="18" charset="0"/>
              </a:rPr>
              <a:t>: </a:t>
            </a:r>
            <a:endParaRPr lang="en-US" sz="2000" dirty="0" smtClean="0">
              <a:solidFill>
                <a:schemeClr val="accent1">
                  <a:lumMod val="75000"/>
                </a:schemeClr>
              </a:solidFill>
              <a:latin typeface="Times New Roman" panose="02020603050405020304" pitchFamily="18" charset="0"/>
              <a:ea typeface="+mj-ea"/>
              <a:cs typeface="Times New Roman" panose="02020603050405020304" pitchFamily="18" charset="0"/>
            </a:endParaRPr>
          </a:p>
          <a:p>
            <a:pPr marL="0" indent="0" algn="just">
              <a:buNone/>
            </a:pPr>
            <a:r>
              <a:rPr lang="en-US" sz="1800" dirty="0" smtClean="0">
                <a:latin typeface="Times New Roman" panose="02020603050405020304" pitchFamily="18" charset="0"/>
                <a:cs typeface="Times New Roman" panose="02020603050405020304" pitchFamily="18" charset="0"/>
              </a:rPr>
              <a:t>Thus </a:t>
            </a:r>
            <a:r>
              <a:rPr lang="en-US" sz="1800" dirty="0">
                <a:latin typeface="Times New Roman" panose="02020603050405020304" pitchFamily="18" charset="0"/>
                <a:cs typeface="Times New Roman" panose="02020603050405020304" pitchFamily="18" charset="0"/>
              </a:rPr>
              <a:t>a Step Fitting is obtained out of the given work piece with specified dimensions, shape, finish and accuracy with proper fitting. </a:t>
            </a:r>
            <a:endParaRPr lang="en-US" sz="1800" dirty="0">
              <a:solidFill>
                <a:schemeClr val="accent1">
                  <a:lumMod val="75000"/>
                </a:schemeClr>
              </a:solidFill>
              <a:latin typeface="Times New Roman" panose="02020603050405020304" pitchFamily="18" charset="0"/>
              <a:ea typeface="+mj-ea"/>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left)">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left)">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ipe(left)">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wipe(left)">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wipe(left)">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wipe(left)">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wipe(left)">
                                      <p:cBhvr>
                                        <p:cTn id="6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bodyPr>
          <a:lstStyle/>
          <a:p>
            <a:r>
              <a:rPr lang="en-US" sz="3600"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V Block with clamp</a:t>
            </a:r>
            <a:endParaRPr lang="en-US" sz="3600"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sz="half" idx="1"/>
          </p:nvPr>
        </p:nvSpPr>
        <p:spPr>
          <a:xfrm>
            <a:off x="838200" y="1825625"/>
            <a:ext cx="6907924" cy="4351338"/>
          </a:xfrm>
        </p:spPr>
        <p:txBody>
          <a:bodyPr>
            <a:normAutofit fontScale="92500" lnSpcReduction="10000"/>
          </a:bodyPr>
          <a:lstStyle/>
          <a:p>
            <a:pPr marL="76200" marR="2059305" algn="just">
              <a:lnSpc>
                <a:spcPct val="100000"/>
              </a:lnSpc>
              <a:spcBef>
                <a:spcPts val="650"/>
              </a:spcBef>
            </a:pPr>
            <a:r>
              <a:rPr lang="en-US" dirty="0">
                <a:solidFill>
                  <a:srgbClr val="231F20"/>
                </a:solidFill>
                <a:latin typeface="Times New Roman"/>
                <a:cs typeface="Times New Roman"/>
              </a:rPr>
              <a:t>The </a:t>
            </a:r>
            <a:r>
              <a:rPr lang="en-US" spc="-15" dirty="0">
                <a:solidFill>
                  <a:srgbClr val="231F20"/>
                </a:solidFill>
                <a:latin typeface="Times New Roman"/>
                <a:cs typeface="Times New Roman"/>
              </a:rPr>
              <a:t>V-block </a:t>
            </a:r>
            <a:r>
              <a:rPr lang="en-US" spc="-5" dirty="0">
                <a:solidFill>
                  <a:srgbClr val="231F20"/>
                </a:solidFill>
                <a:latin typeface="Times New Roman"/>
                <a:cs typeface="Times New Roman"/>
              </a:rPr>
              <a:t>is </a:t>
            </a:r>
            <a:r>
              <a:rPr lang="en-US" dirty="0">
                <a:solidFill>
                  <a:srgbClr val="231F20"/>
                </a:solidFill>
                <a:latin typeface="Times New Roman"/>
                <a:cs typeface="Times New Roman"/>
              </a:rPr>
              <a:t>a rectangular or square block with a </a:t>
            </a:r>
            <a:r>
              <a:rPr lang="en-US" spc="-50" dirty="0">
                <a:solidFill>
                  <a:srgbClr val="231F20"/>
                </a:solidFill>
                <a:latin typeface="Times New Roman"/>
                <a:cs typeface="Times New Roman"/>
              </a:rPr>
              <a:t>V-  </a:t>
            </a:r>
            <a:r>
              <a:rPr lang="en-US" dirty="0">
                <a:solidFill>
                  <a:srgbClr val="231F20"/>
                </a:solidFill>
                <a:latin typeface="Times New Roman"/>
                <a:cs typeface="Times New Roman"/>
              </a:rPr>
              <a:t>groove on one or both </a:t>
            </a:r>
            <a:r>
              <a:rPr lang="en-US" spc="-5" dirty="0">
                <a:solidFill>
                  <a:srgbClr val="231F20"/>
                </a:solidFill>
                <a:latin typeface="Times New Roman"/>
                <a:cs typeface="Times New Roman"/>
              </a:rPr>
              <a:t>sides, </a:t>
            </a:r>
            <a:r>
              <a:rPr lang="en-US" dirty="0">
                <a:solidFill>
                  <a:srgbClr val="231F20"/>
                </a:solidFill>
                <a:latin typeface="Times New Roman"/>
                <a:cs typeface="Times New Roman"/>
              </a:rPr>
              <a:t>opposite to each </a:t>
            </a:r>
            <a:r>
              <a:rPr lang="en-US" spc="-10" dirty="0">
                <a:solidFill>
                  <a:srgbClr val="231F20"/>
                </a:solidFill>
                <a:latin typeface="Times New Roman"/>
                <a:cs typeface="Times New Roman"/>
              </a:rPr>
              <a:t>other. </a:t>
            </a:r>
            <a:endParaRPr lang="en-US" spc="-10" dirty="0" smtClean="0">
              <a:solidFill>
                <a:srgbClr val="231F20"/>
              </a:solidFill>
              <a:latin typeface="Times New Roman"/>
              <a:cs typeface="Times New Roman"/>
            </a:endParaRPr>
          </a:p>
          <a:p>
            <a:pPr marL="76200" marR="2059305" algn="just">
              <a:lnSpc>
                <a:spcPct val="100000"/>
              </a:lnSpc>
              <a:spcBef>
                <a:spcPts val="650"/>
              </a:spcBef>
            </a:pPr>
            <a:r>
              <a:rPr lang="en-US" dirty="0" smtClean="0">
                <a:solidFill>
                  <a:srgbClr val="231F20"/>
                </a:solidFill>
                <a:latin typeface="Times New Roman"/>
                <a:cs typeface="Times New Roman"/>
              </a:rPr>
              <a:t>The  </a:t>
            </a:r>
            <a:r>
              <a:rPr lang="en-US" dirty="0">
                <a:solidFill>
                  <a:srgbClr val="231F20"/>
                </a:solidFill>
                <a:latin typeface="Times New Roman"/>
                <a:cs typeface="Times New Roman"/>
              </a:rPr>
              <a:t>angle of the </a:t>
            </a:r>
            <a:r>
              <a:rPr lang="en-US" spc="-5" dirty="0">
                <a:solidFill>
                  <a:srgbClr val="231F20"/>
                </a:solidFill>
                <a:latin typeface="Times New Roman"/>
                <a:cs typeface="Times New Roman"/>
              </a:rPr>
              <a:t>V is </a:t>
            </a:r>
            <a:r>
              <a:rPr lang="en-US" dirty="0">
                <a:solidFill>
                  <a:srgbClr val="231F20"/>
                </a:solidFill>
                <a:latin typeface="Times New Roman"/>
                <a:cs typeface="Times New Roman"/>
              </a:rPr>
              <a:t>usually </a:t>
            </a:r>
            <a:r>
              <a:rPr lang="en-US" spc="-5" dirty="0">
                <a:solidFill>
                  <a:srgbClr val="231F20"/>
                </a:solidFill>
                <a:latin typeface="Times New Roman"/>
                <a:cs typeface="Times New Roman"/>
              </a:rPr>
              <a:t>90</a:t>
            </a:r>
            <a:r>
              <a:rPr lang="en-US" sz="3600" spc="-7" baseline="25925" dirty="0">
                <a:solidFill>
                  <a:srgbClr val="231F20"/>
                </a:solidFill>
                <a:latin typeface="Times New Roman"/>
                <a:cs typeface="Times New Roman"/>
              </a:rPr>
              <a:t>o</a:t>
            </a:r>
            <a:r>
              <a:rPr lang="en-US" spc="-5" dirty="0">
                <a:solidFill>
                  <a:srgbClr val="231F20"/>
                </a:solidFill>
                <a:latin typeface="Times New Roman"/>
                <a:cs typeface="Times New Roman"/>
              </a:rPr>
              <a:t>. </a:t>
            </a:r>
            <a:r>
              <a:rPr lang="en-US" spc="-15" dirty="0">
                <a:solidFill>
                  <a:srgbClr val="231F20"/>
                </a:solidFill>
                <a:latin typeface="Times New Roman"/>
                <a:cs typeface="Times New Roman"/>
              </a:rPr>
              <a:t>V-block </a:t>
            </a:r>
            <a:r>
              <a:rPr lang="en-US" dirty="0">
                <a:solidFill>
                  <a:srgbClr val="231F20"/>
                </a:solidFill>
                <a:latin typeface="Times New Roman"/>
                <a:cs typeface="Times New Roman"/>
              </a:rPr>
              <a:t>with a clamp </a:t>
            </a:r>
            <a:r>
              <a:rPr lang="en-US" spc="-5" dirty="0">
                <a:solidFill>
                  <a:srgbClr val="231F20"/>
                </a:solidFill>
                <a:latin typeface="Times New Roman"/>
                <a:cs typeface="Times New Roman"/>
              </a:rPr>
              <a:t>is  </a:t>
            </a:r>
            <a:r>
              <a:rPr lang="en-US" dirty="0">
                <a:solidFill>
                  <a:srgbClr val="231F20"/>
                </a:solidFill>
                <a:latin typeface="Times New Roman"/>
                <a:cs typeface="Times New Roman"/>
              </a:rPr>
              <a:t>used to hold cylindrical work </a:t>
            </a:r>
            <a:r>
              <a:rPr lang="en-US" spc="-10" dirty="0">
                <a:solidFill>
                  <a:srgbClr val="231F20"/>
                </a:solidFill>
                <a:latin typeface="Times New Roman"/>
                <a:cs typeface="Times New Roman"/>
              </a:rPr>
              <a:t>securely, </a:t>
            </a:r>
            <a:r>
              <a:rPr lang="en-US" dirty="0">
                <a:solidFill>
                  <a:srgbClr val="231F20"/>
                </a:solidFill>
                <a:latin typeface="Times New Roman"/>
                <a:cs typeface="Times New Roman"/>
              </a:rPr>
              <a:t>during marking  of measurements or for measuring</a:t>
            </a:r>
            <a:r>
              <a:rPr lang="en-US" spc="55" dirty="0">
                <a:solidFill>
                  <a:srgbClr val="231F20"/>
                </a:solidFill>
                <a:latin typeface="Times New Roman"/>
                <a:cs typeface="Times New Roman"/>
              </a:rPr>
              <a:t> </a:t>
            </a:r>
            <a:r>
              <a:rPr lang="en-US" dirty="0">
                <a:solidFill>
                  <a:srgbClr val="231F20"/>
                </a:solidFill>
                <a:latin typeface="Times New Roman"/>
                <a:cs typeface="Times New Roman"/>
              </a:rPr>
              <a:t>operations.</a:t>
            </a:r>
            <a:endParaRPr lang="en-US" dirty="0">
              <a:latin typeface="Times New Roman"/>
              <a:cs typeface="Times New Roman"/>
            </a:endParaRPr>
          </a:p>
          <a:p>
            <a:pPr marL="76200" algn="just">
              <a:lnSpc>
                <a:spcPct val="100000"/>
              </a:lnSpc>
              <a:spcBef>
                <a:spcPts val="565"/>
              </a:spcBef>
            </a:pPr>
            <a:r>
              <a:rPr lang="en-US" b="1" i="1" dirty="0">
                <a:solidFill>
                  <a:srgbClr val="231F20"/>
                </a:solidFill>
                <a:latin typeface="Times New Roman"/>
                <a:cs typeface="Times New Roman"/>
              </a:rPr>
              <a:t>Material: </a:t>
            </a:r>
            <a:r>
              <a:rPr lang="en-US" dirty="0">
                <a:solidFill>
                  <a:srgbClr val="231F20"/>
                </a:solidFill>
                <a:latin typeface="Times New Roman"/>
                <a:cs typeface="Times New Roman"/>
              </a:rPr>
              <a:t>C.I or hardened steel. Size: 50 to 150</a:t>
            </a:r>
            <a:r>
              <a:rPr lang="en-US" spc="30" dirty="0">
                <a:solidFill>
                  <a:srgbClr val="231F20"/>
                </a:solidFill>
                <a:latin typeface="Times New Roman"/>
                <a:cs typeface="Times New Roman"/>
              </a:rPr>
              <a:t> </a:t>
            </a:r>
            <a:r>
              <a:rPr lang="en-US" spc="-5" dirty="0">
                <a:solidFill>
                  <a:srgbClr val="231F20"/>
                </a:solidFill>
                <a:latin typeface="Times New Roman"/>
                <a:cs typeface="Times New Roman"/>
              </a:rPr>
              <a:t>mm.</a:t>
            </a:r>
            <a:endParaRPr lang="en-US" dirty="0">
              <a:latin typeface="Times New Roman"/>
              <a:cs typeface="Times New Roman"/>
            </a:endParaRPr>
          </a:p>
          <a:p>
            <a:endParaRPr lang="en-US" dirty="0"/>
          </a:p>
          <a:p>
            <a:endParaRPr lang="en-US" dirty="0"/>
          </a:p>
        </p:txBody>
      </p:sp>
      <p:sp>
        <p:nvSpPr>
          <p:cNvPr id="6" name="object 4"/>
          <p:cNvSpPr/>
          <p:nvPr/>
        </p:nvSpPr>
        <p:spPr>
          <a:xfrm>
            <a:off x="8109300" y="2336959"/>
            <a:ext cx="3244500" cy="338066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ln w="22225">
                  <a:solidFill>
                    <a:schemeClr val="accent2"/>
                  </a:solidFill>
                  <a:prstDash val="solid"/>
                </a:ln>
                <a:solidFill>
                  <a:schemeClr val="accent2">
                    <a:lumMod val="40000"/>
                    <a:lumOff val="60000"/>
                  </a:schemeClr>
                </a:solidFill>
              </a:rPr>
              <a:t>C-Clamp</a:t>
            </a:r>
            <a:endParaRPr lang="en-US" dirty="0">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sz="half" idx="1"/>
          </p:nvPr>
        </p:nvSpPr>
        <p:spPr>
          <a:xfrm>
            <a:off x="838200" y="1825625"/>
            <a:ext cx="5679440" cy="4351655"/>
          </a:xfrm>
        </p:spPr>
        <p:txBody>
          <a:bodyPr>
            <a:normAutofit/>
          </a:bodyPr>
          <a:lstStyle/>
          <a:p>
            <a:r>
              <a:rPr lang="en-US" dirty="0">
                <a:latin typeface="Times New Roman" panose="02020603050405020304" pitchFamily="18" charset="0"/>
                <a:cs typeface="Times New Roman" panose="02020603050405020304" pitchFamily="18" charset="0"/>
              </a:rPr>
              <a:t>This is used to hold work against an angle plate or V-block or any other surface, when gripping is required. It is also known as G-clamp.</a:t>
            </a:r>
            <a:endParaRPr lang="en-IN" dirty="0">
              <a:latin typeface="Times New Roman" panose="02020603050405020304" pitchFamily="18" charset="0"/>
              <a:cs typeface="Times New Roman" panose="02020603050405020304" pitchFamily="18" charset="0"/>
            </a:endParaRPr>
          </a:p>
        </p:txBody>
      </p:sp>
      <p:sp>
        <p:nvSpPr>
          <p:cNvPr id="6" name="object 6"/>
          <p:cNvSpPr/>
          <p:nvPr/>
        </p:nvSpPr>
        <p:spPr>
          <a:xfrm>
            <a:off x="8219090" y="1492469"/>
            <a:ext cx="3678620" cy="304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bodyPr>
          <a:lstStyle/>
          <a:p>
            <a:r>
              <a:rPr lang="en-US"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MARKING TOOLS-Try </a:t>
            </a:r>
            <a:r>
              <a:rPr lang="en-US"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sym typeface="+mn-ea"/>
              </a:rPr>
              <a:t>Square</a:t>
            </a:r>
            <a:r>
              <a:rPr lang="en-US"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
            </a:r>
            <a:br>
              <a:rPr lang="en-US"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br>
            <a:endParaRPr lang="en-US" dirty="0" smtClean="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97500" lnSpcReduction="10000"/>
          </a:bodyPr>
          <a:lstStyle/>
          <a:p>
            <a:pPr algn="just"/>
            <a:r>
              <a:rPr lang="en-US" dirty="0">
                <a:latin typeface="Times New Roman" panose="02020603050405020304" pitchFamily="18" charset="0"/>
                <a:cs typeface="Times New Roman" panose="02020603050405020304" pitchFamily="18" charset="0"/>
              </a:rPr>
              <a:t>A try- square is a woodworking tool used for marking and measuring a square piece of wood.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square refers to the tool's primary use of measuring the accuracy of a right angle (90 degree angle); to try a surface is to check its straightness or correspondence to an adjoining surface.</a:t>
            </a:r>
          </a:p>
        </p:txBody>
      </p:sp>
      <p:pic>
        <p:nvPicPr>
          <p:cNvPr id="5" name="Content Placeholder 4" descr="try-square-500x500"/>
          <p:cNvPicPr>
            <a:picLocks noGrp="1" noChangeAspect="1"/>
          </p:cNvPicPr>
          <p:nvPr>
            <p:ph sz="half" idx="2"/>
          </p:nvPr>
        </p:nvPicPr>
        <p:blipFill>
          <a:blip r:embed="rId2"/>
          <a:stretch>
            <a:fillRect/>
          </a:stretch>
        </p:blipFill>
        <p:spPr>
          <a:xfrm>
            <a:off x="7181215" y="1328420"/>
            <a:ext cx="3853815" cy="484886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SURFACE PLATES</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The surface plate is used for testing the flatness of the work piece and other inspection purposes</a:t>
            </a:r>
            <a:r>
              <a:rPr lang="en-US" sz="1800" dirty="0" smtClean="0">
                <a:latin typeface="Times New Roman" panose="02020603050405020304" pitchFamily="18" charset="0"/>
                <a:cs typeface="Times New Roman" panose="02020603050405020304" pitchFamily="18" charset="0"/>
              </a:rPr>
              <a:t>.</a:t>
            </a: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is also used for marking on small works.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more precise in flatness than the marking table.</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Surface plates are made of C.I. or hardened steel, ground and scraped to the required precision.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Now-a-days </a:t>
            </a:r>
            <a:r>
              <a:rPr lang="en-US" sz="1800" dirty="0">
                <a:latin typeface="Times New Roman" panose="02020603050405020304" pitchFamily="18" charset="0"/>
                <a:cs typeface="Times New Roman" panose="02020603050405020304" pitchFamily="18" charset="0"/>
              </a:rPr>
              <a:t>surface plates made of special granite stone are manufactured in wide range of precision grades, </a:t>
            </a:r>
            <a:r>
              <a:rPr lang="en-US" sz="1800" dirty="0" err="1">
                <a:latin typeface="Times New Roman" panose="02020603050405020304" pitchFamily="18" charset="0"/>
                <a:cs typeface="Times New Roman" panose="02020603050405020304" pitchFamily="18" charset="0"/>
              </a:rPr>
              <a:t>colours</a:t>
            </a:r>
            <a:r>
              <a:rPr lang="en-US" sz="1800" dirty="0">
                <a:latin typeface="Times New Roman" panose="02020603050405020304" pitchFamily="18" charset="0"/>
                <a:cs typeface="Times New Roman" panose="02020603050405020304" pitchFamily="18" charset="0"/>
              </a:rPr>
              <a:t> and sizes.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specified by length × width × height × grade. Example: 600 × 400 × 100 × grade A has a flatness </a:t>
            </a:r>
            <a:r>
              <a:rPr lang="en-US" sz="1800" dirty="0" err="1">
                <a:latin typeface="Times New Roman" panose="02020603050405020304" pitchFamily="18" charset="0"/>
                <a:cs typeface="Times New Roman" panose="02020603050405020304" pitchFamily="18" charset="0"/>
              </a:rPr>
              <a:t>upto</a:t>
            </a:r>
            <a:r>
              <a:rPr lang="en-US" sz="1800" dirty="0">
                <a:latin typeface="Times New Roman" panose="02020603050405020304" pitchFamily="18" charset="0"/>
                <a:cs typeface="Times New Roman" panose="02020603050405020304" pitchFamily="18" charset="0"/>
              </a:rPr>
              <a:t> 0.005 mm.</a:t>
            </a:r>
            <a:endParaRPr lang="en-IN" sz="1800" dirty="0">
              <a:latin typeface="Times New Roman" panose="02020603050405020304" pitchFamily="18" charset="0"/>
              <a:cs typeface="Times New Roman" panose="02020603050405020304" pitchFamily="18" charset="0"/>
            </a:endParaRPr>
          </a:p>
        </p:txBody>
      </p:sp>
      <p:sp>
        <p:nvSpPr>
          <p:cNvPr id="8" name="object 4"/>
          <p:cNvSpPr/>
          <p:nvPr/>
        </p:nvSpPr>
        <p:spPr>
          <a:xfrm>
            <a:off x="8934363" y="1825624"/>
            <a:ext cx="3163044" cy="245208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ANGLE PLATES</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The angle plate is made of cast iron.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has two surfaces machined at right angles to each other.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Plates </a:t>
            </a:r>
            <a:r>
              <a:rPr lang="en-US" sz="1800" dirty="0">
                <a:latin typeface="Times New Roman" panose="02020603050405020304" pitchFamily="18" charset="0"/>
                <a:cs typeface="Times New Roman" panose="02020603050405020304" pitchFamily="18" charset="0"/>
              </a:rPr>
              <a:t>and components which are to be marked out may be held against the upright face of angle plate to facilitate the marking or inspection</a:t>
            </a:r>
            <a:endParaRPr lang="en-IN" sz="1200" dirty="0">
              <a:latin typeface="Times New Roman" panose="02020603050405020304" pitchFamily="18" charset="0"/>
              <a:cs typeface="Times New Roman" panose="02020603050405020304" pitchFamily="18" charset="0"/>
            </a:endParaRPr>
          </a:p>
        </p:txBody>
      </p:sp>
      <p:sp>
        <p:nvSpPr>
          <p:cNvPr id="6" name="object 5"/>
          <p:cNvSpPr/>
          <p:nvPr/>
        </p:nvSpPr>
        <p:spPr>
          <a:xfrm>
            <a:off x="8397766" y="1534510"/>
            <a:ext cx="3594537" cy="352096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74642999"/>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22225">
                  <a:solidFill>
                    <a:schemeClr val="accent2"/>
                  </a:solidFill>
                  <a:prstDash val="solid"/>
                </a:ln>
                <a:solidFill>
                  <a:schemeClr val="accent2">
                    <a:lumMod val="40000"/>
                    <a:lumOff val="60000"/>
                  </a:schemeClr>
                </a:solidFill>
                <a:effectLst/>
                <a:sym typeface="+mn-ea"/>
              </a:rPr>
              <a:t>UNIVERSAL SCRIBING BLOCK</a:t>
            </a:r>
            <a:endParaRPr lang="en-US" dirty="0">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sz="half" idx="1"/>
          </p:nvPr>
        </p:nvSpPr>
        <p:spPr/>
        <p:txBody>
          <a:bodyPr>
            <a:normAutofit/>
          </a:bodyPr>
          <a:lstStyle/>
          <a:p>
            <a:r>
              <a:rPr lang="en-US" sz="1800" dirty="0">
                <a:latin typeface="Times New Roman" panose="02020603050405020304" pitchFamily="18" charset="0"/>
                <a:cs typeface="Times New Roman" panose="02020603050405020304" pitchFamily="18" charset="0"/>
              </a:rPr>
              <a:t>This is used for scribing lines for layout work and checking parallel surfaces.</a:t>
            </a:r>
            <a:endParaRPr lang="en-IN" sz="1800" dirty="0">
              <a:latin typeface="Times New Roman" panose="02020603050405020304" pitchFamily="18" charset="0"/>
              <a:cs typeface="Times New Roman" panose="02020603050405020304" pitchFamily="18" charset="0"/>
            </a:endParaRPr>
          </a:p>
        </p:txBody>
      </p:sp>
      <p:pic>
        <p:nvPicPr>
          <p:cNvPr id="5" name="image8.jpeg"/>
          <p:cNvPicPr/>
          <p:nvPr/>
        </p:nvPicPr>
        <p:blipFill>
          <a:blip r:embed="rId2" cstate="print"/>
          <a:stretch>
            <a:fillRect/>
          </a:stretch>
        </p:blipFill>
        <p:spPr>
          <a:xfrm>
            <a:off x="8040414" y="1601328"/>
            <a:ext cx="3699641" cy="3012713"/>
          </a:xfrm>
          <a:prstGeom prst="rect">
            <a:avLst/>
          </a:prstGeom>
        </p:spPr>
      </p:pic>
    </p:spTree>
    <p:extLst>
      <p:ext uri="{BB962C8B-B14F-4D97-AF65-F5344CB8AC3E}">
        <p14:creationId xmlns:p14="http://schemas.microsoft.com/office/powerpoint/2010/main" val="407339287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002DC3-8D57-4559-8229-FF18C89E98BF}"/>
</file>

<file path=customXml/itemProps2.xml><?xml version="1.0" encoding="utf-8"?>
<ds:datastoreItem xmlns:ds="http://schemas.openxmlformats.org/officeDocument/2006/customXml" ds:itemID="{A1B516C0-FC72-450F-A515-88891BA39FF7}"/>
</file>

<file path=customXml/itemProps3.xml><?xml version="1.0" encoding="utf-8"?>
<ds:datastoreItem xmlns:ds="http://schemas.openxmlformats.org/officeDocument/2006/customXml" ds:itemID="{1F362E05-EA0C-4F4F-BF44-6EAEC02C7819}"/>
</file>

<file path=docProps/app.xml><?xml version="1.0" encoding="utf-8"?>
<Properties xmlns="http://schemas.openxmlformats.org/officeDocument/2006/extended-properties" xmlns:vt="http://schemas.openxmlformats.org/officeDocument/2006/docPropsVTypes">
  <TotalTime>215</TotalTime>
  <Words>2455</Words>
  <Application>Microsoft Office PowerPoint</Application>
  <PresentationFormat>Widescreen</PresentationFormat>
  <Paragraphs>216</Paragraphs>
  <Slides>32</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Office Theme</vt:lpstr>
      <vt:lpstr>Microsoft Word Document</vt:lpstr>
      <vt:lpstr> DEPARTMENT OF MECHANICAL ENGINEERING  SUB CODE -18MES103L SUB.NAME-BASIC CIVIL &amp; MECHANICAL ENGINEERING WORKSHOP</vt:lpstr>
      <vt:lpstr>FITTING-INTRODUCTION</vt:lpstr>
      <vt:lpstr>TOOLS USED – WORK HOLDING TOOLS</vt:lpstr>
      <vt:lpstr>V Block with clamp</vt:lpstr>
      <vt:lpstr> C-Clamp</vt:lpstr>
      <vt:lpstr>MARKING TOOLS-Try Square </vt:lpstr>
      <vt:lpstr>SURFACE PLATES</vt:lpstr>
      <vt:lpstr>ANGLE PLATES</vt:lpstr>
      <vt:lpstr>UNIVERSAL SCRIBING BLOCK</vt:lpstr>
      <vt:lpstr>DIVIDER </vt:lpstr>
      <vt:lpstr>DOT PUNCHES </vt:lpstr>
      <vt:lpstr>DOT PUNCHES </vt:lpstr>
      <vt:lpstr>MEASURING TOOLS-CALIPER</vt:lpstr>
      <vt:lpstr>MEASURING TOOLS-VERNIER CALIPER</vt:lpstr>
      <vt:lpstr>MEASURING TOOLS-VERNIER HEIGHT GAUGE</vt:lpstr>
      <vt:lpstr>MEASURING TOOLS-OUTSIDE MICROMETER</vt:lpstr>
      <vt:lpstr>MEASURING TOOLS-FEELER GAUGE</vt:lpstr>
      <vt:lpstr>MEASURING TOOLS-RADIUS GAUGE</vt:lpstr>
      <vt:lpstr>CUTTING TOOLS –HACK SAW</vt:lpstr>
      <vt:lpstr>CUTTING TOOLS –CHISELS</vt:lpstr>
      <vt:lpstr>FINISHING TOOLS –FILES</vt:lpstr>
      <vt:lpstr>FINISHING TOOLS –TYPES OF FILES</vt:lpstr>
      <vt:lpstr>FINISHING TOOLS –TYPES OF FILES</vt:lpstr>
      <vt:lpstr>FINISHING TOOLS –TYPES OF FILES</vt:lpstr>
      <vt:lpstr>FINISHING TOOLS –FILEGRADES</vt:lpstr>
      <vt:lpstr>PowerPoint Presentation</vt:lpstr>
      <vt:lpstr>PowerPoint Presentation</vt:lpstr>
      <vt:lpstr>STEP MAKING</vt:lpstr>
      <vt:lpstr>SEQUENCE OF OPERATION</vt:lpstr>
      <vt:lpstr>WORKING STEPS</vt:lpstr>
      <vt:lpstr>WORKING STEPS</vt:lpstr>
      <vt:lpstr>FILING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MECHANICAL ENGINEERING  SUB CODE &amp; NAME 18MES103L-BASIC CIVIL &amp; MECHANICAL ENGINEERING WORKSHOP</dc:title>
  <dc:creator>students</dc:creator>
  <cp:lastModifiedBy>students</cp:lastModifiedBy>
  <cp:revision>40</cp:revision>
  <dcterms:created xsi:type="dcterms:W3CDTF">2020-10-08T04:50:00Z</dcterms:created>
  <dcterms:modified xsi:type="dcterms:W3CDTF">2020-11-03T05:58:50Z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y fmtid="{D5CDD505-2E9C-101B-9397-08002B2CF9AE}" pid="3" name="ContentTypeId">
    <vt:lpwstr>0x0101007D2C0064C073E9479F6BB9E9A7DD97D0</vt:lpwstr>
  </property>
</Properties>
</file>