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 id="2147483663" r:id="rId6"/>
    <p:sldMasterId id="2147483664" r:id="rId7"/>
    <p:sldMasterId id="2147483665" r:id="rId8"/>
    <p:sldMasterId id="2147483666" r:id="rId9"/>
    <p:sldMasterId id="2147483667" r:id="rId10"/>
    <p:sldMasterId id="2147483668"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8.xml"/><Relationship Id="rId55" Type="http://schemas.openxmlformats.org/officeDocument/2006/relationships/slide" Target="slides/slide43.xml"/><Relationship Id="rId10" Type="http://schemas.openxmlformats.org/officeDocument/2006/relationships/slideMaster" Target="slideMasters/slideMaster7.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4" name="Google Shape;4;n"/>
          <p:cNvSpPr txBox="1"/>
          <p:nvPr>
            <p:ph idx="10" type="dt"/>
          </p:nvPr>
        </p:nvSpPr>
        <p:spPr>
          <a:xfrm>
            <a:off x="6905625" y="0"/>
            <a:ext cx="5283200" cy="3444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rgbClr val="000000"/>
                </a:solidFill>
                <a:latin typeface="Twentieth Century"/>
                <a:ea typeface="Twentieth Century"/>
                <a:cs typeface="Twentieth Century"/>
                <a:sym typeface="Twentieth Century"/>
              </a:defRPr>
            </a:lvl9pPr>
          </a:lstStyle>
          <a:p/>
        </p:txBody>
      </p:sp>
      <p:sp>
        <p:nvSpPr>
          <p:cNvPr id="8" name="Google Shape;8;n"/>
          <p:cNvSpPr txBox="1"/>
          <p:nvPr>
            <p:ph idx="12" type="sldNum"/>
          </p:nvPr>
        </p:nvSpPr>
        <p:spPr>
          <a:xfrm>
            <a:off x="6905625" y="6513512"/>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0" name="Google Shape;220;p10:notes"/>
          <p:cNvSpPr txBox="1"/>
          <p:nvPr>
            <p:ph idx="1" type="body"/>
          </p:nvPr>
        </p:nvSpPr>
        <p:spPr>
          <a:xfrm>
            <a:off x="1219200" y="3300412"/>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txBox="1"/>
          <p:nvPr/>
        </p:nvSpPr>
        <p:spPr>
          <a:xfrm>
            <a:off x="6905625" y="6513512"/>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0: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3: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4: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5: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6: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4" name="Google Shape;464;p3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8" name="Google Shape;478;p3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4" name="Google Shape;494;p4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7" name="Google Shape;507;p4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7" name="Google Shape;517;p4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3: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4: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5: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6: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4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1219200" y="3300412"/>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2"/>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8" name="Google Shape;18;p2"/>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5"/>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sz="5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03" name="Google Shape;103;p15"/>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04" name="Google Shape;104;p15"/>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b="0" sz="5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17" name="Google Shape;117;p17"/>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18" name="Google Shape;118;p17"/>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SzPts val="1400"/>
              <a:buNone/>
              <a:defRPr sz="5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30" name="Google Shape;130;p19"/>
          <p:cNvSpPr/>
          <p:nvPr>
            <p:ph idx="2" type="pic"/>
          </p:nvPr>
        </p:nvSpPr>
        <p:spPr>
          <a:xfrm>
            <a:off x="0" y="-1"/>
            <a:ext cx="12188952" cy="4572000"/>
          </a:xfrm>
          <a:prstGeom prst="rect">
            <a:avLst/>
          </a:prstGeom>
          <a:solidFill>
            <a:srgbClr val="C1DF87"/>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131" name="Google Shape;131;p19"/>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132" name="Google Shape;132;p19"/>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9"/>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9"/>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2" name="Shape 142"/>
        <p:cNvGrpSpPr/>
        <p:nvPr/>
      </p:nvGrpSpPr>
      <p:grpSpPr>
        <a:xfrm>
          <a:off x="0" y="0"/>
          <a:ext cx="0" cy="0"/>
          <a:chOff x="0" y="0"/>
          <a:chExt cx="0" cy="0"/>
        </a:xfrm>
      </p:grpSpPr>
      <p:sp>
        <p:nvSpPr>
          <p:cNvPr id="143" name="Google Shape;143;p21"/>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4" name="Google Shape;144;p21"/>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5" name="Google Shape;145;p21"/>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1"/>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1"/>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23" name="Google Shape;23;p3"/>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4"/>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29" name="Google Shape;29;p4"/>
          <p:cNvSpPr txBox="1"/>
          <p:nvPr>
            <p:ph idx="1" type="body"/>
          </p:nvPr>
        </p:nvSpPr>
        <p:spPr>
          <a:xfrm rot="5400000">
            <a:off x="3872706" y="-562768"/>
            <a:ext cx="4022725" cy="972026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sz="40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35" name="Google Shape;35;p5"/>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6" name="Google Shape;36;p5"/>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37" name="Google Shape;37;p5"/>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42" name="Google Shape;42;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3" name="Google Shape;43;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6"/>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1" name="Google Shape;51;p7"/>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7"/>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0D0D0D"/>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1pPr>
            <a:lvl2pPr indent="0" lvl="1"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2pPr>
            <a:lvl3pPr indent="0" lvl="2"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3pPr>
            <a:lvl4pPr indent="0" lvl="3"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4pPr>
            <a:lvl5pPr indent="0" lvl="4"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5pPr>
            <a:lvl6pPr indent="0" lvl="5"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6pPr>
            <a:lvl7pPr indent="0" lvl="6"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7pPr>
            <a:lvl8pPr indent="0" lvl="7"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8pPr>
            <a:lvl9pPr indent="0" lvl="8" marL="38100" marR="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73" name="Shape 73"/>
        <p:cNvGrpSpPr/>
        <p:nvPr/>
      </p:nvGrpSpPr>
      <p:grpSpPr>
        <a:xfrm>
          <a:off x="0" y="0"/>
          <a:ext cx="0" cy="0"/>
          <a:chOff x="0" y="0"/>
          <a:chExt cx="0" cy="0"/>
        </a:xfrm>
      </p:grpSpPr>
      <p:sp>
        <p:nvSpPr>
          <p:cNvPr id="74" name="Google Shape;74;p11"/>
          <p:cNvSpPr txBox="1"/>
          <p:nvPr>
            <p:ph type="ctrTitle"/>
          </p:nvPr>
        </p:nvSpPr>
        <p:spPr>
          <a:xfrm>
            <a:off x="2862960" y="926972"/>
            <a:ext cx="6466078" cy="330834"/>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1400"/>
              <a:buNone/>
              <a:defRPr b="0" i="0" sz="2000">
                <a:solidFill>
                  <a:srgbClr val="404040"/>
                </a:solidFill>
                <a:latin typeface="Trebuchet MS"/>
                <a:ea typeface="Trebuchet MS"/>
                <a:cs typeface="Trebuchet MS"/>
                <a:sym typeface="Trebuchet MS"/>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75" name="Google Shape;75;p1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noAutofit/>
          </a:bodyPr>
          <a:lstStyle>
            <a:lvl1pPr lvl="0" algn="l">
              <a:lnSpc>
                <a:spcPct val="90000"/>
              </a:lnSpc>
              <a:spcBef>
                <a:spcPts val="1200"/>
              </a:spcBef>
              <a:spcAft>
                <a:spcPts val="0"/>
              </a:spcAft>
              <a:buSzPts val="2200"/>
              <a:buChar char=" "/>
              <a:defRPr/>
            </a:lvl1pPr>
            <a:lvl2pPr lvl="1" algn="l">
              <a:lnSpc>
                <a:spcPct val="90000"/>
              </a:lnSpc>
              <a:spcBef>
                <a:spcPts val="200"/>
              </a:spcBef>
              <a:spcAft>
                <a:spcPts val="0"/>
              </a:spcAft>
              <a:buSzPts val="1800"/>
              <a:buChar char="🢝"/>
              <a:defRPr/>
            </a:lvl2pPr>
            <a:lvl3pPr lvl="2" algn="l">
              <a:lnSpc>
                <a:spcPct val="90000"/>
              </a:lnSpc>
              <a:spcBef>
                <a:spcPts val="400"/>
              </a:spcBef>
              <a:spcAft>
                <a:spcPts val="0"/>
              </a:spcAft>
              <a:buSzPts val="1800"/>
              <a:buChar char="🢝"/>
              <a:defRPr/>
            </a:lvl3pPr>
            <a:lvl4pPr lvl="3" algn="l">
              <a:lnSpc>
                <a:spcPct val="90000"/>
              </a:lnSpc>
              <a:spcBef>
                <a:spcPts val="400"/>
              </a:spcBef>
              <a:spcAft>
                <a:spcPts val="0"/>
              </a:spcAft>
              <a:buSzPts val="1800"/>
              <a:buChar char="🢝"/>
              <a:defRPr/>
            </a:lvl4pPr>
            <a:lvl5pPr lvl="4" algn="l">
              <a:lnSpc>
                <a:spcPct val="90000"/>
              </a:lnSpc>
              <a:spcBef>
                <a:spcPts val="400"/>
              </a:spcBef>
              <a:spcAft>
                <a:spcPts val="0"/>
              </a:spcAft>
              <a:buSzPts val="1800"/>
              <a:buChar char="🢝"/>
              <a:defRPr/>
            </a:lvl5pPr>
            <a:lvl6pPr lvl="5" algn="l">
              <a:lnSpc>
                <a:spcPct val="90000"/>
              </a:lnSpc>
              <a:spcBef>
                <a:spcPts val="400"/>
              </a:spcBef>
              <a:spcAft>
                <a:spcPts val="0"/>
              </a:spcAft>
              <a:buSzPts val="1800"/>
              <a:buChar char="🢝"/>
              <a:defRPr/>
            </a:lvl6pPr>
            <a:lvl7pPr lvl="6" algn="l">
              <a:lnSpc>
                <a:spcPct val="90000"/>
              </a:lnSpc>
              <a:spcBef>
                <a:spcPts val="400"/>
              </a:spcBef>
              <a:spcAft>
                <a:spcPts val="0"/>
              </a:spcAft>
              <a:buSzPts val="1800"/>
              <a:buChar char="🢝"/>
              <a:defRPr/>
            </a:lvl7pPr>
            <a:lvl8pPr lvl="7" algn="l">
              <a:lnSpc>
                <a:spcPct val="90000"/>
              </a:lnSpc>
              <a:spcBef>
                <a:spcPts val="400"/>
              </a:spcBef>
              <a:spcAft>
                <a:spcPts val="0"/>
              </a:spcAft>
              <a:buSzPts val="1800"/>
              <a:buChar char="🢝"/>
              <a:defRPr/>
            </a:lvl8pPr>
            <a:lvl9pPr lvl="8" algn="l">
              <a:lnSpc>
                <a:spcPct val="90000"/>
              </a:lnSpc>
              <a:spcBef>
                <a:spcPts val="400"/>
              </a:spcBef>
              <a:spcAft>
                <a:spcPts val="400"/>
              </a:spcAft>
              <a:buSzPts val="1800"/>
              <a:buChar char="🢝"/>
              <a:defRPr/>
            </a:lvl9pPr>
          </a:lstStyle>
          <a:p/>
        </p:txBody>
      </p:sp>
      <p:sp>
        <p:nvSpPr>
          <p:cNvPr id="76" name="Google Shape;76;p11"/>
          <p:cNvSpPr txBox="1"/>
          <p:nvPr>
            <p:ph idx="11" type="ftr"/>
          </p:nvPr>
        </p:nvSpPr>
        <p:spPr>
          <a:xfrm>
            <a:off x="4843462" y="6470650"/>
            <a:ext cx="5900737" cy="27463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0" type="dt"/>
          </p:nvPr>
        </p:nvSpPr>
        <p:spPr>
          <a:xfrm>
            <a:off x="1023937" y="6470650"/>
            <a:ext cx="2154237" cy="27463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sz="1000">
                <a:solidFill>
                  <a:srgbClr val="898989"/>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10837862" y="6470650"/>
            <a:ext cx="973137" cy="274637"/>
          </a:xfrm>
          <a:prstGeom prst="rect">
            <a:avLst/>
          </a:prstGeom>
          <a:noFill/>
          <a:ln>
            <a:noFill/>
          </a:ln>
        </p:spPr>
        <p:txBody>
          <a:bodyPr anchorCtr="0" anchor="ctr" bIns="0" lIns="0" spcFirstLastPara="1" rIns="0" wrap="square" tIns="0">
            <a:noAutofit/>
          </a:bodyPr>
          <a:lstStyle>
            <a:lvl1pPr indent="0" lvl="0"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1023937" y="585787"/>
            <a:ext cx="9720262" cy="1498600"/>
          </a:xfrm>
          <a:prstGeom prst="rect">
            <a:avLst/>
          </a:prstGeom>
          <a:noFill/>
          <a:ln>
            <a:noFill/>
          </a:ln>
        </p:spPr>
        <p:txBody>
          <a:bodyPr anchorCtr="0" anchor="ctr" bIns="0" lIns="0" spcFirstLastPara="1" rIns="0" wrap="square" tIns="0">
            <a:noAutofit/>
          </a:bodyPr>
          <a:lstStyle>
            <a:lvl1pPr lvl="0" algn="l">
              <a:lnSpc>
                <a:spcPct val="80000"/>
              </a:lnSpc>
              <a:spcBef>
                <a:spcPts val="0"/>
              </a:spcBef>
              <a:spcAft>
                <a:spcPts val="0"/>
              </a:spcAft>
              <a:buSzPts val="1400"/>
              <a:buNone/>
              <a:defRPr b="0" i="0" sz="2500">
                <a:solidFill>
                  <a:srgbClr val="115863"/>
                </a:solidFill>
                <a:latin typeface="Trebuchet MS"/>
                <a:ea typeface="Trebuchet MS"/>
                <a:cs typeface="Trebuchet MS"/>
                <a:sym typeface="Trebuchet MS"/>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88" name="Google Shape;88;p13"/>
          <p:cNvSpPr txBox="1"/>
          <p:nvPr>
            <p:ph idx="1" type="body"/>
          </p:nvPr>
        </p:nvSpPr>
        <p:spPr>
          <a:xfrm>
            <a:off x="609600" y="1577340"/>
            <a:ext cx="5303520" cy="4526280"/>
          </a:xfrm>
          <a:prstGeom prst="rect">
            <a:avLst/>
          </a:prstGeom>
          <a:noFill/>
          <a:ln>
            <a:noFill/>
          </a:ln>
        </p:spPr>
        <p:txBody>
          <a:bodyPr anchorCtr="0" anchor="t" bIns="0" lIns="0" spcFirstLastPara="1" rIns="0" wrap="square" tIns="0">
            <a:noAutofit/>
          </a:bodyPr>
          <a:lstStyle>
            <a:lvl1pPr indent="-368300" lvl="0" marL="457200" algn="l">
              <a:lnSpc>
                <a:spcPct val="90000"/>
              </a:lnSpc>
              <a:spcBef>
                <a:spcPts val="1200"/>
              </a:spcBef>
              <a:spcAft>
                <a:spcPts val="0"/>
              </a:spcAft>
              <a:buSzPts val="22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3"/>
          <p:cNvSpPr txBox="1"/>
          <p:nvPr>
            <p:ph idx="2" type="body"/>
          </p:nvPr>
        </p:nvSpPr>
        <p:spPr>
          <a:xfrm>
            <a:off x="6278880" y="1577340"/>
            <a:ext cx="5303520" cy="4526280"/>
          </a:xfrm>
          <a:prstGeom prst="rect">
            <a:avLst/>
          </a:prstGeom>
          <a:noFill/>
          <a:ln>
            <a:noFill/>
          </a:ln>
        </p:spPr>
        <p:txBody>
          <a:bodyPr anchorCtr="0" anchor="t" bIns="0" lIns="0" spcFirstLastPara="1" rIns="0" wrap="square" tIns="0">
            <a:noAutofit/>
          </a:bodyPr>
          <a:lstStyle>
            <a:lvl1pPr indent="-368300" lvl="0" marL="457200" algn="l">
              <a:lnSpc>
                <a:spcPct val="90000"/>
              </a:lnSpc>
              <a:spcBef>
                <a:spcPts val="1200"/>
              </a:spcBef>
              <a:spcAft>
                <a:spcPts val="0"/>
              </a:spcAft>
              <a:buSzPts val="22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3"/>
          <p:cNvSpPr txBox="1"/>
          <p:nvPr>
            <p:ph idx="11" type="ftr"/>
          </p:nvPr>
        </p:nvSpPr>
        <p:spPr>
          <a:xfrm>
            <a:off x="4843462" y="6470650"/>
            <a:ext cx="5900737" cy="27463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0" type="dt"/>
          </p:nvPr>
        </p:nvSpPr>
        <p:spPr>
          <a:xfrm>
            <a:off x="1023937" y="6470650"/>
            <a:ext cx="2154237" cy="27463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sz="1000">
                <a:solidFill>
                  <a:srgbClr val="898989"/>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37862" y="6470650"/>
            <a:ext cx="973137" cy="274637"/>
          </a:xfrm>
          <a:prstGeom prst="rect">
            <a:avLst/>
          </a:prstGeom>
          <a:noFill/>
          <a:ln>
            <a:noFill/>
          </a:ln>
        </p:spPr>
        <p:txBody>
          <a:bodyPr anchorCtr="0" anchor="ctr" bIns="0" lIns="0" spcFirstLastPara="1" rIns="0" wrap="square" tIns="0">
            <a:noAutofit/>
          </a:bodyPr>
          <a:lstStyle>
            <a:lvl1pPr indent="0" lvl="0"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15" name="Google Shape;15;p1"/>
          <p:cNvCxnSpPr/>
          <p:nvPr/>
        </p:nvCxnSpPr>
        <p:spPr>
          <a:xfrm rot="10800000">
            <a:off x="762000" y="827087"/>
            <a:ext cx="0" cy="914400"/>
          </a:xfrm>
          <a:prstGeom prst="straightConnector1">
            <a:avLst/>
          </a:prstGeom>
          <a:noFill/>
          <a:ln cap="flat" cmpd="sng" w="19050">
            <a:solidFill>
              <a:schemeClr val="accent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8"/>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58" name="Google Shape;58;p8"/>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9" name="Google Shape;59;p8"/>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0" name="Google Shape;60;p8"/>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61" name="Google Shape;61;p8"/>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cap="none" strike="noStrik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cxnSp>
        <p:nvCxnSpPr>
          <p:cNvPr id="67" name="Google Shape;67;p10"/>
          <p:cNvCxnSpPr/>
          <p:nvPr/>
        </p:nvCxnSpPr>
        <p:spPr>
          <a:xfrm rot="10800000">
            <a:off x="762000" y="827087"/>
            <a:ext cx="0" cy="914400"/>
          </a:xfrm>
          <a:prstGeom prst="straightConnector1">
            <a:avLst/>
          </a:prstGeom>
          <a:noFill/>
          <a:ln cap="flat" cmpd="sng" w="19050">
            <a:solidFill>
              <a:schemeClr val="accent1"/>
            </a:solidFill>
            <a:prstDash val="solid"/>
            <a:miter lim="800000"/>
            <a:headEnd len="med" w="med" type="none"/>
            <a:tailEnd len="med" w="med" type="none"/>
          </a:ln>
        </p:spPr>
      </p:cxnSp>
      <p:sp>
        <p:nvSpPr>
          <p:cNvPr id="68" name="Google Shape;68;p10"/>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69" name="Google Shape;69;p10"/>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70" name="Google Shape;70;p10"/>
          <p:cNvSpPr txBox="1"/>
          <p:nvPr>
            <p:ph idx="11" type="ftr"/>
          </p:nvPr>
        </p:nvSpPr>
        <p:spPr>
          <a:xfrm>
            <a:off x="4843462" y="6470650"/>
            <a:ext cx="5900737" cy="27463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0" type="dt"/>
          </p:nvPr>
        </p:nvSpPr>
        <p:spPr>
          <a:xfrm>
            <a:off x="1023937" y="6470650"/>
            <a:ext cx="2154237" cy="27463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000" u="none">
                <a:solidFill>
                  <a:srgbClr val="898989"/>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10"/>
          <p:cNvSpPr txBox="1"/>
          <p:nvPr>
            <p:ph idx="12" type="sldNum"/>
          </p:nvPr>
        </p:nvSpPr>
        <p:spPr>
          <a:xfrm>
            <a:off x="10837862" y="6470650"/>
            <a:ext cx="973137" cy="274637"/>
          </a:xfrm>
          <a:prstGeom prst="rect">
            <a:avLst/>
          </a:prstGeom>
          <a:noFill/>
          <a:ln>
            <a:noFill/>
          </a:ln>
        </p:spPr>
        <p:txBody>
          <a:bodyPr anchorCtr="0" anchor="ctr" bIns="0" lIns="0" spcFirstLastPara="1" rIns="0" wrap="square" tIns="0">
            <a:noAutofit/>
          </a:bodyPr>
          <a:lstStyle>
            <a:lvl1pPr indent="0" lvl="0"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cxnSp>
        <p:nvCxnSpPr>
          <p:cNvPr id="80" name="Google Shape;80;p12"/>
          <p:cNvCxnSpPr/>
          <p:nvPr/>
        </p:nvCxnSpPr>
        <p:spPr>
          <a:xfrm rot="10800000">
            <a:off x="762000" y="827087"/>
            <a:ext cx="0" cy="914400"/>
          </a:xfrm>
          <a:prstGeom prst="straightConnector1">
            <a:avLst/>
          </a:prstGeom>
          <a:noFill/>
          <a:ln cap="flat" cmpd="sng" w="19050">
            <a:solidFill>
              <a:schemeClr val="accent1"/>
            </a:solidFill>
            <a:prstDash val="solid"/>
            <a:miter lim="800000"/>
            <a:headEnd len="med" w="med" type="none"/>
            <a:tailEnd len="med" w="med" type="none"/>
          </a:ln>
        </p:spPr>
      </p:cxnSp>
      <p:sp>
        <p:nvSpPr>
          <p:cNvPr id="81" name="Google Shape;81;p12"/>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82" name="Google Shape;82;p12"/>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3" name="Google Shape;83;p12"/>
          <p:cNvSpPr txBox="1"/>
          <p:nvPr>
            <p:ph idx="11" type="ftr"/>
          </p:nvPr>
        </p:nvSpPr>
        <p:spPr>
          <a:xfrm>
            <a:off x="4843462" y="6470650"/>
            <a:ext cx="5900737" cy="27463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4" name="Google Shape;84;p12"/>
          <p:cNvSpPr txBox="1"/>
          <p:nvPr>
            <p:ph idx="10" type="dt"/>
          </p:nvPr>
        </p:nvSpPr>
        <p:spPr>
          <a:xfrm>
            <a:off x="1023937" y="6470650"/>
            <a:ext cx="2154237" cy="274637"/>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000" u="none">
                <a:solidFill>
                  <a:srgbClr val="898989"/>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85" name="Google Shape;85;p12"/>
          <p:cNvSpPr txBox="1"/>
          <p:nvPr>
            <p:ph idx="12" type="sldNum"/>
          </p:nvPr>
        </p:nvSpPr>
        <p:spPr>
          <a:xfrm>
            <a:off x="10837862" y="6470650"/>
            <a:ext cx="973137" cy="274637"/>
          </a:xfrm>
          <a:prstGeom prst="rect">
            <a:avLst/>
          </a:prstGeom>
          <a:noFill/>
          <a:ln>
            <a:noFill/>
          </a:ln>
        </p:spPr>
        <p:txBody>
          <a:bodyPr anchorCtr="0" anchor="ctr" bIns="0" lIns="0" spcFirstLastPara="1" rIns="0" wrap="square" tIns="0">
            <a:noAutofit/>
          </a:bodyPr>
          <a:lstStyle>
            <a:lvl1pPr indent="0" lvl="0"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E6EC5"/>
              </a:buClr>
              <a:buSzPts val="1200"/>
              <a:buFont typeface="Trebuchet MS"/>
              <a:buNone/>
              <a:defRPr b="1" i="0" sz="1200" u="none">
                <a:solidFill>
                  <a:srgbClr val="0E6EC5"/>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cxnSp>
        <p:nvCxnSpPr>
          <p:cNvPr id="94" name="Google Shape;94;p14"/>
          <p:cNvCxnSpPr/>
          <p:nvPr/>
        </p:nvCxnSpPr>
        <p:spPr>
          <a:xfrm rot="10800000">
            <a:off x="8386762" y="5264150"/>
            <a:ext cx="0" cy="914400"/>
          </a:xfrm>
          <a:prstGeom prst="straightConnector1">
            <a:avLst/>
          </a:prstGeom>
          <a:noFill/>
          <a:ln cap="flat" cmpd="sng" w="19050">
            <a:solidFill>
              <a:schemeClr val="accent1"/>
            </a:solidFill>
            <a:prstDash val="solid"/>
            <a:miter lim="800000"/>
            <a:headEnd len="med" w="med" type="none"/>
            <a:tailEnd len="med" w="med" type="none"/>
          </a:ln>
        </p:spPr>
      </p:cxnSp>
      <p:sp>
        <p:nvSpPr>
          <p:cNvPr id="95" name="Google Shape;95;p14"/>
          <p:cNvSpPr/>
          <p:nvPr/>
        </p:nvSpPr>
        <p:spPr>
          <a:xfrm>
            <a:off x="0" y="0"/>
            <a:ext cx="12192000" cy="4572001"/>
          </a:xfrm>
          <a:prstGeom prst="rect">
            <a:avLst/>
          </a:prstGeom>
          <a:blipFill rotWithShape="1">
            <a:blip r:embed="rId1">
              <a:alphaModFix/>
            </a:blip>
            <a:tile algn="tl" flip="none" tx="-133350" sx="50000" ty="-6350" sy="5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97" name="Google Shape;97;p14"/>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8" name="Google Shape;98;p14"/>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9" name="Google Shape;99;p14"/>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0" name="Google Shape;100;p14"/>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cxnSp>
        <p:nvCxnSpPr>
          <p:cNvPr id="108" name="Google Shape;108;p16"/>
          <p:cNvCxnSpPr/>
          <p:nvPr/>
        </p:nvCxnSpPr>
        <p:spPr>
          <a:xfrm rot="10800000">
            <a:off x="8386762" y="5264150"/>
            <a:ext cx="0" cy="914400"/>
          </a:xfrm>
          <a:prstGeom prst="straightConnector1">
            <a:avLst/>
          </a:prstGeom>
          <a:noFill/>
          <a:ln cap="flat" cmpd="sng" w="19050">
            <a:solidFill>
              <a:srgbClr val="E6D024"/>
            </a:solidFill>
            <a:prstDash val="solid"/>
            <a:miter lim="800000"/>
            <a:headEnd len="med" w="med" type="none"/>
            <a:tailEnd len="med" w="med" type="none"/>
          </a:ln>
        </p:spPr>
      </p:cxnSp>
      <p:sp>
        <p:nvSpPr>
          <p:cNvPr id="109" name="Google Shape;109;p16"/>
          <p:cNvSpPr/>
          <p:nvPr/>
        </p:nvSpPr>
        <p:spPr>
          <a:xfrm>
            <a:off x="0" y="-1"/>
            <a:ext cx="12192000" cy="4572000"/>
          </a:xfrm>
          <a:prstGeom prst="rect">
            <a:avLst/>
          </a:prstGeom>
          <a:blipFill rotWithShape="1">
            <a:blip r:embed="rId1">
              <a:alphaModFix/>
            </a:blip>
            <a:tile algn="tl" flip="none" tx="-133350" sx="50000" ty="-6350" sy="5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111" name="Google Shape;111;p16"/>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12" name="Google Shape;112;p16"/>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3" name="Google Shape;113;p16"/>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4" name="Google Shape;114;p16"/>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cxnSp>
        <p:nvCxnSpPr>
          <p:cNvPr id="122" name="Google Shape;122;p18"/>
          <p:cNvCxnSpPr/>
          <p:nvPr/>
        </p:nvCxnSpPr>
        <p:spPr>
          <a:xfrm rot="10800000">
            <a:off x="8386762" y="5264150"/>
            <a:ext cx="0" cy="914400"/>
          </a:xfrm>
          <a:prstGeom prst="straightConnector1">
            <a:avLst/>
          </a:prstGeom>
          <a:noFill/>
          <a:ln cap="flat" cmpd="sng" w="19050">
            <a:solidFill>
              <a:schemeClr val="accent1"/>
            </a:solidFill>
            <a:prstDash val="solid"/>
            <a:miter lim="800000"/>
            <a:headEnd len="med" w="med" type="none"/>
            <a:tailEnd len="med" w="med" type="none"/>
          </a:ln>
        </p:spPr>
      </p:cxnSp>
      <p:sp>
        <p:nvSpPr>
          <p:cNvPr id="123" name="Google Shape;123;p18"/>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124" name="Google Shape;124;p18"/>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5" name="Google Shape;125;p18"/>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6" name="Google Shape;126;p18"/>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7" name="Google Shape;127;p18"/>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cxnSp>
        <p:nvCxnSpPr>
          <p:cNvPr id="136" name="Google Shape;136;p20"/>
          <p:cNvCxnSpPr/>
          <p:nvPr/>
        </p:nvCxnSpPr>
        <p:spPr>
          <a:xfrm rot="10800000">
            <a:off x="10058400" y="58737"/>
            <a:ext cx="0" cy="914400"/>
          </a:xfrm>
          <a:prstGeom prst="straightConnector1">
            <a:avLst/>
          </a:prstGeom>
          <a:noFill/>
          <a:ln cap="flat" cmpd="sng" w="19050">
            <a:solidFill>
              <a:schemeClr val="accent1"/>
            </a:solidFill>
            <a:prstDash val="solid"/>
            <a:miter lim="800000"/>
            <a:headEnd len="med" w="med" type="none"/>
            <a:tailEnd len="med" w="med" type="none"/>
          </a:ln>
        </p:spPr>
      </p:cxnSp>
      <p:sp>
        <p:nvSpPr>
          <p:cNvPr id="137" name="Google Shape;137;p20"/>
          <p:cNvSpPr txBox="1"/>
          <p:nvPr>
            <p:ph type="title"/>
          </p:nvPr>
        </p:nvSpPr>
        <p:spPr>
          <a:xfrm>
            <a:off x="1023937" y="585787"/>
            <a:ext cx="9720262" cy="1498600"/>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1pPr>
            <a:lvl2pPr lvl="1"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2pPr>
            <a:lvl3pPr lvl="2"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3pPr>
            <a:lvl4pPr lvl="3"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4pPr>
            <a:lvl5pPr lvl="4"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5pPr>
            <a:lvl6pPr lvl="5"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6pPr>
            <a:lvl7pPr lvl="6"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7pPr>
            <a:lvl8pPr lvl="7"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8pPr>
            <a:lvl9pPr lvl="8" marR="0" rtl="0" algn="l">
              <a:lnSpc>
                <a:spcPct val="80000"/>
              </a:lnSpc>
              <a:spcBef>
                <a:spcPts val="0"/>
              </a:spcBef>
              <a:spcAft>
                <a:spcPts val="0"/>
              </a:spcAft>
              <a:buSzPts val="1400"/>
              <a:buNone/>
              <a:defRPr b="0" i="0" sz="5000" u="none" cap="none" strike="noStrike">
                <a:solidFill>
                  <a:srgbClr val="0D0D0D"/>
                </a:solidFill>
                <a:latin typeface="Twentieth Century"/>
                <a:ea typeface="Twentieth Century"/>
                <a:cs typeface="Twentieth Century"/>
                <a:sym typeface="Twentieth Century"/>
              </a:defRPr>
            </a:lvl9pPr>
          </a:lstStyle>
          <a:p/>
        </p:txBody>
      </p:sp>
      <p:sp>
        <p:nvSpPr>
          <p:cNvPr id="138" name="Google Shape;138;p20"/>
          <p:cNvSpPr txBox="1"/>
          <p:nvPr>
            <p:ph idx="1" type="body"/>
          </p:nvPr>
        </p:nvSpPr>
        <p:spPr>
          <a:xfrm>
            <a:off x="1023937" y="2286000"/>
            <a:ext cx="9720262" cy="4022725"/>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9" name="Google Shape;139;p20"/>
          <p:cNvSpPr txBox="1"/>
          <p:nvPr>
            <p:ph idx="10" type="dt"/>
          </p:nvPr>
        </p:nvSpPr>
        <p:spPr>
          <a:xfrm>
            <a:off x="1023937" y="6470650"/>
            <a:ext cx="21542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0D0D0D"/>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0" name="Google Shape;140;p20"/>
          <p:cNvSpPr txBox="1"/>
          <p:nvPr>
            <p:ph idx="11" type="ftr"/>
          </p:nvPr>
        </p:nvSpPr>
        <p:spPr>
          <a:xfrm>
            <a:off x="4843462" y="6470650"/>
            <a:ext cx="5900737"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1" name="Google Shape;141;p20"/>
          <p:cNvSpPr txBox="1"/>
          <p:nvPr>
            <p:ph idx="12" type="sldNum"/>
          </p:nvPr>
        </p:nvSpPr>
        <p:spPr>
          <a:xfrm>
            <a:off x="10837862" y="6470650"/>
            <a:ext cx="973137" cy="274637"/>
          </a:xfrm>
          <a:prstGeom prst="rect">
            <a:avLst/>
          </a:prstGeom>
          <a:noFill/>
          <a:ln>
            <a:noFill/>
          </a:ln>
        </p:spPr>
        <p:txBody>
          <a:bodyPr anchorCtr="0" anchor="ctr" bIns="45700" lIns="91425" spcFirstLastPara="1" rIns="91425" wrap="square" tIns="45700">
            <a:noAutofit/>
          </a:bodyPr>
          <a:lstStyle>
            <a:lvl1pPr indent="0" lvl="0"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1pPr>
            <a:lvl2pPr indent="0" lvl="1"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2pPr>
            <a:lvl3pPr indent="0" lvl="2"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3pPr>
            <a:lvl4pPr indent="0" lvl="3"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4pPr>
            <a:lvl5pPr indent="0" lvl="4"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5pPr>
            <a:lvl6pPr indent="0" lvl="5"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6pPr>
            <a:lvl7pPr indent="0" lvl="6"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7pPr>
            <a:lvl8pPr indent="0" lvl="7"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8pPr>
            <a:lvl9pPr indent="0" lvl="8" marL="38100" marR="0" rtl="0" algn="l">
              <a:lnSpc>
                <a:spcPct val="120000"/>
              </a:lnSpc>
              <a:spcBef>
                <a:spcPts val="0"/>
              </a:spcBef>
              <a:spcAft>
                <a:spcPts val="0"/>
              </a:spcAft>
              <a:buClr>
                <a:srgbClr val="0D0D0D"/>
              </a:buClr>
              <a:buSzPts val="1000"/>
              <a:buFont typeface="Twentieth Century"/>
              <a:buNone/>
              <a:defRPr b="0" i="0" sz="1000" u="none">
                <a:solidFill>
                  <a:srgbClr val="0D0D0D"/>
                </a:solidFill>
                <a:latin typeface="Twentieth Century"/>
                <a:ea typeface="Twentieth Century"/>
                <a:cs typeface="Twentieth Century"/>
                <a:sym typeface="Twentieth Century"/>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9.jpg"/><Relationship Id="rId5" Type="http://schemas.openxmlformats.org/officeDocument/2006/relationships/image" Target="../media/image16.jpg"/><Relationship Id="rId6" Type="http://schemas.openxmlformats.org/officeDocument/2006/relationships/image" Target="../media/image12.jpg"/><Relationship Id="rId7"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6.jpg"/><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27.jpg"/><Relationship Id="rId5"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jpg"/><Relationship Id="rId4" Type="http://schemas.openxmlformats.org/officeDocument/2006/relationships/image" Target="../media/image35.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g"/><Relationship Id="rId4"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2.jpg"/><Relationship Id="rId4"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895600" y="2468562"/>
            <a:ext cx="5410200" cy="920750"/>
          </a:xfrm>
          <a:prstGeom prst="rect">
            <a:avLst/>
          </a:prstGeom>
          <a:noFill/>
          <a:ln>
            <a:noFill/>
          </a:ln>
        </p:spPr>
        <p:txBody>
          <a:bodyPr anchorCtr="0" anchor="ctr" bIns="0" lIns="0" spcFirstLastPara="1" rIns="0" wrap="square" tIns="13325">
            <a:noAutofit/>
          </a:bodyPr>
          <a:lstStyle/>
          <a:p>
            <a:pPr indent="0" lvl="0" marL="12700" rtl="0" algn="l">
              <a:lnSpc>
                <a:spcPct val="100000"/>
              </a:lnSpc>
              <a:spcBef>
                <a:spcPts val="0"/>
              </a:spcBef>
              <a:spcAft>
                <a:spcPts val="0"/>
              </a:spcAft>
              <a:buClr>
                <a:schemeClr val="dk1"/>
              </a:buClr>
              <a:buSzPts val="5900"/>
              <a:buFont typeface="Twentieth Century"/>
              <a:buNone/>
            </a:pPr>
            <a:r>
              <a:rPr b="0" i="0" lang="en-US" sz="5900" u="none">
                <a:solidFill>
                  <a:schemeClr val="dk1"/>
                </a:solidFill>
                <a:latin typeface="Twentieth Century"/>
                <a:ea typeface="Twentieth Century"/>
                <a:cs typeface="Twentieth Century"/>
                <a:sym typeface="Twentieth Century"/>
              </a:rPr>
              <a:t>DRILLING    AND TAPPING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nvSpPr>
        <p:spPr>
          <a:xfrm>
            <a:off x="331787" y="2770187"/>
            <a:ext cx="1878012" cy="1736725"/>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Gang Drilling  Machine</a:t>
            </a:r>
            <a:endParaRPr/>
          </a:p>
        </p:txBody>
      </p:sp>
      <p:sp>
        <p:nvSpPr>
          <p:cNvPr id="224" name="Google Shape;224;p31"/>
          <p:cNvSpPr txBox="1"/>
          <p:nvPr/>
        </p:nvSpPr>
        <p:spPr>
          <a:xfrm>
            <a:off x="11907837" y="6427787"/>
            <a:ext cx="177800" cy="20796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E6EC5"/>
              </a:buClr>
              <a:buSzPts val="1200"/>
              <a:buFont typeface="Trebuchet MS"/>
              <a:buNone/>
            </a:pPr>
            <a:r>
              <a:rPr b="1" i="0" lang="en-US" sz="1200" u="none">
                <a:solidFill>
                  <a:srgbClr val="0E6EC5"/>
                </a:solidFill>
                <a:latin typeface="Trebuchet MS"/>
                <a:ea typeface="Trebuchet MS"/>
                <a:cs typeface="Trebuchet MS"/>
                <a:sym typeface="Trebuchet MS"/>
              </a:rPr>
              <a:t>10</a:t>
            </a:r>
            <a:endParaRPr/>
          </a:p>
        </p:txBody>
      </p:sp>
      <p:sp>
        <p:nvSpPr>
          <p:cNvPr id="225" name="Google Shape;225;p31"/>
          <p:cNvSpPr txBox="1"/>
          <p:nvPr/>
        </p:nvSpPr>
        <p:spPr>
          <a:xfrm>
            <a:off x="9037637" y="1143000"/>
            <a:ext cx="3154362" cy="42179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26" name="Google Shape;226;p31"/>
          <p:cNvSpPr txBox="1"/>
          <p:nvPr/>
        </p:nvSpPr>
        <p:spPr>
          <a:xfrm>
            <a:off x="2005012" y="760412"/>
            <a:ext cx="7239000" cy="588645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Gang drill machine has a number  of	drill	heads arranged	with	a  common base and table.</a:t>
            </a:r>
            <a:endParaRPr/>
          </a:p>
          <a:p>
            <a:pPr indent="-304800" lvl="0" marL="4572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drill head has its own power  unit and carries a tool to perform an  operation on a job in sequence.</a:t>
            </a:r>
            <a:endParaRPr/>
          </a:p>
          <a:p>
            <a:pPr indent="-304800" lvl="0" marL="4572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300"/>
              </a:spcBef>
              <a:spcAft>
                <a:spcPts val="0"/>
              </a:spcAft>
              <a:buClr>
                <a:srgbClr val="0E6EC5"/>
              </a:buClr>
              <a:buSzPts val="2400"/>
              <a:buFont typeface="Arial"/>
              <a:buChar char="•"/>
            </a:pPr>
            <a:r>
              <a:rPr b="0" i="0" lang="en-US" sz="2400" u="none">
                <a:solidFill>
                  <a:schemeClr val="dk1"/>
                </a:solidFill>
                <a:latin typeface="Times New Roman"/>
                <a:ea typeface="Times New Roman"/>
                <a:cs typeface="Times New Roman"/>
                <a:sym typeface="Times New Roman"/>
              </a:rPr>
              <a:t>The spindle may be set up with drills  of different diameter or other tools  as required.</a:t>
            </a:r>
            <a:endParaRPr/>
          </a:p>
          <a:p>
            <a:pPr indent="-457200" lvl="0" marL="457200" marR="0" rtl="0" algn="just">
              <a:lnSpc>
                <a:spcPct val="100000"/>
              </a:lnSpc>
              <a:spcBef>
                <a:spcPts val="1200"/>
              </a:spcBef>
              <a:spcAft>
                <a:spcPts val="0"/>
              </a:spcAft>
              <a:buClr>
                <a:srgbClr val="0E6EC5"/>
              </a:buClr>
              <a:buSzPts val="2400"/>
              <a:buFont typeface="Arial"/>
              <a:buChar char="•"/>
            </a:pPr>
            <a:r>
              <a:rPr b="0" i="0" lang="en-US" sz="2400" u="none">
                <a:solidFill>
                  <a:schemeClr val="dk1"/>
                </a:solidFill>
                <a:latin typeface="Times New Roman"/>
                <a:ea typeface="Times New Roman"/>
                <a:cs typeface="Times New Roman"/>
                <a:sym typeface="Times New Roman"/>
              </a:rPr>
              <a:t>The job is moved from one spindle  to the other spindle for performing  various operations.</a:t>
            </a:r>
            <a:endParaRPr/>
          </a:p>
          <a:p>
            <a:pPr indent="-457200" lvl="0" marL="457200" marR="0" rtl="0" algn="just">
              <a:lnSpc>
                <a:spcPct val="100000"/>
              </a:lnSpc>
              <a:spcBef>
                <a:spcPts val="1200"/>
              </a:spcBef>
              <a:spcAft>
                <a:spcPts val="0"/>
              </a:spcAft>
              <a:buClr>
                <a:srgbClr val="0E6EC5"/>
              </a:buClr>
              <a:buSzPts val="2400"/>
              <a:buFont typeface="Arial"/>
              <a:buChar char="•"/>
            </a:pPr>
            <a:r>
              <a:rPr b="0" i="0" lang="en-US" sz="2400" u="none">
                <a:solidFill>
                  <a:schemeClr val="dk1"/>
                </a:solidFill>
                <a:latin typeface="Times New Roman"/>
                <a:ea typeface="Times New Roman"/>
                <a:cs typeface="Times New Roman"/>
                <a:sym typeface="Times New Roman"/>
              </a:rPr>
              <a:t>Gang drilling machines are useful  when several different machining cuts  with different tool are to be taken on  sufficiently large number of work  pieces.</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7" name="Google Shape;227;p31"/>
          <p:cNvSpPr txBox="1"/>
          <p:nvPr/>
        </p:nvSpPr>
        <p:spPr>
          <a:xfrm>
            <a:off x="3124200" y="381000"/>
            <a:ext cx="6719887" cy="465137"/>
          </a:xfrm>
          <a:prstGeom prst="rect">
            <a:avLst/>
          </a:prstGeom>
          <a:noFill/>
          <a:ln>
            <a:noFill/>
          </a:ln>
        </p:spPr>
        <p:txBody>
          <a:bodyPr anchorCtr="0" anchor="t" bIns="45700" lIns="91425" spcFirstLastPara="1" rIns="91425" wrap="square" tIns="45700">
            <a:noAutofit/>
          </a:bodyPr>
          <a:lstStyle/>
          <a:p>
            <a:pPr indent="0" lvl="0" marL="92075" marR="0" rtl="0" algn="l">
              <a:lnSpc>
                <a:spcPct val="101000"/>
              </a:lnSpc>
              <a:spcBef>
                <a:spcPts val="0"/>
              </a:spcBef>
              <a:spcAft>
                <a:spcPts val="0"/>
              </a:spcAft>
              <a:buClr>
                <a:schemeClr val="dk1"/>
              </a:buClr>
              <a:buSzPts val="2400"/>
              <a:buFont typeface="Aharoni"/>
              <a:buNone/>
            </a:pPr>
            <a:r>
              <a:rPr b="0" i="0" lang="en-US" sz="2400" u="none">
                <a:solidFill>
                  <a:schemeClr val="dk1"/>
                </a:solidFill>
                <a:latin typeface="Aharoni"/>
                <a:ea typeface="Aharoni"/>
                <a:cs typeface="Aharoni"/>
                <a:sym typeface="Aharoni"/>
              </a:rPr>
              <a:t>DESIGNED FOR MASS  PRODUCTION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198437" y="2438400"/>
            <a:ext cx="2219325" cy="1687512"/>
          </a:xfrm>
          <a:prstGeom prst="rect">
            <a:avLst/>
          </a:prstGeom>
          <a:noFill/>
          <a:ln>
            <a:noFill/>
          </a:ln>
        </p:spPr>
        <p:txBody>
          <a:bodyPr anchorCtr="0" anchor="t" bIns="0" lIns="0" spcFirstLastPara="1" rIns="0" wrap="square" tIns="81275">
            <a:noAutofit/>
          </a:bodyPr>
          <a:lstStyle/>
          <a:p>
            <a:pPr indent="0" lvl="0" marL="12700" marR="0" rtl="0" algn="l">
              <a:lnSpc>
                <a:spcPct val="143333"/>
              </a:lnSpc>
              <a:spcBef>
                <a:spcPts val="0"/>
              </a:spcBef>
              <a:spcAft>
                <a:spcPts val="0"/>
              </a:spcAft>
              <a:buClr>
                <a:schemeClr val="dk1"/>
              </a:buClr>
              <a:buSzPts val="3000"/>
              <a:buFont typeface="Trebuchet MS"/>
              <a:buNone/>
            </a:pPr>
            <a:r>
              <a:rPr b="1" i="0" lang="en-US" sz="3000" u="none">
                <a:solidFill>
                  <a:schemeClr val="dk1"/>
                </a:solidFill>
                <a:latin typeface="Trebuchet MS"/>
                <a:ea typeface="Trebuchet MS"/>
                <a:cs typeface="Trebuchet MS"/>
                <a:sym typeface="Trebuchet MS"/>
              </a:rPr>
              <a:t>Multi-spindle  Drilling  Machine</a:t>
            </a:r>
            <a:endParaRPr/>
          </a:p>
        </p:txBody>
      </p:sp>
      <p:sp>
        <p:nvSpPr>
          <p:cNvPr id="233" name="Google Shape;233;p32"/>
          <p:cNvSpPr txBox="1"/>
          <p:nvPr/>
        </p:nvSpPr>
        <p:spPr>
          <a:xfrm>
            <a:off x="1828800" y="128587"/>
            <a:ext cx="6781800" cy="6254750"/>
          </a:xfrm>
          <a:prstGeom prst="rect">
            <a:avLst/>
          </a:prstGeom>
          <a:noFill/>
          <a:ln>
            <a:noFill/>
          </a:ln>
        </p:spPr>
        <p:txBody>
          <a:bodyPr anchorCtr="0" anchor="t" bIns="0" lIns="0" spcFirstLastPara="1" rIns="0" wrap="square" tIns="47625">
            <a:noAutofit/>
          </a:bodyPr>
          <a:lstStyle/>
          <a:p>
            <a:pPr indent="-342898" lvl="0" marL="354012" marR="0" rtl="0" algn="just">
              <a:lnSpc>
                <a:spcPct val="100000"/>
              </a:lnSpc>
              <a:spcBef>
                <a:spcPts val="0"/>
              </a:spcBef>
              <a:spcAft>
                <a:spcPts val="0"/>
              </a:spcAft>
              <a:buClr>
                <a:srgbClr val="0E6EC5"/>
              </a:buClr>
              <a:buSzPts val="2500"/>
              <a:buFont typeface="Arial"/>
              <a:buChar char="•"/>
            </a:pPr>
            <a:r>
              <a:rPr b="1" i="0" lang="en-US" sz="2500" u="none">
                <a:solidFill>
                  <a:schemeClr val="dk1"/>
                </a:solidFill>
                <a:latin typeface="Times New Roman"/>
                <a:ea typeface="Times New Roman"/>
                <a:cs typeface="Times New Roman"/>
                <a:sym typeface="Times New Roman"/>
              </a:rPr>
              <a:t>Multi-spindle drilling machines  with two or more spindles driven  by a common head</a:t>
            </a:r>
            <a:r>
              <a:rPr b="0" i="0" lang="en-US" sz="2500" u="none">
                <a:solidFill>
                  <a:schemeClr val="dk1"/>
                </a:solidFill>
                <a:latin typeface="Times New Roman"/>
                <a:ea typeface="Times New Roman"/>
                <a:cs typeface="Times New Roman"/>
                <a:sym typeface="Times New Roman"/>
              </a:rPr>
              <a:t>.</a:t>
            </a:r>
            <a:endParaRPr/>
          </a:p>
          <a:p>
            <a:pPr indent="-184149" lvl="0" marL="354012" marR="0" rtl="0" algn="just">
              <a:lnSpc>
                <a:spcPct val="100000"/>
              </a:lnSpc>
              <a:spcBef>
                <a:spcPts val="300"/>
              </a:spcBef>
              <a:spcAft>
                <a:spcPts val="0"/>
              </a:spcAft>
              <a:buClr>
                <a:srgbClr val="0E6EC5"/>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1200"/>
              </a:spcBef>
              <a:spcAft>
                <a:spcPts val="0"/>
              </a:spcAft>
              <a:buClr>
                <a:srgbClr val="0E6EC5"/>
              </a:buClr>
              <a:buSzPts val="2500"/>
              <a:buFont typeface="Arial"/>
              <a:buChar char="•"/>
            </a:pPr>
            <a:r>
              <a:rPr b="0" i="0" lang="en-US" sz="2500" u="none">
                <a:solidFill>
                  <a:schemeClr val="dk1"/>
                </a:solidFill>
                <a:latin typeface="Times New Roman"/>
                <a:ea typeface="Times New Roman"/>
                <a:cs typeface="Times New Roman"/>
                <a:sym typeface="Times New Roman"/>
              </a:rPr>
              <a:t>This machine are used for drilling  many numbers of holes simultaneously in a workpiece</a:t>
            </a:r>
            <a:endParaRPr/>
          </a:p>
          <a:p>
            <a:pPr indent="-184149" lvl="0" marL="354012" marR="0" rtl="0" algn="just">
              <a:lnSpc>
                <a:spcPct val="100000"/>
              </a:lnSpc>
              <a:spcBef>
                <a:spcPts val="1200"/>
              </a:spcBef>
              <a:spcAft>
                <a:spcPts val="0"/>
              </a:spcAft>
              <a:buClr>
                <a:srgbClr val="0E6EC5"/>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1200"/>
              </a:spcBef>
              <a:spcAft>
                <a:spcPts val="0"/>
              </a:spcAft>
              <a:buClr>
                <a:srgbClr val="0E6EC5"/>
              </a:buClr>
              <a:buSzPts val="2500"/>
              <a:buFont typeface="Arial"/>
              <a:buChar char="•"/>
            </a:pPr>
            <a:r>
              <a:rPr b="0" i="0" lang="en-US" sz="2500" u="none">
                <a:solidFill>
                  <a:schemeClr val="dk1"/>
                </a:solidFill>
                <a:latin typeface="Times New Roman"/>
                <a:ea typeface="Times New Roman"/>
                <a:cs typeface="Times New Roman"/>
                <a:sym typeface="Times New Roman"/>
              </a:rPr>
              <a:t>They may be built as specific jobs  with their spindles fixed in specific  positions or as general purpose  machines in which the relative  distance between the spindles can  be changed within a range.</a:t>
            </a:r>
            <a:endParaRPr/>
          </a:p>
          <a:p>
            <a:pPr indent="-184149" lvl="0" marL="354012" marR="0" rtl="0" algn="just">
              <a:lnSpc>
                <a:spcPct val="100000"/>
              </a:lnSpc>
              <a:spcBef>
                <a:spcPts val="1200"/>
              </a:spcBef>
              <a:spcAft>
                <a:spcPts val="0"/>
              </a:spcAft>
              <a:buClr>
                <a:srgbClr val="0E6EC5"/>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1200"/>
              </a:spcBef>
              <a:spcAft>
                <a:spcPts val="0"/>
              </a:spcAft>
              <a:buClr>
                <a:srgbClr val="0E6EC5"/>
              </a:buClr>
              <a:buSzPts val="2500"/>
              <a:buFont typeface="Arial"/>
              <a:buChar char="•"/>
            </a:pPr>
            <a:r>
              <a:rPr b="0" i="0" lang="en-US" sz="2500" u="none">
                <a:solidFill>
                  <a:schemeClr val="dk1"/>
                </a:solidFill>
                <a:latin typeface="Times New Roman"/>
                <a:ea typeface="Times New Roman"/>
                <a:cs typeface="Times New Roman"/>
                <a:sym typeface="Times New Roman"/>
              </a:rPr>
              <a:t>Multi-spindle machines are </a:t>
            </a:r>
            <a:r>
              <a:rPr b="1" i="0" lang="en-US" sz="2500" u="none">
                <a:solidFill>
                  <a:schemeClr val="dk1"/>
                </a:solidFill>
                <a:latin typeface="Times New Roman"/>
                <a:ea typeface="Times New Roman"/>
                <a:cs typeface="Times New Roman"/>
                <a:sym typeface="Times New Roman"/>
              </a:rPr>
              <a:t>high  production rate </a:t>
            </a:r>
            <a:r>
              <a:rPr b="0" i="0" lang="en-US" sz="2500" u="none">
                <a:solidFill>
                  <a:schemeClr val="dk1"/>
                </a:solidFill>
                <a:latin typeface="Times New Roman"/>
                <a:ea typeface="Times New Roman"/>
                <a:cs typeface="Times New Roman"/>
                <a:sym typeface="Times New Roman"/>
              </a:rPr>
              <a:t>machines and  lead to considerable saving for  large quantity jobs.</a:t>
            </a:r>
            <a:endParaRPr/>
          </a:p>
        </p:txBody>
      </p:sp>
      <p:sp>
        <p:nvSpPr>
          <p:cNvPr id="234" name="Google Shape;234;p32"/>
          <p:cNvSpPr txBox="1"/>
          <p:nvPr/>
        </p:nvSpPr>
        <p:spPr>
          <a:xfrm>
            <a:off x="8713787" y="704850"/>
            <a:ext cx="3206750" cy="51530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35" name="Google Shape;235;p32"/>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nvSpPr>
        <p:spPr>
          <a:xfrm>
            <a:off x="152400" y="2497137"/>
            <a:ext cx="2130425" cy="1731962"/>
          </a:xfrm>
          <a:prstGeom prst="rect">
            <a:avLst/>
          </a:prstGeom>
          <a:noFill/>
          <a:ln>
            <a:noFill/>
          </a:ln>
        </p:spPr>
        <p:txBody>
          <a:bodyPr anchorCtr="0" anchor="t" bIns="0" lIns="0" spcFirstLastPara="1" rIns="0" wrap="square" tIns="81275">
            <a:noAutofit/>
          </a:bodyPr>
          <a:lstStyle/>
          <a:p>
            <a:pPr indent="0" lvl="0" marL="12700" marR="0" rtl="0" algn="l">
              <a:lnSpc>
                <a:spcPct val="122857"/>
              </a:lnSpc>
              <a:spcBef>
                <a:spcPts val="0"/>
              </a:spcBef>
              <a:spcAft>
                <a:spcPts val="0"/>
              </a:spcAft>
              <a:buClr>
                <a:schemeClr val="dk1"/>
              </a:buClr>
              <a:buSzPts val="3500"/>
              <a:buFont typeface="Trebuchet MS"/>
              <a:buNone/>
            </a:pPr>
            <a:r>
              <a:rPr b="0" i="0" lang="en-US" sz="3500" u="none">
                <a:solidFill>
                  <a:schemeClr val="dk1"/>
                </a:solidFill>
                <a:latin typeface="Trebuchet MS"/>
                <a:ea typeface="Trebuchet MS"/>
                <a:cs typeface="Trebuchet MS"/>
                <a:sym typeface="Trebuchet MS"/>
              </a:rPr>
              <a:t>Automatic  Drilling  Machine</a:t>
            </a:r>
            <a:endParaRPr/>
          </a:p>
        </p:txBody>
      </p:sp>
      <p:sp>
        <p:nvSpPr>
          <p:cNvPr id="241" name="Google Shape;241;p33"/>
          <p:cNvSpPr txBox="1"/>
          <p:nvPr/>
        </p:nvSpPr>
        <p:spPr>
          <a:xfrm>
            <a:off x="1905000" y="457200"/>
            <a:ext cx="7186612" cy="5741987"/>
          </a:xfrm>
          <a:prstGeom prst="rect">
            <a:avLst/>
          </a:prstGeom>
          <a:noFill/>
          <a:ln>
            <a:noFill/>
          </a:ln>
        </p:spPr>
        <p:txBody>
          <a:bodyPr anchorCtr="0" anchor="t" bIns="0" lIns="0" spcFirstLastPara="1" rIns="0" wrap="square" tIns="47625">
            <a:noAutofit/>
          </a:bodyPr>
          <a:lstStyle/>
          <a:p>
            <a:pPr indent="-457199" lvl="0" marL="468312" marR="0" rtl="0" algn="just">
              <a:lnSpc>
                <a:spcPct val="100000"/>
              </a:lnSpc>
              <a:spcBef>
                <a:spcPts val="0"/>
              </a:spcBef>
              <a:spcAft>
                <a:spcPts val="0"/>
              </a:spcAft>
              <a:buClr>
                <a:srgbClr val="404040"/>
              </a:buClr>
              <a:buSzPts val="2500"/>
              <a:buFont typeface="Arial"/>
              <a:buChar char="•"/>
            </a:pPr>
            <a:r>
              <a:rPr b="0" i="0" lang="en-US" sz="2500" u="none">
                <a:solidFill>
                  <a:srgbClr val="404040"/>
                </a:solidFill>
                <a:latin typeface="Times New Roman"/>
                <a:ea typeface="Times New Roman"/>
                <a:cs typeface="Times New Roman"/>
                <a:sym typeface="Times New Roman"/>
              </a:rPr>
              <a:t>These are high performance  automatic machine </a:t>
            </a:r>
            <a:r>
              <a:rPr b="1" i="0" lang="en-US" sz="2500" u="none">
                <a:solidFill>
                  <a:srgbClr val="FF0000"/>
                </a:solidFill>
                <a:latin typeface="Times New Roman"/>
                <a:ea typeface="Times New Roman"/>
                <a:cs typeface="Times New Roman"/>
                <a:sym typeface="Times New Roman"/>
              </a:rPr>
              <a:t>designed for  variety of operations being done  on the work piece.</a:t>
            </a:r>
            <a:endParaRPr/>
          </a:p>
          <a:p>
            <a:pPr indent="-298449" lvl="0" marL="468312" marR="0" rtl="0" algn="just">
              <a:lnSpc>
                <a:spcPct val="100000"/>
              </a:lnSpc>
              <a:spcBef>
                <a:spcPts val="300"/>
              </a:spcBef>
              <a:spcAft>
                <a:spcPts val="0"/>
              </a:spcAft>
              <a:buClr>
                <a:schemeClr val="dk1"/>
              </a:buClr>
              <a:buSzPts val="2500"/>
              <a:buFont typeface="Arial"/>
              <a:buNone/>
            </a:pPr>
            <a:r>
              <a:t/>
            </a:r>
            <a:endParaRPr b="1" i="0" sz="2500" u="none">
              <a:solidFill>
                <a:srgbClr val="FF0000"/>
              </a:solidFill>
              <a:latin typeface="Times New Roman"/>
              <a:ea typeface="Times New Roman"/>
              <a:cs typeface="Times New Roman"/>
              <a:sym typeface="Times New Roman"/>
            </a:endParaRPr>
          </a:p>
          <a:p>
            <a:pPr indent="-457199" lvl="0" marL="468312" marR="0" rtl="0" algn="just">
              <a:lnSpc>
                <a:spcPct val="100000"/>
              </a:lnSpc>
              <a:spcBef>
                <a:spcPts val="300"/>
              </a:spcBef>
              <a:spcAft>
                <a:spcPts val="0"/>
              </a:spcAft>
              <a:buClr>
                <a:schemeClr val="dk1"/>
              </a:buClr>
              <a:buSzPts val="2500"/>
              <a:buFont typeface="Arial"/>
              <a:buChar char="•"/>
            </a:pPr>
            <a:r>
              <a:rPr b="0" i="0" lang="en-US" sz="2500" u="none">
                <a:solidFill>
                  <a:schemeClr val="dk1"/>
                </a:solidFill>
                <a:latin typeface="Times New Roman"/>
                <a:ea typeface="Times New Roman"/>
                <a:cs typeface="Times New Roman"/>
                <a:sym typeface="Times New Roman"/>
              </a:rPr>
              <a:t>A number of machines are arranged in  series to perform variety of different  operations on the workpiece at  successive work stations.</a:t>
            </a:r>
            <a:endParaRPr/>
          </a:p>
          <a:p>
            <a:pPr indent="-298449" lvl="0" marL="468312" marR="0" rtl="0" algn="just">
              <a:lnSpc>
                <a:spcPct val="100000"/>
              </a:lnSpc>
              <a:spcBef>
                <a:spcPts val="300"/>
              </a:spcBef>
              <a:spcAft>
                <a:spcPts val="0"/>
              </a:spcAft>
              <a:buClr>
                <a:schemeClr val="dk1"/>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457199" lvl="0" marL="468312" marR="0" rtl="0" algn="just">
              <a:lnSpc>
                <a:spcPct val="100000"/>
              </a:lnSpc>
              <a:spcBef>
                <a:spcPts val="300"/>
              </a:spcBef>
              <a:spcAft>
                <a:spcPts val="0"/>
              </a:spcAft>
              <a:buClr>
                <a:srgbClr val="404040"/>
              </a:buClr>
              <a:buSzPts val="2500"/>
              <a:buFont typeface="Arial"/>
              <a:buChar char="•"/>
            </a:pPr>
            <a:r>
              <a:rPr b="0" i="0" lang="en-US" sz="2500" u="none">
                <a:solidFill>
                  <a:srgbClr val="404040"/>
                </a:solidFill>
                <a:latin typeface="Times New Roman"/>
                <a:ea typeface="Times New Roman"/>
                <a:cs typeface="Times New Roman"/>
                <a:sym typeface="Times New Roman"/>
              </a:rPr>
              <a:t>After one operation is completed at  one workstation the work piece is </a:t>
            </a:r>
            <a:r>
              <a:rPr b="0" i="0" lang="en-US" sz="2500" u="none">
                <a:solidFill>
                  <a:srgbClr val="FF0000"/>
                </a:solidFill>
                <a:latin typeface="Times New Roman"/>
                <a:ea typeface="Times New Roman"/>
                <a:cs typeface="Times New Roman"/>
                <a:sym typeface="Times New Roman"/>
              </a:rPr>
              <a:t>automatically	transferred	to	the next work station.</a:t>
            </a:r>
            <a:endParaRPr/>
          </a:p>
          <a:p>
            <a:pPr indent="-298449" lvl="0" marL="468312" marR="0" rtl="0" algn="just">
              <a:lnSpc>
                <a:spcPct val="100000"/>
              </a:lnSpc>
              <a:spcBef>
                <a:spcPts val="300"/>
              </a:spcBef>
              <a:spcAft>
                <a:spcPts val="0"/>
              </a:spcAft>
              <a:buClr>
                <a:schemeClr val="dk1"/>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457199" lvl="0" marL="468312" marR="0" rtl="0" algn="just">
              <a:lnSpc>
                <a:spcPct val="100000"/>
              </a:lnSpc>
              <a:spcBef>
                <a:spcPts val="300"/>
              </a:spcBef>
              <a:spcAft>
                <a:spcPts val="0"/>
              </a:spcAft>
              <a:buClr>
                <a:schemeClr val="dk1"/>
              </a:buClr>
              <a:buSzPts val="2500"/>
              <a:buFont typeface="Arial"/>
              <a:buChar char="•"/>
            </a:pPr>
            <a:r>
              <a:rPr b="0" i="0" lang="en-US" sz="2500" u="none">
                <a:solidFill>
                  <a:schemeClr val="dk1"/>
                </a:solidFill>
                <a:latin typeface="Times New Roman"/>
                <a:ea typeface="Times New Roman"/>
                <a:cs typeface="Times New Roman"/>
                <a:sym typeface="Times New Roman"/>
              </a:rPr>
              <a:t>Because all operation are done  automatically the preciseness is higher  and production time is lower.</a:t>
            </a:r>
            <a:endParaRPr/>
          </a:p>
        </p:txBody>
      </p:sp>
      <p:sp>
        <p:nvSpPr>
          <p:cNvPr id="242" name="Google Shape;242;p33"/>
          <p:cNvSpPr txBox="1"/>
          <p:nvPr/>
        </p:nvSpPr>
        <p:spPr>
          <a:xfrm>
            <a:off x="9412287" y="941387"/>
            <a:ext cx="2779712" cy="47736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43" name="Google Shape;243;p33"/>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nvSpPr>
        <p:spPr>
          <a:xfrm>
            <a:off x="331787" y="2770187"/>
            <a:ext cx="3173412" cy="1184275"/>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Drill Machine  Specifications</a:t>
            </a:r>
            <a:endParaRPr/>
          </a:p>
        </p:txBody>
      </p:sp>
      <p:sp>
        <p:nvSpPr>
          <p:cNvPr id="249" name="Google Shape;249;p34"/>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
        <p:nvSpPr>
          <p:cNvPr id="250" name="Google Shape;250;p34"/>
          <p:cNvSpPr txBox="1"/>
          <p:nvPr/>
        </p:nvSpPr>
        <p:spPr>
          <a:xfrm>
            <a:off x="3757612" y="444500"/>
            <a:ext cx="8074025" cy="4651375"/>
          </a:xfrm>
          <a:prstGeom prst="rect">
            <a:avLst/>
          </a:prstGeom>
          <a:noFill/>
          <a:ln>
            <a:noFill/>
          </a:ln>
        </p:spPr>
        <p:txBody>
          <a:bodyPr anchorCtr="0" anchor="t" bIns="0" lIns="0" spcFirstLastPara="1" rIns="0" wrap="square" tIns="47625">
            <a:noAutofit/>
          </a:bodyPr>
          <a:lstStyle/>
          <a:p>
            <a:pPr indent="-457199" lvl="0" marL="468312" marR="0" rtl="0" algn="just">
              <a:lnSpc>
                <a:spcPct val="100000"/>
              </a:lnSpc>
              <a:spcBef>
                <a:spcPts val="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The specification of size of the drilling machine varies with type of  machine.</a:t>
            </a:r>
            <a:endParaRPr b="0" i="0" sz="2500" u="none">
              <a:solidFill>
                <a:schemeClr val="dk1"/>
              </a:solidFill>
              <a:latin typeface="Times New Roman"/>
              <a:ea typeface="Times New Roman"/>
              <a:cs typeface="Times New Roman"/>
              <a:sym typeface="Times New Roman"/>
            </a:endParaRPr>
          </a:p>
          <a:p>
            <a:pPr indent="-457199" lvl="0" marL="468312" marR="0" rtl="0" algn="just">
              <a:lnSpc>
                <a:spcPct val="100000"/>
              </a:lnSpc>
              <a:spcBef>
                <a:spcPts val="12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A portable drilling machine is specific by the </a:t>
            </a:r>
            <a:r>
              <a:rPr b="0" i="0" lang="en-US" sz="2500" u="none">
                <a:solidFill>
                  <a:srgbClr val="FF0000"/>
                </a:solidFill>
                <a:latin typeface="Times New Roman"/>
                <a:ea typeface="Times New Roman"/>
                <a:cs typeface="Times New Roman"/>
                <a:sym typeface="Times New Roman"/>
              </a:rPr>
              <a:t>maximum diameter  of the drill that it can be hold.</a:t>
            </a:r>
            <a:endParaRPr/>
          </a:p>
          <a:p>
            <a:pPr indent="-457199" lvl="0" marL="468312" marR="0" rtl="0" algn="just">
              <a:lnSpc>
                <a:spcPct val="100000"/>
              </a:lnSpc>
              <a:spcBef>
                <a:spcPts val="3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Sensitive and upright drilling machine are specified by the  diameter of the </a:t>
            </a:r>
            <a:r>
              <a:rPr b="0" i="0" lang="en-US" sz="2500" u="none">
                <a:solidFill>
                  <a:srgbClr val="FF0000"/>
                </a:solidFill>
                <a:latin typeface="Times New Roman"/>
                <a:ea typeface="Times New Roman"/>
                <a:cs typeface="Times New Roman"/>
                <a:sym typeface="Times New Roman"/>
              </a:rPr>
              <a:t>largest work piece on the center of which a hole  can be drilled</a:t>
            </a:r>
            <a:r>
              <a:rPr b="0" i="0" lang="en-US" sz="2500" u="none">
                <a:solidFill>
                  <a:srgbClr val="404040"/>
                </a:solidFill>
                <a:latin typeface="Times New Roman"/>
                <a:ea typeface="Times New Roman"/>
                <a:cs typeface="Times New Roman"/>
                <a:sym typeface="Times New Roman"/>
              </a:rPr>
              <a:t>; also by the maximum size of the drill held in </a:t>
            </a:r>
            <a:r>
              <a:rPr b="0" i="0" lang="en-US" sz="2500" u="none">
                <a:solidFill>
                  <a:srgbClr val="FF0000"/>
                </a:solidFill>
                <a:latin typeface="Times New Roman"/>
                <a:ea typeface="Times New Roman"/>
                <a:cs typeface="Times New Roman"/>
                <a:sym typeface="Times New Roman"/>
              </a:rPr>
              <a:t>steel </a:t>
            </a:r>
            <a:r>
              <a:rPr b="0" i="0" lang="en-US" sz="2500" u="none">
                <a:solidFill>
                  <a:srgbClr val="404040"/>
                </a:solidFill>
                <a:latin typeface="Times New Roman"/>
                <a:ea typeface="Times New Roman"/>
                <a:cs typeface="Times New Roman"/>
                <a:sym typeface="Times New Roman"/>
              </a:rPr>
              <a:t>or </a:t>
            </a:r>
            <a:r>
              <a:rPr b="0" i="0" lang="en-US" sz="2500" u="none">
                <a:solidFill>
                  <a:srgbClr val="FF0000"/>
                </a:solidFill>
                <a:latin typeface="Times New Roman"/>
                <a:ea typeface="Times New Roman"/>
                <a:cs typeface="Times New Roman"/>
                <a:sym typeface="Times New Roman"/>
              </a:rPr>
              <a:t> cast iron</a:t>
            </a:r>
            <a:r>
              <a:rPr b="0" i="0" lang="en-US" sz="2500" u="none">
                <a:solidFill>
                  <a:srgbClr val="404040"/>
                </a:solidFill>
                <a:latin typeface="Times New Roman"/>
                <a:ea typeface="Times New Roman"/>
                <a:cs typeface="Times New Roman"/>
                <a:sym typeface="Times New Roman"/>
              </a:rPr>
              <a:t>.</a:t>
            </a:r>
            <a:endParaRPr b="0" i="0" sz="2500" u="none">
              <a:solidFill>
                <a:schemeClr val="dk1"/>
              </a:solidFill>
              <a:latin typeface="Times New Roman"/>
              <a:ea typeface="Times New Roman"/>
              <a:cs typeface="Times New Roman"/>
              <a:sym typeface="Times New Roman"/>
            </a:endParaRPr>
          </a:p>
          <a:p>
            <a:pPr indent="-457199" lvl="0" marL="468312" marR="0" rtl="0" algn="just">
              <a:lnSpc>
                <a:spcPct val="100000"/>
              </a:lnSpc>
              <a:spcBef>
                <a:spcPts val="9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The size of radial machine is specified by the </a:t>
            </a:r>
            <a:r>
              <a:rPr b="0" i="0" lang="en-US" sz="2500" u="none">
                <a:solidFill>
                  <a:srgbClr val="FF0000"/>
                </a:solidFill>
                <a:latin typeface="Times New Roman"/>
                <a:ea typeface="Times New Roman"/>
                <a:cs typeface="Times New Roman"/>
                <a:sym typeface="Times New Roman"/>
              </a:rPr>
              <a:t>diameter of the column </a:t>
            </a:r>
            <a:r>
              <a:rPr b="0" i="0" lang="en-US" sz="2500" u="none">
                <a:solidFill>
                  <a:srgbClr val="404040"/>
                </a:solidFill>
                <a:latin typeface="Times New Roman"/>
                <a:ea typeface="Times New Roman"/>
                <a:cs typeface="Times New Roman"/>
                <a:sym typeface="Times New Roman"/>
              </a:rPr>
              <a:t>and </a:t>
            </a:r>
            <a:r>
              <a:rPr b="0" i="0" lang="en-US" sz="2500" u="none">
                <a:solidFill>
                  <a:srgbClr val="FF0000"/>
                </a:solidFill>
                <a:latin typeface="Times New Roman"/>
                <a:ea typeface="Times New Roman"/>
                <a:cs typeface="Times New Roman"/>
                <a:sym typeface="Times New Roman"/>
              </a:rPr>
              <a:t>length of arm</a:t>
            </a:r>
            <a:r>
              <a:rPr b="0" i="0" lang="en-US" sz="2500" u="none">
                <a:solidFill>
                  <a:srgbClr val="404040"/>
                </a:solidFill>
                <a:latin typeface="Times New Roman"/>
                <a:ea typeface="Times New Roman"/>
                <a:cs typeface="Times New Roman"/>
                <a:sym typeface="Times New Roman"/>
              </a:rPr>
              <a:t>.</a:t>
            </a:r>
            <a:endParaRPr b="0"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500" u="none">
              <a:solidFill>
                <a:schemeClr val="dk1"/>
              </a:solidFill>
              <a:latin typeface="Times New Roman"/>
              <a:ea typeface="Times New Roman"/>
              <a:cs typeface="Times New Roman"/>
              <a:sym typeface="Times New Roman"/>
            </a:endParaRPr>
          </a:p>
        </p:txBody>
      </p:sp>
      <p:sp>
        <p:nvSpPr>
          <p:cNvPr id="251" name="Google Shape;251;p34"/>
          <p:cNvSpPr txBox="1"/>
          <p:nvPr/>
        </p:nvSpPr>
        <p:spPr>
          <a:xfrm>
            <a:off x="3886200" y="5307012"/>
            <a:ext cx="8074025" cy="1135062"/>
          </a:xfrm>
          <a:prstGeom prst="rect">
            <a:avLst/>
          </a:prstGeom>
          <a:solidFill>
            <a:srgbClr val="B5ECFC"/>
          </a:solidFill>
          <a:ln>
            <a:noFill/>
          </a:ln>
        </p:spPr>
        <p:txBody>
          <a:bodyPr anchorCtr="0" anchor="t" bIns="0" lIns="0" spcFirstLastPara="1" rIns="0" wrap="square" tIns="26650">
            <a:noAutofit/>
          </a:bodyPr>
          <a:lstStyle/>
          <a:p>
            <a:pPr indent="0" lvl="0" marL="920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Other particular of the machine that may sometimes  be specified are the table size, maximum spindle  travel, spindle speeds and feed available, power of  the machine, floor space required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5151437" y="381000"/>
            <a:ext cx="1889125" cy="473075"/>
          </a:xfrm>
          <a:prstGeom prst="rect">
            <a:avLst/>
          </a:prstGeom>
          <a:noFill/>
          <a:ln>
            <a:noFill/>
          </a:ln>
        </p:spPr>
        <p:txBody>
          <a:bodyPr anchorCtr="0" anchor="ctr" bIns="0" lIns="0" spcFirstLastPara="1" rIns="0" wrap="square" tIns="12050">
            <a:noAutofit/>
          </a:bodyPr>
          <a:lstStyle/>
          <a:p>
            <a:pPr indent="0" lvl="0" marL="12700" rtl="0" algn="l">
              <a:lnSpc>
                <a:spcPct val="100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DRILL   BITS</a:t>
            </a:r>
            <a:endParaRPr/>
          </a:p>
        </p:txBody>
      </p:sp>
      <p:sp>
        <p:nvSpPr>
          <p:cNvPr id="257" name="Google Shape;257;p35"/>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pic>
        <p:nvPicPr>
          <p:cNvPr id="258" name="Google Shape;258;p35"/>
          <p:cNvPicPr preferRelativeResize="0"/>
          <p:nvPr/>
        </p:nvPicPr>
        <p:blipFill rotWithShape="1">
          <a:blip r:embed="rId3">
            <a:alphaModFix/>
          </a:blip>
          <a:srcRect b="0" l="0" r="0" t="0"/>
          <a:stretch/>
        </p:blipFill>
        <p:spPr>
          <a:xfrm>
            <a:off x="304800" y="854075"/>
            <a:ext cx="11582400" cy="676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685800" y="381000"/>
            <a:ext cx="1722437"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Drill Bits</a:t>
            </a:r>
            <a:endParaRPr/>
          </a:p>
        </p:txBody>
      </p:sp>
      <p:sp>
        <p:nvSpPr>
          <p:cNvPr id="264" name="Google Shape;264;p36"/>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
        <p:nvSpPr>
          <p:cNvPr id="265" name="Google Shape;265;p36"/>
          <p:cNvSpPr txBox="1"/>
          <p:nvPr/>
        </p:nvSpPr>
        <p:spPr>
          <a:xfrm>
            <a:off x="4624387" y="112712"/>
            <a:ext cx="7158037" cy="3479800"/>
          </a:xfrm>
          <a:prstGeom prst="rect">
            <a:avLst/>
          </a:prstGeom>
          <a:noFill/>
          <a:ln>
            <a:noFill/>
          </a:ln>
        </p:spPr>
        <p:txBody>
          <a:bodyPr anchorCtr="0" anchor="t" bIns="0" lIns="0" spcFirstLastPara="1" rIns="0" wrap="square" tIns="47625">
            <a:noAutofit/>
          </a:bodyPr>
          <a:lstStyle/>
          <a:p>
            <a:pPr indent="-342900" lvl="0" marL="355600" marR="0" rtl="0" algn="just">
              <a:lnSpc>
                <a:spcPct val="100000"/>
              </a:lnSpc>
              <a:spcBef>
                <a:spcPts val="0"/>
              </a:spcBef>
              <a:spcAft>
                <a:spcPts val="0"/>
              </a:spcAft>
              <a:buClr>
                <a:srgbClr val="0E6EC5"/>
              </a:buClr>
              <a:buSzPts val="2200"/>
              <a:buFont typeface="Arial"/>
              <a:buChar char="•"/>
            </a:pPr>
            <a:r>
              <a:rPr b="0" i="0" lang="en-US" sz="2200" u="none">
                <a:solidFill>
                  <a:schemeClr val="dk1"/>
                </a:solidFill>
                <a:latin typeface="Times New Roman"/>
                <a:ea typeface="Times New Roman"/>
                <a:cs typeface="Times New Roman"/>
                <a:sym typeface="Times New Roman"/>
              </a:rPr>
              <a:t>A drill bit is a multi-point tool and typically has a pointed end. A  twist drill is the most common type used.</a:t>
            </a:r>
            <a:endParaRPr/>
          </a:p>
          <a:p>
            <a:pPr indent="-342900" lvl="0" marL="355600" marR="0" rtl="0" algn="just">
              <a:lnSpc>
                <a:spcPct val="100000"/>
              </a:lnSpc>
              <a:spcBef>
                <a:spcPts val="900"/>
              </a:spcBef>
              <a:spcAft>
                <a:spcPts val="0"/>
              </a:spcAft>
              <a:buClr>
                <a:srgbClr val="0E6EC5"/>
              </a:buClr>
              <a:buSzPts val="2200"/>
              <a:buFont typeface="Arial"/>
              <a:buChar char="•"/>
            </a:pPr>
            <a:r>
              <a:rPr b="0" i="0" lang="en-US" sz="2200" u="none">
                <a:solidFill>
                  <a:schemeClr val="dk1"/>
                </a:solidFill>
                <a:latin typeface="Times New Roman"/>
                <a:ea typeface="Times New Roman"/>
                <a:cs typeface="Times New Roman"/>
                <a:sym typeface="Times New Roman"/>
              </a:rPr>
              <a:t>Twist drills are available with parallel shanks up to 16mm diameter and with taper shanks up to 100mm diameter</a:t>
            </a:r>
            <a:endParaRPr/>
          </a:p>
          <a:p>
            <a:pPr indent="-342900" lvl="0" marL="355600" marR="0" rtl="0" algn="just">
              <a:lnSpc>
                <a:spcPct val="100000"/>
              </a:lnSpc>
              <a:spcBef>
                <a:spcPts val="1200"/>
              </a:spcBef>
              <a:spcAft>
                <a:spcPts val="0"/>
              </a:spcAft>
              <a:buClr>
                <a:srgbClr val="0E6EC5"/>
              </a:buClr>
              <a:buSzPts val="2200"/>
              <a:buFont typeface="Arial"/>
              <a:buChar char="•"/>
            </a:pPr>
            <a:r>
              <a:rPr b="0" i="0" lang="en-US" sz="2200" u="none">
                <a:solidFill>
                  <a:schemeClr val="dk1"/>
                </a:solidFill>
                <a:latin typeface="Times New Roman"/>
                <a:ea typeface="Times New Roman"/>
                <a:cs typeface="Times New Roman"/>
                <a:sym typeface="Times New Roman"/>
              </a:rPr>
              <a:t>Standard lengths are known as jobber-series twist drills, short  drills are known as stub series, and long drills as long series and  extra long series.</a:t>
            </a:r>
            <a:endParaRPr/>
          </a:p>
          <a:p>
            <a:pPr indent="-342900" lvl="0" marL="355600" marR="0" rtl="0" algn="just">
              <a:lnSpc>
                <a:spcPct val="100000"/>
              </a:lnSpc>
              <a:spcBef>
                <a:spcPts val="900"/>
              </a:spcBef>
              <a:spcAft>
                <a:spcPts val="0"/>
              </a:spcAft>
              <a:buClr>
                <a:srgbClr val="0E6EC5"/>
              </a:buClr>
              <a:buSzPts val="2200"/>
              <a:buFont typeface="Arial"/>
              <a:buChar char="•"/>
            </a:pPr>
            <a:r>
              <a:rPr b="0" i="0" lang="en-US" sz="2200" u="none">
                <a:solidFill>
                  <a:schemeClr val="dk1"/>
                </a:solidFill>
                <a:latin typeface="Times New Roman"/>
                <a:ea typeface="Times New Roman"/>
                <a:cs typeface="Times New Roman"/>
                <a:sym typeface="Times New Roman"/>
              </a:rPr>
              <a:t>Different helix angles are available for drilling a range of materials.</a:t>
            </a:r>
            <a:endParaRPr/>
          </a:p>
        </p:txBody>
      </p:sp>
      <p:sp>
        <p:nvSpPr>
          <p:cNvPr id="266" name="Google Shape;266;p36"/>
          <p:cNvSpPr txBox="1"/>
          <p:nvPr/>
        </p:nvSpPr>
        <p:spPr>
          <a:xfrm>
            <a:off x="492125" y="5491162"/>
            <a:ext cx="2971800" cy="1254125"/>
          </a:xfrm>
          <a:prstGeom prst="rect">
            <a:avLst/>
          </a:prstGeom>
          <a:solidFill>
            <a:srgbClr val="77D9E8"/>
          </a:solidFill>
          <a:ln>
            <a:noFill/>
          </a:ln>
        </p:spPr>
        <p:txBody>
          <a:bodyPr anchorCtr="0" anchor="t" bIns="0" lIns="0" spcFirstLastPara="1" rIns="0" wrap="square" tIns="22850">
            <a:noAutofit/>
          </a:bodyPr>
          <a:lstStyle/>
          <a:p>
            <a:pPr indent="0" lvl="0" marL="92075" marR="0" rtl="0" algn="l">
              <a:lnSpc>
                <a:spcPct val="100000"/>
              </a:lnSpc>
              <a:spcBef>
                <a:spcPts val="0"/>
              </a:spcBef>
              <a:spcAft>
                <a:spcPts val="0"/>
              </a:spcAft>
              <a:buClr>
                <a:srgbClr val="FF0000"/>
              </a:buClr>
              <a:buSzPts val="2000"/>
              <a:buFont typeface="Times New Roman"/>
              <a:buNone/>
            </a:pPr>
            <a:r>
              <a:rPr b="1" i="0" lang="en-US" sz="2000" u="none">
                <a:solidFill>
                  <a:srgbClr val="FF0000"/>
                </a:solidFill>
                <a:latin typeface="Times New Roman"/>
                <a:ea typeface="Times New Roman"/>
                <a:cs typeface="Times New Roman"/>
                <a:sym typeface="Times New Roman"/>
              </a:rPr>
              <a:t>Drill made up of</a:t>
            </a:r>
            <a:endParaRPr b="0" i="0" sz="2000" u="none">
              <a:solidFill>
                <a:srgbClr val="FF0000"/>
              </a:solidFill>
              <a:latin typeface="Times New Roman"/>
              <a:ea typeface="Times New Roman"/>
              <a:cs typeface="Times New Roman"/>
              <a:sym typeface="Times New Roman"/>
            </a:endParaRPr>
          </a:p>
          <a:p>
            <a:pPr indent="-127000" lvl="0" marL="92075" marR="0" rtl="0" algn="l">
              <a:lnSpc>
                <a:spcPct val="100000"/>
              </a:lnSpc>
              <a:spcBef>
                <a:spcPts val="0"/>
              </a:spcBef>
              <a:spcAft>
                <a:spcPts val="0"/>
              </a:spcAft>
              <a:buClr>
                <a:srgbClr val="FF0000"/>
              </a:buClr>
              <a:buSzPts val="2000"/>
              <a:buFont typeface="Times New Roman"/>
              <a:buAutoNum type="arabicPeriod"/>
            </a:pPr>
            <a:r>
              <a:rPr b="1" i="0" lang="en-US" sz="2000" u="none">
                <a:solidFill>
                  <a:srgbClr val="FF0000"/>
                </a:solidFill>
                <a:latin typeface="Times New Roman"/>
                <a:ea typeface="Times New Roman"/>
                <a:cs typeface="Times New Roman"/>
                <a:sym typeface="Times New Roman"/>
              </a:rPr>
              <a:t>Carbon-tool steels</a:t>
            </a:r>
            <a:endParaRPr b="0" i="0" sz="2000" u="none">
              <a:solidFill>
                <a:srgbClr val="FF0000"/>
              </a:solidFill>
              <a:latin typeface="Times New Roman"/>
              <a:ea typeface="Times New Roman"/>
              <a:cs typeface="Times New Roman"/>
              <a:sym typeface="Times New Roman"/>
            </a:endParaRPr>
          </a:p>
          <a:p>
            <a:pPr indent="-127000" lvl="0" marL="92075" marR="0" rtl="0" algn="l">
              <a:lnSpc>
                <a:spcPct val="100000"/>
              </a:lnSpc>
              <a:spcBef>
                <a:spcPts val="0"/>
              </a:spcBef>
              <a:spcAft>
                <a:spcPts val="0"/>
              </a:spcAft>
              <a:buClr>
                <a:srgbClr val="FF0000"/>
              </a:buClr>
              <a:buSzPts val="2000"/>
              <a:buFont typeface="Times New Roman"/>
              <a:buAutoNum type="arabicPeriod"/>
            </a:pPr>
            <a:r>
              <a:rPr b="1" i="0" lang="en-US" sz="2000" u="none">
                <a:solidFill>
                  <a:srgbClr val="FF0000"/>
                </a:solidFill>
                <a:latin typeface="Times New Roman"/>
                <a:ea typeface="Times New Roman"/>
                <a:cs typeface="Times New Roman"/>
                <a:sym typeface="Times New Roman"/>
              </a:rPr>
              <a:t>High-speed steel</a:t>
            </a:r>
            <a:endParaRPr b="0" i="0" sz="2000" u="none">
              <a:solidFill>
                <a:srgbClr val="FF0000"/>
              </a:solidFill>
              <a:latin typeface="Times New Roman"/>
              <a:ea typeface="Times New Roman"/>
              <a:cs typeface="Times New Roman"/>
              <a:sym typeface="Times New Roman"/>
            </a:endParaRPr>
          </a:p>
          <a:p>
            <a:pPr indent="-127000" lvl="0" marL="92075" marR="0" rtl="0" algn="l">
              <a:lnSpc>
                <a:spcPct val="100000"/>
              </a:lnSpc>
              <a:spcBef>
                <a:spcPts val="0"/>
              </a:spcBef>
              <a:spcAft>
                <a:spcPts val="0"/>
              </a:spcAft>
              <a:buClr>
                <a:srgbClr val="FF0000"/>
              </a:buClr>
              <a:buSzPts val="2000"/>
              <a:buFont typeface="Times New Roman"/>
              <a:buAutoNum type="arabicPeriod"/>
            </a:pPr>
            <a:r>
              <a:rPr b="1" i="0" lang="en-US" sz="2000" u="none">
                <a:solidFill>
                  <a:srgbClr val="FF0000"/>
                </a:solidFill>
                <a:latin typeface="Times New Roman"/>
                <a:ea typeface="Times New Roman"/>
                <a:cs typeface="Times New Roman"/>
                <a:sym typeface="Times New Roman"/>
              </a:rPr>
              <a:t>Cemented-carbide</a:t>
            </a:r>
            <a:endParaRPr/>
          </a:p>
        </p:txBody>
      </p:sp>
      <p:pic>
        <p:nvPicPr>
          <p:cNvPr id="267" name="Google Shape;267;p36"/>
          <p:cNvPicPr preferRelativeResize="0"/>
          <p:nvPr/>
        </p:nvPicPr>
        <p:blipFill rotWithShape="1">
          <a:blip r:embed="rId3">
            <a:alphaModFix/>
          </a:blip>
          <a:srcRect b="0" l="0" r="0" t="0"/>
          <a:stretch/>
        </p:blipFill>
        <p:spPr>
          <a:xfrm>
            <a:off x="4638675" y="3733800"/>
            <a:ext cx="7158037" cy="3011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grpSp>
        <p:nvGrpSpPr>
          <p:cNvPr id="272" name="Google Shape;272;p37"/>
          <p:cNvGrpSpPr/>
          <p:nvPr/>
        </p:nvGrpSpPr>
        <p:grpSpPr>
          <a:xfrm>
            <a:off x="9117012" y="2563027"/>
            <a:ext cx="2742210" cy="2854112"/>
            <a:chOff x="9117275" y="2563368"/>
            <a:chExt cx="2742493" cy="2854452"/>
          </a:xfrm>
        </p:grpSpPr>
        <p:sp>
          <p:nvSpPr>
            <p:cNvPr id="273" name="Google Shape;273;p37"/>
            <p:cNvSpPr txBox="1"/>
            <p:nvPr/>
          </p:nvSpPr>
          <p:spPr>
            <a:xfrm>
              <a:off x="9117275" y="2577084"/>
              <a:ext cx="595237" cy="28407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74" name="Google Shape;274;p37"/>
            <p:cNvSpPr txBox="1"/>
            <p:nvPr/>
          </p:nvSpPr>
          <p:spPr>
            <a:xfrm>
              <a:off x="9712452" y="2563368"/>
              <a:ext cx="2147316" cy="27569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grpSp>
      <p:sp>
        <p:nvSpPr>
          <p:cNvPr id="275" name="Google Shape;275;p37"/>
          <p:cNvSpPr txBox="1"/>
          <p:nvPr/>
        </p:nvSpPr>
        <p:spPr>
          <a:xfrm>
            <a:off x="450850" y="2357437"/>
            <a:ext cx="2139950" cy="1120775"/>
          </a:xfrm>
          <a:prstGeom prst="rect">
            <a:avLst/>
          </a:prstGeom>
          <a:noFill/>
          <a:ln>
            <a:noFill/>
          </a:ln>
        </p:spPr>
        <p:txBody>
          <a:bodyPr anchorCtr="0" anchor="t" bIns="0" lIns="0" spcFirstLastPara="1" rIns="0" wrap="square" tIns="12700">
            <a:noAutofit/>
          </a:bodyPr>
          <a:lstStyle/>
          <a:p>
            <a:pPr indent="0" lvl="0" marL="0" marR="0" rtl="0" algn="r">
              <a:lnSpc>
                <a:spcPct val="100000"/>
              </a:lnSpc>
              <a:spcBef>
                <a:spcPts val="0"/>
              </a:spcBef>
              <a:spcAft>
                <a:spcPts val="0"/>
              </a:spcAft>
              <a:buClr>
                <a:srgbClr val="1A1A1A"/>
              </a:buClr>
              <a:buSzPts val="3600"/>
              <a:buFont typeface="Arial"/>
              <a:buNone/>
            </a:pPr>
            <a:r>
              <a:rPr b="1" i="0" lang="en-US" sz="3600" u="none">
                <a:solidFill>
                  <a:srgbClr val="1A1A1A"/>
                </a:solidFill>
                <a:latin typeface="Arial"/>
                <a:ea typeface="Arial"/>
                <a:cs typeface="Arial"/>
                <a:sym typeface="Arial"/>
              </a:rPr>
              <a:t>Drill Bit</a:t>
            </a:r>
            <a:r>
              <a:rPr b="0" i="0" lang="en-US" sz="3600" u="none">
                <a:solidFill>
                  <a:schemeClr val="dk1"/>
                </a:solidFill>
                <a:latin typeface="Arial"/>
                <a:ea typeface="Arial"/>
                <a:cs typeface="Arial"/>
                <a:sym typeface="Arial"/>
              </a:rPr>
              <a:t> </a:t>
            </a:r>
            <a:r>
              <a:rPr b="1" i="0" lang="en-US" sz="3600" u="none">
                <a:solidFill>
                  <a:srgbClr val="1A1A1A"/>
                </a:solidFill>
                <a:latin typeface="Arial"/>
                <a:ea typeface="Arial"/>
                <a:cs typeface="Arial"/>
                <a:sym typeface="Arial"/>
              </a:rPr>
              <a:t>Types</a:t>
            </a:r>
            <a:endParaRPr/>
          </a:p>
        </p:txBody>
      </p:sp>
      <p:sp>
        <p:nvSpPr>
          <p:cNvPr id="276" name="Google Shape;276;p37"/>
          <p:cNvSpPr txBox="1"/>
          <p:nvPr/>
        </p:nvSpPr>
        <p:spPr>
          <a:xfrm>
            <a:off x="4060825" y="1906587"/>
            <a:ext cx="903287" cy="30003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115863"/>
              </a:buClr>
              <a:buSzPts val="1800"/>
              <a:buFont typeface="Times New Roman"/>
              <a:buNone/>
            </a:pPr>
            <a:r>
              <a:rPr b="1" i="0" lang="en-US" sz="1800" u="none">
                <a:solidFill>
                  <a:srgbClr val="115863"/>
                </a:solidFill>
                <a:latin typeface="Times New Roman"/>
                <a:ea typeface="Times New Roman"/>
                <a:cs typeface="Times New Roman"/>
                <a:sym typeface="Times New Roman"/>
              </a:rPr>
              <a:t>Twist Bit</a:t>
            </a:r>
            <a:endParaRPr/>
          </a:p>
        </p:txBody>
      </p:sp>
      <p:sp>
        <p:nvSpPr>
          <p:cNvPr id="277" name="Google Shape;277;p37"/>
          <p:cNvSpPr txBox="1"/>
          <p:nvPr/>
        </p:nvSpPr>
        <p:spPr>
          <a:xfrm>
            <a:off x="4357687" y="2632075"/>
            <a:ext cx="342900" cy="267493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78" name="Google Shape;278;p37"/>
          <p:cNvSpPr txBox="1"/>
          <p:nvPr/>
        </p:nvSpPr>
        <p:spPr>
          <a:xfrm>
            <a:off x="5419725" y="1920875"/>
            <a:ext cx="1449387" cy="30003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Brad Point Bit</a:t>
            </a:r>
            <a:endParaRPr/>
          </a:p>
        </p:txBody>
      </p:sp>
      <p:sp>
        <p:nvSpPr>
          <p:cNvPr id="279" name="Google Shape;279;p37"/>
          <p:cNvSpPr txBox="1"/>
          <p:nvPr/>
        </p:nvSpPr>
        <p:spPr>
          <a:xfrm>
            <a:off x="5827712" y="2605087"/>
            <a:ext cx="482600" cy="27289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80" name="Google Shape;280;p37"/>
          <p:cNvSpPr txBox="1"/>
          <p:nvPr/>
        </p:nvSpPr>
        <p:spPr>
          <a:xfrm>
            <a:off x="7381875" y="1892300"/>
            <a:ext cx="981075" cy="30003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Auger Bit</a:t>
            </a:r>
            <a:endParaRPr/>
          </a:p>
        </p:txBody>
      </p:sp>
      <p:sp>
        <p:nvSpPr>
          <p:cNvPr id="281" name="Google Shape;281;p37"/>
          <p:cNvSpPr txBox="1"/>
          <p:nvPr/>
        </p:nvSpPr>
        <p:spPr>
          <a:xfrm>
            <a:off x="7589837" y="2465387"/>
            <a:ext cx="565150" cy="290988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82" name="Google Shape;282;p37"/>
          <p:cNvSpPr txBox="1"/>
          <p:nvPr/>
        </p:nvSpPr>
        <p:spPr>
          <a:xfrm>
            <a:off x="8766175" y="1863725"/>
            <a:ext cx="1136650" cy="300037"/>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chemeClr val="dk1"/>
              </a:buClr>
              <a:buSzPts val="1800"/>
              <a:buFont typeface="Trebuchet MS"/>
              <a:buNone/>
            </a:pPr>
            <a:r>
              <a:rPr b="1" i="0" lang="en-US" sz="1800" u="none">
                <a:solidFill>
                  <a:schemeClr val="dk1"/>
                </a:solidFill>
                <a:latin typeface="Trebuchet MS"/>
                <a:ea typeface="Trebuchet MS"/>
                <a:cs typeface="Trebuchet MS"/>
                <a:sym typeface="Trebuchet MS"/>
              </a:rPr>
              <a:t>Plug Cutter</a:t>
            </a:r>
            <a:endParaRPr/>
          </a:p>
        </p:txBody>
      </p:sp>
      <p:sp>
        <p:nvSpPr>
          <p:cNvPr id="283" name="Google Shape;283;p37"/>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
        <p:nvSpPr>
          <p:cNvPr id="284" name="Google Shape;284;p37"/>
          <p:cNvSpPr txBox="1"/>
          <p:nvPr/>
        </p:nvSpPr>
        <p:spPr>
          <a:xfrm>
            <a:off x="10333037" y="1843087"/>
            <a:ext cx="1108075" cy="568325"/>
          </a:xfrm>
          <a:prstGeom prst="rect">
            <a:avLst/>
          </a:prstGeom>
          <a:noFill/>
          <a:ln>
            <a:noFill/>
          </a:ln>
        </p:spPr>
        <p:txBody>
          <a:bodyPr anchorCtr="0" anchor="t" bIns="0" lIns="0" spcFirstLastPara="1" rIns="0" wrap="square" tIns="26650">
            <a:noAutofit/>
          </a:bodyPr>
          <a:lstStyle/>
          <a:p>
            <a:pPr indent="0" lvl="0" marL="12700" marR="0" rtl="0" algn="l">
              <a:lnSpc>
                <a:spcPct val="116666"/>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Glass / Tile  Bit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nvSpPr>
        <p:spPr>
          <a:xfrm>
            <a:off x="331787" y="3044825"/>
            <a:ext cx="260667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Tool Holding</a:t>
            </a:r>
            <a:endParaRPr/>
          </a:p>
        </p:txBody>
      </p:sp>
      <p:sp>
        <p:nvSpPr>
          <p:cNvPr id="290" name="Google Shape;290;p38"/>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
        <p:nvSpPr>
          <p:cNvPr id="291" name="Google Shape;291;p38"/>
          <p:cNvSpPr txBox="1"/>
          <p:nvPr/>
        </p:nvSpPr>
        <p:spPr>
          <a:xfrm>
            <a:off x="3200400" y="373062"/>
            <a:ext cx="8382000" cy="2957512"/>
          </a:xfrm>
          <a:prstGeom prst="rect">
            <a:avLst/>
          </a:prstGeom>
          <a:noFill/>
          <a:ln>
            <a:noFill/>
          </a:ln>
        </p:spPr>
        <p:txBody>
          <a:bodyPr anchorCtr="0" anchor="t" bIns="45700" lIns="91425" spcFirstLastPara="1" rIns="91425" wrap="square" tIns="45700">
            <a:noAutofit/>
          </a:bodyPr>
          <a:lstStyle/>
          <a:p>
            <a:pPr indent="-342900" lvl="0" marL="355600" marR="0" rtl="0" algn="just">
              <a:lnSpc>
                <a:spcPct val="100000"/>
              </a:lnSpc>
              <a:spcBef>
                <a:spcPts val="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Drills and similar tools with parallel shanks are held in a drill chuck.</a:t>
            </a:r>
            <a:endParaRPr b="0" i="0" sz="28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9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By rotating the outer sleeve, the jaws can be opened and closed.</a:t>
            </a:r>
            <a:endParaRPr b="0" i="0" sz="2800" u="none">
              <a:solidFill>
                <a:schemeClr val="dk1"/>
              </a:solidFill>
              <a:latin typeface="Times New Roman"/>
              <a:ea typeface="Times New Roman"/>
              <a:cs typeface="Times New Roman"/>
              <a:sym typeface="Times New Roman"/>
            </a:endParaRPr>
          </a:p>
          <a:p>
            <a:pPr indent="-342900" lvl="0" marL="355600" marR="0" rtl="0" algn="just">
              <a:lnSpc>
                <a:spcPct val="75000"/>
              </a:lnSpc>
              <a:spcBef>
                <a:spcPts val="12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To ensure maximum grip, the chuck should be tightened using the  correct size of chuck key. This prevents the drill from spinning  during use and chewing up the drill shank.</a:t>
            </a:r>
            <a:endParaRPr/>
          </a:p>
        </p:txBody>
      </p:sp>
      <p:pic>
        <p:nvPicPr>
          <p:cNvPr id="292" name="Google Shape;292;p38"/>
          <p:cNvPicPr preferRelativeResize="0"/>
          <p:nvPr/>
        </p:nvPicPr>
        <p:blipFill rotWithShape="1">
          <a:blip r:embed="rId3">
            <a:alphaModFix/>
          </a:blip>
          <a:srcRect b="64102" l="0" r="141" t="0"/>
          <a:stretch/>
        </p:blipFill>
        <p:spPr>
          <a:xfrm>
            <a:off x="3543300" y="3541712"/>
            <a:ext cx="7696200" cy="3316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nvSpPr>
        <p:spPr>
          <a:xfrm>
            <a:off x="331787" y="2497137"/>
            <a:ext cx="1954212" cy="1731962"/>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Work  Holding  Devices</a:t>
            </a:r>
            <a:endParaRPr/>
          </a:p>
        </p:txBody>
      </p:sp>
      <p:sp>
        <p:nvSpPr>
          <p:cNvPr id="298" name="Google Shape;298;p39"/>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20000"/>
              </a:lnSpc>
              <a:spcBef>
                <a:spcPts val="0"/>
              </a:spcBef>
              <a:spcAft>
                <a:spcPts val="0"/>
              </a:spcAft>
              <a:buClr>
                <a:srgbClr val="0D0D0D"/>
              </a:buClr>
              <a:buSzPts val="1000"/>
              <a:buFont typeface="Twentieth Century"/>
              <a:buNone/>
            </a:pPr>
            <a:fld id="{00000000-1234-1234-1234-123412341234}" type="slidenum">
              <a:rPr b="0" i="0" lang="en-US" sz="1000" u="none">
                <a:solidFill>
                  <a:srgbClr val="0D0D0D"/>
                </a:solidFill>
                <a:latin typeface="Twentieth Century"/>
                <a:ea typeface="Twentieth Century"/>
                <a:cs typeface="Twentieth Century"/>
                <a:sym typeface="Twentieth Century"/>
              </a:rPr>
              <a:t>‹#›</a:t>
            </a:fld>
            <a:endParaRPr/>
          </a:p>
        </p:txBody>
      </p:sp>
      <p:sp>
        <p:nvSpPr>
          <p:cNvPr id="299" name="Google Shape;299;p39"/>
          <p:cNvSpPr txBox="1"/>
          <p:nvPr/>
        </p:nvSpPr>
        <p:spPr>
          <a:xfrm>
            <a:off x="2546350" y="914400"/>
            <a:ext cx="9269412" cy="3962400"/>
          </a:xfrm>
          <a:prstGeom prst="rect">
            <a:avLst/>
          </a:prstGeom>
          <a:noFill/>
          <a:ln>
            <a:noFill/>
          </a:ln>
        </p:spPr>
        <p:txBody>
          <a:bodyPr anchorCtr="0" anchor="t" bIns="0" lIns="0" spcFirstLastPara="1" rIns="0" wrap="square" tIns="53975">
            <a:noAutofit/>
          </a:bodyPr>
          <a:lstStyle/>
          <a:p>
            <a:pPr indent="-342900" lvl="0" marL="355600" marR="0" rtl="0" algn="just">
              <a:lnSpc>
                <a:spcPct val="89285"/>
              </a:lnSpc>
              <a:spcBef>
                <a:spcPts val="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When drilling a hole on a drilling it is important that the  workpiece be secured rigidly to the machine table or  base.</a:t>
            </a:r>
            <a:endParaRPr/>
          </a:p>
          <a:p>
            <a:pPr indent="-165100" lvl="0" marL="355600" marR="0" rtl="0" algn="just">
              <a:lnSpc>
                <a:spcPct val="89285"/>
              </a:lnSpc>
              <a:spcBef>
                <a:spcPts val="400"/>
              </a:spcBef>
              <a:spcAft>
                <a:spcPts val="0"/>
              </a:spcAft>
              <a:buClr>
                <a:srgbClr val="0E6EC5"/>
              </a:buClr>
              <a:buSzPts val="2800"/>
              <a:buFont typeface="Arial"/>
              <a:buNone/>
            </a:pPr>
            <a:r>
              <a:t/>
            </a:r>
            <a:endParaRPr b="0" i="0" sz="2800" u="none">
              <a:solidFill>
                <a:srgbClr val="404040"/>
              </a:solidFill>
              <a:latin typeface="Times New Roman"/>
              <a:ea typeface="Times New Roman"/>
              <a:cs typeface="Times New Roman"/>
              <a:sym typeface="Times New Roman"/>
            </a:endParaRPr>
          </a:p>
          <a:p>
            <a:pPr indent="-342900" lvl="0" marL="355600" marR="0" rtl="0" algn="just">
              <a:lnSpc>
                <a:spcPct val="89285"/>
              </a:lnSpc>
              <a:spcBef>
                <a:spcPts val="4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Not properly secured work piece may be dangerous  except in the case of small drills and very large work  pieces.</a:t>
            </a:r>
            <a:endParaRPr b="0" i="0" sz="2800" u="none">
              <a:solidFill>
                <a:schemeClr val="dk1"/>
              </a:solidFill>
              <a:latin typeface="Times New Roman"/>
              <a:ea typeface="Times New Roman"/>
              <a:cs typeface="Times New Roman"/>
              <a:sym typeface="Times New Roman"/>
            </a:endParaRPr>
          </a:p>
          <a:p>
            <a:pPr indent="-342900" lvl="0" marL="355600" marR="0" rtl="0" algn="just">
              <a:lnSpc>
                <a:spcPct val="89285"/>
              </a:lnSpc>
              <a:spcBef>
                <a:spcPts val="12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The workpiece can be secured in many ways depending  upon the size of the job and the accuracy desired.</a:t>
            </a:r>
            <a:endParaRPr b="0" i="0" sz="2800" u="none">
              <a:solidFill>
                <a:schemeClr val="dk1"/>
              </a:solidFill>
              <a:latin typeface="Times New Roman"/>
              <a:ea typeface="Times New Roman"/>
              <a:cs typeface="Times New Roman"/>
              <a:sym typeface="Times New Roman"/>
            </a:endParaRPr>
          </a:p>
          <a:p>
            <a:pPr indent="-342900" lvl="0" marL="355600" marR="0" rtl="0" algn="just">
              <a:lnSpc>
                <a:spcPct val="90000"/>
              </a:lnSpc>
              <a:spcBef>
                <a:spcPts val="11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A workpiece may be stopped from turning by fixing an  obstruction on its way or it may be clamped to the  machine table by using bolts or straps.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nvSpPr>
        <p:spPr>
          <a:xfrm>
            <a:off x="331787" y="2770187"/>
            <a:ext cx="2705100" cy="1184275"/>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rgbClr val="FFFFFF"/>
              </a:buClr>
              <a:buSzPts val="4000"/>
              <a:buFont typeface="Trebuchet MS"/>
              <a:buNone/>
            </a:pPr>
            <a:r>
              <a:rPr b="0" i="0" lang="en-US" sz="4000" u="none">
                <a:solidFill>
                  <a:srgbClr val="FFFFFF"/>
                </a:solidFill>
                <a:latin typeface="Trebuchet MS"/>
                <a:ea typeface="Trebuchet MS"/>
                <a:cs typeface="Trebuchet MS"/>
                <a:sym typeface="Trebuchet MS"/>
              </a:rPr>
              <a:t>Drilling  Machine Vice</a:t>
            </a:r>
            <a:endParaRPr/>
          </a:p>
        </p:txBody>
      </p:sp>
      <p:sp>
        <p:nvSpPr>
          <p:cNvPr id="305" name="Google Shape;305;p40"/>
          <p:cNvSpPr txBox="1"/>
          <p:nvPr/>
        </p:nvSpPr>
        <p:spPr>
          <a:xfrm>
            <a:off x="3948112" y="963612"/>
            <a:ext cx="7158037" cy="879475"/>
          </a:xfrm>
          <a:prstGeom prst="rect">
            <a:avLst/>
          </a:prstGeom>
          <a:noFill/>
          <a:ln>
            <a:noFill/>
          </a:ln>
        </p:spPr>
        <p:txBody>
          <a:bodyPr anchorCtr="0" anchor="t" bIns="0" lIns="0" spcFirstLastPara="1" rIns="0" wrap="square" tIns="47625">
            <a:noAutofit/>
          </a:bodyPr>
          <a:lstStyle/>
          <a:p>
            <a:pPr indent="-182562" lvl="0" marL="195262" marR="0" rtl="0" algn="just">
              <a:lnSpc>
                <a:spcPct val="104999"/>
              </a:lnSpc>
              <a:spcBef>
                <a:spcPts val="0"/>
              </a:spcBef>
              <a:spcAft>
                <a:spcPts val="0"/>
              </a:spcAft>
              <a:buClr>
                <a:srgbClr val="0E6EC5"/>
              </a:buClr>
              <a:buSzPts val="2000"/>
              <a:buFont typeface="Arial"/>
              <a:buNone/>
            </a:pPr>
            <a:r>
              <a:rPr b="0" i="0" lang="en-US" sz="2000" u="none">
                <a:solidFill>
                  <a:srgbClr val="0E6EC5"/>
                </a:solidFill>
                <a:latin typeface="Arial"/>
                <a:ea typeface="Arial"/>
                <a:cs typeface="Arial"/>
                <a:sym typeface="Arial"/>
              </a:rPr>
              <a:t> </a:t>
            </a:r>
            <a:r>
              <a:rPr b="0" i="0" lang="en-US" sz="2000" u="none">
                <a:solidFill>
                  <a:srgbClr val="404040"/>
                </a:solidFill>
                <a:latin typeface="Trebuchet MS"/>
                <a:ea typeface="Trebuchet MS"/>
                <a:cs typeface="Trebuchet MS"/>
                <a:sym typeface="Trebuchet MS"/>
              </a:rPr>
              <a:t>The </a:t>
            </a:r>
            <a:r>
              <a:rPr b="1" i="0" lang="en-US" sz="2000" u="none">
                <a:solidFill>
                  <a:srgbClr val="404040"/>
                </a:solidFill>
                <a:latin typeface="Trebuchet MS"/>
                <a:ea typeface="Trebuchet MS"/>
                <a:cs typeface="Trebuchet MS"/>
                <a:sym typeface="Trebuchet MS"/>
              </a:rPr>
              <a:t>Machine Vice </a:t>
            </a:r>
            <a:r>
              <a:rPr b="0" i="0" lang="en-US" sz="2000" u="none">
                <a:solidFill>
                  <a:srgbClr val="404040"/>
                </a:solidFill>
                <a:latin typeface="Trebuchet MS"/>
                <a:ea typeface="Trebuchet MS"/>
                <a:cs typeface="Trebuchet MS"/>
                <a:sym typeface="Trebuchet MS"/>
              </a:rPr>
              <a:t>has slots in the side of the base of the vice  which enable the user to screw the </a:t>
            </a:r>
            <a:r>
              <a:rPr b="1" i="0" lang="en-US" sz="2000" u="none">
                <a:solidFill>
                  <a:srgbClr val="404040"/>
                </a:solidFill>
                <a:latin typeface="Trebuchet MS"/>
                <a:ea typeface="Trebuchet MS"/>
                <a:cs typeface="Trebuchet MS"/>
                <a:sym typeface="Trebuchet MS"/>
              </a:rPr>
              <a:t>Machine Vice </a:t>
            </a:r>
            <a:r>
              <a:rPr b="0" i="0" lang="en-US" sz="2000" u="none">
                <a:solidFill>
                  <a:srgbClr val="404040"/>
                </a:solidFill>
                <a:latin typeface="Trebuchet MS"/>
                <a:ea typeface="Trebuchet MS"/>
                <a:cs typeface="Trebuchet MS"/>
                <a:sym typeface="Trebuchet MS"/>
              </a:rPr>
              <a:t>to the Drilling  Machine table.</a:t>
            </a:r>
            <a:endParaRPr/>
          </a:p>
        </p:txBody>
      </p:sp>
      <p:sp>
        <p:nvSpPr>
          <p:cNvPr id="306" name="Google Shape;306;p40"/>
          <p:cNvSpPr txBox="1"/>
          <p:nvPr/>
        </p:nvSpPr>
        <p:spPr>
          <a:xfrm>
            <a:off x="4354512" y="2311400"/>
            <a:ext cx="6248400" cy="368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07" name="Google Shape;307;p40"/>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8493125" y="214312"/>
            <a:ext cx="3698875" cy="6394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58" name="Google Shape;158;p23"/>
          <p:cNvSpPr txBox="1"/>
          <p:nvPr/>
        </p:nvSpPr>
        <p:spPr>
          <a:xfrm>
            <a:off x="331787" y="2784475"/>
            <a:ext cx="1597025" cy="1196975"/>
          </a:xfrm>
          <a:prstGeom prst="rect">
            <a:avLst/>
          </a:prstGeom>
          <a:noFill/>
          <a:ln>
            <a:noFill/>
          </a:ln>
        </p:spPr>
        <p:txBody>
          <a:bodyPr anchorCtr="0" anchor="t" bIns="0" lIns="0" spcFirstLastPara="1" rIns="0" wrap="square" tIns="70475">
            <a:noAutofit/>
          </a:bodyPr>
          <a:lstStyle/>
          <a:p>
            <a:pPr indent="0" lvl="0" marL="12700" marR="0" rtl="0" algn="l">
              <a:lnSpc>
                <a:spcPct val="110000"/>
              </a:lnSpc>
              <a:spcBef>
                <a:spcPts val="0"/>
              </a:spcBef>
              <a:spcAft>
                <a:spcPts val="0"/>
              </a:spcAft>
              <a:buClr>
                <a:srgbClr val="FFFFFF"/>
              </a:buClr>
              <a:buSzPts val="4000"/>
              <a:buFont typeface="Trebuchet MS"/>
              <a:buNone/>
            </a:pPr>
            <a:r>
              <a:rPr b="0" i="0" lang="en-US" sz="4000" u="none">
                <a:solidFill>
                  <a:srgbClr val="FFFFFF"/>
                </a:solidFill>
                <a:latin typeface="Trebuchet MS"/>
                <a:ea typeface="Trebuchet MS"/>
                <a:cs typeface="Trebuchet MS"/>
                <a:sym typeface="Trebuchet MS"/>
              </a:rPr>
              <a:t>Drilling  Process</a:t>
            </a:r>
            <a:endParaRPr/>
          </a:p>
        </p:txBody>
      </p:sp>
      <p:sp>
        <p:nvSpPr>
          <p:cNvPr id="159" name="Google Shape;159;p23"/>
          <p:cNvSpPr txBox="1"/>
          <p:nvPr/>
        </p:nvSpPr>
        <p:spPr>
          <a:xfrm>
            <a:off x="11955462" y="6465887"/>
            <a:ext cx="157162"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160" name="Google Shape;160;p23"/>
          <p:cNvSpPr txBox="1"/>
          <p:nvPr/>
        </p:nvSpPr>
        <p:spPr>
          <a:xfrm>
            <a:off x="457200" y="1828800"/>
            <a:ext cx="7821612" cy="3614737"/>
          </a:xfrm>
          <a:prstGeom prst="rect">
            <a:avLst/>
          </a:prstGeom>
          <a:noFill/>
          <a:ln>
            <a:noFill/>
          </a:ln>
        </p:spPr>
        <p:txBody>
          <a:bodyPr anchorCtr="0" anchor="t" bIns="0" lIns="0" spcFirstLastPara="1" rIns="0" wrap="square" tIns="49525">
            <a:noAutofit/>
          </a:bodyPr>
          <a:lstStyle/>
          <a:p>
            <a:pPr indent="-190500" lvl="0" marL="195262" marR="0" rtl="0" algn="just">
              <a:lnSpc>
                <a:spcPct val="76666"/>
              </a:lnSpc>
              <a:spcBef>
                <a:spcPts val="0"/>
              </a:spcBef>
              <a:spcAft>
                <a:spcPts val="0"/>
              </a:spcAft>
              <a:buClr>
                <a:srgbClr val="0E6EC5"/>
              </a:buClr>
              <a:buSzPts val="3000"/>
              <a:buFont typeface="Arial"/>
              <a:buChar char="•"/>
            </a:pPr>
            <a:r>
              <a:rPr b="0" i="0" lang="en-US" sz="3000" u="none">
                <a:solidFill>
                  <a:schemeClr val="dk1"/>
                </a:solidFill>
                <a:latin typeface="Times New Roman"/>
                <a:ea typeface="Times New Roman"/>
                <a:cs typeface="Times New Roman"/>
                <a:sym typeface="Times New Roman"/>
              </a:rPr>
              <a:t>Drilling is the process of cutting  holes in metals by using a drilling  machine as shown.</a:t>
            </a:r>
            <a:endParaRPr/>
          </a:p>
          <a:p>
            <a:pPr indent="0" lvl="0" marL="195262" marR="0" rtl="0" algn="just">
              <a:lnSpc>
                <a:spcPct val="76666"/>
              </a:lnSpc>
              <a:spcBef>
                <a:spcPts val="300"/>
              </a:spcBef>
              <a:spcAft>
                <a:spcPts val="0"/>
              </a:spcAft>
              <a:buClr>
                <a:srgbClr val="0E6EC5"/>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190500" lvl="0" marL="195262" marR="0" rtl="0" algn="just">
              <a:lnSpc>
                <a:spcPct val="83333"/>
              </a:lnSpc>
              <a:spcBef>
                <a:spcPts val="800"/>
              </a:spcBef>
              <a:spcAft>
                <a:spcPts val="0"/>
              </a:spcAft>
              <a:buClr>
                <a:srgbClr val="0E6EC5"/>
              </a:buClr>
              <a:buSzPts val="3000"/>
              <a:buFont typeface="Arial"/>
              <a:buChar char="•"/>
            </a:pPr>
            <a:r>
              <a:rPr b="0" i="0" lang="en-US" sz="3000" u="none">
                <a:solidFill>
                  <a:schemeClr val="dk1"/>
                </a:solidFill>
                <a:latin typeface="Times New Roman"/>
                <a:ea typeface="Times New Roman"/>
                <a:cs typeface="Times New Roman"/>
                <a:sym typeface="Times New Roman"/>
              </a:rPr>
              <a:t>Drills are the tools used to cut away fine shavings of material as the drill advances	in a rotational motion through the material.</a:t>
            </a:r>
            <a:endParaRPr/>
          </a:p>
          <a:p>
            <a:pPr indent="0" lvl="0" marL="195262" marR="0" rtl="0" algn="just">
              <a:lnSpc>
                <a:spcPct val="83333"/>
              </a:lnSpc>
              <a:spcBef>
                <a:spcPts val="800"/>
              </a:spcBef>
              <a:spcAft>
                <a:spcPts val="0"/>
              </a:spcAft>
              <a:buClr>
                <a:srgbClr val="0E6EC5"/>
              </a:buClr>
              <a:buSzPts val="3000"/>
              <a:buFont typeface="Arial"/>
              <a:buNone/>
            </a:pPr>
            <a:r>
              <a:t/>
            </a:r>
            <a:endParaRPr b="0" i="0" sz="3000" u="none">
              <a:solidFill>
                <a:schemeClr val="dk1"/>
              </a:solidFill>
              <a:latin typeface="Times New Roman"/>
              <a:ea typeface="Times New Roman"/>
              <a:cs typeface="Times New Roman"/>
              <a:sym typeface="Times New Roman"/>
            </a:endParaRPr>
          </a:p>
          <a:p>
            <a:pPr indent="-190500" lvl="0" marL="195262" marR="0" rtl="0" algn="just">
              <a:lnSpc>
                <a:spcPct val="83333"/>
              </a:lnSpc>
              <a:spcBef>
                <a:spcPts val="800"/>
              </a:spcBef>
              <a:spcAft>
                <a:spcPts val="0"/>
              </a:spcAft>
              <a:buClr>
                <a:srgbClr val="0E6EC5"/>
              </a:buClr>
              <a:buSzPts val="3000"/>
              <a:buFont typeface="Arial"/>
              <a:buChar char="•"/>
            </a:pPr>
            <a:r>
              <a:rPr b="0" i="0" lang="en-US" sz="3000" u="none">
                <a:solidFill>
                  <a:schemeClr val="dk1"/>
                </a:solidFill>
                <a:latin typeface="Times New Roman"/>
                <a:ea typeface="Times New Roman"/>
                <a:cs typeface="Times New Roman"/>
                <a:sym typeface="Times New Roman"/>
              </a:rPr>
              <a:t>Drilling is done by forcing a rotating drill into stationary job as on a drilling machine</a:t>
            </a:r>
            <a:endParaRPr/>
          </a:p>
          <a:p>
            <a:pPr indent="0" lvl="0" marL="0" marR="0" rtl="0" algn="l">
              <a:lnSpc>
                <a:spcPct val="100000"/>
              </a:lnSpc>
              <a:spcBef>
                <a:spcPts val="0"/>
              </a:spcBef>
              <a:spcAft>
                <a:spcPts val="0"/>
              </a:spcAft>
              <a:buNone/>
            </a:pPr>
            <a:r>
              <a:t/>
            </a:r>
            <a:endParaRPr b="0" i="0" sz="3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nvSpPr>
        <p:spPr>
          <a:xfrm>
            <a:off x="331787" y="2770187"/>
            <a:ext cx="1982787" cy="1184275"/>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rgbClr val="FFFFFF"/>
              </a:buClr>
              <a:buSzPts val="4000"/>
              <a:buFont typeface="Trebuchet MS"/>
              <a:buNone/>
            </a:pPr>
            <a:r>
              <a:rPr b="0" i="0" lang="en-US" sz="4000" u="none">
                <a:solidFill>
                  <a:srgbClr val="FFFFFF"/>
                </a:solidFill>
                <a:latin typeface="Trebuchet MS"/>
                <a:ea typeface="Trebuchet MS"/>
                <a:cs typeface="Trebuchet MS"/>
                <a:sym typeface="Trebuchet MS"/>
              </a:rPr>
              <a:t>Direct  Clamping</a:t>
            </a:r>
            <a:endParaRPr/>
          </a:p>
        </p:txBody>
      </p:sp>
      <p:sp>
        <p:nvSpPr>
          <p:cNvPr id="313" name="Google Shape;313;p41"/>
          <p:cNvSpPr txBox="1"/>
          <p:nvPr/>
        </p:nvSpPr>
        <p:spPr>
          <a:xfrm>
            <a:off x="4181475" y="1208087"/>
            <a:ext cx="1746250" cy="39211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404040"/>
              </a:buClr>
              <a:buSzPts val="2400"/>
              <a:buFont typeface="Trebuchet MS"/>
              <a:buNone/>
            </a:pPr>
            <a:r>
              <a:rPr b="1" i="0" lang="en-US" sz="2400" u="none">
                <a:solidFill>
                  <a:srgbClr val="404040"/>
                </a:solidFill>
                <a:latin typeface="Trebuchet MS"/>
                <a:ea typeface="Trebuchet MS"/>
                <a:cs typeface="Trebuchet MS"/>
                <a:sym typeface="Trebuchet MS"/>
              </a:rPr>
              <a:t>Clamping set</a:t>
            </a:r>
            <a:endParaRPr/>
          </a:p>
        </p:txBody>
      </p:sp>
      <p:sp>
        <p:nvSpPr>
          <p:cNvPr id="314" name="Google Shape;314;p41"/>
          <p:cNvSpPr txBox="1"/>
          <p:nvPr/>
        </p:nvSpPr>
        <p:spPr>
          <a:xfrm>
            <a:off x="7085012" y="2052637"/>
            <a:ext cx="4433887" cy="33242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15" name="Google Shape;315;p41"/>
          <p:cNvSpPr txBox="1"/>
          <p:nvPr/>
        </p:nvSpPr>
        <p:spPr>
          <a:xfrm>
            <a:off x="3630612" y="2428875"/>
            <a:ext cx="3024187" cy="269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16" name="Google Shape;316;p41"/>
          <p:cNvSpPr txBox="1"/>
          <p:nvPr/>
        </p:nvSpPr>
        <p:spPr>
          <a:xfrm>
            <a:off x="10837862" y="6470650"/>
            <a:ext cx="973137" cy="274637"/>
          </a:xfrm>
          <a:prstGeom prst="rect">
            <a:avLst/>
          </a:prstGeom>
          <a:noFill/>
          <a:ln>
            <a:noFill/>
          </a:ln>
        </p:spPr>
        <p:txBody>
          <a:bodyPr anchorCtr="0" anchor="ctr"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2927350" y="2286000"/>
            <a:ext cx="6337300" cy="9398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1"/>
              </a:buClr>
              <a:buSzPts val="6000"/>
              <a:buFont typeface="Twentieth Century"/>
              <a:buNone/>
            </a:pPr>
            <a:r>
              <a:rPr b="0" i="0" lang="en-US" sz="6000" u="none">
                <a:solidFill>
                  <a:schemeClr val="dk1"/>
                </a:solidFill>
                <a:latin typeface="Twentieth Century"/>
                <a:ea typeface="Twentieth Century"/>
                <a:cs typeface="Twentieth Century"/>
                <a:sym typeface="Twentieth Century"/>
              </a:rPr>
              <a:t>DRILLING MACHINE  OPERATION</a:t>
            </a:r>
            <a:endParaRPr/>
          </a:p>
        </p:txBody>
      </p:sp>
      <p:sp>
        <p:nvSpPr>
          <p:cNvPr id="322" name="Google Shape;322;p42"/>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nvSpPr>
        <p:spPr>
          <a:xfrm>
            <a:off x="331787" y="2497137"/>
            <a:ext cx="2308225" cy="1731962"/>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rgbClr val="FFFFFF"/>
              </a:buClr>
              <a:buSzPts val="4000"/>
              <a:buFont typeface="Trebuchet MS"/>
              <a:buNone/>
            </a:pPr>
            <a:r>
              <a:rPr b="0" i="0" lang="en-US" sz="4000" u="none">
                <a:solidFill>
                  <a:srgbClr val="FFFFFF"/>
                </a:solidFill>
                <a:latin typeface="Trebuchet MS"/>
                <a:ea typeface="Trebuchet MS"/>
                <a:cs typeface="Trebuchet MS"/>
                <a:sym typeface="Trebuchet MS"/>
              </a:rPr>
              <a:t>Drilling  Machine  Operations</a:t>
            </a:r>
            <a:endParaRPr/>
          </a:p>
        </p:txBody>
      </p:sp>
      <p:sp>
        <p:nvSpPr>
          <p:cNvPr id="328" name="Google Shape;328;p43"/>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329" name="Google Shape;329;p43"/>
          <p:cNvSpPr txBox="1"/>
          <p:nvPr/>
        </p:nvSpPr>
        <p:spPr>
          <a:xfrm>
            <a:off x="3948112" y="1193800"/>
            <a:ext cx="2789237" cy="4378325"/>
          </a:xfrm>
          <a:prstGeom prst="rect">
            <a:avLst/>
          </a:prstGeom>
          <a:noFill/>
          <a:ln>
            <a:noFill/>
          </a:ln>
        </p:spPr>
        <p:txBody>
          <a:bodyPr anchorCtr="0" anchor="t" bIns="0" lIns="0" spcFirstLastPara="1" rIns="0" wrap="square" tIns="122550">
            <a:noAutofit/>
          </a:bodyPr>
          <a:lstStyle/>
          <a:p>
            <a:pPr indent="-457200" lvl="0" marL="469900" marR="0" rtl="0" algn="l">
              <a:lnSpc>
                <a:spcPct val="100000"/>
              </a:lnSpc>
              <a:spcBef>
                <a:spcPts val="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Drilling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Reaming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Boring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Counter boring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Counter sinking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Spot facing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Tapping</a:t>
            </a:r>
            <a:endParaRPr b="0" i="0" sz="2800" u="none">
              <a:solidFill>
                <a:schemeClr val="dk1"/>
              </a:solidFill>
              <a:latin typeface="Times New Roman"/>
              <a:ea typeface="Times New Roman"/>
              <a:cs typeface="Times New Roman"/>
              <a:sym typeface="Times New Roman"/>
            </a:endParaRPr>
          </a:p>
          <a:p>
            <a:pPr indent="-457200" lvl="0" marL="469900" marR="0" rtl="0" algn="l">
              <a:lnSpc>
                <a:spcPct val="100000"/>
              </a:lnSpc>
              <a:spcBef>
                <a:spcPts val="800"/>
              </a:spcBef>
              <a:spcAft>
                <a:spcPts val="0"/>
              </a:spcAft>
              <a:buClr>
                <a:srgbClr val="0E6EC5"/>
              </a:buClr>
              <a:buSzPts val="2800"/>
              <a:buFont typeface="Times New Roman"/>
              <a:buAutoNum type="arabicPeriod"/>
            </a:pPr>
            <a:r>
              <a:rPr b="0" i="0" lang="en-US" sz="2800" u="none">
                <a:solidFill>
                  <a:srgbClr val="404040"/>
                </a:solidFill>
                <a:latin typeface="Times New Roman"/>
                <a:ea typeface="Times New Roman"/>
                <a:cs typeface="Times New Roman"/>
                <a:sym typeface="Times New Roman"/>
              </a:rPr>
              <a:t>Trepanning</a:t>
            </a:r>
            <a:endParaRPr/>
          </a:p>
        </p:txBody>
      </p:sp>
      <p:sp>
        <p:nvSpPr>
          <p:cNvPr id="330" name="Google Shape;330;p43"/>
          <p:cNvSpPr txBox="1"/>
          <p:nvPr/>
        </p:nvSpPr>
        <p:spPr>
          <a:xfrm>
            <a:off x="3846512" y="381000"/>
            <a:ext cx="4498975"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3000"/>
              <a:buFont typeface="Times New Roman"/>
              <a:buNone/>
            </a:pPr>
            <a:r>
              <a:rPr b="1" i="0" lang="en-US" sz="3000" u="none">
                <a:solidFill>
                  <a:srgbClr val="404040"/>
                </a:solidFill>
                <a:latin typeface="Times New Roman"/>
                <a:ea typeface="Times New Roman"/>
                <a:cs typeface="Times New Roman"/>
                <a:sym typeface="Times New Roman"/>
              </a:rPr>
              <a:t>Drilling Machine  Operation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nvSpPr>
        <p:spPr>
          <a:xfrm>
            <a:off x="331787" y="3044825"/>
            <a:ext cx="1725612"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Drilling</a:t>
            </a:r>
            <a:endParaRPr/>
          </a:p>
        </p:txBody>
      </p:sp>
      <p:sp>
        <p:nvSpPr>
          <p:cNvPr id="336" name="Google Shape;336;p44"/>
          <p:cNvSpPr txBox="1"/>
          <p:nvPr/>
        </p:nvSpPr>
        <p:spPr>
          <a:xfrm>
            <a:off x="3065462" y="242887"/>
            <a:ext cx="8763000" cy="2827337"/>
          </a:xfrm>
          <a:prstGeom prst="rect">
            <a:avLst/>
          </a:prstGeom>
          <a:noFill/>
          <a:ln>
            <a:noFill/>
          </a:ln>
        </p:spPr>
        <p:txBody>
          <a:bodyPr anchorCtr="0" anchor="t" bIns="0" lIns="0" spcFirstLastPara="1" rIns="0" wrap="square" tIns="74275">
            <a:noAutofit/>
          </a:bodyPr>
          <a:lstStyle/>
          <a:p>
            <a:pPr indent="-342898" lvl="0" marL="354012" marR="0" rtl="0" algn="just">
              <a:lnSpc>
                <a:spcPct val="100000"/>
              </a:lnSpc>
              <a:spcBef>
                <a:spcPts val="0"/>
              </a:spcBef>
              <a:spcAft>
                <a:spcPts val="0"/>
              </a:spcAft>
              <a:buClr>
                <a:srgbClr val="0E6EC5"/>
              </a:buClr>
              <a:buSzPts val="2400"/>
              <a:buFont typeface="Arial"/>
              <a:buChar char="•"/>
            </a:pPr>
            <a:r>
              <a:rPr b="0" i="0" lang="en-US" sz="2400" u="none">
                <a:solidFill>
                  <a:srgbClr val="404040"/>
                </a:solidFill>
                <a:latin typeface="Times New Roman"/>
                <a:ea typeface="Times New Roman"/>
                <a:cs typeface="Times New Roman"/>
                <a:sym typeface="Times New Roman"/>
              </a:rPr>
              <a:t>Drilling is the operation of </a:t>
            </a:r>
            <a:r>
              <a:rPr b="0" i="0" lang="en-US" sz="2400" u="none">
                <a:solidFill>
                  <a:srgbClr val="FF0000"/>
                </a:solidFill>
                <a:latin typeface="Times New Roman"/>
                <a:ea typeface="Times New Roman"/>
                <a:cs typeface="Times New Roman"/>
                <a:sym typeface="Times New Roman"/>
              </a:rPr>
              <a:t>producing circular holes </a:t>
            </a:r>
            <a:r>
              <a:rPr b="0" i="0" lang="en-US" sz="2400" u="none">
                <a:solidFill>
                  <a:srgbClr val="404040"/>
                </a:solidFill>
                <a:latin typeface="Times New Roman"/>
                <a:ea typeface="Times New Roman"/>
                <a:cs typeface="Times New Roman"/>
                <a:sym typeface="Times New Roman"/>
              </a:rPr>
              <a:t>in solid metal  by rotating the drill and feeding it through the job. This is the main  operation done on the this machine.</a:t>
            </a:r>
            <a:endParaRPr/>
          </a:p>
          <a:p>
            <a:pPr indent="-342898" lvl="0" marL="354012" marR="0" rtl="0" algn="just">
              <a:lnSpc>
                <a:spcPct val="100000"/>
              </a:lnSpc>
              <a:spcBef>
                <a:spcPts val="500"/>
              </a:spcBef>
              <a:spcAft>
                <a:spcPts val="0"/>
              </a:spcAft>
              <a:buClr>
                <a:srgbClr val="0E6EC5"/>
              </a:buClr>
              <a:buSzPts val="2400"/>
              <a:buFont typeface="Arial"/>
              <a:buChar char="•"/>
            </a:pPr>
            <a:r>
              <a:rPr b="0" i="0" lang="en-US" sz="2400" u="none">
                <a:solidFill>
                  <a:srgbClr val="404040"/>
                </a:solidFill>
                <a:latin typeface="Times New Roman"/>
                <a:ea typeface="Times New Roman"/>
                <a:cs typeface="Times New Roman"/>
                <a:sym typeface="Times New Roman"/>
              </a:rPr>
              <a:t>Before starting the drilling it is necessary to mark the position of the  hole on the work piece.</a:t>
            </a:r>
            <a:endParaRPr b="0" i="0" sz="24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700"/>
              </a:spcBef>
              <a:spcAft>
                <a:spcPts val="0"/>
              </a:spcAft>
              <a:buClr>
                <a:srgbClr val="0E6EC5"/>
              </a:buClr>
              <a:buSzPts val="2400"/>
              <a:buFont typeface="Arial"/>
              <a:buChar char="•"/>
            </a:pPr>
            <a:r>
              <a:rPr b="0" i="0" lang="en-US" sz="2400" u="none">
                <a:solidFill>
                  <a:srgbClr val="404040"/>
                </a:solidFill>
                <a:latin typeface="Times New Roman"/>
                <a:ea typeface="Times New Roman"/>
                <a:cs typeface="Times New Roman"/>
                <a:sym typeface="Times New Roman"/>
              </a:rPr>
              <a:t>Drilling process is dose not produce accurate hole. The center may not be accurate, the size of the hole is slightly larger than required.</a:t>
            </a:r>
            <a:endParaRPr/>
          </a:p>
        </p:txBody>
      </p:sp>
      <p:sp>
        <p:nvSpPr>
          <p:cNvPr id="337" name="Google Shape;337;p44"/>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pic>
        <p:nvPicPr>
          <p:cNvPr id="338" name="Google Shape;338;p44"/>
          <p:cNvPicPr preferRelativeResize="0"/>
          <p:nvPr/>
        </p:nvPicPr>
        <p:blipFill rotWithShape="1">
          <a:blip r:embed="rId3">
            <a:alphaModFix/>
          </a:blip>
          <a:srcRect b="0" l="0" r="0" t="0"/>
          <a:stretch/>
        </p:blipFill>
        <p:spPr>
          <a:xfrm>
            <a:off x="4572000" y="3562350"/>
            <a:ext cx="4514850" cy="29924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331787" y="3044825"/>
            <a:ext cx="1649412" cy="635000"/>
          </a:xfrm>
          <a:prstGeom prst="rect">
            <a:avLst/>
          </a:prstGeom>
          <a:noFill/>
          <a:ln>
            <a:noFill/>
          </a:ln>
        </p:spPr>
        <p:txBody>
          <a:bodyPr anchorCtr="0" anchor="ctr" bIns="0" lIns="0" spcFirstLastPara="1" rIns="0" wrap="square" tIns="12050">
            <a:noAutofit/>
          </a:bodyPr>
          <a:lstStyle/>
          <a:p>
            <a:pPr indent="0" lvl="0" marL="12700" rtl="0" algn="l">
              <a:lnSpc>
                <a:spcPct val="100000"/>
              </a:lnSpc>
              <a:spcBef>
                <a:spcPts val="0"/>
              </a:spcBef>
              <a:spcAft>
                <a:spcPts val="0"/>
              </a:spcAft>
              <a:buClr>
                <a:schemeClr val="dk1"/>
              </a:buClr>
              <a:buSzPts val="4000"/>
              <a:buFont typeface="Twentieth Century"/>
              <a:buNone/>
            </a:pPr>
            <a:r>
              <a:rPr b="0" i="0" lang="en-US" sz="4000" u="none">
                <a:solidFill>
                  <a:schemeClr val="dk1"/>
                </a:solidFill>
                <a:latin typeface="Twentieth Century"/>
                <a:ea typeface="Twentieth Century"/>
                <a:cs typeface="Twentieth Century"/>
                <a:sym typeface="Twentieth Century"/>
              </a:rPr>
              <a:t>REAMING</a:t>
            </a:r>
            <a:endParaRPr/>
          </a:p>
        </p:txBody>
      </p:sp>
      <p:sp>
        <p:nvSpPr>
          <p:cNvPr id="344" name="Google Shape;344;p45"/>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345" name="Google Shape;345;p45"/>
          <p:cNvSpPr txBox="1"/>
          <p:nvPr/>
        </p:nvSpPr>
        <p:spPr>
          <a:xfrm>
            <a:off x="2792412" y="71437"/>
            <a:ext cx="9067800" cy="29733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404040"/>
              </a:buClr>
              <a:buSzPts val="2500"/>
              <a:buFont typeface="Noto Sans Symbols"/>
              <a:buChar char="▪"/>
            </a:pPr>
            <a:r>
              <a:rPr b="0" i="0" lang="en-US" sz="2500" u="none">
                <a:solidFill>
                  <a:srgbClr val="404040"/>
                </a:solidFill>
                <a:latin typeface="Times New Roman"/>
                <a:ea typeface="Times New Roman"/>
                <a:cs typeface="Times New Roman"/>
                <a:sym typeface="Times New Roman"/>
              </a:rPr>
              <a:t>Reaming is an operation of sizing and Enlarging a hole using a tool  called reamer.</a:t>
            </a:r>
            <a:endParaRPr/>
          </a:p>
          <a:p>
            <a:pPr indent="-342900" lvl="0" marL="342900" marR="0" rtl="0" algn="just">
              <a:lnSpc>
                <a:spcPct val="100000"/>
              </a:lnSpc>
              <a:spcBef>
                <a:spcPts val="300"/>
              </a:spcBef>
              <a:spcAft>
                <a:spcPts val="0"/>
              </a:spcAft>
              <a:buClr>
                <a:srgbClr val="0E6EC5"/>
              </a:buClr>
              <a:buSzPts val="2500"/>
              <a:buFont typeface="Noto Sans Symbols"/>
              <a:buChar char="▪"/>
            </a:pPr>
            <a:r>
              <a:rPr b="0" i="0" lang="en-US" sz="2500" u="none">
                <a:solidFill>
                  <a:srgbClr val="404040"/>
                </a:solidFill>
                <a:latin typeface="Times New Roman"/>
                <a:ea typeface="Times New Roman"/>
                <a:cs typeface="Times New Roman"/>
                <a:sym typeface="Times New Roman"/>
              </a:rPr>
              <a:t>A reamer as shown on figure is multitoothed tool designed for  remove relatively small amount of material from a previously drilled  hole.</a:t>
            </a:r>
            <a:endParaRPr b="0" i="0" sz="25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900"/>
              </a:spcBef>
              <a:spcAft>
                <a:spcPts val="0"/>
              </a:spcAft>
              <a:buClr>
                <a:srgbClr val="0E6EC5"/>
              </a:buClr>
              <a:buSzPts val="2500"/>
              <a:buFont typeface="Noto Sans Symbols"/>
              <a:buChar char="▪"/>
            </a:pPr>
            <a:r>
              <a:rPr b="0" i="0" lang="en-US" sz="2500" u="none">
                <a:solidFill>
                  <a:srgbClr val="404040"/>
                </a:solidFill>
                <a:latin typeface="Times New Roman"/>
                <a:ea typeface="Times New Roman"/>
                <a:cs typeface="Times New Roman"/>
                <a:sym typeface="Times New Roman"/>
              </a:rPr>
              <a:t>Reaming is done to </a:t>
            </a:r>
            <a:r>
              <a:rPr b="0" i="0" lang="en-US" sz="2500" u="none">
                <a:solidFill>
                  <a:srgbClr val="FF0000"/>
                </a:solidFill>
                <a:latin typeface="Times New Roman"/>
                <a:ea typeface="Times New Roman"/>
                <a:cs typeface="Times New Roman"/>
                <a:sym typeface="Times New Roman"/>
              </a:rPr>
              <a:t>achieve accurate hole dimension</a:t>
            </a:r>
            <a:r>
              <a:rPr b="0" i="0" lang="en-US" sz="2500" u="none">
                <a:solidFill>
                  <a:srgbClr val="404040"/>
                </a:solidFill>
                <a:latin typeface="Times New Roman"/>
                <a:ea typeface="Times New Roman"/>
                <a:cs typeface="Times New Roman"/>
                <a:sym typeface="Times New Roman"/>
              </a:rPr>
              <a:t>.</a:t>
            </a:r>
            <a:endParaRPr b="0" i="0" sz="25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900"/>
              </a:spcBef>
              <a:spcAft>
                <a:spcPts val="0"/>
              </a:spcAft>
              <a:buClr>
                <a:srgbClr val="0E6EC5"/>
              </a:buClr>
              <a:buSzPts val="2500"/>
              <a:buFont typeface="Noto Sans Symbols"/>
              <a:buChar char="▪"/>
            </a:pPr>
            <a:r>
              <a:rPr b="1" i="0" lang="en-US" sz="2500" u="none">
                <a:solidFill>
                  <a:srgbClr val="FF0000"/>
                </a:solidFill>
                <a:latin typeface="Times New Roman"/>
                <a:ea typeface="Times New Roman"/>
                <a:cs typeface="Times New Roman"/>
                <a:sym typeface="Times New Roman"/>
              </a:rPr>
              <a:t>Initially a hole is drilled slightly smaller in size</a:t>
            </a:r>
            <a:r>
              <a:rPr b="0" i="0" lang="en-US" sz="2500" u="none">
                <a:solidFill>
                  <a:srgbClr val="404040"/>
                </a:solidFill>
                <a:latin typeface="Times New Roman"/>
                <a:ea typeface="Times New Roman"/>
                <a:cs typeface="Times New Roman"/>
                <a:sym typeface="Times New Roman"/>
              </a:rPr>
              <a:t>.</a:t>
            </a:r>
            <a:endParaRPr b="0" i="0" sz="2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500" u="none">
              <a:solidFill>
                <a:schemeClr val="dk1"/>
              </a:solidFill>
              <a:latin typeface="Times New Roman"/>
              <a:ea typeface="Times New Roman"/>
              <a:cs typeface="Times New Roman"/>
              <a:sym typeface="Times New Roman"/>
            </a:endParaRPr>
          </a:p>
        </p:txBody>
      </p:sp>
      <p:pic>
        <p:nvPicPr>
          <p:cNvPr id="346" name="Google Shape;346;p45"/>
          <p:cNvPicPr preferRelativeResize="0"/>
          <p:nvPr/>
        </p:nvPicPr>
        <p:blipFill rotWithShape="1">
          <a:blip r:embed="rId3">
            <a:alphaModFix/>
          </a:blip>
          <a:srcRect b="0" l="0" r="0" t="0"/>
          <a:stretch/>
        </p:blipFill>
        <p:spPr>
          <a:xfrm>
            <a:off x="7251700" y="3195637"/>
            <a:ext cx="4572000" cy="3189287"/>
          </a:xfrm>
          <a:prstGeom prst="rect">
            <a:avLst/>
          </a:prstGeom>
          <a:noFill/>
          <a:ln>
            <a:noFill/>
          </a:ln>
        </p:spPr>
      </p:pic>
      <p:pic>
        <p:nvPicPr>
          <p:cNvPr id="347" name="Google Shape;347;p45"/>
          <p:cNvPicPr preferRelativeResize="0"/>
          <p:nvPr/>
        </p:nvPicPr>
        <p:blipFill rotWithShape="1">
          <a:blip r:embed="rId4">
            <a:alphaModFix/>
          </a:blip>
          <a:srcRect b="0" l="0" r="0" t="0"/>
          <a:stretch/>
        </p:blipFill>
        <p:spPr>
          <a:xfrm>
            <a:off x="2808287" y="3200400"/>
            <a:ext cx="3897312" cy="31892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nvSpPr>
        <p:spPr>
          <a:xfrm>
            <a:off x="331787" y="3044825"/>
            <a:ext cx="1385887" cy="627062"/>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Boring</a:t>
            </a:r>
            <a:endParaRPr/>
          </a:p>
        </p:txBody>
      </p:sp>
      <p:sp>
        <p:nvSpPr>
          <p:cNvPr id="353" name="Google Shape;353;p46"/>
          <p:cNvSpPr txBox="1"/>
          <p:nvPr/>
        </p:nvSpPr>
        <p:spPr>
          <a:xfrm>
            <a:off x="2200275" y="214312"/>
            <a:ext cx="9659937" cy="3117850"/>
          </a:xfrm>
          <a:prstGeom prst="rect">
            <a:avLst/>
          </a:prstGeom>
          <a:noFill/>
          <a:ln>
            <a:noFill/>
          </a:ln>
        </p:spPr>
        <p:txBody>
          <a:bodyPr anchorCtr="0" anchor="t" bIns="0" lIns="0" spcFirstLastPara="1" rIns="0" wrap="square" tIns="134600">
            <a:noAutofit/>
          </a:bodyPr>
          <a:lstStyle/>
          <a:p>
            <a:pPr indent="-457199" lvl="0" marL="652462" marR="0" rtl="0" algn="just">
              <a:lnSpc>
                <a:spcPct val="100000"/>
              </a:lnSpc>
              <a:spcBef>
                <a:spcPts val="0"/>
              </a:spcBef>
              <a:spcAft>
                <a:spcPts val="0"/>
              </a:spcAft>
              <a:buClr>
                <a:srgbClr val="404040"/>
              </a:buClr>
              <a:buSzPts val="2800"/>
              <a:buFont typeface="Arial"/>
              <a:buChar char="•"/>
            </a:pPr>
            <a:r>
              <a:rPr b="0" i="0" lang="en-US" sz="2800" u="none">
                <a:solidFill>
                  <a:srgbClr val="404040"/>
                </a:solidFill>
                <a:latin typeface="Times New Roman"/>
                <a:ea typeface="Times New Roman"/>
                <a:cs typeface="Times New Roman"/>
                <a:sym typeface="Times New Roman"/>
              </a:rPr>
              <a:t>Boring is a process of aligning, sizing and finishing a cylindrical hole.</a:t>
            </a:r>
            <a:endParaRPr/>
          </a:p>
          <a:p>
            <a:pPr indent="-457199" lvl="0" marL="652462" marR="0" rtl="0" algn="just">
              <a:lnSpc>
                <a:spcPct val="100000"/>
              </a:lnSpc>
              <a:spcBef>
                <a:spcPts val="1000"/>
              </a:spcBef>
              <a:spcAft>
                <a:spcPts val="0"/>
              </a:spcAft>
              <a:buClr>
                <a:srgbClr val="404040"/>
              </a:buClr>
              <a:buSzPts val="2800"/>
              <a:buFont typeface="Arial"/>
              <a:buChar char="•"/>
            </a:pPr>
            <a:r>
              <a:rPr b="0" i="0" lang="en-US" sz="2800" u="none">
                <a:solidFill>
                  <a:srgbClr val="404040"/>
                </a:solidFill>
                <a:latin typeface="Times New Roman"/>
                <a:ea typeface="Times New Roman"/>
                <a:cs typeface="Times New Roman"/>
                <a:sym typeface="Times New Roman"/>
              </a:rPr>
              <a:t>It	uses	single	point	cutting	tool	which	rotates relative	to the  stationary work piece.</a:t>
            </a:r>
            <a:endParaRPr/>
          </a:p>
          <a:p>
            <a:pPr indent="-457199" lvl="0" marL="652462" marR="0" rtl="0" algn="just">
              <a:lnSpc>
                <a:spcPct val="100000"/>
              </a:lnSpc>
              <a:spcBef>
                <a:spcPts val="9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The hole can be aligned and sized with good surface finish.</a:t>
            </a:r>
            <a:endParaRPr b="0" i="0" sz="2800" u="none">
              <a:solidFill>
                <a:schemeClr val="dk1"/>
              </a:solidFill>
              <a:latin typeface="Times New Roman"/>
              <a:ea typeface="Times New Roman"/>
              <a:cs typeface="Times New Roman"/>
              <a:sym typeface="Times New Roman"/>
            </a:endParaRPr>
          </a:p>
          <a:p>
            <a:pPr indent="-457199" lvl="0" marL="652462" marR="0" rtl="0" algn="just">
              <a:lnSpc>
                <a:spcPct val="100000"/>
              </a:lnSpc>
              <a:spcBef>
                <a:spcPts val="9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Boring is often used to enlarge the drilled holes.</a:t>
            </a:r>
            <a:endParaRPr/>
          </a:p>
        </p:txBody>
      </p:sp>
      <p:sp>
        <p:nvSpPr>
          <p:cNvPr id="354" name="Google Shape;354;p46"/>
          <p:cNvSpPr txBox="1"/>
          <p:nvPr/>
        </p:nvSpPr>
        <p:spPr>
          <a:xfrm>
            <a:off x="3981450" y="3471862"/>
            <a:ext cx="3429000" cy="27384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55" name="Google Shape;355;p46"/>
          <p:cNvSpPr txBox="1"/>
          <p:nvPr/>
        </p:nvSpPr>
        <p:spPr>
          <a:xfrm>
            <a:off x="7634287" y="3624262"/>
            <a:ext cx="3589337" cy="25860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56" name="Google Shape;356;p46"/>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362" name="Google Shape;362;p47"/>
          <p:cNvSpPr txBox="1"/>
          <p:nvPr>
            <p:ph idx="1" type="body"/>
          </p:nvPr>
        </p:nvSpPr>
        <p:spPr>
          <a:xfrm>
            <a:off x="1871662" y="0"/>
            <a:ext cx="9720262" cy="4533900"/>
          </a:xfrm>
          <a:prstGeom prst="rect">
            <a:avLst/>
          </a:prstGeom>
          <a:noFill/>
          <a:ln>
            <a:noFill/>
          </a:ln>
        </p:spPr>
        <p:txBody>
          <a:bodyPr anchorCtr="0" anchor="t" bIns="0" lIns="0" spcFirstLastPara="1" rIns="0" wrap="square" tIns="134600">
            <a:noAutofit/>
          </a:bodyPr>
          <a:lstStyle/>
          <a:p>
            <a:pPr indent="-342900" lvl="0" marL="355600" marR="0" rtl="0" algn="just">
              <a:lnSpc>
                <a:spcPct val="100000"/>
              </a:lnSpc>
              <a:spcBef>
                <a:spcPts val="0"/>
              </a:spcBef>
              <a:spcAft>
                <a:spcPts val="0"/>
              </a:spcAft>
              <a:buClr>
                <a:srgbClr val="0E6EC5"/>
              </a:buClr>
              <a:buSzPts val="2400"/>
              <a:buFont typeface="Noto Sans Symbols"/>
              <a:buChar char="▪"/>
            </a:pPr>
            <a:r>
              <a:rPr b="0" i="0" lang="en-US" sz="2400" u="none" cap="none" strike="noStrike">
                <a:solidFill>
                  <a:srgbClr val="404040"/>
                </a:solidFill>
                <a:latin typeface="Times New Roman"/>
                <a:ea typeface="Times New Roman"/>
                <a:cs typeface="Times New Roman"/>
                <a:sym typeface="Times New Roman"/>
              </a:rPr>
              <a:t>COUNTER BORING IS THE OPERATION OF ENLARGING ONE END OF AN EXISTING  HOLE CONCENTRIC WITH THE ORIGINAL HOLE WITH A SQUARE BOTTOM AS SHOWN IN  FIGURE.</a:t>
            </a:r>
            <a:endParaRPr/>
          </a:p>
          <a:p>
            <a:pPr indent="-342900" lvl="0" marL="355600" marR="0" rtl="0" algn="just">
              <a:lnSpc>
                <a:spcPct val="100000"/>
              </a:lnSpc>
              <a:spcBef>
                <a:spcPts val="1200"/>
              </a:spcBef>
              <a:spcAft>
                <a:spcPts val="0"/>
              </a:spcAft>
              <a:buClr>
                <a:srgbClr val="0E6EC5"/>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counter tool known as counter bore has a pilot as shown in figure.</a:t>
            </a:r>
            <a:endParaRPr/>
          </a:p>
          <a:p>
            <a:pPr indent="-342900" lvl="0" marL="355600" marR="0" rtl="0" algn="just">
              <a:lnSpc>
                <a:spcPct val="100000"/>
              </a:lnSpc>
              <a:spcBef>
                <a:spcPts val="1400"/>
              </a:spcBef>
              <a:spcAft>
                <a:spcPts val="0"/>
              </a:spcAft>
              <a:buClr>
                <a:srgbClr val="0E6EC5"/>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pilot enters in previously drilled hole and align the tool so that the  counter bored hole is concentric with the existing hole.</a:t>
            </a:r>
            <a:endParaRPr/>
          </a:p>
          <a:p>
            <a:pPr indent="-342900" lvl="0" marL="355600" marR="0" rtl="0" algn="just">
              <a:lnSpc>
                <a:spcPct val="100000"/>
              </a:lnSpc>
              <a:spcBef>
                <a:spcPts val="1400"/>
              </a:spcBef>
              <a:spcAft>
                <a:spcPts val="0"/>
              </a:spcAft>
              <a:buClr>
                <a:srgbClr val="0E6EC5"/>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tool has end cutting edges square with the axis to produce a flat  bottom.</a:t>
            </a:r>
            <a:endParaRPr/>
          </a:p>
          <a:p>
            <a:pPr indent="-342900" lvl="0" marL="355600" marR="0" rtl="0" algn="just">
              <a:lnSpc>
                <a:spcPct val="100000"/>
              </a:lnSpc>
              <a:spcBef>
                <a:spcPts val="1400"/>
              </a:spcBef>
              <a:spcAft>
                <a:spcPts val="0"/>
              </a:spcAft>
              <a:buClr>
                <a:srgbClr val="0E6EC5"/>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Counter boring is used to recess a bolt head or a nut below the surface to  permit a mitting part to operate with obstruction.</a:t>
            </a:r>
            <a:endParaRPr/>
          </a:p>
        </p:txBody>
      </p:sp>
      <p:sp>
        <p:nvSpPr>
          <p:cNvPr id="363" name="Google Shape;363;p47"/>
          <p:cNvSpPr txBox="1"/>
          <p:nvPr>
            <p:ph type="title"/>
          </p:nvPr>
        </p:nvSpPr>
        <p:spPr>
          <a:xfrm>
            <a:off x="0" y="2871787"/>
            <a:ext cx="1871662" cy="557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D0D0D"/>
              </a:buClr>
              <a:buSzPts val="2800"/>
              <a:buFont typeface="Trebuchet MS"/>
              <a:buNone/>
            </a:pPr>
            <a:r>
              <a:rPr b="0" i="0" lang="en-US" sz="2800" u="none">
                <a:solidFill>
                  <a:srgbClr val="0D0D0D"/>
                </a:solidFill>
                <a:latin typeface="Trebuchet MS"/>
                <a:ea typeface="Trebuchet MS"/>
                <a:cs typeface="Trebuchet MS"/>
                <a:sym typeface="Trebuchet MS"/>
              </a:rPr>
              <a:t>COUNTER BORING</a:t>
            </a:r>
            <a:endParaRPr/>
          </a:p>
        </p:txBody>
      </p:sp>
      <p:pic>
        <p:nvPicPr>
          <p:cNvPr id="364" name="Google Shape;364;p47"/>
          <p:cNvPicPr preferRelativeResize="0"/>
          <p:nvPr/>
        </p:nvPicPr>
        <p:blipFill rotWithShape="1">
          <a:blip r:embed="rId3">
            <a:alphaModFix/>
          </a:blip>
          <a:srcRect b="0" l="0" r="0" t="0"/>
          <a:stretch/>
        </p:blipFill>
        <p:spPr>
          <a:xfrm>
            <a:off x="8229600" y="4114800"/>
            <a:ext cx="35052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nvSpPr>
        <p:spPr>
          <a:xfrm>
            <a:off x="331787" y="2770187"/>
            <a:ext cx="2106612" cy="1184275"/>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Counter  Sinking</a:t>
            </a:r>
            <a:endParaRPr/>
          </a:p>
        </p:txBody>
      </p:sp>
      <p:sp>
        <p:nvSpPr>
          <p:cNvPr id="370" name="Google Shape;370;p48"/>
          <p:cNvSpPr txBox="1"/>
          <p:nvPr/>
        </p:nvSpPr>
        <p:spPr>
          <a:xfrm>
            <a:off x="3124200" y="209550"/>
            <a:ext cx="8610600" cy="3109912"/>
          </a:xfrm>
          <a:prstGeom prst="rect">
            <a:avLst/>
          </a:prstGeom>
          <a:noFill/>
          <a:ln>
            <a:noFill/>
          </a:ln>
        </p:spPr>
        <p:txBody>
          <a:bodyPr anchorCtr="0" anchor="t" bIns="0" lIns="0" spcFirstLastPara="1" rIns="0" wrap="square" tIns="133975">
            <a:noAutofit/>
          </a:bodyPr>
          <a:lstStyle/>
          <a:p>
            <a:pPr indent="-342899" lvl="0" marL="538162" marR="0" rtl="0" algn="just">
              <a:lnSpc>
                <a:spcPct val="100000"/>
              </a:lnSpc>
              <a:spcBef>
                <a:spcPts val="0"/>
              </a:spcBef>
              <a:spcAft>
                <a:spcPts val="0"/>
              </a:spcAft>
              <a:buClr>
                <a:srgbClr val="404040"/>
              </a:buClr>
              <a:buSzPts val="2500"/>
              <a:buFont typeface="Noto Sans Symbols"/>
              <a:buChar char="▪"/>
            </a:pPr>
            <a:r>
              <a:rPr b="0" i="0" lang="en-US" sz="2500" u="none">
                <a:solidFill>
                  <a:srgbClr val="404040"/>
                </a:solidFill>
                <a:latin typeface="Times New Roman"/>
                <a:ea typeface="Times New Roman"/>
                <a:cs typeface="Times New Roman"/>
                <a:sym typeface="Times New Roman"/>
              </a:rPr>
              <a:t>A countersink tool enlarges the top portion of an existing hole </a:t>
            </a:r>
            <a:r>
              <a:rPr b="1" i="0" lang="en-US" sz="2500" u="none">
                <a:solidFill>
                  <a:srgbClr val="FF0000"/>
                </a:solidFill>
                <a:latin typeface="Times New Roman"/>
                <a:ea typeface="Times New Roman"/>
                <a:cs typeface="Times New Roman"/>
                <a:sym typeface="Times New Roman"/>
              </a:rPr>
              <a:t>to a cone-shaped opening.</a:t>
            </a:r>
            <a:endParaRPr b="0" i="0" sz="2500" u="none">
              <a:solidFill>
                <a:schemeClr val="dk1"/>
              </a:solidFill>
              <a:latin typeface="Times New Roman"/>
              <a:ea typeface="Times New Roman"/>
              <a:cs typeface="Times New Roman"/>
              <a:sym typeface="Times New Roman"/>
            </a:endParaRPr>
          </a:p>
          <a:p>
            <a:pPr indent="-342899" lvl="0" marL="538162" marR="0" rtl="0" algn="just">
              <a:lnSpc>
                <a:spcPct val="100000"/>
              </a:lnSpc>
              <a:spcBef>
                <a:spcPts val="1200"/>
              </a:spcBef>
              <a:spcAft>
                <a:spcPts val="0"/>
              </a:spcAft>
              <a:buClr>
                <a:srgbClr val="0E6EC5"/>
              </a:buClr>
              <a:buSzPts val="2500"/>
              <a:buFont typeface="Noto Sans Symbols"/>
              <a:buChar char="▪"/>
            </a:pPr>
            <a:r>
              <a:rPr b="0" i="0" lang="en-US" sz="2500" u="none">
                <a:solidFill>
                  <a:srgbClr val="404040"/>
                </a:solidFill>
                <a:latin typeface="Times New Roman"/>
                <a:ea typeface="Times New Roman"/>
                <a:cs typeface="Times New Roman"/>
                <a:sym typeface="Times New Roman"/>
              </a:rPr>
              <a:t>Countersinking is performed after drilling to provide space for the  head of a fastener, such as a screw, to sit flush with the workpiece  surface.</a:t>
            </a:r>
            <a:endParaRPr b="0" i="0" sz="2500" u="none">
              <a:solidFill>
                <a:schemeClr val="dk1"/>
              </a:solidFill>
              <a:latin typeface="Times New Roman"/>
              <a:ea typeface="Times New Roman"/>
              <a:cs typeface="Times New Roman"/>
              <a:sym typeface="Times New Roman"/>
            </a:endParaRPr>
          </a:p>
          <a:p>
            <a:pPr indent="-342899" lvl="0" marL="538162" marR="0" rtl="0" algn="just">
              <a:lnSpc>
                <a:spcPct val="100000"/>
              </a:lnSpc>
              <a:spcBef>
                <a:spcPts val="900"/>
              </a:spcBef>
              <a:spcAft>
                <a:spcPts val="0"/>
              </a:spcAft>
              <a:buClr>
                <a:srgbClr val="0E6EC5"/>
              </a:buClr>
              <a:buSzPts val="2500"/>
              <a:buFont typeface="Noto Sans Symbols"/>
              <a:buChar char="▪"/>
            </a:pPr>
            <a:r>
              <a:rPr b="0" i="0" lang="en-US" sz="2500" u="none">
                <a:solidFill>
                  <a:srgbClr val="404040"/>
                </a:solidFill>
                <a:latin typeface="Times New Roman"/>
                <a:ea typeface="Times New Roman"/>
                <a:cs typeface="Times New Roman"/>
                <a:sym typeface="Times New Roman"/>
              </a:rPr>
              <a:t>Common included angles for a countersink include 60, 82, 90, 100, 118, and 120 degrees</a:t>
            </a:r>
            <a:r>
              <a:rPr b="0" i="0" lang="en-US" sz="2000" u="none">
                <a:solidFill>
                  <a:srgbClr val="404040"/>
                </a:solidFill>
                <a:latin typeface="Trebuchet MS"/>
                <a:ea typeface="Trebuchet MS"/>
                <a:cs typeface="Trebuchet MS"/>
                <a:sym typeface="Trebuchet MS"/>
              </a:rPr>
              <a:t>.</a:t>
            </a:r>
            <a:endParaRPr/>
          </a:p>
        </p:txBody>
      </p:sp>
      <p:sp>
        <p:nvSpPr>
          <p:cNvPr id="371" name="Google Shape;371;p48"/>
          <p:cNvSpPr txBox="1"/>
          <p:nvPr/>
        </p:nvSpPr>
        <p:spPr>
          <a:xfrm>
            <a:off x="8048625" y="4876800"/>
            <a:ext cx="2625725" cy="13604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72" name="Google Shape;372;p48"/>
          <p:cNvSpPr txBox="1"/>
          <p:nvPr/>
        </p:nvSpPr>
        <p:spPr>
          <a:xfrm>
            <a:off x="4495800" y="3538537"/>
            <a:ext cx="2554287" cy="29559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73" name="Google Shape;373;p48"/>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pic>
        <p:nvPicPr>
          <p:cNvPr id="374" name="Google Shape;374;p48"/>
          <p:cNvPicPr preferRelativeResize="0"/>
          <p:nvPr/>
        </p:nvPicPr>
        <p:blipFill rotWithShape="1">
          <a:blip r:embed="rId5">
            <a:alphaModFix/>
          </a:blip>
          <a:srcRect b="0" l="0" r="0" t="0"/>
          <a:stretch/>
        </p:blipFill>
        <p:spPr>
          <a:xfrm>
            <a:off x="1050925" y="4648200"/>
            <a:ext cx="2446337" cy="1835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31787" y="2770187"/>
            <a:ext cx="2414587" cy="1184275"/>
          </a:xfrm>
          <a:prstGeom prst="rect">
            <a:avLst/>
          </a:prstGeom>
          <a:noFill/>
          <a:ln>
            <a:noFill/>
          </a:ln>
        </p:spPr>
        <p:txBody>
          <a:bodyPr anchorCtr="0" anchor="ctr" bIns="0" lIns="0" spcFirstLastPara="1" rIns="0" wrap="square" tIns="81275">
            <a:noAutofit/>
          </a:bodyPr>
          <a:lstStyle/>
          <a:p>
            <a:pPr indent="0" lvl="0" marL="12700" rtl="0" algn="l">
              <a:lnSpc>
                <a:spcPct val="107500"/>
              </a:lnSpc>
              <a:spcBef>
                <a:spcPts val="0"/>
              </a:spcBef>
              <a:spcAft>
                <a:spcPts val="0"/>
              </a:spcAft>
              <a:buClr>
                <a:schemeClr val="dk1"/>
              </a:buClr>
              <a:buSzPts val="4000"/>
              <a:buFont typeface="Twentieth Century"/>
              <a:buNone/>
            </a:pPr>
            <a:r>
              <a:rPr b="0" i="0" lang="en-US" sz="4000" u="none">
                <a:solidFill>
                  <a:schemeClr val="dk1"/>
                </a:solidFill>
                <a:latin typeface="Twentieth Century"/>
                <a:ea typeface="Twentieth Century"/>
                <a:cs typeface="Twentieth Century"/>
                <a:sym typeface="Twentieth Century"/>
              </a:rPr>
              <a:t>COUNTER  SINKING BITS</a:t>
            </a:r>
            <a:endParaRPr/>
          </a:p>
        </p:txBody>
      </p:sp>
      <p:sp>
        <p:nvSpPr>
          <p:cNvPr id="380" name="Google Shape;380;p49"/>
          <p:cNvSpPr txBox="1"/>
          <p:nvPr/>
        </p:nvSpPr>
        <p:spPr>
          <a:xfrm>
            <a:off x="3992562" y="768350"/>
            <a:ext cx="6985000" cy="53117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81" name="Google Shape;381;p49"/>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nvSpPr>
        <p:spPr>
          <a:xfrm>
            <a:off x="331787" y="3044825"/>
            <a:ext cx="2430462"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Spot Facing</a:t>
            </a:r>
            <a:endParaRPr/>
          </a:p>
        </p:txBody>
      </p:sp>
      <p:sp>
        <p:nvSpPr>
          <p:cNvPr id="387" name="Google Shape;387;p50"/>
          <p:cNvSpPr txBox="1"/>
          <p:nvPr/>
        </p:nvSpPr>
        <p:spPr>
          <a:xfrm>
            <a:off x="2789237" y="319087"/>
            <a:ext cx="8745537" cy="3795712"/>
          </a:xfrm>
          <a:prstGeom prst="rect">
            <a:avLst/>
          </a:prstGeom>
          <a:noFill/>
          <a:ln>
            <a:noFill/>
          </a:ln>
        </p:spPr>
        <p:txBody>
          <a:bodyPr anchorCtr="0" anchor="t" bIns="0" lIns="0" spcFirstLastPara="1" rIns="0" wrap="square" tIns="13325">
            <a:noAutofit/>
          </a:bodyPr>
          <a:lstStyle/>
          <a:p>
            <a:pPr indent="-342900" lvl="0" marL="355600" marR="0" rtl="0" algn="just">
              <a:lnSpc>
                <a:spcPct val="100000"/>
              </a:lnSpc>
              <a:spcBef>
                <a:spcPts val="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Spot facing shown in figure is </a:t>
            </a:r>
            <a:r>
              <a:rPr b="1" i="0" lang="en-US" sz="2500" u="none">
                <a:solidFill>
                  <a:srgbClr val="FF0000"/>
                </a:solidFill>
                <a:latin typeface="Times New Roman"/>
                <a:ea typeface="Times New Roman"/>
                <a:cs typeface="Times New Roman"/>
                <a:sym typeface="Times New Roman"/>
              </a:rPr>
              <a:t>the process of producing a flat  machined surface generally around a hole perpendicular to the hole  axis.</a:t>
            </a:r>
            <a:endParaRPr/>
          </a:p>
          <a:p>
            <a:pPr indent="-342900" lvl="0" marL="355600" marR="0" rtl="0" algn="just">
              <a:lnSpc>
                <a:spcPct val="100000"/>
              </a:lnSpc>
              <a:spcBef>
                <a:spcPts val="1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This flat surface allows the bottom of a screw or bolt to </a:t>
            </a:r>
            <a:r>
              <a:rPr b="1" i="0" lang="en-US" sz="2500" u="none">
                <a:solidFill>
                  <a:srgbClr val="FF0000"/>
                </a:solidFill>
                <a:latin typeface="Times New Roman"/>
                <a:ea typeface="Times New Roman"/>
                <a:cs typeface="Times New Roman"/>
                <a:sym typeface="Times New Roman"/>
              </a:rPr>
              <a:t>seat squarely</a:t>
            </a:r>
            <a:endParaRPr b="0" i="0" sz="25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0"/>
              </a:spcBef>
              <a:spcAft>
                <a:spcPts val="0"/>
              </a:spcAft>
              <a:buClr>
                <a:srgbClr val="404040"/>
              </a:buClr>
              <a:buSzPts val="2500"/>
              <a:buFont typeface="Times New Roman"/>
              <a:buNone/>
            </a:pPr>
            <a:r>
              <a:rPr b="0" i="0" lang="en-US" sz="2500" u="none">
                <a:solidFill>
                  <a:srgbClr val="404040"/>
                </a:solidFill>
                <a:latin typeface="Times New Roman"/>
                <a:ea typeface="Times New Roman"/>
                <a:cs typeface="Times New Roman"/>
                <a:sym typeface="Times New Roman"/>
              </a:rPr>
              <a:t>with the material.</a:t>
            </a:r>
            <a:endParaRPr b="0" i="0" sz="25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11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Spot facing is commonly done on </a:t>
            </a:r>
            <a:r>
              <a:rPr b="1" i="0" lang="en-US" sz="2500" u="none">
                <a:solidFill>
                  <a:srgbClr val="FF0000"/>
                </a:solidFill>
                <a:latin typeface="Times New Roman"/>
                <a:ea typeface="Times New Roman"/>
                <a:cs typeface="Times New Roman"/>
                <a:sym typeface="Times New Roman"/>
              </a:rPr>
              <a:t>castings </a:t>
            </a:r>
            <a:r>
              <a:rPr b="0" i="0" lang="en-US" sz="2500" u="none">
                <a:solidFill>
                  <a:srgbClr val="404040"/>
                </a:solidFill>
                <a:latin typeface="Times New Roman"/>
                <a:ea typeface="Times New Roman"/>
                <a:cs typeface="Times New Roman"/>
                <a:sym typeface="Times New Roman"/>
              </a:rPr>
              <a:t>where irregular surfaces are  found.</a:t>
            </a:r>
            <a:endParaRPr b="0" i="0" sz="25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12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Spot facing may be performed on a drill press with a counter bore of  suitable size for the operation.</a:t>
            </a:r>
            <a:endParaRPr/>
          </a:p>
        </p:txBody>
      </p:sp>
      <p:grpSp>
        <p:nvGrpSpPr>
          <p:cNvPr id="388" name="Google Shape;388;p50"/>
          <p:cNvGrpSpPr/>
          <p:nvPr/>
        </p:nvGrpSpPr>
        <p:grpSpPr>
          <a:xfrm>
            <a:off x="4670425" y="4552950"/>
            <a:ext cx="2709392" cy="2095296"/>
            <a:chOff x="4775708" y="3573779"/>
            <a:chExt cx="2709710" cy="2604516"/>
          </a:xfrm>
        </p:grpSpPr>
        <p:sp>
          <p:nvSpPr>
            <p:cNvPr id="389" name="Google Shape;389;p50"/>
            <p:cNvSpPr txBox="1"/>
            <p:nvPr/>
          </p:nvSpPr>
          <p:spPr>
            <a:xfrm>
              <a:off x="5099767" y="3573779"/>
              <a:ext cx="2385651" cy="26045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90" name="Google Shape;390;p50"/>
            <p:cNvSpPr/>
            <p:nvPr/>
          </p:nvSpPr>
          <p:spPr>
            <a:xfrm>
              <a:off x="4775708" y="4512563"/>
              <a:ext cx="1298575" cy="158115"/>
            </a:xfrm>
            <a:custGeom>
              <a:rect b="b" l="l" r="r" t="t"/>
              <a:pathLst>
                <a:path extrusionOk="0" h="158114" w="1298575">
                  <a:moveTo>
                    <a:pt x="1188084" y="44068"/>
                  </a:moveTo>
                  <a:lnTo>
                    <a:pt x="1185466" y="81994"/>
                  </a:lnTo>
                  <a:lnTo>
                    <a:pt x="1204467" y="83312"/>
                  </a:lnTo>
                  <a:lnTo>
                    <a:pt x="1201801" y="121412"/>
                  </a:lnTo>
                  <a:lnTo>
                    <a:pt x="1182745" y="121412"/>
                  </a:lnTo>
                  <a:lnTo>
                    <a:pt x="1180211" y="158115"/>
                  </a:lnTo>
                  <a:lnTo>
                    <a:pt x="1268317" y="121412"/>
                  </a:lnTo>
                  <a:lnTo>
                    <a:pt x="1201801" y="121412"/>
                  </a:lnTo>
                  <a:lnTo>
                    <a:pt x="1182835" y="120097"/>
                  </a:lnTo>
                  <a:lnTo>
                    <a:pt x="1271473" y="120097"/>
                  </a:lnTo>
                  <a:lnTo>
                    <a:pt x="1298193" y="108966"/>
                  </a:lnTo>
                  <a:lnTo>
                    <a:pt x="1188084" y="44068"/>
                  </a:lnTo>
                  <a:close/>
                </a:path>
                <a:path extrusionOk="0" h="158114" w="1298575">
                  <a:moveTo>
                    <a:pt x="1185466" y="81994"/>
                  </a:moveTo>
                  <a:lnTo>
                    <a:pt x="1182835" y="120097"/>
                  </a:lnTo>
                  <a:lnTo>
                    <a:pt x="1201801" y="121412"/>
                  </a:lnTo>
                  <a:lnTo>
                    <a:pt x="1204467" y="83312"/>
                  </a:lnTo>
                  <a:lnTo>
                    <a:pt x="1185466" y="81994"/>
                  </a:lnTo>
                  <a:close/>
                </a:path>
                <a:path extrusionOk="0" h="158114" w="1298575">
                  <a:moveTo>
                    <a:pt x="2539" y="0"/>
                  </a:moveTo>
                  <a:lnTo>
                    <a:pt x="0" y="38100"/>
                  </a:lnTo>
                  <a:lnTo>
                    <a:pt x="1182835" y="120097"/>
                  </a:lnTo>
                  <a:lnTo>
                    <a:pt x="1185466" y="81994"/>
                  </a:lnTo>
                  <a:lnTo>
                    <a:pt x="253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grpSp>
      <p:sp>
        <p:nvSpPr>
          <p:cNvPr id="391" name="Google Shape;391;p50"/>
          <p:cNvSpPr txBox="1"/>
          <p:nvPr/>
        </p:nvSpPr>
        <p:spPr>
          <a:xfrm>
            <a:off x="5319712" y="4151312"/>
            <a:ext cx="1020762" cy="3302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Clr>
                <a:schemeClr val="dk1"/>
              </a:buClr>
              <a:buSzPts val="2000"/>
              <a:buFont typeface="Trebuchet MS"/>
              <a:buNone/>
            </a:pPr>
            <a:r>
              <a:rPr b="1" i="0" lang="en-US" sz="2000" u="none">
                <a:solidFill>
                  <a:schemeClr val="dk1"/>
                </a:solidFill>
                <a:latin typeface="Trebuchet MS"/>
                <a:ea typeface="Trebuchet MS"/>
                <a:cs typeface="Trebuchet MS"/>
                <a:sym typeface="Trebuchet MS"/>
              </a:rPr>
              <a:t>spot face</a:t>
            </a:r>
            <a:endParaRPr/>
          </a:p>
        </p:txBody>
      </p:sp>
      <p:sp>
        <p:nvSpPr>
          <p:cNvPr id="392" name="Google Shape;392;p50"/>
          <p:cNvSpPr txBox="1"/>
          <p:nvPr/>
        </p:nvSpPr>
        <p:spPr>
          <a:xfrm>
            <a:off x="8493125" y="5257800"/>
            <a:ext cx="2149475" cy="91916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393" name="Google Shape;393;p50"/>
          <p:cNvSpPr txBox="1"/>
          <p:nvPr/>
        </p:nvSpPr>
        <p:spPr>
          <a:xfrm>
            <a:off x="8493125" y="4346575"/>
            <a:ext cx="1870075" cy="400050"/>
          </a:xfrm>
          <a:prstGeom prst="rect">
            <a:avLst/>
          </a:prstGeom>
          <a:solidFill>
            <a:srgbClr val="77D9E8"/>
          </a:solidFill>
          <a:ln>
            <a:noFill/>
          </a:ln>
        </p:spPr>
        <p:txBody>
          <a:bodyPr anchorCtr="0" anchor="t" bIns="0" lIns="0" spcFirstLastPara="1" rIns="0" wrap="square" tIns="29200">
            <a:noAutofit/>
          </a:bodyPr>
          <a:lstStyle/>
          <a:p>
            <a:pPr indent="0" lvl="0" marL="92075" marR="0" rtl="0" algn="l">
              <a:lnSpc>
                <a:spcPct val="100000"/>
              </a:lnSpc>
              <a:spcBef>
                <a:spcPts val="0"/>
              </a:spcBef>
              <a:spcAft>
                <a:spcPts val="0"/>
              </a:spcAft>
              <a:buClr>
                <a:schemeClr val="dk1"/>
              </a:buClr>
              <a:buSzPts val="2000"/>
              <a:buFont typeface="Trebuchet MS"/>
              <a:buNone/>
            </a:pPr>
            <a:r>
              <a:rPr b="1" i="0" lang="en-US" sz="2000" u="none">
                <a:solidFill>
                  <a:schemeClr val="dk1"/>
                </a:solidFill>
                <a:latin typeface="Trebuchet MS"/>
                <a:ea typeface="Trebuchet MS"/>
                <a:cs typeface="Trebuchet MS"/>
                <a:sym typeface="Trebuchet MS"/>
              </a:rPr>
              <a:t>To seat a nut</a:t>
            </a:r>
            <a:endParaRPr/>
          </a:p>
        </p:txBody>
      </p:sp>
      <p:sp>
        <p:nvSpPr>
          <p:cNvPr id="394" name="Google Shape;394;p50"/>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pic>
        <p:nvPicPr>
          <p:cNvPr id="395" name="Google Shape;395;p50"/>
          <p:cNvPicPr preferRelativeResize="0"/>
          <p:nvPr/>
        </p:nvPicPr>
        <p:blipFill rotWithShape="1">
          <a:blip r:embed="rId5">
            <a:alphaModFix/>
          </a:blip>
          <a:srcRect b="0" l="0" r="0" t="0"/>
          <a:stretch/>
        </p:blipFill>
        <p:spPr>
          <a:xfrm>
            <a:off x="339725" y="4211637"/>
            <a:ext cx="3903662" cy="248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11955462" y="6465887"/>
            <a:ext cx="157162"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166" name="Google Shape;166;p24"/>
          <p:cNvSpPr txBox="1"/>
          <p:nvPr/>
        </p:nvSpPr>
        <p:spPr>
          <a:xfrm>
            <a:off x="3948112" y="1344612"/>
            <a:ext cx="5422900" cy="4360862"/>
          </a:xfrm>
          <a:prstGeom prst="rect">
            <a:avLst/>
          </a:prstGeom>
          <a:noFill/>
          <a:ln>
            <a:noFill/>
          </a:ln>
        </p:spPr>
        <p:txBody>
          <a:bodyPr anchorCtr="0" anchor="t" bIns="0" lIns="0" spcFirstLastPara="1" rIns="0" wrap="square" tIns="128250">
            <a:noAutofit/>
          </a:bodyPr>
          <a:lstStyle/>
          <a:p>
            <a:pPr indent="-457200" lvl="0" marL="469900" marR="0" rtl="0" algn="l">
              <a:lnSpc>
                <a:spcPct val="100000"/>
              </a:lnSpc>
              <a:spcBef>
                <a:spcPts val="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Portable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Upright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Sensitive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Radial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Gang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Multi-spindle drilling press</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Automatic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Turret drilling machine</a:t>
            </a:r>
            <a:endParaRPr/>
          </a:p>
          <a:p>
            <a:pPr indent="-457200" lvl="0" marL="469900" marR="0" rtl="0" algn="l">
              <a:lnSpc>
                <a:spcPct val="100000"/>
              </a:lnSpc>
              <a:spcBef>
                <a:spcPts val="900"/>
              </a:spcBef>
              <a:spcAft>
                <a:spcPts val="0"/>
              </a:spcAft>
              <a:buClr>
                <a:srgbClr val="0E6EC5"/>
              </a:buClr>
              <a:buSzPts val="2400"/>
              <a:buFont typeface="Trebuchet MS"/>
              <a:buAutoNum type="arabicPeriod"/>
            </a:pPr>
            <a:r>
              <a:rPr b="0" i="0" lang="en-US" sz="2400" u="none">
                <a:solidFill>
                  <a:schemeClr val="dk1"/>
                </a:solidFill>
                <a:latin typeface="Trebuchet MS"/>
                <a:ea typeface="Trebuchet MS"/>
                <a:cs typeface="Trebuchet MS"/>
                <a:sym typeface="Trebuchet MS"/>
              </a:rPr>
              <a:t>Numerically controlled drilling  machine</a:t>
            </a:r>
            <a:endParaRPr/>
          </a:p>
        </p:txBody>
      </p:sp>
      <p:sp>
        <p:nvSpPr>
          <p:cNvPr id="167" name="Google Shape;167;p24"/>
          <p:cNvSpPr txBox="1"/>
          <p:nvPr/>
        </p:nvSpPr>
        <p:spPr>
          <a:xfrm>
            <a:off x="3017837" y="860425"/>
            <a:ext cx="635317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3200"/>
              <a:buFont typeface="Times New Roman"/>
              <a:buNone/>
            </a:pPr>
            <a:r>
              <a:rPr b="1" i="0" lang="en-US" sz="3200" u="none">
                <a:solidFill>
                  <a:srgbClr val="404040"/>
                </a:solidFill>
                <a:latin typeface="Times New Roman"/>
                <a:ea typeface="Times New Roman"/>
                <a:cs typeface="Times New Roman"/>
                <a:sym typeface="Times New Roman"/>
              </a:rPr>
              <a:t>TYPES OF DRILLING  MACHINES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nvSpPr>
        <p:spPr>
          <a:xfrm>
            <a:off x="331787" y="3044825"/>
            <a:ext cx="1666875" cy="6350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Tapping</a:t>
            </a:r>
            <a:endParaRPr/>
          </a:p>
        </p:txBody>
      </p:sp>
      <p:sp>
        <p:nvSpPr>
          <p:cNvPr id="401" name="Google Shape;401;p51"/>
          <p:cNvSpPr txBox="1"/>
          <p:nvPr/>
        </p:nvSpPr>
        <p:spPr>
          <a:xfrm>
            <a:off x="2970212" y="304800"/>
            <a:ext cx="8453437" cy="2176462"/>
          </a:xfrm>
          <a:prstGeom prst="rect">
            <a:avLst/>
          </a:prstGeom>
          <a:noFill/>
          <a:ln>
            <a:noFill/>
          </a:ln>
        </p:spPr>
        <p:txBody>
          <a:bodyPr anchorCtr="0" anchor="t" bIns="0" lIns="0" spcFirstLastPara="1" rIns="0" wrap="square" tIns="47625">
            <a:noAutofit/>
          </a:bodyPr>
          <a:lstStyle/>
          <a:p>
            <a:pPr indent="-342900" lvl="0" marL="355600" marR="0" rtl="0" algn="just">
              <a:lnSpc>
                <a:spcPct val="100000"/>
              </a:lnSpc>
              <a:spcBef>
                <a:spcPts val="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Tapping is a thread cutting for producing internal threads.</a:t>
            </a:r>
            <a:endParaRPr/>
          </a:p>
          <a:p>
            <a:pPr indent="-342900" lvl="0" marL="355600" marR="0" rtl="0" algn="just">
              <a:lnSpc>
                <a:spcPct val="100000"/>
              </a:lnSpc>
              <a:spcBef>
                <a:spcPts val="3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Tapping uses multi- point cutting tool called taps may be done  manually or on machine like drills.</a:t>
            </a:r>
            <a:endParaRPr b="0" i="0" sz="25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11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The tapping attachment used with the drill permits forward  rotation of the tap when it is cutting and fast reverse rotation for  withdrawal.</a:t>
            </a:r>
            <a:endParaRPr/>
          </a:p>
        </p:txBody>
      </p:sp>
      <p:sp>
        <p:nvSpPr>
          <p:cNvPr id="402" name="Google Shape;402;p51"/>
          <p:cNvSpPr txBox="1"/>
          <p:nvPr/>
        </p:nvSpPr>
        <p:spPr>
          <a:xfrm>
            <a:off x="4184650" y="3181350"/>
            <a:ext cx="2979737" cy="27320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403" name="Google Shape;403;p51"/>
          <p:cNvSpPr txBox="1"/>
          <p:nvPr/>
        </p:nvSpPr>
        <p:spPr>
          <a:xfrm>
            <a:off x="7832725" y="3181350"/>
            <a:ext cx="3590925" cy="273208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404" name="Google Shape;404;p51"/>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nvSpPr>
        <p:spPr>
          <a:xfrm>
            <a:off x="3532187" y="360362"/>
            <a:ext cx="8258175" cy="62690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410" name="Google Shape;410;p52"/>
          <p:cNvSpPr txBox="1"/>
          <p:nvPr>
            <p:ph type="title"/>
          </p:nvPr>
        </p:nvSpPr>
        <p:spPr>
          <a:xfrm>
            <a:off x="331787" y="2833687"/>
            <a:ext cx="1814512" cy="1076325"/>
          </a:xfrm>
          <a:prstGeom prst="rect">
            <a:avLst/>
          </a:prstGeom>
          <a:noFill/>
          <a:ln>
            <a:noFill/>
          </a:ln>
        </p:spPr>
        <p:txBody>
          <a:bodyPr anchorCtr="0" anchor="ctr" bIns="0" lIns="0" spcFirstLastPara="1" rIns="0" wrap="square" tIns="69850">
            <a:noAutofit/>
          </a:bodyPr>
          <a:lstStyle/>
          <a:p>
            <a:pPr indent="0" lvl="0" marL="12700" rtl="0" algn="l">
              <a:lnSpc>
                <a:spcPct val="108333"/>
              </a:lnSpc>
              <a:spcBef>
                <a:spcPts val="0"/>
              </a:spcBef>
              <a:spcAft>
                <a:spcPts val="0"/>
              </a:spcAft>
              <a:buClr>
                <a:schemeClr val="dk1"/>
              </a:buClr>
              <a:buSzPts val="3600"/>
              <a:buFont typeface="Twentieth Century"/>
              <a:buNone/>
            </a:pPr>
            <a:r>
              <a:rPr b="0" i="0" lang="en-US" sz="3600" u="none">
                <a:solidFill>
                  <a:schemeClr val="dk1"/>
                </a:solidFill>
                <a:latin typeface="Twentieth Century"/>
                <a:ea typeface="Twentieth Century"/>
                <a:cs typeface="Twentieth Century"/>
                <a:sym typeface="Twentieth Century"/>
              </a:rPr>
              <a:t>DRILLING  LUBRICANTS</a:t>
            </a:r>
            <a:endParaRPr/>
          </a:p>
        </p:txBody>
      </p:sp>
      <p:sp>
        <p:nvSpPr>
          <p:cNvPr id="411" name="Google Shape;411;p52"/>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nvSpPr>
        <p:spPr>
          <a:xfrm>
            <a:off x="79375" y="2959100"/>
            <a:ext cx="2974975" cy="1074737"/>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SAFETY  PRECAUTIONS</a:t>
            </a:r>
            <a:endParaRPr/>
          </a:p>
        </p:txBody>
      </p:sp>
      <p:sp>
        <p:nvSpPr>
          <p:cNvPr id="417" name="Google Shape;417;p53"/>
          <p:cNvSpPr/>
          <p:nvPr/>
        </p:nvSpPr>
        <p:spPr>
          <a:xfrm>
            <a:off x="3657600" y="957262"/>
            <a:ext cx="8064500" cy="4894262"/>
          </a:xfrm>
          <a:custGeom>
            <a:rect b="b" l="l" r="r" t="t"/>
            <a:pathLst>
              <a:path extrusionOk="0" h="4893945" w="8063865">
                <a:moveTo>
                  <a:pt x="8063483" y="0"/>
                </a:moveTo>
                <a:lnTo>
                  <a:pt x="0" y="0"/>
                </a:lnTo>
                <a:lnTo>
                  <a:pt x="0" y="4893564"/>
                </a:lnTo>
                <a:lnTo>
                  <a:pt x="8063483" y="4893564"/>
                </a:lnTo>
                <a:lnTo>
                  <a:pt x="8063483" y="0"/>
                </a:lnTo>
                <a:close/>
              </a:path>
            </a:pathLst>
          </a:custGeom>
          <a:solidFill>
            <a:srgbClr val="B5ECF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418" name="Google Shape;418;p53"/>
          <p:cNvSpPr txBox="1"/>
          <p:nvPr/>
        </p:nvSpPr>
        <p:spPr>
          <a:xfrm>
            <a:off x="3736975" y="1006475"/>
            <a:ext cx="7800975" cy="1122362"/>
          </a:xfrm>
          <a:prstGeom prst="rect">
            <a:avLst/>
          </a:prstGeom>
          <a:noFill/>
          <a:ln>
            <a:noFill/>
          </a:ln>
        </p:spPr>
        <p:txBody>
          <a:bodyPr anchorCtr="0" anchor="t" bIns="0" lIns="0" spcFirstLastPara="1" rIns="0" wrap="square" tIns="12700">
            <a:noAutofit/>
          </a:bodyPr>
          <a:lstStyle/>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Do not support the workplaces by hand. Use a holding  device to prevent the workpiece from being tom from  the operator’s hand.</a:t>
            </a:r>
            <a:endParaRPr/>
          </a:p>
        </p:txBody>
      </p:sp>
      <p:sp>
        <p:nvSpPr>
          <p:cNvPr id="419" name="Google Shape;419;p53"/>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420" name="Google Shape;420;p53"/>
          <p:cNvSpPr txBox="1"/>
          <p:nvPr/>
        </p:nvSpPr>
        <p:spPr>
          <a:xfrm>
            <a:off x="3736975" y="2468562"/>
            <a:ext cx="7261225" cy="757237"/>
          </a:xfrm>
          <a:prstGeom prst="rect">
            <a:avLst/>
          </a:prstGeom>
          <a:noFill/>
          <a:ln>
            <a:noFill/>
          </a:ln>
        </p:spPr>
        <p:txBody>
          <a:bodyPr anchorCtr="0" anchor="t" bIns="0" lIns="0" spcFirstLastPara="1" rIns="0" wrap="square" tIns="12700">
            <a:noAutofit/>
          </a:bodyPr>
          <a:lstStyle/>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Never make any adjustments while the machine is</a:t>
            </a:r>
            <a:endParaRPr/>
          </a:p>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operating.</a:t>
            </a:r>
            <a:endParaRPr/>
          </a:p>
        </p:txBody>
      </p:sp>
      <p:sp>
        <p:nvSpPr>
          <p:cNvPr id="421" name="Google Shape;421;p53"/>
          <p:cNvSpPr txBox="1"/>
          <p:nvPr/>
        </p:nvSpPr>
        <p:spPr>
          <a:xfrm>
            <a:off x="3736975" y="3565525"/>
            <a:ext cx="7669212" cy="392112"/>
          </a:xfrm>
          <a:prstGeom prst="rect">
            <a:avLst/>
          </a:prstGeom>
          <a:noFill/>
          <a:ln>
            <a:noFill/>
          </a:ln>
        </p:spPr>
        <p:txBody>
          <a:bodyPr anchorCtr="0" anchor="t" bIns="0" lIns="0" spcFirstLastPara="1" rIns="0" wrap="square" tIns="12700">
            <a:noAutofit/>
          </a:bodyPr>
          <a:lstStyle/>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Never clean away chips with your hand. Use a brush.</a:t>
            </a:r>
            <a:endParaRPr/>
          </a:p>
        </p:txBody>
      </p:sp>
      <p:sp>
        <p:nvSpPr>
          <p:cNvPr id="422" name="Google Shape;422;p53"/>
          <p:cNvSpPr txBox="1"/>
          <p:nvPr/>
        </p:nvSpPr>
        <p:spPr>
          <a:xfrm>
            <a:off x="3736975" y="4298950"/>
            <a:ext cx="7429500" cy="1489075"/>
          </a:xfrm>
          <a:prstGeom prst="rect">
            <a:avLst/>
          </a:prstGeom>
          <a:noFill/>
          <a:ln>
            <a:noFill/>
          </a:ln>
        </p:spPr>
        <p:txBody>
          <a:bodyPr anchorCtr="0" anchor="t" bIns="0" lIns="0" spcFirstLastPara="1" rIns="0" wrap="square" tIns="12700">
            <a:noAutofit/>
          </a:bodyPr>
          <a:lstStyle/>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Keep all loose clothing away from turning tools.</a:t>
            </a:r>
            <a:endParaRPr/>
          </a:p>
          <a:p>
            <a:pPr indent="-298450" lvl="0" marL="469900" marR="0" rtl="0" algn="l">
              <a:lnSpc>
                <a:spcPct val="100000"/>
              </a:lnSpc>
              <a:spcBef>
                <a:spcPts val="0"/>
              </a:spcBef>
              <a:spcAft>
                <a:spcPts val="0"/>
              </a:spcAft>
              <a:buClr>
                <a:schemeClr val="dk1"/>
              </a:buClr>
              <a:buSzPts val="2500"/>
              <a:buFont typeface="Arial"/>
              <a:buNone/>
            </a:pPr>
            <a:r>
              <a:t/>
            </a:r>
            <a:endParaRPr b="0" i="0" sz="2500" u="none">
              <a:solidFill>
                <a:schemeClr val="dk1"/>
              </a:solidFill>
              <a:latin typeface="Arial"/>
              <a:ea typeface="Arial"/>
              <a:cs typeface="Arial"/>
              <a:sym typeface="Arial"/>
            </a:endParaRPr>
          </a:p>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Make sure that the cutting tools are running straight</a:t>
            </a:r>
            <a:endParaRPr/>
          </a:p>
          <a:p>
            <a:pPr indent="-457200" lvl="0" marL="469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before starting the operation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nvSpPr>
        <p:spPr>
          <a:xfrm>
            <a:off x="5124450" y="609600"/>
            <a:ext cx="1943100" cy="569912"/>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TAPPING</a:t>
            </a:r>
            <a:endParaRPr/>
          </a:p>
        </p:txBody>
      </p:sp>
      <p:sp>
        <p:nvSpPr>
          <p:cNvPr id="428" name="Google Shape;428;p54"/>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pic>
        <p:nvPicPr>
          <p:cNvPr id="429" name="Google Shape;429;p54"/>
          <p:cNvPicPr preferRelativeResize="0"/>
          <p:nvPr/>
        </p:nvPicPr>
        <p:blipFill rotWithShape="1">
          <a:blip r:embed="rId3">
            <a:alphaModFix/>
          </a:blip>
          <a:srcRect b="0" l="0" r="0" t="0"/>
          <a:stretch/>
        </p:blipFill>
        <p:spPr>
          <a:xfrm>
            <a:off x="3124200" y="1384300"/>
            <a:ext cx="5638800" cy="4835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435" name="Google Shape;435;p55"/>
          <p:cNvSpPr txBox="1"/>
          <p:nvPr/>
        </p:nvSpPr>
        <p:spPr>
          <a:xfrm>
            <a:off x="952500" y="1036637"/>
            <a:ext cx="10287000" cy="586263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To create a internal thread in a piece of material (normally metal) a tap and tap wrench are normally used, this technique is normally referred to as tapping metal or to tap metal. </a:t>
            </a:r>
            <a:endParaRPr/>
          </a:p>
          <a:p>
            <a:pPr indent="0" lvl="0" marL="0" marR="0" rtl="0" algn="just">
              <a:lnSpc>
                <a:spcPct val="100000"/>
              </a:lnSpc>
              <a:spcBef>
                <a:spcPts val="0"/>
              </a:spcBef>
              <a:spcAft>
                <a:spcPts val="0"/>
              </a:spcAft>
              <a:buClr>
                <a:schemeClr val="dk1"/>
              </a:buClr>
              <a:buSzPts val="2500"/>
              <a:buFont typeface="Twentieth Century"/>
              <a:buNone/>
            </a:pPr>
            <a:r>
              <a:t/>
            </a:r>
            <a:endParaRPr b="0" i="0" sz="25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When tapping metal it is important to use the correct type of tap for the item that you are drilling and also the correct type of lubricant for the particular material that you are tapping.</a:t>
            </a:r>
            <a:endParaRPr/>
          </a:p>
          <a:p>
            <a:pPr indent="0" lvl="0" marL="0" marR="0" rtl="0" algn="just">
              <a:lnSpc>
                <a:spcPct val="100000"/>
              </a:lnSpc>
              <a:spcBef>
                <a:spcPts val="0"/>
              </a:spcBef>
              <a:spcAft>
                <a:spcPts val="0"/>
              </a:spcAft>
              <a:buClr>
                <a:schemeClr val="dk1"/>
              </a:buClr>
              <a:buSzPts val="2500"/>
              <a:buFont typeface="Twentieth Century"/>
              <a:buNone/>
            </a:pPr>
            <a:r>
              <a:t/>
            </a:r>
            <a:endParaRPr b="0" i="0" sz="25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Taps can be made from carbon steel or high speed steel (HSS). HSS taps are normally the best quality and are the dearer of the two sets.</a:t>
            </a:r>
            <a:endParaRPr/>
          </a:p>
          <a:p>
            <a:pPr indent="0" lvl="0" marL="0" marR="0" rtl="0" algn="just">
              <a:lnSpc>
                <a:spcPct val="100000"/>
              </a:lnSpc>
              <a:spcBef>
                <a:spcPts val="0"/>
              </a:spcBef>
              <a:spcAft>
                <a:spcPts val="0"/>
              </a:spcAft>
              <a:buClr>
                <a:schemeClr val="dk1"/>
              </a:buClr>
              <a:buSzPts val="2500"/>
              <a:buFont typeface="Twentieth Century"/>
              <a:buNone/>
            </a:pPr>
            <a:r>
              <a:t/>
            </a:r>
            <a:endParaRPr b="0" i="0" sz="25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All taps designed to be used by hand have a square on the end which will fit into a tap wrench. The makers name and tap size is also found on the shank of the tap.</a:t>
            </a:r>
            <a:endParaRPr/>
          </a:p>
          <a:p>
            <a:pPr indent="0" lvl="0" marL="0" marR="0" rtl="0" algn="l">
              <a:lnSpc>
                <a:spcPct val="100000"/>
              </a:lnSpc>
              <a:spcBef>
                <a:spcPts val="0"/>
              </a:spcBef>
              <a:spcAft>
                <a:spcPts val="0"/>
              </a:spcAft>
              <a:buNone/>
            </a:pPr>
            <a:r>
              <a:t/>
            </a:r>
            <a:endParaRPr b="0" i="0" sz="2500" u="none">
              <a:solidFill>
                <a:schemeClr val="dk1"/>
              </a:solidFill>
              <a:latin typeface="Times New Roman"/>
              <a:ea typeface="Times New Roman"/>
              <a:cs typeface="Times New Roman"/>
              <a:sym typeface="Times New Roman"/>
            </a:endParaRPr>
          </a:p>
        </p:txBody>
      </p:sp>
      <p:sp>
        <p:nvSpPr>
          <p:cNvPr id="436" name="Google Shape;436;p55"/>
          <p:cNvSpPr txBox="1"/>
          <p:nvPr/>
        </p:nvSpPr>
        <p:spPr>
          <a:xfrm>
            <a:off x="5029200" y="84137"/>
            <a:ext cx="1943100" cy="569912"/>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TAPPING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442" name="Google Shape;442;p56"/>
          <p:cNvSpPr txBox="1"/>
          <p:nvPr/>
        </p:nvSpPr>
        <p:spPr>
          <a:xfrm>
            <a:off x="4533900" y="228600"/>
            <a:ext cx="3124200" cy="569912"/>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TAPPING TOOL</a:t>
            </a:r>
            <a:endParaRPr/>
          </a:p>
        </p:txBody>
      </p:sp>
      <p:sp>
        <p:nvSpPr>
          <p:cNvPr id="443" name="Google Shape;443;p56"/>
          <p:cNvSpPr txBox="1"/>
          <p:nvPr/>
        </p:nvSpPr>
        <p:spPr>
          <a:xfrm>
            <a:off x="1447800" y="914400"/>
            <a:ext cx="9677400" cy="477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Hand taps come in three basic configurations -Taper, Plug and Bottoming</a:t>
            </a:r>
            <a:endParaRPr/>
          </a:p>
        </p:txBody>
      </p:sp>
      <p:pic>
        <p:nvPicPr>
          <p:cNvPr id="444" name="Google Shape;444;p56"/>
          <p:cNvPicPr preferRelativeResize="0"/>
          <p:nvPr/>
        </p:nvPicPr>
        <p:blipFill rotWithShape="1">
          <a:blip r:embed="rId3">
            <a:alphaModFix/>
          </a:blip>
          <a:srcRect b="0" l="0" r="0" t="0"/>
          <a:stretch/>
        </p:blipFill>
        <p:spPr>
          <a:xfrm>
            <a:off x="3200400" y="1676400"/>
            <a:ext cx="4643437" cy="46434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7"/>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450" name="Google Shape;450;p57"/>
          <p:cNvSpPr txBox="1"/>
          <p:nvPr/>
        </p:nvSpPr>
        <p:spPr>
          <a:xfrm>
            <a:off x="4533900" y="228600"/>
            <a:ext cx="3124200" cy="569912"/>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TAPPING TOOL</a:t>
            </a:r>
            <a:endParaRPr/>
          </a:p>
        </p:txBody>
      </p:sp>
      <p:sp>
        <p:nvSpPr>
          <p:cNvPr id="451" name="Google Shape;451;p57"/>
          <p:cNvSpPr txBox="1"/>
          <p:nvPr/>
        </p:nvSpPr>
        <p:spPr>
          <a:xfrm>
            <a:off x="287337" y="793750"/>
            <a:ext cx="11582400" cy="15843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TAPER</a:t>
            </a:r>
            <a:r>
              <a:rPr b="0" i="0" lang="en-US" sz="2400" u="none">
                <a:solidFill>
                  <a:schemeClr val="dk1"/>
                </a:solidFill>
                <a:latin typeface="Times New Roman"/>
                <a:ea typeface="Times New Roman"/>
                <a:cs typeface="Times New Roman"/>
                <a:sym typeface="Times New Roman"/>
              </a:rPr>
              <a:t> taps have the first 7 – 10 threads at the tip ground flatter than the main body of the tap to enable easy starting of the threads in the hole. Sometimes called a starter tap, taper taps can be used to start the thread in a blind hole for another tap to finish or used to cut threads all the way on a through hole.</a:t>
            </a:r>
            <a:endParaRPr/>
          </a:p>
        </p:txBody>
      </p:sp>
      <p:sp>
        <p:nvSpPr>
          <p:cNvPr id="452" name="Google Shape;452;p57"/>
          <p:cNvSpPr txBox="1"/>
          <p:nvPr/>
        </p:nvSpPr>
        <p:spPr>
          <a:xfrm>
            <a:off x="287337" y="2554287"/>
            <a:ext cx="11582400" cy="23082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PLUG</a:t>
            </a:r>
            <a:r>
              <a:rPr b="0" i="0" lang="en-US" sz="2400" u="none">
                <a:solidFill>
                  <a:schemeClr val="dk1"/>
                </a:solidFill>
                <a:latin typeface="Times New Roman"/>
                <a:ea typeface="Times New Roman"/>
                <a:cs typeface="Times New Roman"/>
                <a:sym typeface="Times New Roman"/>
              </a:rPr>
              <a:t> taps are like taper taps in that they have tapered threads at the starting end of the tap,  the difference is there are fewer of them, usually the first 3-5 threads, so you get to cutting a full thread sooner. Although not as easy to start as a taper tap, they can be used to start a thread. If you can only buy one type of tap, and you’re a patient user, plug taps can be a good choice because they are still easy to start, but they can also form complete threads deeper into a blind hole than a taper tap.</a:t>
            </a:r>
            <a:endParaRPr/>
          </a:p>
        </p:txBody>
      </p:sp>
      <p:sp>
        <p:nvSpPr>
          <p:cNvPr id="453" name="Google Shape;453;p57"/>
          <p:cNvSpPr txBox="1"/>
          <p:nvPr/>
        </p:nvSpPr>
        <p:spPr>
          <a:xfrm>
            <a:off x="381000" y="5265737"/>
            <a:ext cx="11733212" cy="12001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BOTTOMING</a:t>
            </a:r>
            <a:r>
              <a:rPr b="0" i="0" lang="en-US" sz="2400" u="none">
                <a:solidFill>
                  <a:schemeClr val="dk1"/>
                </a:solidFill>
                <a:latin typeface="Times New Roman"/>
                <a:ea typeface="Times New Roman"/>
                <a:cs typeface="Times New Roman"/>
                <a:sym typeface="Times New Roman"/>
              </a:rPr>
              <a:t> taps have no ground threads at the starting end and are generally used after, and in conjunction with a taper or plug tap. Bottom taps can cut threads to the bottom of blind holes although they do not do well at starting threads.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txBox="1"/>
          <p:nvPr/>
        </p:nvSpPr>
        <p:spPr>
          <a:xfrm>
            <a:off x="11869737" y="6465887"/>
            <a:ext cx="244475" cy="177800"/>
          </a:xfrm>
          <a:prstGeom prst="rect">
            <a:avLst/>
          </a:prstGeom>
          <a:noFill/>
          <a:ln>
            <a:noFill/>
          </a:ln>
        </p:spPr>
        <p:txBody>
          <a:bodyPr anchorCtr="0" anchor="t" bIns="0" lIns="0" spcFirstLastPara="1" rIns="0" wrap="square" tIns="0">
            <a:noAutofit/>
          </a:bodyPr>
          <a:lstStyle/>
          <a:p>
            <a:pPr indent="0" lvl="0" marL="47625"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459" name="Google Shape;459;p58"/>
          <p:cNvSpPr txBox="1"/>
          <p:nvPr/>
        </p:nvSpPr>
        <p:spPr>
          <a:xfrm>
            <a:off x="2628900" y="228600"/>
            <a:ext cx="6934200" cy="569912"/>
          </a:xfrm>
          <a:prstGeom prst="rect">
            <a:avLst/>
          </a:prstGeom>
          <a:noFill/>
          <a:ln>
            <a:noFill/>
          </a:ln>
        </p:spPr>
        <p:txBody>
          <a:bodyPr anchorCtr="0" anchor="t" bIns="0" lIns="0" spcFirstLastPara="1" rIns="0" wrap="square" tIns="69850">
            <a:noAutofit/>
          </a:bodyPr>
          <a:lstStyle/>
          <a:p>
            <a:pPr indent="0" lvl="0" marL="12700" marR="0" rtl="0" algn="l">
              <a:lnSpc>
                <a:spcPct val="108333"/>
              </a:lnSpc>
              <a:spcBef>
                <a:spcPts val="0"/>
              </a:spcBef>
              <a:spcAft>
                <a:spcPts val="0"/>
              </a:spcAft>
              <a:buClr>
                <a:schemeClr val="dk1"/>
              </a:buClr>
              <a:buSzPts val="3600"/>
              <a:buFont typeface="Trebuchet MS"/>
              <a:buNone/>
            </a:pPr>
            <a:r>
              <a:rPr b="1" i="0" lang="en-US" sz="3600" u="none">
                <a:solidFill>
                  <a:schemeClr val="dk1"/>
                </a:solidFill>
                <a:latin typeface="Trebuchet MS"/>
                <a:ea typeface="Trebuchet MS"/>
                <a:cs typeface="Trebuchet MS"/>
                <a:sym typeface="Trebuchet MS"/>
              </a:rPr>
              <a:t>TAPPING TOOL HOLDING DEVICE</a:t>
            </a:r>
            <a:endParaRPr/>
          </a:p>
        </p:txBody>
      </p:sp>
      <p:sp>
        <p:nvSpPr>
          <p:cNvPr id="460" name="Google Shape;460;p58"/>
          <p:cNvSpPr txBox="1"/>
          <p:nvPr/>
        </p:nvSpPr>
        <p:spPr>
          <a:xfrm>
            <a:off x="990600" y="990600"/>
            <a:ext cx="10363200" cy="2919412"/>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Clr>
                <a:srgbClr val="444444"/>
              </a:buClr>
              <a:buSzPts val="2500"/>
              <a:buFont typeface="Times New Roman"/>
              <a:buNone/>
            </a:pPr>
            <a:r>
              <a:rPr b="0" i="0" lang="en-US" sz="2500" u="none">
                <a:solidFill>
                  <a:srgbClr val="444444"/>
                </a:solidFill>
                <a:latin typeface="Times New Roman"/>
                <a:ea typeface="Times New Roman"/>
                <a:cs typeface="Times New Roman"/>
                <a:sym typeface="Times New Roman"/>
              </a:rPr>
              <a:t>	There are several different types of tap wrench available. This tap uses a chuck to hold the tap, this type is also available in a ratchet version which is useful when tapping in tight places.</a:t>
            </a:r>
            <a:endParaRPr/>
          </a:p>
          <a:p>
            <a:pPr indent="0" lvl="0" marL="0" marR="0" rtl="0" algn="just">
              <a:lnSpc>
                <a:spcPct val="107000"/>
              </a:lnSpc>
              <a:spcBef>
                <a:spcPts val="150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	A tap wrench or a T-handle tap wrench provides driving torque while hand tapping. </a:t>
            </a:r>
            <a:endParaRPr/>
          </a:p>
          <a:p>
            <a:pPr indent="0" lvl="0" marL="0" marR="0" rtl="0" algn="l">
              <a:lnSpc>
                <a:spcPct val="100000"/>
              </a:lnSpc>
              <a:spcBef>
                <a:spcPts val="1500"/>
              </a:spcBef>
              <a:spcAft>
                <a:spcPts val="0"/>
              </a:spcAft>
              <a:buNone/>
            </a:pPr>
            <a:r>
              <a:t/>
            </a:r>
            <a:endParaRPr b="0" i="0" sz="2500" u="none">
              <a:solidFill>
                <a:schemeClr val="dk1"/>
              </a:solidFill>
              <a:latin typeface="Times New Roman"/>
              <a:ea typeface="Times New Roman"/>
              <a:cs typeface="Times New Roman"/>
              <a:sym typeface="Times New Roman"/>
            </a:endParaRPr>
          </a:p>
        </p:txBody>
      </p:sp>
      <p:pic>
        <p:nvPicPr>
          <p:cNvPr id="461" name="Google Shape;461;p58"/>
          <p:cNvPicPr preferRelativeResize="0"/>
          <p:nvPr/>
        </p:nvPicPr>
        <p:blipFill rotWithShape="1">
          <a:blip r:embed="rId3">
            <a:alphaModFix/>
          </a:blip>
          <a:srcRect b="0" l="0" r="0" t="0"/>
          <a:stretch/>
        </p:blipFill>
        <p:spPr>
          <a:xfrm>
            <a:off x="381000" y="3378200"/>
            <a:ext cx="11488737" cy="32654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9"/>
          <p:cNvSpPr txBox="1"/>
          <p:nvPr>
            <p:ph idx="1" type="body"/>
          </p:nvPr>
        </p:nvSpPr>
        <p:spPr>
          <a:xfrm>
            <a:off x="990600" y="1296987"/>
            <a:ext cx="10972800" cy="3960812"/>
          </a:xfrm>
          <a:prstGeom prst="rect">
            <a:avLst/>
          </a:prstGeom>
          <a:noFill/>
          <a:ln>
            <a:noFill/>
          </a:ln>
        </p:spPr>
        <p:txBody>
          <a:bodyPr anchorCtr="0" anchor="t" bIns="45700" lIns="45700" spcFirstLastPara="1" rIns="45700" wrap="square" tIns="45700">
            <a:noAutofit/>
          </a:bodyPr>
          <a:lstStyle/>
          <a:p>
            <a:pPr indent="0" lvl="1" marL="128587" marR="0" rtl="0" algn="l">
              <a:lnSpc>
                <a:spcPct val="100000"/>
              </a:lnSpc>
              <a:spcBef>
                <a:spcPts val="0"/>
              </a:spcBef>
              <a:spcAft>
                <a:spcPts val="0"/>
              </a:spcAft>
              <a:buClr>
                <a:schemeClr val="accent1"/>
              </a:buClr>
              <a:buSzPts val="3000"/>
              <a:buFont typeface="Noto Sans Symbols"/>
              <a:buNone/>
            </a:pPr>
            <a:r>
              <a:rPr b="0" i="0" lang="en-US" sz="3000" u="none" cap="none" strike="noStrike">
                <a:solidFill>
                  <a:schemeClr val="dk1"/>
                </a:solidFill>
                <a:latin typeface="Times New Roman"/>
                <a:ea typeface="Times New Roman"/>
                <a:cs typeface="Times New Roman"/>
                <a:sym typeface="Times New Roman"/>
              </a:rPr>
              <a:t>Countersink the hole entrance to a diameter slightly larger than the major diameter of the threads (Fig. B-139). </a:t>
            </a:r>
            <a:endParaRPr/>
          </a:p>
          <a:p>
            <a:pPr indent="-190500" lvl="1" marL="128587" marR="0" rtl="0" algn="l">
              <a:lnSpc>
                <a:spcPct val="100000"/>
              </a:lnSpc>
              <a:spcBef>
                <a:spcPts val="600"/>
              </a:spcBef>
              <a:spcAft>
                <a:spcPts val="0"/>
              </a:spcAft>
              <a:buClr>
                <a:schemeClr val="accent1"/>
              </a:buClr>
              <a:buSzPts val="3000"/>
              <a:buFont typeface="Noto Sans Symbols"/>
              <a:buChar char="🢝"/>
            </a:pPr>
            <a:r>
              <a:rPr b="0" i="0" lang="en-US" sz="3000" u="none" cap="none" strike="noStrike">
                <a:solidFill>
                  <a:schemeClr val="dk1"/>
                </a:solidFill>
                <a:latin typeface="Times New Roman"/>
                <a:ea typeface="Times New Roman"/>
                <a:cs typeface="Times New Roman"/>
                <a:sym typeface="Times New Roman"/>
              </a:rPr>
              <a:t>This allows the tap to be started more easily &amp; protects the start of the threads from damage.</a:t>
            </a:r>
            <a:endParaRPr/>
          </a:p>
          <a:p>
            <a:pPr indent="-342900" lvl="0" marL="342900" marR="0" rtl="0" algn="l">
              <a:lnSpc>
                <a:spcPct val="100000"/>
              </a:lnSpc>
              <a:spcBef>
                <a:spcPts val="1000"/>
              </a:spcBef>
              <a:spcAft>
                <a:spcPts val="0"/>
              </a:spcAft>
              <a:buClr>
                <a:schemeClr val="accent1"/>
              </a:buClr>
              <a:buSzPts val="3000"/>
              <a:buFont typeface="Twentieth Century"/>
              <a:buChar char="•"/>
            </a:pPr>
            <a:r>
              <a:rPr b="0" i="0" lang="en-US" sz="3000" u="none" cap="none" strike="noStrike">
                <a:solidFill>
                  <a:schemeClr val="dk1"/>
                </a:solidFill>
                <a:latin typeface="Times New Roman"/>
                <a:ea typeface="Times New Roman"/>
                <a:cs typeface="Times New Roman"/>
                <a:sym typeface="Times New Roman"/>
              </a:rPr>
              <a:t>Mount the work-piece in a bench vise so the hole is in a vertical position.</a:t>
            </a:r>
            <a:endParaRPr/>
          </a:p>
          <a:p>
            <a:pPr indent="-342900" lvl="0" marL="342900" marR="0" rtl="0" algn="l">
              <a:lnSpc>
                <a:spcPct val="100000"/>
              </a:lnSpc>
              <a:spcBef>
                <a:spcPts val="800"/>
              </a:spcBef>
              <a:spcAft>
                <a:spcPts val="0"/>
              </a:spcAft>
              <a:buClr>
                <a:schemeClr val="accent1"/>
              </a:buClr>
              <a:buSzPts val="3000"/>
              <a:buFont typeface="Twentieth Century"/>
              <a:buChar char="•"/>
            </a:pPr>
            <a:r>
              <a:rPr b="0" i="0" lang="en-US" sz="3000" u="none" cap="none" strike="noStrike">
                <a:solidFill>
                  <a:schemeClr val="dk1"/>
                </a:solidFill>
                <a:latin typeface="Times New Roman"/>
                <a:ea typeface="Times New Roman"/>
                <a:cs typeface="Times New Roman"/>
                <a:sym typeface="Times New Roman"/>
              </a:rPr>
              <a:t>Tighten the tap in the tap wrench.</a:t>
            </a:r>
            <a:endParaRPr/>
          </a:p>
          <a:p>
            <a:pPr indent="0" lvl="0" marL="90488" marR="0" rtl="0" algn="l">
              <a:lnSpc>
                <a:spcPct val="90000"/>
              </a:lnSpc>
              <a:spcBef>
                <a:spcPts val="1400"/>
              </a:spcBef>
              <a:spcAft>
                <a:spcPts val="0"/>
              </a:spcAft>
              <a:buClr>
                <a:schemeClr val="accent1"/>
              </a:buClr>
              <a:buSzPts val="3000"/>
              <a:buFont typeface="Twentieth Century"/>
              <a:buNone/>
            </a:pPr>
            <a:r>
              <a:t/>
            </a:r>
            <a:endParaRPr b="0" i="0" sz="3000" u="none">
              <a:solidFill>
                <a:schemeClr val="dk1"/>
              </a:solidFill>
              <a:latin typeface="Times New Roman"/>
              <a:ea typeface="Times New Roman"/>
              <a:cs typeface="Times New Roman"/>
              <a:sym typeface="Times New Roman"/>
            </a:endParaRPr>
          </a:p>
        </p:txBody>
      </p:sp>
      <p:sp>
        <p:nvSpPr>
          <p:cNvPr id="467" name="Google Shape;467;p59"/>
          <p:cNvSpPr txBox="1"/>
          <p:nvPr>
            <p:ph type="title"/>
          </p:nvPr>
        </p:nvSpPr>
        <p:spPr>
          <a:xfrm>
            <a:off x="4132262" y="11112"/>
            <a:ext cx="3978275" cy="55562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D0D0D"/>
              </a:buClr>
              <a:buSzPts val="4500"/>
              <a:buFont typeface="Twentieth Century"/>
              <a:buNone/>
            </a:pPr>
            <a:r>
              <a:rPr b="0" i="0" lang="en-US" sz="4500" u="none">
                <a:solidFill>
                  <a:srgbClr val="0D0D0D"/>
                </a:solidFill>
                <a:latin typeface="Twentieth Century"/>
                <a:ea typeface="Twentieth Century"/>
                <a:cs typeface="Twentieth Century"/>
                <a:sym typeface="Twentieth Century"/>
              </a:rPr>
              <a:t>HOW TO DO TAPPING</a:t>
            </a:r>
            <a:endParaRPr/>
          </a:p>
        </p:txBody>
      </p:sp>
      <p:sp>
        <p:nvSpPr>
          <p:cNvPr id="468" name="Google Shape;468;p59"/>
          <p:cNvSpPr txBox="1"/>
          <p:nvPr/>
        </p:nvSpPr>
        <p:spPr>
          <a:xfrm>
            <a:off x="1660525" y="566737"/>
            <a:ext cx="9007475" cy="55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Hand Tapping</a:t>
            </a:r>
            <a:endParaRPr/>
          </a:p>
        </p:txBody>
      </p:sp>
      <p:grpSp>
        <p:nvGrpSpPr>
          <p:cNvPr id="469" name="Google Shape;469;p59"/>
          <p:cNvGrpSpPr/>
          <p:nvPr/>
        </p:nvGrpSpPr>
        <p:grpSpPr>
          <a:xfrm>
            <a:off x="10061575" y="7937"/>
            <a:ext cx="457200" cy="519112"/>
            <a:chOff x="5378" y="166"/>
            <a:chExt cx="288" cy="327"/>
          </a:xfrm>
        </p:grpSpPr>
        <p:sp>
          <p:nvSpPr>
            <p:cNvPr id="470" name="Google Shape;470;p59"/>
            <p:cNvSpPr/>
            <p:nvPr/>
          </p:nvSpPr>
          <p:spPr>
            <a:xfrm>
              <a:off x="5378" y="199"/>
              <a:ext cx="288" cy="288"/>
            </a:xfrm>
            <a:prstGeom prst="ellipse">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471" name="Google Shape;471;p59"/>
            <p:cNvSpPr txBox="1"/>
            <p:nvPr/>
          </p:nvSpPr>
          <p:spPr>
            <a:xfrm>
              <a:off x="5400" y="166"/>
              <a:ext cx="24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wentieth Century"/>
                <a:buNone/>
              </a:pPr>
              <a:r>
                <a:rPr b="0" i="0" lang="en-US" sz="2800" u="none">
                  <a:solidFill>
                    <a:schemeClr val="lt1"/>
                  </a:solidFill>
                  <a:latin typeface="Twentieth Century"/>
                  <a:ea typeface="Twentieth Century"/>
                  <a:cs typeface="Twentieth Century"/>
                  <a:sym typeface="Twentieth Century"/>
                </a:rPr>
                <a:t>3</a:t>
              </a:r>
              <a:endParaRPr/>
            </a:p>
          </p:txBody>
        </p:sp>
      </p:grpSp>
      <p:grpSp>
        <p:nvGrpSpPr>
          <p:cNvPr id="472" name="Google Shape;472;p59"/>
          <p:cNvGrpSpPr/>
          <p:nvPr/>
        </p:nvGrpSpPr>
        <p:grpSpPr>
          <a:xfrm>
            <a:off x="7848600" y="3987800"/>
            <a:ext cx="3641725" cy="2798762"/>
            <a:chOff x="3274" y="2221"/>
            <a:chExt cx="2294" cy="1763"/>
          </a:xfrm>
        </p:grpSpPr>
        <p:sp>
          <p:nvSpPr>
            <p:cNvPr id="473" name="Google Shape;473;p59"/>
            <p:cNvSpPr txBox="1"/>
            <p:nvPr/>
          </p:nvSpPr>
          <p:spPr>
            <a:xfrm>
              <a:off x="3552" y="3742"/>
              <a:ext cx="1930" cy="24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wentieth Century"/>
                <a:buNone/>
              </a:pPr>
              <a:r>
                <a:rPr b="0" i="0" lang="en-US" sz="1000" u="none">
                  <a:solidFill>
                    <a:schemeClr val="dk1"/>
                  </a:solidFill>
                  <a:latin typeface="Twentieth Century"/>
                  <a:ea typeface="Twentieth Century"/>
                  <a:cs typeface="Twentieth Century"/>
                  <a:sym typeface="Twentieth Century"/>
                </a:rPr>
                <a:t>Fig. B-139 Preparing the workpiece.</a:t>
              </a:r>
              <a:endParaRPr/>
            </a:p>
          </p:txBody>
        </p:sp>
        <p:pic>
          <p:nvPicPr>
            <p:cNvPr descr="fg0b_13900" id="474" name="Google Shape;474;p59"/>
            <p:cNvPicPr preferRelativeResize="0"/>
            <p:nvPr/>
          </p:nvPicPr>
          <p:blipFill rotWithShape="1">
            <a:blip r:embed="rId3">
              <a:alphaModFix/>
            </a:blip>
            <a:srcRect b="0" l="0" r="0" t="0"/>
            <a:stretch/>
          </p:blipFill>
          <p:spPr>
            <a:xfrm>
              <a:off x="3274" y="2221"/>
              <a:ext cx="2294" cy="1475"/>
            </a:xfrm>
            <a:prstGeom prst="rect">
              <a:avLst/>
            </a:prstGeom>
            <a:noFill/>
            <a:ln>
              <a:noFill/>
            </a:ln>
          </p:spPr>
        </p:pic>
      </p:grpSp>
      <p:sp>
        <p:nvSpPr>
          <p:cNvPr id="475" name="Google Shape;475;p59"/>
          <p:cNvSpPr txBox="1"/>
          <p:nvPr/>
        </p:nvSpPr>
        <p:spPr>
          <a:xfrm>
            <a:off x="1295400" y="3455987"/>
            <a:ext cx="5043487" cy="2657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5">
                                            <p:txEl>
                                              <p:pRg end="0" st="0"/>
                                            </p:txEl>
                                          </p:spTgt>
                                        </p:tgtEl>
                                        <p:attrNameLst>
                                          <p:attrName>style.visibility</p:attrName>
                                        </p:attrNameLst>
                                      </p:cBhvr>
                                      <p:to>
                                        <p:strVal val="visible"/>
                                      </p:to>
                                    </p:set>
                                    <p:anim calcmode="lin" valueType="num">
                                      <p:cBhvr additive="base">
                                        <p:cTn dur="500"/>
                                        <p:tgtEl>
                                          <p:spTgt spid="47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idx="1" type="body"/>
          </p:nvPr>
        </p:nvSpPr>
        <p:spPr>
          <a:xfrm>
            <a:off x="1566862" y="1184275"/>
            <a:ext cx="8763000" cy="620712"/>
          </a:xfrm>
          <a:prstGeom prst="rect">
            <a:avLst/>
          </a:prstGeom>
          <a:noFill/>
          <a:ln>
            <a:noFill/>
          </a:ln>
        </p:spPr>
        <p:txBody>
          <a:bodyPr anchorCtr="0" anchor="t" bIns="45700" lIns="45700" spcFirstLastPara="1" rIns="45700" wrap="square" tIns="45700">
            <a:noAutofit/>
          </a:bodyPr>
          <a:lstStyle/>
          <a:p>
            <a:pPr indent="-152400" lvl="0" marL="90487" marR="0" rtl="0" algn="l">
              <a:lnSpc>
                <a:spcPct val="90000"/>
              </a:lnSpc>
              <a:spcBef>
                <a:spcPts val="0"/>
              </a:spcBef>
              <a:spcAft>
                <a:spcPts val="0"/>
              </a:spcAft>
              <a:buClr>
                <a:schemeClr val="accent1"/>
              </a:buClr>
              <a:buSzPts val="2400"/>
              <a:buFont typeface="Twentieth Century"/>
              <a:buChar char=" "/>
            </a:pPr>
            <a:r>
              <a:rPr b="1" i="0" lang="en-US" sz="2400" u="none">
                <a:solidFill>
                  <a:schemeClr val="dk1"/>
                </a:solidFill>
                <a:latin typeface="Twentieth Century"/>
                <a:ea typeface="Twentieth Century"/>
                <a:cs typeface="Twentieth Century"/>
                <a:sym typeface="Twentieth Century"/>
              </a:rPr>
              <a:t>P</a:t>
            </a:r>
            <a:r>
              <a:rPr b="0" i="0" lang="en-US" sz="2400" u="none">
                <a:solidFill>
                  <a:schemeClr val="dk1"/>
                </a:solidFill>
                <a:latin typeface="Twentieth Century"/>
                <a:ea typeface="Twentieth Century"/>
                <a:cs typeface="Twentieth Century"/>
                <a:sym typeface="Twentieth Century"/>
              </a:rPr>
              <a:t>lace the tap in the hole in a vertical position. </a:t>
            </a:r>
            <a:endParaRPr/>
          </a:p>
        </p:txBody>
      </p:sp>
      <p:sp>
        <p:nvSpPr>
          <p:cNvPr id="481" name="Google Shape;481;p60"/>
          <p:cNvSpPr txBox="1"/>
          <p:nvPr/>
        </p:nvSpPr>
        <p:spPr>
          <a:xfrm>
            <a:off x="1660525" y="566737"/>
            <a:ext cx="9007475" cy="55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wentieth Century"/>
              <a:buNone/>
            </a:pPr>
            <a:r>
              <a:rPr b="0" i="0" lang="en-US" sz="2800" u="none">
                <a:solidFill>
                  <a:schemeClr val="dk1"/>
                </a:solidFill>
                <a:latin typeface="Twentieth Century"/>
                <a:ea typeface="Twentieth Century"/>
                <a:cs typeface="Twentieth Century"/>
                <a:sym typeface="Twentieth Century"/>
              </a:rPr>
              <a:t>Hand Tapping</a:t>
            </a:r>
            <a:endParaRPr/>
          </a:p>
        </p:txBody>
      </p:sp>
      <p:grpSp>
        <p:nvGrpSpPr>
          <p:cNvPr id="482" name="Google Shape;482;p60"/>
          <p:cNvGrpSpPr/>
          <p:nvPr/>
        </p:nvGrpSpPr>
        <p:grpSpPr>
          <a:xfrm>
            <a:off x="1327150" y="1808162"/>
            <a:ext cx="10412412" cy="4481512"/>
            <a:chOff x="202" y="1508"/>
            <a:chExt cx="5236" cy="2418"/>
          </a:xfrm>
        </p:grpSpPr>
        <p:grpSp>
          <p:nvGrpSpPr>
            <p:cNvPr id="483" name="Google Shape;483;p60"/>
            <p:cNvGrpSpPr/>
            <p:nvPr/>
          </p:nvGrpSpPr>
          <p:grpSpPr>
            <a:xfrm>
              <a:off x="202" y="1508"/>
              <a:ext cx="2448" cy="2410"/>
              <a:chOff x="202" y="1508"/>
              <a:chExt cx="2448" cy="2410"/>
            </a:xfrm>
          </p:grpSpPr>
          <p:sp>
            <p:nvSpPr>
              <p:cNvPr id="484" name="Google Shape;484;p60"/>
              <p:cNvSpPr txBox="1"/>
              <p:nvPr/>
            </p:nvSpPr>
            <p:spPr>
              <a:xfrm>
                <a:off x="914" y="3676"/>
                <a:ext cx="1296" cy="24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wentieth Century"/>
                  <a:buNone/>
                </a:pPr>
                <a:r>
                  <a:rPr b="0" i="0" lang="en-US" sz="2400" u="none">
                    <a:solidFill>
                      <a:schemeClr val="dk1"/>
                    </a:solidFill>
                    <a:latin typeface="Twentieth Century"/>
                    <a:ea typeface="Twentieth Century"/>
                    <a:cs typeface="Twentieth Century"/>
                    <a:sym typeface="Twentieth Century"/>
                  </a:rPr>
                  <a:t>Starting the tap.</a:t>
                </a:r>
                <a:endParaRPr/>
              </a:p>
            </p:txBody>
          </p:sp>
          <p:pic>
            <p:nvPicPr>
              <p:cNvPr descr="fg0b_14000_AAGFZEC0" id="485" name="Google Shape;485;p60"/>
              <p:cNvPicPr preferRelativeResize="0"/>
              <p:nvPr/>
            </p:nvPicPr>
            <p:blipFill rotWithShape="1">
              <a:blip r:embed="rId3">
                <a:alphaModFix/>
              </a:blip>
              <a:srcRect b="0" l="0" r="0" t="0"/>
              <a:stretch/>
            </p:blipFill>
            <p:spPr>
              <a:xfrm>
                <a:off x="202" y="2310"/>
                <a:ext cx="2448" cy="1283"/>
              </a:xfrm>
              <a:prstGeom prst="rect">
                <a:avLst/>
              </a:prstGeom>
              <a:noFill/>
              <a:ln>
                <a:noFill/>
              </a:ln>
            </p:spPr>
          </p:pic>
          <p:sp>
            <p:nvSpPr>
              <p:cNvPr id="486" name="Google Shape;486;p60"/>
              <p:cNvSpPr txBox="1"/>
              <p:nvPr/>
            </p:nvSpPr>
            <p:spPr>
              <a:xfrm>
                <a:off x="202" y="1508"/>
                <a:ext cx="2448" cy="61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 by turning 2 or 3 clockwise turns for a right-hand thread, keeping steady downward pressure on the tap.</a:t>
                </a:r>
                <a:endParaRPr/>
              </a:p>
            </p:txBody>
          </p:sp>
        </p:grpSp>
        <p:grpSp>
          <p:nvGrpSpPr>
            <p:cNvPr id="487" name="Google Shape;487;p60"/>
            <p:cNvGrpSpPr/>
            <p:nvPr/>
          </p:nvGrpSpPr>
          <p:grpSpPr>
            <a:xfrm>
              <a:off x="3060" y="1536"/>
              <a:ext cx="2378" cy="2390"/>
              <a:chOff x="3060" y="1536"/>
              <a:chExt cx="2378" cy="2390"/>
            </a:xfrm>
          </p:grpSpPr>
          <p:sp>
            <p:nvSpPr>
              <p:cNvPr id="488" name="Google Shape;488;p60"/>
              <p:cNvSpPr txBox="1"/>
              <p:nvPr/>
            </p:nvSpPr>
            <p:spPr>
              <a:xfrm>
                <a:off x="3251" y="3684"/>
                <a:ext cx="1875" cy="24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wentieth Century"/>
                  <a:buNone/>
                </a:pPr>
                <a:r>
                  <a:rPr b="0" i="0" lang="en-US" sz="2400" u="none">
                    <a:solidFill>
                      <a:schemeClr val="dk1"/>
                    </a:solidFill>
                    <a:latin typeface="Twentieth Century"/>
                    <a:ea typeface="Twentieth Century"/>
                    <a:cs typeface="Twentieth Century"/>
                    <a:sym typeface="Twentieth Century"/>
                  </a:rPr>
                  <a:t>Tapping a thread by hand.</a:t>
                </a:r>
                <a:endParaRPr/>
              </a:p>
            </p:txBody>
          </p:sp>
          <p:pic>
            <p:nvPicPr>
              <p:cNvPr descr="fg0b_14100_AAGFZEB0" id="489" name="Google Shape;489;p60"/>
              <p:cNvPicPr preferRelativeResize="0"/>
              <p:nvPr/>
            </p:nvPicPr>
            <p:blipFill rotWithShape="1">
              <a:blip r:embed="rId4">
                <a:alphaModFix/>
              </a:blip>
              <a:srcRect b="0" l="0" r="0" t="0"/>
              <a:stretch/>
            </p:blipFill>
            <p:spPr>
              <a:xfrm>
                <a:off x="3060" y="2310"/>
                <a:ext cx="2120" cy="1283"/>
              </a:xfrm>
              <a:prstGeom prst="rect">
                <a:avLst/>
              </a:prstGeom>
              <a:noFill/>
              <a:ln>
                <a:noFill/>
              </a:ln>
            </p:spPr>
          </p:pic>
          <p:sp>
            <p:nvSpPr>
              <p:cNvPr id="490" name="Google Shape;490;p60"/>
              <p:cNvSpPr txBox="1"/>
              <p:nvPr/>
            </p:nvSpPr>
            <p:spPr>
              <a:xfrm>
                <a:off x="3182" y="1536"/>
                <a:ext cx="2256" cy="4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the tap is started, it may be turned as shown.</a:t>
                </a:r>
                <a:endParaRPr/>
              </a:p>
            </p:txBody>
          </p:sp>
        </p:grpSp>
      </p:grpSp>
      <p:sp>
        <p:nvSpPr>
          <p:cNvPr id="491" name="Google Shape;491;p60"/>
          <p:cNvSpPr txBox="1"/>
          <p:nvPr/>
        </p:nvSpPr>
        <p:spPr>
          <a:xfrm>
            <a:off x="4175125" y="96837"/>
            <a:ext cx="3978275" cy="555625"/>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D0D0D"/>
              </a:buClr>
              <a:buSzPts val="4500"/>
              <a:buFont typeface="Twentieth Century"/>
              <a:buNone/>
            </a:pPr>
            <a:r>
              <a:rPr b="0" i="0" lang="en-US" sz="4500" u="none">
                <a:solidFill>
                  <a:srgbClr val="0D0D0D"/>
                </a:solidFill>
                <a:latin typeface="Twentieth Century"/>
                <a:ea typeface="Twentieth Century"/>
                <a:cs typeface="Twentieth Century"/>
                <a:sym typeface="Twentieth Century"/>
              </a:rPr>
              <a:t>HOW TO DO TAPPING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8763000" y="4410075"/>
            <a:ext cx="2262187" cy="21605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73" name="Google Shape;173;p25"/>
          <p:cNvSpPr txBox="1"/>
          <p:nvPr/>
        </p:nvSpPr>
        <p:spPr>
          <a:xfrm>
            <a:off x="4267200" y="4124325"/>
            <a:ext cx="3079750" cy="2733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74" name="Google Shape;174;p25"/>
          <p:cNvSpPr txBox="1"/>
          <p:nvPr/>
        </p:nvSpPr>
        <p:spPr>
          <a:xfrm>
            <a:off x="627062" y="900112"/>
            <a:ext cx="10855325" cy="2778125"/>
          </a:xfrm>
          <a:prstGeom prst="rect">
            <a:avLst/>
          </a:prstGeom>
          <a:noFill/>
          <a:ln>
            <a:noFill/>
          </a:ln>
        </p:spPr>
        <p:txBody>
          <a:bodyPr anchorCtr="0" anchor="t" bIns="0" lIns="0" spcFirstLastPara="1" rIns="0" wrap="square" tIns="71750">
            <a:noAutofit/>
          </a:bodyPr>
          <a:lstStyle/>
          <a:p>
            <a:pPr indent="-342898" lvl="0" marL="354012" marR="0" rtl="0" algn="just">
              <a:lnSpc>
                <a:spcPct val="100000"/>
              </a:lnSpc>
              <a:spcBef>
                <a:spcPts val="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This type of drilling machine is can carried anywhere in shop.so it is  called portable.</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12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The machine can be used for creating holes with work piece in any  position which is not possible with standard drilling machines.</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700"/>
              </a:spcBef>
              <a:spcAft>
                <a:spcPts val="0"/>
              </a:spcAft>
              <a:buClr>
                <a:srgbClr val="0E6EC5"/>
              </a:buClr>
              <a:buSzPts val="2500"/>
              <a:buFont typeface="Arial"/>
              <a:buChar char="•"/>
            </a:pPr>
            <a:r>
              <a:rPr b="1" i="0" lang="en-US" sz="2500" u="none">
                <a:solidFill>
                  <a:srgbClr val="FF0000"/>
                </a:solidFill>
                <a:latin typeface="Times New Roman"/>
                <a:ea typeface="Times New Roman"/>
                <a:cs typeface="Times New Roman"/>
                <a:sym typeface="Times New Roman"/>
              </a:rPr>
              <a:t>The entire machine is quite compact and handy.</a:t>
            </a:r>
            <a:endParaRPr b="0" i="0" sz="2500" u="none">
              <a:solidFill>
                <a:schemeClr val="dk1"/>
              </a:solidFill>
              <a:latin typeface="Times New Roman"/>
              <a:ea typeface="Times New Roman"/>
              <a:cs typeface="Times New Roman"/>
              <a:sym typeface="Times New Roman"/>
            </a:endParaRPr>
          </a:p>
          <a:p>
            <a:pPr indent="-342898" lvl="0" marL="354012" marR="0" rtl="0" algn="just">
              <a:lnSpc>
                <a:spcPct val="100000"/>
              </a:lnSpc>
              <a:spcBef>
                <a:spcPts val="1200"/>
              </a:spcBef>
              <a:spcAft>
                <a:spcPts val="0"/>
              </a:spcAft>
              <a:buClr>
                <a:srgbClr val="0E6EC5"/>
              </a:buClr>
              <a:buSzPts val="2500"/>
              <a:buFont typeface="Arial"/>
              <a:buChar char="•"/>
            </a:pPr>
            <a:r>
              <a:rPr b="0" i="0" lang="en-US" sz="2500" u="none">
                <a:solidFill>
                  <a:srgbClr val="404040"/>
                </a:solidFill>
                <a:latin typeface="Times New Roman"/>
                <a:ea typeface="Times New Roman"/>
                <a:cs typeface="Times New Roman"/>
                <a:sym typeface="Times New Roman"/>
              </a:rPr>
              <a:t>Most of the portable drilling machines are operated by individual  motors contained in the machine. Some small machines can be  operated by hand.</a:t>
            </a:r>
            <a:endParaRPr/>
          </a:p>
        </p:txBody>
      </p:sp>
      <p:sp>
        <p:nvSpPr>
          <p:cNvPr id="175" name="Google Shape;175;p25"/>
          <p:cNvSpPr txBox="1"/>
          <p:nvPr/>
        </p:nvSpPr>
        <p:spPr>
          <a:xfrm>
            <a:off x="11955462" y="6465887"/>
            <a:ext cx="157162"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176" name="Google Shape;176;p25"/>
          <p:cNvSpPr txBox="1"/>
          <p:nvPr/>
        </p:nvSpPr>
        <p:spPr>
          <a:xfrm>
            <a:off x="2590800" y="111125"/>
            <a:ext cx="8915400" cy="630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0"/>
              <a:buFont typeface="Times New Roman"/>
              <a:buNone/>
            </a:pPr>
            <a:r>
              <a:rPr b="1" i="0" lang="en-US" sz="3500" u="none">
                <a:solidFill>
                  <a:schemeClr val="dk1"/>
                </a:solidFill>
                <a:latin typeface="Times New Roman"/>
                <a:ea typeface="Times New Roman"/>
                <a:cs typeface="Times New Roman"/>
                <a:sym typeface="Times New Roman"/>
              </a:rPr>
              <a:t>PORTABLE DRILLING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1"/>
          <p:cNvSpPr txBox="1"/>
          <p:nvPr>
            <p:ph idx="1" type="body"/>
          </p:nvPr>
        </p:nvSpPr>
        <p:spPr>
          <a:xfrm>
            <a:off x="1662112" y="1296987"/>
            <a:ext cx="8701087" cy="860425"/>
          </a:xfrm>
          <a:prstGeom prst="rect">
            <a:avLst/>
          </a:prstGeom>
          <a:noFill/>
          <a:ln>
            <a:noFill/>
          </a:ln>
        </p:spPr>
        <p:txBody>
          <a:bodyPr anchorCtr="0" anchor="t" bIns="45700" lIns="45700" spcFirstLastPara="1" rIns="45700" wrap="square" tIns="45700">
            <a:noAutofit/>
          </a:bodyPr>
          <a:lstStyle/>
          <a:p>
            <a:pPr indent="-152400" lvl="0" marL="90487" marR="0" rtl="0" algn="just">
              <a:lnSpc>
                <a:spcPct val="90000"/>
              </a:lnSpc>
              <a:spcBef>
                <a:spcPts val="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After the tap is started for several turns, remove the tap wrench without disturbing the tap. </a:t>
            </a:r>
            <a:endParaRPr/>
          </a:p>
        </p:txBody>
      </p:sp>
      <p:sp>
        <p:nvSpPr>
          <p:cNvPr id="497" name="Google Shape;497;p61"/>
          <p:cNvSpPr txBox="1"/>
          <p:nvPr>
            <p:ph type="title"/>
          </p:nvPr>
        </p:nvSpPr>
        <p:spPr>
          <a:xfrm>
            <a:off x="4098925" y="60325"/>
            <a:ext cx="4130675" cy="55562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D0D0D"/>
              </a:buClr>
              <a:buSzPts val="4500"/>
              <a:buFont typeface="Twentieth Century"/>
              <a:buNone/>
            </a:pPr>
            <a:r>
              <a:rPr b="0" i="0" lang="en-US" sz="4500" u="none">
                <a:solidFill>
                  <a:srgbClr val="0D0D0D"/>
                </a:solidFill>
                <a:latin typeface="Twentieth Century"/>
                <a:ea typeface="Twentieth Century"/>
                <a:cs typeface="Twentieth Century"/>
                <a:sym typeface="Twentieth Century"/>
              </a:rPr>
              <a:t>HOW TO DO TAPPING</a:t>
            </a:r>
            <a:endParaRPr/>
          </a:p>
        </p:txBody>
      </p:sp>
      <p:sp>
        <p:nvSpPr>
          <p:cNvPr id="498" name="Google Shape;498;p61"/>
          <p:cNvSpPr txBox="1"/>
          <p:nvPr/>
        </p:nvSpPr>
        <p:spPr>
          <a:xfrm>
            <a:off x="1660525" y="566737"/>
            <a:ext cx="2438400" cy="55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wentieth Century"/>
              <a:buNone/>
            </a:pPr>
            <a:r>
              <a:rPr b="0" i="0" lang="en-US" sz="2800" u="none">
                <a:solidFill>
                  <a:schemeClr val="dk1"/>
                </a:solidFill>
                <a:latin typeface="Twentieth Century"/>
                <a:ea typeface="Twentieth Century"/>
                <a:cs typeface="Twentieth Century"/>
                <a:sym typeface="Twentieth Century"/>
              </a:rPr>
              <a:t>Hand Tapping</a:t>
            </a:r>
            <a:endParaRPr/>
          </a:p>
        </p:txBody>
      </p:sp>
      <p:grpSp>
        <p:nvGrpSpPr>
          <p:cNvPr id="499" name="Google Shape;499;p61"/>
          <p:cNvGrpSpPr/>
          <p:nvPr/>
        </p:nvGrpSpPr>
        <p:grpSpPr>
          <a:xfrm>
            <a:off x="10061575" y="7937"/>
            <a:ext cx="457200" cy="519112"/>
            <a:chOff x="5378" y="166"/>
            <a:chExt cx="288" cy="327"/>
          </a:xfrm>
        </p:grpSpPr>
        <p:sp>
          <p:nvSpPr>
            <p:cNvPr id="500" name="Google Shape;500;p61"/>
            <p:cNvSpPr/>
            <p:nvPr/>
          </p:nvSpPr>
          <p:spPr>
            <a:xfrm>
              <a:off x="5378" y="199"/>
              <a:ext cx="288" cy="288"/>
            </a:xfrm>
            <a:prstGeom prst="ellipse">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501" name="Google Shape;501;p61"/>
            <p:cNvSpPr txBox="1"/>
            <p:nvPr/>
          </p:nvSpPr>
          <p:spPr>
            <a:xfrm>
              <a:off x="5400" y="166"/>
              <a:ext cx="24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wentieth Century"/>
                <a:buNone/>
              </a:pPr>
              <a:r>
                <a:rPr b="0" i="0" lang="en-US" sz="2800" u="none">
                  <a:solidFill>
                    <a:schemeClr val="lt1"/>
                  </a:solidFill>
                  <a:latin typeface="Twentieth Century"/>
                  <a:ea typeface="Twentieth Century"/>
                  <a:cs typeface="Twentieth Century"/>
                  <a:sym typeface="Twentieth Century"/>
                </a:rPr>
                <a:t>5</a:t>
              </a:r>
              <a:endParaRPr/>
            </a:p>
          </p:txBody>
        </p:sp>
      </p:grpSp>
      <p:grpSp>
        <p:nvGrpSpPr>
          <p:cNvPr id="502" name="Google Shape;502;p61"/>
          <p:cNvGrpSpPr/>
          <p:nvPr/>
        </p:nvGrpSpPr>
        <p:grpSpPr>
          <a:xfrm>
            <a:off x="685800" y="2332037"/>
            <a:ext cx="10963275" cy="3552825"/>
            <a:chOff x="305" y="1442"/>
            <a:chExt cx="5238" cy="2238"/>
          </a:xfrm>
        </p:grpSpPr>
        <p:pic>
          <p:nvPicPr>
            <p:cNvPr descr="fg0b_14200_AAGFZEA0" id="503" name="Google Shape;503;p61"/>
            <p:cNvPicPr preferRelativeResize="0"/>
            <p:nvPr/>
          </p:nvPicPr>
          <p:blipFill rotWithShape="1">
            <a:blip r:embed="rId3">
              <a:alphaModFix/>
            </a:blip>
            <a:srcRect b="0" l="0" r="0" t="0"/>
            <a:stretch/>
          </p:blipFill>
          <p:spPr>
            <a:xfrm>
              <a:off x="3538" y="1442"/>
              <a:ext cx="2005" cy="2238"/>
            </a:xfrm>
            <a:prstGeom prst="rect">
              <a:avLst/>
            </a:prstGeom>
            <a:noFill/>
            <a:ln>
              <a:noFill/>
            </a:ln>
          </p:spPr>
        </p:pic>
        <p:sp>
          <p:nvSpPr>
            <p:cNvPr id="504" name="Google Shape;504;p61"/>
            <p:cNvSpPr txBox="1"/>
            <p:nvPr/>
          </p:nvSpPr>
          <p:spPr>
            <a:xfrm>
              <a:off x="305" y="1442"/>
              <a:ext cx="3022" cy="223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Place the blade of a square against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the solid shank of the tap to check</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squareness.</a:t>
              </a:r>
              <a:endParaRPr/>
            </a:p>
            <a:p>
              <a:pPr indent="0" lvl="0" marL="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Check two positions 90 degrees apart. </a:t>
              </a:r>
              <a:endParaRPr/>
            </a:p>
            <a:p>
              <a:pPr indent="0" lvl="0" marL="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If the tap is not square with the work,</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it will ruin the thread &amp; possibly break</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in the hole if you continue tapping.</a:t>
              </a:r>
              <a:endParaRPr/>
            </a:p>
            <a:p>
              <a:pPr indent="0" lvl="0" marL="0" marR="0" rtl="0" algn="just">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Back the tap out of the hole &amp; restart.</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idx="1" type="body"/>
          </p:nvPr>
        </p:nvSpPr>
        <p:spPr>
          <a:xfrm>
            <a:off x="1025525" y="584200"/>
            <a:ext cx="9453562" cy="3732212"/>
          </a:xfrm>
          <a:prstGeom prst="rect">
            <a:avLst/>
          </a:prstGeom>
          <a:noFill/>
          <a:ln>
            <a:noFill/>
          </a:ln>
        </p:spPr>
        <p:txBody>
          <a:bodyPr anchorCtr="0" anchor="t" bIns="45700" lIns="45700" spcFirstLastPara="1" rIns="45700" wrap="square" tIns="45700">
            <a:noAutofit/>
          </a:bodyPr>
          <a:lstStyle/>
          <a:p>
            <a:pPr indent="-152400" lvl="0" marL="90487" marR="0" rtl="0" algn="just">
              <a:lnSpc>
                <a:spcPct val="100000"/>
              </a:lnSpc>
              <a:spcBef>
                <a:spcPts val="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Use the correct cutting oil on the tap when cutting threads.</a:t>
            </a:r>
            <a:endParaRPr b="0" i="0" sz="2400" u="none">
              <a:solidFill>
                <a:srgbClr val="000000"/>
              </a:solidFill>
              <a:latin typeface="Times New Roman"/>
              <a:ea typeface="Times New Roman"/>
              <a:cs typeface="Times New Roman"/>
              <a:sym typeface="Times New Roman"/>
            </a:endParaRPr>
          </a:p>
          <a:p>
            <a:pPr indent="-152400" lvl="0" marL="90487" marR="0" rtl="0" algn="just">
              <a:lnSpc>
                <a:spcPct val="10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Turn the tap clockwise one-quarter to one-half turn, then turn </a:t>
            </a:r>
            <a:r>
              <a:rPr b="0" i="1" lang="en-US" sz="2400" u="none">
                <a:solidFill>
                  <a:schemeClr val="dk1"/>
                </a:solidFill>
                <a:latin typeface="Times New Roman"/>
                <a:ea typeface="Times New Roman"/>
                <a:cs typeface="Times New Roman"/>
                <a:sym typeface="Times New Roman"/>
              </a:rPr>
              <a:t>back</a:t>
            </a:r>
            <a:r>
              <a:rPr b="0" i="0" lang="en-US" sz="2400" u="none">
                <a:solidFill>
                  <a:schemeClr val="dk1"/>
                </a:solidFill>
                <a:latin typeface="Times New Roman"/>
                <a:ea typeface="Times New Roman"/>
                <a:cs typeface="Times New Roman"/>
                <a:sym typeface="Times New Roman"/>
              </a:rPr>
              <a:t> three-quarters of a turn to break the chip. </a:t>
            </a:r>
            <a:endParaRPr/>
          </a:p>
          <a:p>
            <a:pPr indent="-152400" lvl="1" marL="265112" marR="0" rtl="0" algn="just">
              <a:lnSpc>
                <a:spcPct val="100000"/>
              </a:lnSpc>
              <a:spcBef>
                <a:spcPts val="40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Do this with a steady motion to avoid breaking the tap.</a:t>
            </a:r>
            <a:endParaRPr b="0" i="0" sz="2400" u="none" cap="none" strike="noStrike">
              <a:solidFill>
                <a:srgbClr val="000000"/>
              </a:solidFill>
              <a:latin typeface="Times New Roman"/>
              <a:ea typeface="Times New Roman"/>
              <a:cs typeface="Times New Roman"/>
              <a:sym typeface="Times New Roman"/>
            </a:endParaRPr>
          </a:p>
          <a:p>
            <a:pPr indent="-152400" lvl="0" marL="90487" marR="0" rtl="0" algn="just">
              <a:lnSpc>
                <a:spcPct val="100000"/>
              </a:lnSpc>
              <a:spcBef>
                <a:spcPts val="16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When tapping a blind hole, use the taps in the order </a:t>
            </a:r>
            <a:r>
              <a:rPr b="0" i="1" lang="en-US" sz="2400" u="none">
                <a:solidFill>
                  <a:schemeClr val="dk1"/>
                </a:solidFill>
                <a:latin typeface="Times New Roman"/>
                <a:ea typeface="Times New Roman"/>
                <a:cs typeface="Times New Roman"/>
                <a:sym typeface="Times New Roman"/>
              </a:rPr>
              <a:t>starting</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plug</a:t>
            </a:r>
            <a:r>
              <a:rPr b="0" i="0" lang="en-US" sz="2400" u="none">
                <a:solidFill>
                  <a:schemeClr val="dk1"/>
                </a:solidFill>
                <a:latin typeface="Times New Roman"/>
                <a:ea typeface="Times New Roman"/>
                <a:cs typeface="Times New Roman"/>
                <a:sym typeface="Times New Roman"/>
              </a:rPr>
              <a:t>, and then </a:t>
            </a:r>
            <a:r>
              <a:rPr b="0" i="1" lang="en-US" sz="2400" u="none">
                <a:solidFill>
                  <a:schemeClr val="dk1"/>
                </a:solidFill>
                <a:latin typeface="Times New Roman"/>
                <a:ea typeface="Times New Roman"/>
                <a:cs typeface="Times New Roman"/>
                <a:sym typeface="Times New Roman"/>
              </a:rPr>
              <a:t>bottoming</a:t>
            </a:r>
            <a:r>
              <a:rPr b="0" i="0" lang="en-US" sz="2400" u="none">
                <a:solidFill>
                  <a:schemeClr val="dk1"/>
                </a:solidFill>
                <a:latin typeface="Times New Roman"/>
                <a:ea typeface="Times New Roman"/>
                <a:cs typeface="Times New Roman"/>
                <a:sym typeface="Times New Roman"/>
              </a:rPr>
              <a:t>.</a:t>
            </a:r>
            <a:endParaRPr/>
          </a:p>
          <a:p>
            <a:pPr indent="-152400" lvl="1" marL="265112" marR="0" rtl="0" algn="just">
              <a:lnSpc>
                <a:spcPct val="100000"/>
              </a:lnSpc>
              <a:spcBef>
                <a:spcPts val="40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Remove the chips from the hole before using the bottoming tap.</a:t>
            </a:r>
            <a:endParaRPr/>
          </a:p>
          <a:p>
            <a:pPr indent="-152400" lvl="1" marL="265112" marR="0" rtl="0" algn="just">
              <a:lnSpc>
                <a:spcPct val="100000"/>
              </a:lnSpc>
              <a:spcBef>
                <a:spcPts val="60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Be careful not to hit the bottom of the hole with the tap.</a:t>
            </a:r>
            <a:endParaRPr/>
          </a:p>
        </p:txBody>
      </p:sp>
      <p:sp>
        <p:nvSpPr>
          <p:cNvPr id="510" name="Google Shape;510;p62"/>
          <p:cNvSpPr txBox="1"/>
          <p:nvPr>
            <p:ph type="title"/>
          </p:nvPr>
        </p:nvSpPr>
        <p:spPr>
          <a:xfrm>
            <a:off x="4098925" y="15875"/>
            <a:ext cx="4130675" cy="55562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D0D0D"/>
              </a:buClr>
              <a:buSzPts val="4500"/>
              <a:buFont typeface="Twentieth Century"/>
              <a:buNone/>
            </a:pPr>
            <a:r>
              <a:rPr b="0" i="0" lang="en-US" sz="4500" u="none">
                <a:solidFill>
                  <a:srgbClr val="0D0D0D"/>
                </a:solidFill>
                <a:latin typeface="Twentieth Century"/>
                <a:ea typeface="Twentieth Century"/>
                <a:cs typeface="Twentieth Century"/>
                <a:sym typeface="Twentieth Century"/>
              </a:rPr>
              <a:t>HOW TO DO TAPPING</a:t>
            </a:r>
            <a:endParaRPr/>
          </a:p>
        </p:txBody>
      </p:sp>
      <p:grpSp>
        <p:nvGrpSpPr>
          <p:cNvPr id="511" name="Google Shape;511;p62"/>
          <p:cNvGrpSpPr/>
          <p:nvPr/>
        </p:nvGrpSpPr>
        <p:grpSpPr>
          <a:xfrm>
            <a:off x="10061575" y="7937"/>
            <a:ext cx="457200" cy="519112"/>
            <a:chOff x="5378" y="166"/>
            <a:chExt cx="288" cy="327"/>
          </a:xfrm>
        </p:grpSpPr>
        <p:sp>
          <p:nvSpPr>
            <p:cNvPr id="512" name="Google Shape;512;p62"/>
            <p:cNvSpPr/>
            <p:nvPr/>
          </p:nvSpPr>
          <p:spPr>
            <a:xfrm>
              <a:off x="5378" y="199"/>
              <a:ext cx="288" cy="288"/>
            </a:xfrm>
            <a:prstGeom prst="ellipse">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513" name="Google Shape;513;p62"/>
            <p:cNvSpPr txBox="1"/>
            <p:nvPr/>
          </p:nvSpPr>
          <p:spPr>
            <a:xfrm>
              <a:off x="5400" y="166"/>
              <a:ext cx="24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wentieth Century"/>
                <a:buNone/>
              </a:pPr>
              <a:r>
                <a:rPr b="0" i="0" lang="en-US" sz="2800" u="none">
                  <a:solidFill>
                    <a:schemeClr val="lt1"/>
                  </a:solidFill>
                  <a:latin typeface="Twentieth Century"/>
                  <a:ea typeface="Twentieth Century"/>
                  <a:cs typeface="Twentieth Century"/>
                  <a:sym typeface="Twentieth Century"/>
                </a:rPr>
                <a:t>6</a:t>
              </a:r>
              <a:endParaRPr/>
            </a:p>
          </p:txBody>
        </p:sp>
      </p:grpSp>
      <p:pic>
        <p:nvPicPr>
          <p:cNvPr id="514" name="Google Shape;514;p62"/>
          <p:cNvPicPr preferRelativeResize="0"/>
          <p:nvPr/>
        </p:nvPicPr>
        <p:blipFill rotWithShape="1">
          <a:blip r:embed="rId3">
            <a:alphaModFix/>
          </a:blip>
          <a:srcRect b="0" l="0" r="0" t="0"/>
          <a:stretch/>
        </p:blipFill>
        <p:spPr>
          <a:xfrm>
            <a:off x="8990012" y="4114800"/>
            <a:ext cx="3057525" cy="2295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3"/>
          <p:cNvSpPr txBox="1"/>
          <p:nvPr>
            <p:ph type="title"/>
          </p:nvPr>
        </p:nvSpPr>
        <p:spPr>
          <a:xfrm>
            <a:off x="1712912" y="195262"/>
            <a:ext cx="8805862" cy="871537"/>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D0D0D"/>
              </a:buClr>
              <a:buSzPts val="4500"/>
              <a:buFont typeface="Twentieth Century"/>
              <a:buNone/>
            </a:pPr>
            <a:r>
              <a:rPr b="0" i="0" lang="en-US" sz="4500" u="none">
                <a:solidFill>
                  <a:srgbClr val="0D0D0D"/>
                </a:solidFill>
                <a:latin typeface="Twentieth Century"/>
                <a:ea typeface="Twentieth Century"/>
                <a:cs typeface="Twentieth Century"/>
                <a:sym typeface="Twentieth Century"/>
              </a:rPr>
              <a:t>EX.NO:05</a:t>
            </a:r>
            <a:br>
              <a:rPr b="0" i="0" lang="en-US" sz="4500" u="none">
                <a:solidFill>
                  <a:srgbClr val="0D0D0D"/>
                </a:solidFill>
                <a:latin typeface="Twentieth Century"/>
                <a:ea typeface="Twentieth Century"/>
                <a:cs typeface="Twentieth Century"/>
                <a:sym typeface="Twentieth Century"/>
              </a:rPr>
            </a:br>
            <a:r>
              <a:rPr b="0" i="0" lang="en-US" sz="4500" u="none">
                <a:solidFill>
                  <a:srgbClr val="0D0D0D"/>
                </a:solidFill>
                <a:latin typeface="Twentieth Century"/>
                <a:ea typeface="Twentieth Century"/>
                <a:cs typeface="Twentieth Century"/>
                <a:sym typeface="Twentieth Century"/>
              </a:rPr>
              <a:t>DRILLING AND TAPPING</a:t>
            </a:r>
            <a:endParaRPr/>
          </a:p>
        </p:txBody>
      </p:sp>
      <p:grpSp>
        <p:nvGrpSpPr>
          <p:cNvPr id="520" name="Google Shape;520;p63"/>
          <p:cNvGrpSpPr/>
          <p:nvPr/>
        </p:nvGrpSpPr>
        <p:grpSpPr>
          <a:xfrm>
            <a:off x="10061575" y="7937"/>
            <a:ext cx="457200" cy="519112"/>
            <a:chOff x="5378" y="166"/>
            <a:chExt cx="288" cy="327"/>
          </a:xfrm>
        </p:grpSpPr>
        <p:sp>
          <p:nvSpPr>
            <p:cNvPr id="521" name="Google Shape;521;p63"/>
            <p:cNvSpPr/>
            <p:nvPr/>
          </p:nvSpPr>
          <p:spPr>
            <a:xfrm>
              <a:off x="5378" y="199"/>
              <a:ext cx="288" cy="288"/>
            </a:xfrm>
            <a:prstGeom prst="ellipse">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522" name="Google Shape;522;p63"/>
            <p:cNvSpPr txBox="1"/>
            <p:nvPr/>
          </p:nvSpPr>
          <p:spPr>
            <a:xfrm>
              <a:off x="5400" y="166"/>
              <a:ext cx="241" cy="32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Twentieth Century"/>
                <a:buNone/>
              </a:pPr>
              <a:r>
                <a:rPr b="0" i="0" lang="en-US" sz="2800" u="none">
                  <a:solidFill>
                    <a:schemeClr val="lt1"/>
                  </a:solidFill>
                  <a:latin typeface="Twentieth Century"/>
                  <a:ea typeface="Twentieth Century"/>
                  <a:cs typeface="Twentieth Century"/>
                  <a:sym typeface="Twentieth Century"/>
                </a:rPr>
                <a:t>6</a:t>
              </a:r>
              <a:endParaRPr/>
            </a:p>
          </p:txBody>
        </p:sp>
      </p:grpSp>
      <p:sp>
        <p:nvSpPr>
          <p:cNvPr id="523" name="Google Shape;523;p63"/>
          <p:cNvSpPr txBox="1"/>
          <p:nvPr/>
        </p:nvSpPr>
        <p:spPr>
          <a:xfrm>
            <a:off x="990600" y="750887"/>
            <a:ext cx="102870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AIM:</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To make drill and tap on given mild steel work piece.</a:t>
            </a:r>
            <a:endParaRPr/>
          </a:p>
          <a:p>
            <a:pPr indent="0" lvl="0" marL="0" marR="0" rtl="0" algn="l">
              <a:lnSpc>
                <a:spcPct val="100000"/>
              </a:lnSpc>
              <a:spcBef>
                <a:spcPts val="0"/>
              </a:spcBef>
              <a:spcAft>
                <a:spcPts val="0"/>
              </a:spcAft>
              <a:buClr>
                <a:schemeClr val="dk1"/>
              </a:buClr>
              <a:buSzPts val="2400"/>
              <a:buFont typeface="Twentieth Century"/>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SUPPLIED MATERIAL SPECIFICATION: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Mild steel metal plates of dimension is (50 x 50 x 6) mm</a:t>
            </a:r>
            <a:endParaRPr/>
          </a:p>
          <a:p>
            <a:pPr indent="0" lvl="0" marL="0" marR="0" rtl="0" algn="l">
              <a:lnSpc>
                <a:spcPct val="100000"/>
              </a:lnSpc>
              <a:spcBef>
                <a:spcPts val="0"/>
              </a:spcBef>
              <a:spcAft>
                <a:spcPts val="0"/>
              </a:spcAft>
              <a:buClr>
                <a:schemeClr val="dk1"/>
              </a:buClr>
              <a:buSzPts val="2400"/>
              <a:buFont typeface="Twentieth Century"/>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TOOLS REQUIRED:</a:t>
            </a:r>
            <a:endParaRPr/>
          </a:p>
          <a:p>
            <a:pPr indent="-152400" lvl="0" marL="0" marR="0" rtl="0" algn="l">
              <a:lnSpc>
                <a:spcPct val="100000"/>
              </a:lnSpc>
              <a:spcBef>
                <a:spcPts val="0"/>
              </a:spcBef>
              <a:spcAft>
                <a:spcPts val="0"/>
              </a:spcAft>
              <a:buClr>
                <a:schemeClr val="dk1"/>
              </a:buClr>
              <a:buSzPts val="2400"/>
              <a:buFont typeface="Times New Roman"/>
              <a:buAutoNum type="arabicParenR"/>
            </a:pPr>
            <a:r>
              <a:rPr b="0" i="0" lang="en-US" sz="2400" u="none">
                <a:solidFill>
                  <a:schemeClr val="dk1"/>
                </a:solidFill>
                <a:latin typeface="Times New Roman"/>
                <a:ea typeface="Times New Roman"/>
                <a:cs typeface="Times New Roman"/>
                <a:sym typeface="Times New Roman"/>
              </a:rPr>
              <a:t>Hack saw frame with blade. </a:t>
            </a:r>
            <a:endParaRPr/>
          </a:p>
          <a:p>
            <a:pPr indent="-152400" lvl="0" marL="0" marR="0" rtl="0" algn="l">
              <a:lnSpc>
                <a:spcPct val="100000"/>
              </a:lnSpc>
              <a:spcBef>
                <a:spcPts val="0"/>
              </a:spcBef>
              <a:spcAft>
                <a:spcPts val="0"/>
              </a:spcAft>
              <a:buClr>
                <a:schemeClr val="dk1"/>
              </a:buClr>
              <a:buSzPts val="2400"/>
              <a:buFont typeface="Times New Roman"/>
              <a:buAutoNum type="arabicParenR"/>
            </a:pPr>
            <a:r>
              <a:rPr b="0" i="0" lang="en-US" sz="2400" u="none">
                <a:solidFill>
                  <a:schemeClr val="dk1"/>
                </a:solidFill>
                <a:latin typeface="Times New Roman"/>
                <a:ea typeface="Times New Roman"/>
                <a:cs typeface="Times New Roman"/>
                <a:sym typeface="Times New Roman"/>
              </a:rPr>
              <a:t>Try square. </a:t>
            </a:r>
            <a:endParaRPr/>
          </a:p>
          <a:p>
            <a:pPr indent="-152400" lvl="0" marL="0" marR="0" rtl="0" algn="l">
              <a:lnSpc>
                <a:spcPct val="100000"/>
              </a:lnSpc>
              <a:spcBef>
                <a:spcPts val="0"/>
              </a:spcBef>
              <a:spcAft>
                <a:spcPts val="0"/>
              </a:spcAft>
              <a:buClr>
                <a:schemeClr val="dk1"/>
              </a:buClr>
              <a:buSzPts val="2400"/>
              <a:buFont typeface="Times New Roman"/>
              <a:buAutoNum type="arabicParenR"/>
            </a:pPr>
            <a:r>
              <a:rPr b="0" i="0" lang="en-US" sz="2400" u="none">
                <a:solidFill>
                  <a:schemeClr val="dk1"/>
                </a:solidFill>
                <a:latin typeface="Times New Roman"/>
                <a:ea typeface="Times New Roman"/>
                <a:cs typeface="Times New Roman"/>
                <a:sym typeface="Times New Roman"/>
              </a:rPr>
              <a:t>Steel rule. </a:t>
            </a:r>
            <a:endParaRPr/>
          </a:p>
          <a:p>
            <a:pPr indent="-152400" lvl="0" marL="0" marR="0" rtl="0" algn="l">
              <a:lnSpc>
                <a:spcPct val="100000"/>
              </a:lnSpc>
              <a:spcBef>
                <a:spcPts val="0"/>
              </a:spcBef>
              <a:spcAft>
                <a:spcPts val="0"/>
              </a:spcAft>
              <a:buClr>
                <a:schemeClr val="dk1"/>
              </a:buClr>
              <a:buSzPts val="2400"/>
              <a:buFont typeface="Times New Roman"/>
              <a:buAutoNum type="arabicParenR"/>
            </a:pPr>
            <a:r>
              <a:rPr b="0" i="0" lang="en-US" sz="2400" u="none">
                <a:solidFill>
                  <a:schemeClr val="dk1"/>
                </a:solidFill>
                <a:latin typeface="Times New Roman"/>
                <a:ea typeface="Times New Roman"/>
                <a:cs typeface="Times New Roman"/>
                <a:sym typeface="Times New Roman"/>
              </a:rPr>
              <a:t>Jenny caliper </a:t>
            </a:r>
            <a:endParaRPr/>
          </a:p>
          <a:p>
            <a:pPr indent="-152400" lvl="0" marL="0" marR="0" rtl="0" algn="l">
              <a:lnSpc>
                <a:spcPct val="100000"/>
              </a:lnSpc>
              <a:spcBef>
                <a:spcPts val="0"/>
              </a:spcBef>
              <a:spcAft>
                <a:spcPts val="0"/>
              </a:spcAft>
              <a:buClr>
                <a:schemeClr val="dk1"/>
              </a:buClr>
              <a:buSzPts val="2400"/>
              <a:buFont typeface="Times New Roman"/>
              <a:buAutoNum type="arabicParenR"/>
            </a:pPr>
            <a:r>
              <a:rPr b="0" i="0" lang="en-US" sz="2400" u="none">
                <a:solidFill>
                  <a:schemeClr val="dk1"/>
                </a:solidFill>
                <a:latin typeface="Times New Roman"/>
                <a:ea typeface="Times New Roman"/>
                <a:cs typeface="Times New Roman"/>
                <a:sym typeface="Times New Roman"/>
              </a:rPr>
              <a:t> Files.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6) Drilling M/c.</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7) Tapping M/c.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8) Dot punch.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9) Thread pitch gauge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4"/>
          <p:cNvSpPr txBox="1"/>
          <p:nvPr>
            <p:ph type="title"/>
          </p:nvPr>
        </p:nvSpPr>
        <p:spPr>
          <a:xfrm>
            <a:off x="2646362" y="152400"/>
            <a:ext cx="6899275" cy="990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D0D0D"/>
              </a:buClr>
              <a:buSzPts val="4100"/>
              <a:buFont typeface="Twentieth Century"/>
              <a:buNone/>
            </a:pPr>
            <a:r>
              <a:rPr b="0" i="0" lang="en-US" sz="4100" u="none">
                <a:solidFill>
                  <a:srgbClr val="0D0D0D"/>
                </a:solidFill>
                <a:latin typeface="Twentieth Century"/>
                <a:ea typeface="Twentieth Century"/>
                <a:cs typeface="Twentieth Century"/>
                <a:sym typeface="Twentieth Century"/>
              </a:rPr>
              <a:t>EX.NO:05</a:t>
            </a:r>
            <a:br>
              <a:rPr b="0" i="0" lang="en-US" sz="4100" u="none">
                <a:solidFill>
                  <a:srgbClr val="0D0D0D"/>
                </a:solidFill>
                <a:latin typeface="Twentieth Century"/>
                <a:ea typeface="Twentieth Century"/>
                <a:cs typeface="Twentieth Century"/>
                <a:sym typeface="Twentieth Century"/>
              </a:rPr>
            </a:br>
            <a:r>
              <a:rPr b="0" i="0" lang="en-US" sz="4100" u="none">
                <a:solidFill>
                  <a:srgbClr val="0D0D0D"/>
                </a:solidFill>
                <a:latin typeface="Twentieth Century"/>
                <a:ea typeface="Twentieth Century"/>
                <a:cs typeface="Twentieth Century"/>
                <a:sym typeface="Twentieth Century"/>
              </a:rPr>
              <a:t>DRILLING AND TAPPING</a:t>
            </a:r>
            <a:endParaRPr/>
          </a:p>
        </p:txBody>
      </p:sp>
      <p:sp>
        <p:nvSpPr>
          <p:cNvPr id="529" name="Google Shape;529;p64"/>
          <p:cNvSpPr txBox="1"/>
          <p:nvPr>
            <p:ph idx="1" type="body"/>
          </p:nvPr>
        </p:nvSpPr>
        <p:spPr>
          <a:xfrm>
            <a:off x="1236662" y="1417637"/>
            <a:ext cx="5926137" cy="4022725"/>
          </a:xfrm>
          <a:prstGeom prst="rect">
            <a:avLst/>
          </a:prstGeom>
          <a:noFill/>
          <a:ln>
            <a:noFill/>
          </a:ln>
        </p:spPr>
        <p:txBody>
          <a:bodyPr anchorCtr="0" anchor="t" bIns="45700" lIns="45700" spcFirstLastPara="1" rIns="45700" wrap="square" tIns="45700">
            <a:noAutofit/>
          </a:bodyPr>
          <a:lstStyle/>
          <a:p>
            <a:pPr indent="-152400" lvl="0" marL="90487" marR="0" rtl="0" algn="l">
              <a:lnSpc>
                <a:spcPct val="90000"/>
              </a:lnSpc>
              <a:spcBef>
                <a:spcPts val="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SEQUENCE OF OPERATION:</a:t>
            </a:r>
            <a:endParaRPr/>
          </a:p>
          <a:p>
            <a:pPr indent="-152400" lvl="0" marL="90487" marR="0" rtl="0" algn="l">
              <a:lnSpc>
                <a:spcPct val="9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1) Preparation. </a:t>
            </a:r>
            <a:endParaRPr/>
          </a:p>
          <a:p>
            <a:pPr indent="-152400" lvl="0" marL="90487" marR="0" rtl="0" algn="l">
              <a:lnSpc>
                <a:spcPct val="9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2) Marking. </a:t>
            </a:r>
            <a:endParaRPr/>
          </a:p>
          <a:p>
            <a:pPr indent="-152400" lvl="0" marL="90487" marR="0" rtl="0" algn="l">
              <a:lnSpc>
                <a:spcPct val="9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3) Drilling. </a:t>
            </a:r>
            <a:endParaRPr/>
          </a:p>
          <a:p>
            <a:pPr indent="-152400" lvl="0" marL="90487" marR="0" rtl="0" algn="l">
              <a:lnSpc>
                <a:spcPct val="9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4) Tapping. </a:t>
            </a:r>
            <a:endParaRPr/>
          </a:p>
          <a:p>
            <a:pPr indent="-152400" lvl="0" marL="90487" marR="0" rtl="0" algn="l">
              <a:lnSpc>
                <a:spcPct val="90000"/>
              </a:lnSpc>
              <a:spcBef>
                <a:spcPts val="14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5) Finishing.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5"/>
          <p:cNvSpPr txBox="1"/>
          <p:nvPr>
            <p:ph type="title"/>
          </p:nvPr>
        </p:nvSpPr>
        <p:spPr>
          <a:xfrm>
            <a:off x="2646362" y="152400"/>
            <a:ext cx="6899275" cy="990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D0D0D"/>
              </a:buClr>
              <a:buSzPts val="4100"/>
              <a:buFont typeface="Twentieth Century"/>
              <a:buNone/>
            </a:pPr>
            <a:r>
              <a:rPr b="0" i="0" lang="en-US" sz="4100" u="none">
                <a:solidFill>
                  <a:srgbClr val="0D0D0D"/>
                </a:solidFill>
                <a:latin typeface="Twentieth Century"/>
                <a:ea typeface="Twentieth Century"/>
                <a:cs typeface="Twentieth Century"/>
                <a:sym typeface="Twentieth Century"/>
              </a:rPr>
              <a:t>EX.NO:05</a:t>
            </a:r>
            <a:br>
              <a:rPr b="0" i="0" lang="en-US" sz="4100" u="none">
                <a:solidFill>
                  <a:srgbClr val="0D0D0D"/>
                </a:solidFill>
                <a:latin typeface="Twentieth Century"/>
                <a:ea typeface="Twentieth Century"/>
                <a:cs typeface="Twentieth Century"/>
                <a:sym typeface="Twentieth Century"/>
              </a:rPr>
            </a:br>
            <a:r>
              <a:rPr b="0" i="0" lang="en-US" sz="4100" u="none">
                <a:solidFill>
                  <a:srgbClr val="0D0D0D"/>
                </a:solidFill>
                <a:latin typeface="Twentieth Century"/>
                <a:ea typeface="Twentieth Century"/>
                <a:cs typeface="Twentieth Century"/>
                <a:sym typeface="Twentieth Century"/>
              </a:rPr>
              <a:t>DRILLING AND TAPPING</a:t>
            </a:r>
            <a:endParaRPr/>
          </a:p>
        </p:txBody>
      </p:sp>
      <p:sp>
        <p:nvSpPr>
          <p:cNvPr id="535" name="Google Shape;535;p65"/>
          <p:cNvSpPr txBox="1"/>
          <p:nvPr>
            <p:ph idx="1" type="body"/>
          </p:nvPr>
        </p:nvSpPr>
        <p:spPr>
          <a:xfrm>
            <a:off x="457200" y="1417637"/>
            <a:ext cx="11201400" cy="5059362"/>
          </a:xfrm>
          <a:prstGeom prst="rect">
            <a:avLst/>
          </a:prstGeom>
          <a:noFill/>
          <a:ln>
            <a:noFill/>
          </a:ln>
        </p:spPr>
        <p:txBody>
          <a:bodyPr anchorCtr="0" anchor="t" bIns="45700" lIns="45700" spcFirstLastPara="1" rIns="45700" wrap="square" tIns="45700">
            <a:noAutofit/>
          </a:bodyPr>
          <a:lstStyle/>
          <a:p>
            <a:pPr indent="-152400" lvl="0" marL="90487" marR="0" rtl="0" algn="just">
              <a:lnSpc>
                <a:spcPct val="90000"/>
              </a:lnSpc>
              <a:spcBef>
                <a:spcPts val="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WORKING STEPS: </a:t>
            </a:r>
            <a:endParaRPr/>
          </a:p>
          <a:p>
            <a:pPr indent="-152400" lvl="0" marL="90487" marR="0" rtl="0" algn="just">
              <a:lnSpc>
                <a:spcPct val="150000"/>
              </a:lnSpc>
              <a:spcBef>
                <a:spcPts val="20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1) </a:t>
            </a:r>
            <a:r>
              <a:rPr b="1" i="0" lang="en-US" sz="2400" u="none">
                <a:solidFill>
                  <a:schemeClr val="dk1"/>
                </a:solidFill>
                <a:latin typeface="Times New Roman"/>
                <a:ea typeface="Times New Roman"/>
                <a:cs typeface="Times New Roman"/>
                <a:sym typeface="Times New Roman"/>
              </a:rPr>
              <a:t>PREPARATION: </a:t>
            </a:r>
            <a:r>
              <a:rPr b="0" i="0" lang="en-US" sz="2400" u="none">
                <a:solidFill>
                  <a:schemeClr val="dk1"/>
                </a:solidFill>
                <a:latin typeface="Times New Roman"/>
                <a:ea typeface="Times New Roman"/>
                <a:cs typeface="Times New Roman"/>
                <a:sym typeface="Times New Roman"/>
              </a:rPr>
              <a:t>Check the initial dimensions using steel rule. Fix the job on a bench vice and file and two adjacent sides using a flat file to form right angles. Check for the perpendicularity with try square. </a:t>
            </a:r>
            <a:endParaRPr/>
          </a:p>
          <a:p>
            <a:pPr indent="0" lvl="0" marL="90487" marR="0" rtl="0" algn="just">
              <a:lnSpc>
                <a:spcPct val="150000"/>
              </a:lnSpc>
              <a:spcBef>
                <a:spcPts val="0"/>
              </a:spcBef>
              <a:spcAft>
                <a:spcPts val="0"/>
              </a:spcAft>
              <a:buClr>
                <a:schemeClr val="accent1"/>
              </a:buClr>
              <a:buSzPts val="2400"/>
              <a:buFont typeface="Twentieth Century"/>
              <a:buNone/>
            </a:pPr>
            <a:r>
              <a:t/>
            </a:r>
            <a:endParaRPr b="0" i="0" sz="2400" u="none">
              <a:solidFill>
                <a:schemeClr val="dk1"/>
              </a:solidFill>
              <a:latin typeface="Times New Roman"/>
              <a:ea typeface="Times New Roman"/>
              <a:cs typeface="Times New Roman"/>
              <a:sym typeface="Times New Roman"/>
            </a:endParaRPr>
          </a:p>
          <a:p>
            <a:pPr indent="-152400" lvl="0" marL="90487" marR="0" rtl="0" algn="just">
              <a:lnSpc>
                <a:spcPct val="150000"/>
              </a:lnSpc>
              <a:spcBef>
                <a:spcPts val="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2) </a:t>
            </a:r>
            <a:r>
              <a:rPr b="1" i="0" lang="en-US" sz="2400" u="none">
                <a:solidFill>
                  <a:schemeClr val="dk1"/>
                </a:solidFill>
                <a:latin typeface="Times New Roman"/>
                <a:ea typeface="Times New Roman"/>
                <a:cs typeface="Times New Roman"/>
                <a:sym typeface="Times New Roman"/>
              </a:rPr>
              <a:t>MARKING: </a:t>
            </a:r>
            <a:r>
              <a:rPr b="0" i="0" lang="en-US" sz="2400" u="none">
                <a:solidFill>
                  <a:schemeClr val="dk1"/>
                </a:solidFill>
                <a:latin typeface="Times New Roman"/>
                <a:ea typeface="Times New Roman"/>
                <a:cs typeface="Times New Roman"/>
                <a:sym typeface="Times New Roman"/>
              </a:rPr>
              <a:t>Apply chalk on the work surface. Measure 20mm using jenny caliper from the steel rule. Transfer the measured dimensions to the work piece with edge 12mm. Draw lines along the dimensions on work piece with scriber. Make dots along these lines using dot punch ..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6"/>
          <p:cNvSpPr txBox="1"/>
          <p:nvPr>
            <p:ph type="title"/>
          </p:nvPr>
        </p:nvSpPr>
        <p:spPr>
          <a:xfrm>
            <a:off x="2646362" y="152400"/>
            <a:ext cx="6899275" cy="990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D0D0D"/>
              </a:buClr>
              <a:buSzPts val="4100"/>
              <a:buFont typeface="Twentieth Century"/>
              <a:buNone/>
            </a:pPr>
            <a:r>
              <a:rPr b="0" i="0" lang="en-US" sz="4100" u="none">
                <a:solidFill>
                  <a:srgbClr val="0D0D0D"/>
                </a:solidFill>
                <a:latin typeface="Twentieth Century"/>
                <a:ea typeface="Twentieth Century"/>
                <a:cs typeface="Twentieth Century"/>
                <a:sym typeface="Twentieth Century"/>
              </a:rPr>
              <a:t>EX.NO:05</a:t>
            </a:r>
            <a:br>
              <a:rPr b="0" i="0" lang="en-US" sz="4100" u="none">
                <a:solidFill>
                  <a:srgbClr val="0D0D0D"/>
                </a:solidFill>
                <a:latin typeface="Twentieth Century"/>
                <a:ea typeface="Twentieth Century"/>
                <a:cs typeface="Twentieth Century"/>
                <a:sym typeface="Twentieth Century"/>
              </a:rPr>
            </a:br>
            <a:r>
              <a:rPr b="0" i="0" lang="en-US" sz="4100" u="none">
                <a:solidFill>
                  <a:srgbClr val="0D0D0D"/>
                </a:solidFill>
                <a:latin typeface="Twentieth Century"/>
                <a:ea typeface="Twentieth Century"/>
                <a:cs typeface="Twentieth Century"/>
                <a:sym typeface="Twentieth Century"/>
              </a:rPr>
              <a:t>DRILLING AND TAPPING</a:t>
            </a:r>
            <a:endParaRPr/>
          </a:p>
        </p:txBody>
      </p:sp>
      <p:sp>
        <p:nvSpPr>
          <p:cNvPr id="541" name="Google Shape;541;p66"/>
          <p:cNvSpPr txBox="1"/>
          <p:nvPr>
            <p:ph idx="1" type="body"/>
          </p:nvPr>
        </p:nvSpPr>
        <p:spPr>
          <a:xfrm>
            <a:off x="342900" y="1143000"/>
            <a:ext cx="11506200" cy="5943600"/>
          </a:xfrm>
          <a:prstGeom prst="rect">
            <a:avLst/>
          </a:prstGeom>
          <a:noFill/>
          <a:ln>
            <a:noFill/>
          </a:ln>
        </p:spPr>
        <p:txBody>
          <a:bodyPr anchorCtr="0" anchor="t" bIns="45700" lIns="45700" spcFirstLastPara="1" rIns="45700" wrap="square" tIns="45700">
            <a:noAutofit/>
          </a:bodyPr>
          <a:lstStyle/>
          <a:p>
            <a:pPr indent="-152400" lvl="0" marL="90487" marR="0" rtl="0" algn="just">
              <a:lnSpc>
                <a:spcPct val="90000"/>
              </a:lnSpc>
              <a:spcBef>
                <a:spcPts val="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WORKING STEPS: </a:t>
            </a:r>
            <a:endParaRPr/>
          </a:p>
          <a:p>
            <a:pPr indent="-152400" lvl="0" marL="90487" marR="0" rtl="0" algn="just">
              <a:lnSpc>
                <a:spcPct val="150000"/>
              </a:lnSpc>
              <a:spcBef>
                <a:spcPts val="20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3) DRILLING: </a:t>
            </a:r>
            <a:r>
              <a:rPr b="0" i="0" lang="en-US" sz="2400" u="none">
                <a:solidFill>
                  <a:schemeClr val="dk1"/>
                </a:solidFill>
                <a:latin typeface="Times New Roman"/>
                <a:ea typeface="Times New Roman"/>
                <a:cs typeface="Times New Roman"/>
                <a:sym typeface="Times New Roman"/>
              </a:rPr>
              <a:t>Place the work piece on the drilling machine platform. Using drilling machine make two holes on the dotted place made by dot punch. Pour some oil for smooth drill and drill the work piece properly by adjusting the pilot. Repeat the steps twice for better finishing. Lastly go to the thread pitch gauge machine &amp; complete the drilling procedure on the work piece.</a:t>
            </a:r>
            <a:endParaRPr/>
          </a:p>
          <a:p>
            <a:pPr indent="-152400" lvl="0" marL="90487" marR="0" rtl="0" algn="just">
              <a:lnSpc>
                <a:spcPct val="150000"/>
              </a:lnSpc>
              <a:spcBef>
                <a:spcPts val="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4) TAPPING: </a:t>
            </a:r>
            <a:r>
              <a:rPr b="0" i="0" lang="en-US" sz="2400" u="none">
                <a:solidFill>
                  <a:schemeClr val="dk1"/>
                </a:solidFill>
                <a:latin typeface="Times New Roman"/>
                <a:ea typeface="Times New Roman"/>
                <a:cs typeface="Times New Roman"/>
                <a:sym typeface="Times New Roman"/>
              </a:rPr>
              <a:t>Fix the work piece in the bench vice in such a way that it should not move. Using Tapping tool 1 make threads in the holes. Repeat the procedure for both .holes, then take the taping tool 2 and use it carefully by rotating in clockwise, simultaneously do this process for both holes..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7"/>
          <p:cNvSpPr txBox="1"/>
          <p:nvPr>
            <p:ph type="title"/>
          </p:nvPr>
        </p:nvSpPr>
        <p:spPr>
          <a:xfrm>
            <a:off x="2646362" y="152400"/>
            <a:ext cx="6899275" cy="9906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0D0D0D"/>
              </a:buClr>
              <a:buSzPts val="4100"/>
              <a:buFont typeface="Twentieth Century"/>
              <a:buNone/>
            </a:pPr>
            <a:r>
              <a:rPr b="0" i="0" lang="en-US" sz="4100" u="none">
                <a:solidFill>
                  <a:srgbClr val="0D0D0D"/>
                </a:solidFill>
                <a:latin typeface="Twentieth Century"/>
                <a:ea typeface="Twentieth Century"/>
                <a:cs typeface="Twentieth Century"/>
                <a:sym typeface="Twentieth Century"/>
              </a:rPr>
              <a:t>EX.NO:05</a:t>
            </a:r>
            <a:br>
              <a:rPr b="0" i="0" lang="en-US" sz="4100" u="none">
                <a:solidFill>
                  <a:srgbClr val="0D0D0D"/>
                </a:solidFill>
                <a:latin typeface="Twentieth Century"/>
                <a:ea typeface="Twentieth Century"/>
                <a:cs typeface="Twentieth Century"/>
                <a:sym typeface="Twentieth Century"/>
              </a:rPr>
            </a:br>
            <a:r>
              <a:rPr b="0" i="0" lang="en-US" sz="4100" u="none">
                <a:solidFill>
                  <a:srgbClr val="0D0D0D"/>
                </a:solidFill>
                <a:latin typeface="Twentieth Century"/>
                <a:ea typeface="Twentieth Century"/>
                <a:cs typeface="Twentieth Century"/>
                <a:sym typeface="Twentieth Century"/>
              </a:rPr>
              <a:t>DRILLING AND TAPPING</a:t>
            </a:r>
            <a:endParaRPr/>
          </a:p>
        </p:txBody>
      </p:sp>
      <p:sp>
        <p:nvSpPr>
          <p:cNvPr id="547" name="Google Shape;547;p67"/>
          <p:cNvSpPr txBox="1"/>
          <p:nvPr>
            <p:ph idx="1" type="body"/>
          </p:nvPr>
        </p:nvSpPr>
        <p:spPr>
          <a:xfrm>
            <a:off x="342900" y="1752600"/>
            <a:ext cx="11506200" cy="3886200"/>
          </a:xfrm>
          <a:prstGeom prst="rect">
            <a:avLst/>
          </a:prstGeom>
          <a:noFill/>
          <a:ln>
            <a:noFill/>
          </a:ln>
        </p:spPr>
        <p:txBody>
          <a:bodyPr anchorCtr="0" anchor="t" bIns="45700" lIns="45700" spcFirstLastPara="1" rIns="45700" wrap="square" tIns="45700">
            <a:noAutofit/>
          </a:bodyPr>
          <a:lstStyle/>
          <a:p>
            <a:pPr indent="-152400" lvl="0" marL="90487" marR="0" rtl="0" algn="just">
              <a:lnSpc>
                <a:spcPct val="90000"/>
              </a:lnSpc>
              <a:spcBef>
                <a:spcPts val="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WORKING STEPS: </a:t>
            </a:r>
            <a:endParaRPr/>
          </a:p>
          <a:p>
            <a:pPr indent="-152400" lvl="0" marL="90487" marR="0" rtl="0" algn="just">
              <a:lnSpc>
                <a:spcPct val="150000"/>
              </a:lnSpc>
              <a:spcBef>
                <a:spcPts val="20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5) FINISHING:  </a:t>
            </a:r>
            <a:r>
              <a:rPr b="0" i="0" lang="en-US" sz="2400" u="none">
                <a:solidFill>
                  <a:schemeClr val="dk1"/>
                </a:solidFill>
                <a:latin typeface="Times New Roman"/>
                <a:ea typeface="Times New Roman"/>
                <a:cs typeface="Times New Roman"/>
                <a:sym typeface="Times New Roman"/>
              </a:rPr>
              <a:t>Using a 10mm screw, check the accuracy of the finish.</a:t>
            </a:r>
            <a:endParaRPr/>
          </a:p>
          <a:p>
            <a:pPr indent="0" lvl="0" marL="90487" marR="0" rtl="0" algn="just">
              <a:lnSpc>
                <a:spcPct val="150000"/>
              </a:lnSpc>
              <a:spcBef>
                <a:spcPts val="0"/>
              </a:spcBef>
              <a:spcAft>
                <a:spcPts val="0"/>
              </a:spcAft>
              <a:buClr>
                <a:schemeClr val="accent1"/>
              </a:buClr>
              <a:buSzPts val="2400"/>
              <a:buFont typeface="Twentieth Century"/>
              <a:buNone/>
            </a:pPr>
            <a:r>
              <a:t/>
            </a:r>
            <a:endParaRPr b="0" i="0" sz="2400" u="none">
              <a:solidFill>
                <a:schemeClr val="dk1"/>
              </a:solidFill>
              <a:latin typeface="Times New Roman"/>
              <a:ea typeface="Times New Roman"/>
              <a:cs typeface="Times New Roman"/>
              <a:sym typeface="Times New Roman"/>
            </a:endParaRPr>
          </a:p>
          <a:p>
            <a:pPr indent="-152400" lvl="0" marL="90487" marR="0" rtl="0" algn="just">
              <a:lnSpc>
                <a:spcPct val="150000"/>
              </a:lnSpc>
              <a:spcBef>
                <a:spcPts val="0"/>
              </a:spcBef>
              <a:spcAft>
                <a:spcPts val="0"/>
              </a:spcAft>
              <a:buClr>
                <a:schemeClr val="accent1"/>
              </a:buClr>
              <a:buSzPts val="2400"/>
              <a:buFont typeface="Twentieth Century"/>
              <a:buChar char=" "/>
            </a:pPr>
            <a:r>
              <a:rPr b="1" i="0" lang="en-US" sz="2400" u="none">
                <a:solidFill>
                  <a:schemeClr val="dk1"/>
                </a:solidFill>
                <a:latin typeface="Times New Roman"/>
                <a:ea typeface="Times New Roman"/>
                <a:cs typeface="Times New Roman"/>
                <a:sym typeface="Times New Roman"/>
              </a:rPr>
              <a:t>RESULT:</a:t>
            </a:r>
            <a:endParaRPr/>
          </a:p>
          <a:p>
            <a:pPr indent="-152400" lvl="0" marL="90487" marR="0" rtl="0" algn="just">
              <a:lnSpc>
                <a:spcPct val="150000"/>
              </a:lnSpc>
              <a:spcBef>
                <a:spcPts val="0"/>
              </a:spcBef>
              <a:spcAft>
                <a:spcPts val="0"/>
              </a:spcAft>
              <a:buClr>
                <a:schemeClr val="accent1"/>
              </a:buClr>
              <a:buSzPts val="2400"/>
              <a:buFont typeface="Twentieth Century"/>
              <a:buChar char=" "/>
            </a:pPr>
            <a:r>
              <a:rPr b="0" i="0" lang="en-US" sz="2400" u="none">
                <a:solidFill>
                  <a:schemeClr val="dk1"/>
                </a:solidFill>
                <a:latin typeface="Times New Roman"/>
                <a:ea typeface="Times New Roman"/>
                <a:cs typeface="Times New Roman"/>
                <a:sym typeface="Times New Roman"/>
              </a:rPr>
              <a:t>       The required holes using Drilling &amp; Taping techniques with proper measurements has been  obtained.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nvSpPr>
        <p:spPr>
          <a:xfrm>
            <a:off x="79375" y="2079625"/>
            <a:ext cx="3232150" cy="1044575"/>
          </a:xfrm>
          <a:prstGeom prst="rect">
            <a:avLst/>
          </a:prstGeom>
          <a:noFill/>
          <a:ln>
            <a:noFill/>
          </a:ln>
        </p:spPr>
        <p:txBody>
          <a:bodyPr anchorCtr="0" anchor="t" bIns="0" lIns="0" spcFirstLastPara="1" rIns="0" wrap="square" tIns="73025">
            <a:noAutofit/>
          </a:bodyPr>
          <a:lstStyle/>
          <a:p>
            <a:pPr indent="0" lvl="0" marL="12700" marR="0" rtl="0" algn="l">
              <a:lnSpc>
                <a:spcPct val="90000"/>
              </a:lnSpc>
              <a:spcBef>
                <a:spcPts val="0"/>
              </a:spcBef>
              <a:spcAft>
                <a:spcPts val="0"/>
              </a:spcAft>
              <a:buClr>
                <a:schemeClr val="dk1"/>
              </a:buClr>
              <a:buSzPts val="3500"/>
              <a:buFont typeface="Times New Roman"/>
              <a:buNone/>
            </a:pPr>
            <a:r>
              <a:rPr b="1" i="0" lang="en-US" sz="3500" u="none">
                <a:solidFill>
                  <a:schemeClr val="dk1"/>
                </a:solidFill>
                <a:latin typeface="Times New Roman"/>
                <a:ea typeface="Times New Roman"/>
                <a:cs typeface="Times New Roman"/>
                <a:sym typeface="Times New Roman"/>
              </a:rPr>
              <a:t>Sensitive  Drilling  Machines</a:t>
            </a:r>
            <a:endParaRPr/>
          </a:p>
        </p:txBody>
      </p:sp>
      <p:sp>
        <p:nvSpPr>
          <p:cNvPr id="182" name="Google Shape;182;p26"/>
          <p:cNvSpPr txBox="1"/>
          <p:nvPr/>
        </p:nvSpPr>
        <p:spPr>
          <a:xfrm>
            <a:off x="11987212" y="6427787"/>
            <a:ext cx="100012" cy="20796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E6EC5"/>
              </a:buClr>
              <a:buSzPts val="1200"/>
              <a:buFont typeface="Trebuchet MS"/>
              <a:buNone/>
            </a:pPr>
            <a:r>
              <a:rPr b="1" i="0" lang="en-US" sz="1200" u="none">
                <a:solidFill>
                  <a:srgbClr val="0E6EC5"/>
                </a:solidFill>
                <a:latin typeface="Trebuchet MS"/>
                <a:ea typeface="Trebuchet MS"/>
                <a:cs typeface="Trebuchet MS"/>
                <a:sym typeface="Trebuchet MS"/>
              </a:rPr>
              <a:t>5</a:t>
            </a:r>
            <a:endParaRPr/>
          </a:p>
        </p:txBody>
      </p:sp>
      <p:sp>
        <p:nvSpPr>
          <p:cNvPr id="183" name="Google Shape;183;p26"/>
          <p:cNvSpPr txBox="1"/>
          <p:nvPr/>
        </p:nvSpPr>
        <p:spPr>
          <a:xfrm>
            <a:off x="3367087" y="0"/>
            <a:ext cx="4349750" cy="63325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84" name="Google Shape;184;p26"/>
          <p:cNvSpPr txBox="1"/>
          <p:nvPr/>
        </p:nvSpPr>
        <p:spPr>
          <a:xfrm>
            <a:off x="7772400" y="566737"/>
            <a:ext cx="3906837" cy="530066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85" name="Google Shape;185;p26"/>
          <p:cNvSpPr txBox="1"/>
          <p:nvPr/>
        </p:nvSpPr>
        <p:spPr>
          <a:xfrm>
            <a:off x="3795712" y="6094412"/>
            <a:ext cx="7537450" cy="708025"/>
          </a:xfrm>
          <a:prstGeom prst="rect">
            <a:avLst/>
          </a:prstGeom>
          <a:noFill/>
          <a:ln cap="flat" cmpd="sng" w="9525">
            <a:solidFill>
              <a:srgbClr val="FF0000"/>
            </a:solidFill>
            <a:prstDash val="solid"/>
            <a:miter lim="800000"/>
            <a:headEnd len="sm" w="sm" type="none"/>
            <a:tailEnd len="sm" w="sm" type="none"/>
          </a:ln>
        </p:spPr>
        <p:txBody>
          <a:bodyPr anchorCtr="0" anchor="t" bIns="0" lIns="0" spcFirstLastPara="1" rIns="0" wrap="square" tIns="14600">
            <a:noAutofit/>
          </a:bodyPr>
          <a:lstStyle/>
          <a:p>
            <a:pPr indent="0" lvl="0" marL="90487" marR="0" rtl="0" algn="l">
              <a:lnSpc>
                <a:spcPct val="100000"/>
              </a:lnSpc>
              <a:spcBef>
                <a:spcPts val="0"/>
              </a:spcBef>
              <a:spcAft>
                <a:spcPts val="0"/>
              </a:spcAft>
              <a:buClr>
                <a:srgbClr val="006FC0"/>
              </a:buClr>
              <a:buSzPts val="4000"/>
              <a:buFont typeface="Trebuchet MS"/>
              <a:buNone/>
            </a:pPr>
            <a:r>
              <a:rPr b="0" i="0" lang="en-US" sz="4000" u="none">
                <a:solidFill>
                  <a:srgbClr val="006FC0"/>
                </a:solidFill>
                <a:latin typeface="Trebuchet MS"/>
                <a:ea typeface="Trebuchet MS"/>
                <a:cs typeface="Trebuchet MS"/>
                <a:sym typeface="Trebuchet MS"/>
              </a:rPr>
              <a:t>Holes of diameter 1 mm to 15 mm.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nvSpPr>
        <p:spPr>
          <a:xfrm>
            <a:off x="331787" y="2222500"/>
            <a:ext cx="2716212" cy="2281237"/>
          </a:xfrm>
          <a:prstGeom prst="rect">
            <a:avLst/>
          </a:prstGeom>
          <a:noFill/>
          <a:ln>
            <a:noFill/>
          </a:ln>
        </p:spPr>
        <p:txBody>
          <a:bodyPr anchorCtr="0" anchor="t" bIns="0" lIns="0" spcFirstLastPara="1" rIns="0" wrap="square" tIns="73025">
            <a:noAutofit/>
          </a:bodyPr>
          <a:lstStyle/>
          <a:p>
            <a:pPr indent="0" lvl="0" marL="12700" marR="0" rtl="0" algn="l">
              <a:lnSpc>
                <a:spcPct val="9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Working of  Sensitive  Drilling  Machine</a:t>
            </a:r>
            <a:endParaRPr/>
          </a:p>
        </p:txBody>
      </p:sp>
      <p:sp>
        <p:nvSpPr>
          <p:cNvPr id="191" name="Google Shape;191;p27"/>
          <p:cNvSpPr txBox="1"/>
          <p:nvPr/>
        </p:nvSpPr>
        <p:spPr>
          <a:xfrm>
            <a:off x="11950700" y="6465887"/>
            <a:ext cx="161925"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192" name="Google Shape;192;p27"/>
          <p:cNvSpPr txBox="1"/>
          <p:nvPr/>
        </p:nvSpPr>
        <p:spPr>
          <a:xfrm>
            <a:off x="2362200" y="125412"/>
            <a:ext cx="9356725" cy="6607175"/>
          </a:xfrm>
          <a:prstGeom prst="rect">
            <a:avLst/>
          </a:prstGeom>
          <a:noFill/>
          <a:ln>
            <a:noFill/>
          </a:ln>
        </p:spPr>
        <p:txBody>
          <a:bodyPr anchorCtr="0" anchor="t" bIns="0" lIns="0" spcFirstLastPara="1" rIns="0" wrap="square" tIns="12700">
            <a:noAutofit/>
          </a:bodyPr>
          <a:lstStyle/>
          <a:p>
            <a:pPr indent="-457200" lvl="0" marL="469900" marR="0" rtl="0" algn="just">
              <a:lnSpc>
                <a:spcPct val="85714"/>
              </a:lnSpc>
              <a:spcBef>
                <a:spcPts val="0"/>
              </a:spcBef>
              <a:spcAft>
                <a:spcPts val="0"/>
              </a:spcAft>
              <a:buClr>
                <a:srgbClr val="0E6EC5"/>
              </a:buClr>
              <a:buSzPts val="2800"/>
              <a:buFont typeface="Arial"/>
              <a:buChar char="•"/>
            </a:pPr>
            <a:r>
              <a:rPr b="0" i="0" lang="en-US" sz="2800" u="none">
                <a:solidFill>
                  <a:schemeClr val="dk1"/>
                </a:solidFill>
                <a:latin typeface="Times New Roman"/>
                <a:ea typeface="Times New Roman"/>
                <a:cs typeface="Times New Roman"/>
                <a:sym typeface="Times New Roman"/>
              </a:rPr>
              <a:t>These are small machines designed for drilling holes at high speed in  light work pieces.</a:t>
            </a:r>
            <a:endParaRPr/>
          </a:p>
          <a:p>
            <a:pPr indent="-279400" lvl="0" marL="469900" marR="0" rtl="0" algn="just">
              <a:lnSpc>
                <a:spcPct val="85714"/>
              </a:lnSpc>
              <a:spcBef>
                <a:spcPts val="100"/>
              </a:spcBef>
              <a:spcAft>
                <a:spcPts val="0"/>
              </a:spcAft>
              <a:buClr>
                <a:srgbClr val="0E6EC5"/>
              </a:buClr>
              <a:buSzPts val="2800"/>
              <a:buFont typeface="Arial"/>
              <a:buNone/>
            </a:pPr>
            <a:r>
              <a:t/>
            </a:r>
            <a:endParaRPr b="0" i="0" sz="2800" u="none">
              <a:solidFill>
                <a:srgbClr val="404040"/>
              </a:solidFill>
              <a:latin typeface="Times New Roman"/>
              <a:ea typeface="Times New Roman"/>
              <a:cs typeface="Times New Roman"/>
              <a:sym typeface="Times New Roman"/>
            </a:endParaRPr>
          </a:p>
          <a:p>
            <a:pPr indent="-457200" lvl="0" marL="469900" marR="0" rtl="0" algn="just">
              <a:lnSpc>
                <a:spcPct val="85714"/>
              </a:lnSpc>
              <a:spcBef>
                <a:spcPts val="1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As shown in figure the machine consists of a vertical </a:t>
            </a:r>
            <a:r>
              <a:rPr b="0" i="0" lang="en-US" sz="2800" u="none">
                <a:solidFill>
                  <a:srgbClr val="FF0000"/>
                </a:solidFill>
                <a:latin typeface="Times New Roman"/>
                <a:ea typeface="Times New Roman"/>
                <a:cs typeface="Times New Roman"/>
                <a:sym typeface="Times New Roman"/>
              </a:rPr>
              <a:t>column</a:t>
            </a:r>
            <a:r>
              <a:rPr b="0" i="0" lang="en-US" sz="2800" u="none">
                <a:solidFill>
                  <a:srgbClr val="404040"/>
                </a:solidFill>
                <a:latin typeface="Times New Roman"/>
                <a:ea typeface="Times New Roman"/>
                <a:cs typeface="Times New Roman"/>
                <a:sym typeface="Times New Roman"/>
              </a:rPr>
              <a:t>, a </a:t>
            </a:r>
            <a:r>
              <a:rPr b="0" i="0" lang="en-US" sz="2800" u="none">
                <a:solidFill>
                  <a:srgbClr val="FF0000"/>
                </a:solidFill>
                <a:latin typeface="Times New Roman"/>
                <a:ea typeface="Times New Roman"/>
                <a:cs typeface="Times New Roman"/>
                <a:sym typeface="Times New Roman"/>
              </a:rPr>
              <a:t> horizontal table</a:t>
            </a:r>
            <a:r>
              <a:rPr b="0" i="0" lang="en-US" sz="2800" u="none">
                <a:solidFill>
                  <a:srgbClr val="404040"/>
                </a:solidFill>
                <a:latin typeface="Times New Roman"/>
                <a:ea typeface="Times New Roman"/>
                <a:cs typeface="Times New Roman"/>
                <a:sym typeface="Times New Roman"/>
              </a:rPr>
              <a:t>, a </a:t>
            </a:r>
            <a:r>
              <a:rPr b="0" i="0" lang="en-US" sz="2800" u="none">
                <a:solidFill>
                  <a:srgbClr val="FF0000"/>
                </a:solidFill>
                <a:latin typeface="Times New Roman"/>
                <a:ea typeface="Times New Roman"/>
                <a:cs typeface="Times New Roman"/>
                <a:sym typeface="Times New Roman"/>
              </a:rPr>
              <a:t>machine head </a:t>
            </a:r>
            <a:r>
              <a:rPr b="0" i="0" lang="en-US" sz="2800" u="none">
                <a:solidFill>
                  <a:srgbClr val="404040"/>
                </a:solidFill>
                <a:latin typeface="Times New Roman"/>
                <a:ea typeface="Times New Roman"/>
                <a:cs typeface="Times New Roman"/>
                <a:sym typeface="Times New Roman"/>
              </a:rPr>
              <a:t>mounted on the column to support  the </a:t>
            </a:r>
            <a:r>
              <a:rPr b="0" i="0" lang="en-US" sz="2800" u="none">
                <a:solidFill>
                  <a:srgbClr val="FF0000"/>
                </a:solidFill>
                <a:latin typeface="Times New Roman"/>
                <a:ea typeface="Times New Roman"/>
                <a:cs typeface="Times New Roman"/>
                <a:sym typeface="Times New Roman"/>
              </a:rPr>
              <a:t>driving motor</a:t>
            </a:r>
            <a:r>
              <a:rPr b="0" i="0" lang="en-US" sz="2800" u="none">
                <a:solidFill>
                  <a:srgbClr val="404040"/>
                </a:solidFill>
                <a:latin typeface="Times New Roman"/>
                <a:ea typeface="Times New Roman"/>
                <a:cs typeface="Times New Roman"/>
                <a:sym typeface="Times New Roman"/>
              </a:rPr>
              <a:t>, and </a:t>
            </a:r>
            <a:r>
              <a:rPr b="0" i="0" lang="en-US" sz="2800" u="none">
                <a:solidFill>
                  <a:srgbClr val="FF0000"/>
                </a:solidFill>
                <a:latin typeface="Times New Roman"/>
                <a:ea typeface="Times New Roman"/>
                <a:cs typeface="Times New Roman"/>
                <a:sym typeface="Times New Roman"/>
              </a:rPr>
              <a:t>mechanism for driving and feeding the tool</a:t>
            </a:r>
            <a:r>
              <a:rPr b="0" i="0" lang="en-US" sz="2800" u="none">
                <a:solidFill>
                  <a:srgbClr val="404040"/>
                </a:solidFill>
                <a:latin typeface="Times New Roman"/>
                <a:ea typeface="Times New Roman"/>
                <a:cs typeface="Times New Roman"/>
                <a:sym typeface="Times New Roman"/>
              </a:rPr>
              <a:t>.</a:t>
            </a:r>
            <a:endParaRPr/>
          </a:p>
          <a:p>
            <a:pPr indent="-457200" lvl="0" marL="469900" marR="0" rtl="0" algn="just">
              <a:lnSpc>
                <a:spcPct val="85714"/>
              </a:lnSpc>
              <a:spcBef>
                <a:spcPts val="100"/>
              </a:spcBef>
              <a:spcAft>
                <a:spcPts val="0"/>
              </a:spcAft>
              <a:buClr>
                <a:schemeClr val="dk1"/>
              </a:buClr>
              <a:buSzPts val="2800"/>
              <a:buFont typeface="Twentieth Century"/>
              <a:buNone/>
            </a:pPr>
            <a:r>
              <a:t/>
            </a:r>
            <a:endParaRPr b="0" i="0" sz="2800" u="none">
              <a:solidFill>
                <a:schemeClr val="dk1"/>
              </a:solidFill>
              <a:latin typeface="Times New Roman"/>
              <a:ea typeface="Times New Roman"/>
              <a:cs typeface="Times New Roman"/>
              <a:sym typeface="Times New Roman"/>
            </a:endParaRPr>
          </a:p>
          <a:p>
            <a:pPr indent="-457200" lvl="0" marL="469900" marR="0" rtl="0" algn="just">
              <a:lnSpc>
                <a:spcPct val="85714"/>
              </a:lnSpc>
              <a:spcBef>
                <a:spcPts val="100"/>
              </a:spcBef>
              <a:spcAft>
                <a:spcPts val="0"/>
              </a:spcAft>
              <a:buClr>
                <a:srgbClr val="0E6EC5"/>
              </a:buClr>
              <a:buSzPts val="2800"/>
              <a:buFont typeface="Arial"/>
              <a:buChar char="•"/>
            </a:pPr>
            <a:r>
              <a:rPr b="0" i="0" lang="en-US" sz="2800" u="none">
                <a:solidFill>
                  <a:schemeClr val="dk1"/>
                </a:solidFill>
                <a:latin typeface="Times New Roman"/>
                <a:ea typeface="Times New Roman"/>
                <a:cs typeface="Times New Roman"/>
                <a:sym typeface="Times New Roman"/>
              </a:rPr>
              <a:t>While feeding the operator can sense the cutting action and adjust</a:t>
            </a:r>
            <a:endParaRPr/>
          </a:p>
          <a:p>
            <a:pPr indent="-457200" lvl="0" marL="469900" marR="0" rtl="0" algn="just">
              <a:lnSpc>
                <a:spcPct val="85714"/>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the feed rate so it is called sensitive drilling machine.</a:t>
            </a:r>
            <a:endParaRPr/>
          </a:p>
          <a:p>
            <a:pPr indent="-457200" lvl="0" marL="469900" marR="0" rtl="0" algn="just">
              <a:lnSpc>
                <a:spcPct val="100000"/>
              </a:lnSpc>
              <a:spcBef>
                <a:spcPts val="900"/>
              </a:spcBef>
              <a:spcAft>
                <a:spcPts val="0"/>
              </a:spcAft>
              <a:buClr>
                <a:srgbClr val="0E6EC5"/>
              </a:buClr>
              <a:buSzPts val="2800"/>
              <a:buFont typeface="Arial"/>
              <a:buChar char="•"/>
            </a:pPr>
            <a:r>
              <a:rPr b="0" i="0" lang="en-US" sz="2800" u="none">
                <a:solidFill>
                  <a:schemeClr val="dk1"/>
                </a:solidFill>
                <a:latin typeface="Times New Roman"/>
                <a:ea typeface="Times New Roman"/>
                <a:cs typeface="Times New Roman"/>
                <a:sym typeface="Times New Roman"/>
              </a:rPr>
              <a:t>the machine can be fitted on a table or the floor.</a:t>
            </a:r>
            <a:endParaRPr/>
          </a:p>
          <a:p>
            <a:pPr indent="-457200" lvl="0" marL="469900" marR="0" rtl="0" algn="l">
              <a:lnSpc>
                <a:spcPct val="100000"/>
              </a:lnSpc>
              <a:spcBef>
                <a:spcPts val="100"/>
              </a:spcBef>
              <a:spcAft>
                <a:spcPts val="0"/>
              </a:spcAft>
              <a:buClr>
                <a:schemeClr val="dk1"/>
              </a:buClr>
              <a:buSzPts val="2660"/>
              <a:buFont typeface="Arial"/>
              <a:buChar char="•"/>
            </a:pPr>
            <a:r>
              <a:rPr b="0" i="0" lang="en-US" sz="2800" u="none">
                <a:solidFill>
                  <a:schemeClr val="dk1"/>
                </a:solidFill>
                <a:latin typeface="Times New Roman"/>
                <a:ea typeface="Times New Roman"/>
                <a:cs typeface="Times New Roman"/>
                <a:sym typeface="Times New Roman"/>
              </a:rPr>
              <a:t>Work piece with the exact location marked on it with the center punch is</a:t>
            </a:r>
            <a:endParaRPr/>
          </a:p>
          <a:p>
            <a:pPr indent="-457200" lvl="0" marL="469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clamped rigidly on the work table.</a:t>
            </a:r>
            <a:endParaRPr/>
          </a:p>
          <a:p>
            <a:pPr indent="-457200" lvl="0" marL="469900" marR="0" rtl="0" algn="l">
              <a:lnSpc>
                <a:spcPct val="100000"/>
              </a:lnSpc>
              <a:spcBef>
                <a:spcPts val="0"/>
              </a:spcBef>
              <a:spcAft>
                <a:spcPts val="0"/>
              </a:spcAft>
              <a:buClr>
                <a:srgbClr val="000000"/>
              </a:buClr>
              <a:buSzPts val="2660"/>
              <a:buFont typeface="Arial"/>
              <a:buChar char="•"/>
            </a:pPr>
            <a:r>
              <a:rPr b="0" i="0" lang="en-US" sz="2800" u="none">
                <a:solidFill>
                  <a:srgbClr val="FF0000"/>
                </a:solidFill>
                <a:latin typeface="Times New Roman"/>
                <a:ea typeface="Times New Roman"/>
                <a:cs typeface="Times New Roman"/>
                <a:sym typeface="Times New Roman"/>
              </a:rPr>
              <a:t>spindle axis and center punch indentation are in same line</a:t>
            </a:r>
            <a:r>
              <a:rPr b="0" i="0" lang="en-US" sz="2800" u="none">
                <a:solidFill>
                  <a:schemeClr val="dk1"/>
                </a:solidFill>
                <a:latin typeface="Times New Roman"/>
                <a:ea typeface="Times New Roman"/>
                <a:cs typeface="Times New Roman"/>
                <a:sym typeface="Times New Roman"/>
              </a:rPr>
              <a:t>.</a:t>
            </a:r>
            <a:endParaRPr/>
          </a:p>
          <a:p>
            <a:pPr indent="-457200" lvl="0" marL="469900" marR="0" rtl="0" algn="l">
              <a:lnSpc>
                <a:spcPct val="100000"/>
              </a:lnSpc>
              <a:spcBef>
                <a:spcPts val="0"/>
              </a:spcBef>
              <a:spcAft>
                <a:spcPts val="0"/>
              </a:spcAft>
              <a:buClr>
                <a:schemeClr val="dk1"/>
              </a:buClr>
              <a:buSzPts val="2660"/>
              <a:buFont typeface="Arial"/>
              <a:buChar char="•"/>
            </a:pPr>
            <a:r>
              <a:rPr b="0" i="0" lang="en-US" sz="2800" u="none">
                <a:solidFill>
                  <a:schemeClr val="dk1"/>
                </a:solidFill>
                <a:latin typeface="Times New Roman"/>
                <a:ea typeface="Times New Roman"/>
                <a:cs typeface="Times New Roman"/>
                <a:sym typeface="Times New Roman"/>
              </a:rPr>
              <a:t>Machine is started and drill bit is lowered by rotating feed handle.</a:t>
            </a:r>
            <a:endParaRPr/>
          </a:p>
          <a:p>
            <a:pPr indent="-457200" lvl="0" marL="469900" marR="0" rtl="0" algn="l">
              <a:lnSpc>
                <a:spcPct val="100000"/>
              </a:lnSpc>
              <a:spcBef>
                <a:spcPts val="0"/>
              </a:spcBef>
              <a:spcAft>
                <a:spcPts val="0"/>
              </a:spcAft>
              <a:buClr>
                <a:schemeClr val="dk1"/>
              </a:buClr>
              <a:buSzPts val="2660"/>
              <a:buFont typeface="Arial"/>
              <a:buChar char="•"/>
            </a:pPr>
            <a:r>
              <a:rPr b="0" i="0" lang="en-US" sz="2800" u="none">
                <a:solidFill>
                  <a:schemeClr val="dk1"/>
                </a:solidFill>
                <a:latin typeface="Times New Roman"/>
                <a:ea typeface="Times New Roman"/>
                <a:cs typeface="Times New Roman"/>
                <a:sym typeface="Times New Roman"/>
              </a:rPr>
              <a:t>Drill bit touches the work and starts removing material.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nvSpPr>
        <p:spPr>
          <a:xfrm>
            <a:off x="331787" y="2497137"/>
            <a:ext cx="1776412" cy="1731962"/>
          </a:xfrm>
          <a:prstGeom prst="rect">
            <a:avLst/>
          </a:prstGeom>
          <a:noFill/>
          <a:ln>
            <a:noFill/>
          </a:ln>
        </p:spPr>
        <p:txBody>
          <a:bodyPr anchorCtr="0" anchor="t" bIns="0" lIns="0" spcFirstLastPara="1" rIns="0" wrap="square" tIns="81275">
            <a:noAutofit/>
          </a:bodyPr>
          <a:lstStyle/>
          <a:p>
            <a:pPr indent="0" lvl="0" marL="12700" marR="0" rtl="0" algn="l">
              <a:lnSpc>
                <a:spcPct val="1075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Upright  Drilling  Machine</a:t>
            </a:r>
            <a:endParaRPr/>
          </a:p>
        </p:txBody>
      </p:sp>
      <p:sp>
        <p:nvSpPr>
          <p:cNvPr id="198" name="Google Shape;198;p28"/>
          <p:cNvSpPr txBox="1"/>
          <p:nvPr/>
        </p:nvSpPr>
        <p:spPr>
          <a:xfrm>
            <a:off x="9596437" y="1079500"/>
            <a:ext cx="2497137" cy="4892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199" name="Google Shape;199;p28"/>
          <p:cNvSpPr txBox="1"/>
          <p:nvPr/>
        </p:nvSpPr>
        <p:spPr>
          <a:xfrm>
            <a:off x="1905000" y="228600"/>
            <a:ext cx="7239000" cy="935037"/>
          </a:xfrm>
          <a:prstGeom prst="rect">
            <a:avLst/>
          </a:prstGeom>
          <a:solidFill>
            <a:srgbClr val="B5ECFC"/>
          </a:solidFill>
          <a:ln>
            <a:noFill/>
          </a:ln>
        </p:spPr>
        <p:txBody>
          <a:bodyPr anchorCtr="0" anchor="t" bIns="0" lIns="0" spcFirstLastPara="1" rIns="0" wrap="square" tIns="27925">
            <a:noAutofit/>
          </a:bodyPr>
          <a:lstStyle/>
          <a:p>
            <a:pPr indent="0" lvl="0" marL="92075" marR="0" rtl="0" algn="just">
              <a:lnSpc>
                <a:spcPct val="101000"/>
              </a:lnSpc>
              <a:spcBef>
                <a:spcPts val="0"/>
              </a:spcBef>
              <a:spcAft>
                <a:spcPts val="0"/>
              </a:spcAft>
              <a:buClr>
                <a:schemeClr val="dk1"/>
              </a:buClr>
              <a:buSzPts val="3000"/>
              <a:buFont typeface="Times New Roman"/>
              <a:buNone/>
            </a:pPr>
            <a:r>
              <a:rPr b="1" i="0" lang="en-US" sz="3000" u="none">
                <a:solidFill>
                  <a:schemeClr val="dk1"/>
                </a:solidFill>
                <a:latin typeface="Times New Roman"/>
                <a:ea typeface="Times New Roman"/>
                <a:cs typeface="Times New Roman"/>
                <a:sym typeface="Times New Roman"/>
              </a:rPr>
              <a:t>Similar in design to sensitive type but  it is larger &amp;more sturdily built.</a:t>
            </a:r>
            <a:endParaRPr/>
          </a:p>
        </p:txBody>
      </p:sp>
      <p:sp>
        <p:nvSpPr>
          <p:cNvPr id="200" name="Google Shape;200;p28"/>
          <p:cNvSpPr txBox="1"/>
          <p:nvPr/>
        </p:nvSpPr>
        <p:spPr>
          <a:xfrm>
            <a:off x="11950700" y="6465887"/>
            <a:ext cx="161925"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201" name="Google Shape;201;p28"/>
          <p:cNvSpPr txBox="1"/>
          <p:nvPr/>
        </p:nvSpPr>
        <p:spPr>
          <a:xfrm>
            <a:off x="2132012" y="1663700"/>
            <a:ext cx="7696200" cy="4556125"/>
          </a:xfrm>
          <a:prstGeom prst="rect">
            <a:avLst/>
          </a:prstGeom>
          <a:noFill/>
          <a:ln>
            <a:noFill/>
          </a:ln>
        </p:spPr>
        <p:txBody>
          <a:bodyPr anchorCtr="0" anchor="t" bIns="45700" lIns="91425" spcFirstLastPara="1" rIns="91425" wrap="square" tIns="45700">
            <a:noAutofit/>
          </a:bodyPr>
          <a:lstStyle/>
          <a:p>
            <a:pPr indent="-342900" lvl="0" marL="536575" marR="0" rtl="0" algn="just">
              <a:lnSpc>
                <a:spcPct val="100000"/>
              </a:lnSpc>
              <a:spcBef>
                <a:spcPts val="0"/>
              </a:spcBef>
              <a:spcAft>
                <a:spcPts val="0"/>
              </a:spcAft>
              <a:buClr>
                <a:schemeClr val="dk1"/>
              </a:buClr>
              <a:buSzPts val="3000"/>
              <a:buFont typeface="Arial"/>
              <a:buChar char="•"/>
            </a:pPr>
            <a:r>
              <a:rPr b="0" i="0" lang="en-US" sz="3000" u="none">
                <a:solidFill>
                  <a:schemeClr val="dk1"/>
                </a:solidFill>
                <a:latin typeface="Times New Roman"/>
                <a:ea typeface="Times New Roman"/>
                <a:cs typeface="Times New Roman"/>
                <a:sym typeface="Times New Roman"/>
              </a:rPr>
              <a:t>The column may be round or of box section.</a:t>
            </a:r>
            <a:endParaRPr/>
          </a:p>
          <a:p>
            <a:pPr indent="-342900" lvl="0" marL="536575" marR="0" rtl="0" algn="just">
              <a:lnSpc>
                <a:spcPct val="100000"/>
              </a:lnSpc>
              <a:spcBef>
                <a:spcPts val="800"/>
              </a:spcBef>
              <a:spcAft>
                <a:spcPts val="0"/>
              </a:spcAft>
              <a:buClr>
                <a:schemeClr val="dk1"/>
              </a:buClr>
              <a:buSzPts val="3000"/>
              <a:buFont typeface="Arial"/>
              <a:buChar char="•"/>
            </a:pPr>
            <a:r>
              <a:rPr b="0" i="0" lang="en-US" sz="3000" u="none">
                <a:solidFill>
                  <a:schemeClr val="dk1"/>
                </a:solidFill>
                <a:latin typeface="Times New Roman"/>
                <a:ea typeface="Times New Roman"/>
                <a:cs typeface="Times New Roman"/>
                <a:sym typeface="Times New Roman"/>
              </a:rPr>
              <a:t>It can be raised or lowered along  the pillar depending upon the  </a:t>
            </a:r>
            <a:r>
              <a:rPr b="0" i="0" lang="en-US" sz="3000" u="none">
                <a:solidFill>
                  <a:srgbClr val="FF0000"/>
                </a:solidFill>
                <a:latin typeface="Times New Roman"/>
                <a:ea typeface="Times New Roman"/>
                <a:cs typeface="Times New Roman"/>
                <a:sym typeface="Times New Roman"/>
              </a:rPr>
              <a:t>height of the job</a:t>
            </a:r>
            <a:r>
              <a:rPr b="0" i="0" lang="en-US" sz="3000" u="none">
                <a:solidFill>
                  <a:schemeClr val="dk1"/>
                </a:solidFill>
                <a:latin typeface="Times New Roman"/>
                <a:ea typeface="Times New Roman"/>
                <a:cs typeface="Times New Roman"/>
                <a:sym typeface="Times New Roman"/>
              </a:rPr>
              <a:t> clamped in  position for rigidly.</a:t>
            </a:r>
            <a:endParaRPr/>
          </a:p>
          <a:p>
            <a:pPr indent="-342900" lvl="0" marL="536575" marR="0" rtl="0" algn="just">
              <a:lnSpc>
                <a:spcPct val="100000"/>
              </a:lnSpc>
              <a:spcBef>
                <a:spcPts val="800"/>
              </a:spcBef>
              <a:spcAft>
                <a:spcPts val="0"/>
              </a:spcAft>
              <a:buClr>
                <a:schemeClr val="dk1"/>
              </a:buClr>
              <a:buSzPts val="3000"/>
              <a:buFont typeface="Arial"/>
              <a:buChar char="•"/>
            </a:pPr>
            <a:r>
              <a:rPr b="0" i="0" lang="en-US" sz="3000" u="none">
                <a:solidFill>
                  <a:schemeClr val="dk1"/>
                </a:solidFill>
                <a:latin typeface="Times New Roman"/>
                <a:ea typeface="Times New Roman"/>
                <a:cs typeface="Times New Roman"/>
                <a:sym typeface="Times New Roman"/>
              </a:rPr>
              <a:t>The table in the case can be  rotated about its own axis and  clamped in position.</a:t>
            </a:r>
            <a:endParaRPr/>
          </a:p>
          <a:p>
            <a:pPr indent="-342900" lvl="0" marL="536575" marR="0" rtl="0" algn="just">
              <a:lnSpc>
                <a:spcPct val="100000"/>
              </a:lnSpc>
              <a:spcBef>
                <a:spcPts val="800"/>
              </a:spcBef>
              <a:spcAft>
                <a:spcPts val="0"/>
              </a:spcAft>
              <a:buClr>
                <a:schemeClr val="dk1"/>
              </a:buClr>
              <a:buSzPts val="3000"/>
              <a:buFont typeface="Arial"/>
              <a:buChar char="•"/>
            </a:pPr>
            <a:r>
              <a:rPr b="0" i="0" lang="en-US" sz="3000" u="none">
                <a:solidFill>
                  <a:schemeClr val="dk1"/>
                </a:solidFill>
                <a:latin typeface="Times New Roman"/>
                <a:ea typeface="Times New Roman"/>
                <a:cs typeface="Times New Roman"/>
                <a:sym typeface="Times New Roman"/>
              </a:rPr>
              <a:t>The swivel of the table about the  pillar and rotation of the table  about its center permits easy  location of the job under the drill.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9375" y="2524125"/>
            <a:ext cx="2054225" cy="1731962"/>
          </a:xfrm>
          <a:prstGeom prst="rect">
            <a:avLst/>
          </a:prstGeom>
          <a:noFill/>
          <a:ln>
            <a:noFill/>
          </a:ln>
        </p:spPr>
        <p:txBody>
          <a:bodyPr anchorCtr="0" anchor="ctr" bIns="0" lIns="0" spcFirstLastPara="1" rIns="0" wrap="square" tIns="73025">
            <a:noAutofit/>
          </a:bodyPr>
          <a:lstStyle/>
          <a:p>
            <a:pPr indent="0" lvl="0" marL="12700" rtl="0" algn="l">
              <a:lnSpc>
                <a:spcPct val="90000"/>
              </a:lnSpc>
              <a:spcBef>
                <a:spcPts val="0"/>
              </a:spcBef>
              <a:spcAft>
                <a:spcPts val="0"/>
              </a:spcAft>
              <a:buClr>
                <a:schemeClr val="dk1"/>
              </a:buClr>
              <a:buSzPts val="4000"/>
              <a:buFont typeface="Twentieth Century"/>
              <a:buNone/>
            </a:pPr>
            <a:r>
              <a:rPr b="0" i="0" lang="en-US" sz="4000" u="none">
                <a:solidFill>
                  <a:schemeClr val="dk1"/>
                </a:solidFill>
                <a:latin typeface="Twentieth Century"/>
                <a:ea typeface="Twentieth Century"/>
                <a:cs typeface="Twentieth Century"/>
                <a:sym typeface="Twentieth Century"/>
              </a:rPr>
              <a:t>RADIAL  DRILLING  MACHINE</a:t>
            </a:r>
            <a:endParaRPr/>
          </a:p>
        </p:txBody>
      </p:sp>
      <p:sp>
        <p:nvSpPr>
          <p:cNvPr id="207" name="Google Shape;207;p29"/>
          <p:cNvSpPr txBox="1"/>
          <p:nvPr/>
        </p:nvSpPr>
        <p:spPr>
          <a:xfrm>
            <a:off x="7634287" y="282575"/>
            <a:ext cx="4032250" cy="63166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08" name="Google Shape;208;p29"/>
          <p:cNvSpPr txBox="1"/>
          <p:nvPr/>
        </p:nvSpPr>
        <p:spPr>
          <a:xfrm>
            <a:off x="2008187" y="381000"/>
            <a:ext cx="5556250" cy="586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Twentieth Century"/>
              <a:ea typeface="Twentieth Century"/>
              <a:cs typeface="Twentieth Century"/>
              <a:sym typeface="Twentieth Century"/>
            </a:endParaRPr>
          </a:p>
        </p:txBody>
      </p:sp>
      <p:sp>
        <p:nvSpPr>
          <p:cNvPr id="209" name="Google Shape;209;p29"/>
          <p:cNvSpPr txBox="1"/>
          <p:nvPr/>
        </p:nvSpPr>
        <p:spPr>
          <a:xfrm>
            <a:off x="11950700" y="6465887"/>
            <a:ext cx="161925"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nvSpPr>
        <p:spPr>
          <a:xfrm>
            <a:off x="331787" y="2587625"/>
            <a:ext cx="1725612" cy="1568450"/>
          </a:xfrm>
          <a:prstGeom prst="rect">
            <a:avLst/>
          </a:prstGeom>
          <a:noFill/>
          <a:ln>
            <a:noFill/>
          </a:ln>
        </p:spPr>
        <p:txBody>
          <a:bodyPr anchorCtr="0" anchor="t" bIns="0" lIns="0" spcFirstLastPara="1" rIns="0" wrap="square" tIns="64125">
            <a:noAutofit/>
          </a:bodyPr>
          <a:lstStyle/>
          <a:p>
            <a:pPr indent="0" lvl="0" marL="12700" marR="0" rtl="0" algn="l">
              <a:lnSpc>
                <a:spcPct val="91000"/>
              </a:lnSpc>
              <a:spcBef>
                <a:spcPts val="0"/>
              </a:spcBef>
              <a:spcAft>
                <a:spcPts val="0"/>
              </a:spcAft>
              <a:buClr>
                <a:schemeClr val="dk1"/>
              </a:buClr>
              <a:buSzPts val="3600"/>
              <a:buFont typeface="Trebuchet MS"/>
              <a:buNone/>
            </a:pPr>
            <a:r>
              <a:rPr b="0" i="0" lang="en-US" sz="3600" u="none">
                <a:solidFill>
                  <a:schemeClr val="dk1"/>
                </a:solidFill>
                <a:latin typeface="Trebuchet MS"/>
                <a:ea typeface="Trebuchet MS"/>
                <a:cs typeface="Trebuchet MS"/>
                <a:sym typeface="Trebuchet MS"/>
              </a:rPr>
              <a:t>Radial  Drilling  Machine</a:t>
            </a:r>
            <a:endParaRPr/>
          </a:p>
        </p:txBody>
      </p:sp>
      <p:sp>
        <p:nvSpPr>
          <p:cNvPr id="215" name="Google Shape;215;p30"/>
          <p:cNvSpPr txBox="1"/>
          <p:nvPr/>
        </p:nvSpPr>
        <p:spPr>
          <a:xfrm>
            <a:off x="11950700" y="6465887"/>
            <a:ext cx="161925" cy="177800"/>
          </a:xfrm>
          <a:prstGeom prst="rect">
            <a:avLst/>
          </a:prstGeom>
          <a:noFill/>
          <a:ln>
            <a:noFill/>
          </a:ln>
        </p:spPr>
        <p:txBody>
          <a:bodyPr anchorCtr="0" anchor="t" bIns="0" lIns="0" spcFirstLastPara="1" rIns="0" wrap="square" tIns="0">
            <a:noAutofit/>
          </a:bodyPr>
          <a:lstStyle/>
          <a:p>
            <a:pPr indent="0" lvl="0" marL="38100" marR="0" rtl="0" algn="l">
              <a:lnSpc>
                <a:spcPct val="100000"/>
              </a:lnSpc>
              <a:spcBef>
                <a:spcPts val="0"/>
              </a:spcBef>
              <a:spcAft>
                <a:spcPts val="0"/>
              </a:spcAft>
              <a:buClr>
                <a:srgbClr val="0E6EC5"/>
              </a:buClr>
              <a:buSzPts val="1200"/>
              <a:buFont typeface="Trebuchet MS"/>
              <a:buNone/>
            </a:pPr>
            <a:fld id="{00000000-1234-1234-1234-123412341234}" type="slidenum">
              <a:rPr b="1" i="0" lang="en-US" sz="1200" u="none">
                <a:solidFill>
                  <a:srgbClr val="0E6EC5"/>
                </a:solidFill>
                <a:latin typeface="Trebuchet MS"/>
                <a:ea typeface="Trebuchet MS"/>
                <a:cs typeface="Trebuchet MS"/>
                <a:sym typeface="Trebuchet MS"/>
              </a:rPr>
              <a:t>‹#›</a:t>
            </a:fld>
            <a:endParaRPr/>
          </a:p>
        </p:txBody>
      </p:sp>
      <p:sp>
        <p:nvSpPr>
          <p:cNvPr id="216" name="Google Shape;216;p30"/>
          <p:cNvSpPr txBox="1"/>
          <p:nvPr/>
        </p:nvSpPr>
        <p:spPr>
          <a:xfrm>
            <a:off x="4572000" y="6111875"/>
            <a:ext cx="4259262" cy="708025"/>
          </a:xfrm>
          <a:prstGeom prst="rect">
            <a:avLst/>
          </a:prstGeom>
          <a:noFill/>
          <a:ln cap="flat" cmpd="sng" w="9525">
            <a:solidFill>
              <a:srgbClr val="C00000"/>
            </a:solidFill>
            <a:prstDash val="solid"/>
            <a:miter lim="800000"/>
            <a:headEnd len="sm" w="sm" type="none"/>
            <a:tailEnd len="sm" w="sm" type="none"/>
          </a:ln>
        </p:spPr>
        <p:txBody>
          <a:bodyPr anchorCtr="0" anchor="t" bIns="0" lIns="0" spcFirstLastPara="1" rIns="0" wrap="square" tIns="13325">
            <a:noAutofit/>
          </a:bodyPr>
          <a:lstStyle/>
          <a:p>
            <a:pPr indent="0" lvl="0" marL="92075" marR="0" rtl="0" algn="l">
              <a:lnSpc>
                <a:spcPct val="100000"/>
              </a:lnSpc>
              <a:spcBef>
                <a:spcPts val="0"/>
              </a:spcBef>
              <a:spcAft>
                <a:spcPts val="0"/>
              </a:spcAft>
              <a:buClr>
                <a:schemeClr val="dk1"/>
              </a:buClr>
              <a:buSzPts val="4000"/>
              <a:buFont typeface="Trebuchet MS"/>
              <a:buNone/>
            </a:pPr>
            <a:r>
              <a:rPr b="0" i="0" lang="en-US" sz="4000" u="none">
                <a:solidFill>
                  <a:schemeClr val="dk1"/>
                </a:solidFill>
                <a:latin typeface="Trebuchet MS"/>
                <a:ea typeface="Trebuchet MS"/>
                <a:cs typeface="Trebuchet MS"/>
                <a:sym typeface="Trebuchet MS"/>
              </a:rPr>
              <a:t>Holes up to 7.5 cm.</a:t>
            </a:r>
            <a:endParaRPr/>
          </a:p>
        </p:txBody>
      </p:sp>
      <p:sp>
        <p:nvSpPr>
          <p:cNvPr id="217" name="Google Shape;217;p30"/>
          <p:cNvSpPr txBox="1"/>
          <p:nvPr/>
        </p:nvSpPr>
        <p:spPr>
          <a:xfrm>
            <a:off x="2219325" y="0"/>
            <a:ext cx="9893300" cy="6345237"/>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404040"/>
              </a:buClr>
              <a:buSzPts val="2800"/>
              <a:buFont typeface="Arial"/>
              <a:buChar char="•"/>
            </a:pPr>
            <a:r>
              <a:rPr b="0" i="0" lang="en-US" sz="2800" u="none">
                <a:solidFill>
                  <a:srgbClr val="404040"/>
                </a:solidFill>
                <a:latin typeface="Times New Roman"/>
                <a:ea typeface="Times New Roman"/>
                <a:cs typeface="Times New Roman"/>
                <a:sym typeface="Times New Roman"/>
              </a:rPr>
              <a:t>The </a:t>
            </a:r>
            <a:r>
              <a:rPr b="1" i="0" lang="en-US" sz="2800" u="none">
                <a:solidFill>
                  <a:srgbClr val="FF0000"/>
                </a:solidFill>
                <a:latin typeface="Times New Roman"/>
                <a:ea typeface="Times New Roman"/>
                <a:cs typeface="Times New Roman"/>
                <a:sym typeface="Times New Roman"/>
              </a:rPr>
              <a:t>arm </a:t>
            </a:r>
            <a:r>
              <a:rPr b="0" i="0" lang="en-US" sz="2800" u="none">
                <a:solidFill>
                  <a:srgbClr val="404040"/>
                </a:solidFill>
                <a:latin typeface="Times New Roman"/>
                <a:ea typeface="Times New Roman"/>
                <a:cs typeface="Times New Roman"/>
                <a:sym typeface="Times New Roman"/>
              </a:rPr>
              <a:t>can be moved up and down the </a:t>
            </a:r>
            <a:r>
              <a:rPr b="1" i="0" lang="en-US" sz="2800" u="none">
                <a:solidFill>
                  <a:srgbClr val="FF0000"/>
                </a:solidFill>
                <a:latin typeface="Times New Roman"/>
                <a:ea typeface="Times New Roman"/>
                <a:cs typeface="Times New Roman"/>
                <a:sym typeface="Times New Roman"/>
              </a:rPr>
              <a:t>column </a:t>
            </a:r>
            <a:r>
              <a:rPr b="0" i="0" lang="en-US" sz="2800" u="none">
                <a:solidFill>
                  <a:srgbClr val="404040"/>
                </a:solidFill>
                <a:latin typeface="Times New Roman"/>
                <a:ea typeface="Times New Roman"/>
                <a:cs typeface="Times New Roman"/>
                <a:sym typeface="Times New Roman"/>
              </a:rPr>
              <a:t>and swiveled  about the column and drill head also can be moved along the radial  arm.</a:t>
            </a:r>
            <a:endParaRPr/>
          </a:p>
          <a:p>
            <a:pPr indent="-457200" lvl="0" marL="457200" marR="0" rtl="0" algn="just">
              <a:lnSpc>
                <a:spcPct val="100000"/>
              </a:lnSpc>
              <a:spcBef>
                <a:spcPts val="3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The motion of head  along with the drill spindle </a:t>
            </a:r>
            <a:r>
              <a:rPr b="1" i="0" lang="en-US" sz="2800" u="none">
                <a:solidFill>
                  <a:srgbClr val="FF0000"/>
                </a:solidFill>
                <a:latin typeface="Times New Roman"/>
                <a:ea typeface="Times New Roman"/>
                <a:cs typeface="Times New Roman"/>
                <a:sym typeface="Times New Roman"/>
              </a:rPr>
              <a:t>permits  positioning of holes in a circle with a radius almost as large as  the length of radial arm </a:t>
            </a:r>
            <a:r>
              <a:rPr b="0" i="0" lang="en-US" sz="2800" u="none">
                <a:solidFill>
                  <a:srgbClr val="404040"/>
                </a:solidFill>
                <a:latin typeface="Times New Roman"/>
                <a:ea typeface="Times New Roman"/>
                <a:cs typeface="Times New Roman"/>
                <a:sym typeface="Times New Roman"/>
              </a:rPr>
              <a:t>so this is called radial drill machine.</a:t>
            </a:r>
            <a:endParaRPr b="0" i="0"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9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The rotating spindle can be moved up and down relative to the arm through the </a:t>
            </a:r>
            <a:r>
              <a:rPr b="1" i="0" lang="en-US" sz="2800" u="none">
                <a:solidFill>
                  <a:srgbClr val="404040"/>
                </a:solidFill>
                <a:latin typeface="Times New Roman"/>
                <a:ea typeface="Times New Roman"/>
                <a:cs typeface="Times New Roman"/>
                <a:sym typeface="Times New Roman"/>
              </a:rPr>
              <a:t>feed mechanism</a:t>
            </a:r>
            <a:r>
              <a:rPr b="0" i="0" lang="en-US" sz="2800" u="none">
                <a:solidFill>
                  <a:srgbClr val="404040"/>
                </a:solidFill>
                <a:latin typeface="Times New Roman"/>
                <a:ea typeface="Times New Roman"/>
                <a:cs typeface="Times New Roman"/>
                <a:sym typeface="Times New Roman"/>
              </a:rPr>
              <a:t>.</a:t>
            </a:r>
            <a:endParaRPr b="0" i="0"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1200"/>
              </a:spcBef>
              <a:spcAft>
                <a:spcPts val="0"/>
              </a:spcAft>
              <a:buClr>
                <a:srgbClr val="0E6EC5"/>
              </a:buClr>
              <a:buSzPts val="2800"/>
              <a:buFont typeface="Arial"/>
              <a:buChar char="•"/>
            </a:pPr>
            <a:r>
              <a:rPr b="0" i="0" lang="en-US" sz="2800" u="none">
                <a:solidFill>
                  <a:srgbClr val="404040"/>
                </a:solidFill>
                <a:latin typeface="Times New Roman"/>
                <a:ea typeface="Times New Roman"/>
                <a:cs typeface="Times New Roman"/>
                <a:sym typeface="Times New Roman"/>
              </a:rPr>
              <a:t>Radial drilling machines are convenient for </a:t>
            </a:r>
            <a:r>
              <a:rPr b="1" i="0" lang="en-US" sz="2800" u="none">
                <a:solidFill>
                  <a:srgbClr val="FF0000"/>
                </a:solidFill>
                <a:latin typeface="Times New Roman"/>
                <a:ea typeface="Times New Roman"/>
                <a:cs typeface="Times New Roman"/>
                <a:sym typeface="Times New Roman"/>
              </a:rPr>
              <a:t>heavy jobs </a:t>
            </a:r>
            <a:r>
              <a:rPr b="0" i="0" lang="en-US" sz="2800" u="none">
                <a:solidFill>
                  <a:srgbClr val="404040"/>
                </a:solidFill>
                <a:latin typeface="Times New Roman"/>
                <a:ea typeface="Times New Roman"/>
                <a:cs typeface="Times New Roman"/>
                <a:sym typeface="Times New Roman"/>
              </a:rPr>
              <a:t>which  cannot be moved around easily and for drilling a </a:t>
            </a:r>
            <a:r>
              <a:rPr b="1" i="0" lang="en-US" sz="2800" u="none">
                <a:solidFill>
                  <a:srgbClr val="FF0000"/>
                </a:solidFill>
                <a:latin typeface="Times New Roman"/>
                <a:ea typeface="Times New Roman"/>
                <a:cs typeface="Times New Roman"/>
                <a:sym typeface="Times New Roman"/>
              </a:rPr>
              <a:t>numbers of holes  in a job.</a:t>
            </a:r>
            <a:endParaRPr b="0" i="0"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900"/>
              </a:spcBef>
              <a:spcAft>
                <a:spcPts val="0"/>
              </a:spcAft>
              <a:buClr>
                <a:srgbClr val="0E6EC5"/>
              </a:buClr>
              <a:buSzPts val="2800"/>
              <a:buFont typeface="Arial"/>
              <a:buChar char="•"/>
            </a:pPr>
            <a:r>
              <a:rPr b="1" i="0" lang="en-US" sz="2800" u="none">
                <a:solidFill>
                  <a:srgbClr val="FF0000"/>
                </a:solidFill>
                <a:latin typeface="Times New Roman"/>
                <a:ea typeface="Times New Roman"/>
                <a:cs typeface="Times New Roman"/>
                <a:sym typeface="Times New Roman"/>
              </a:rPr>
              <a:t>Power feeding is also available in radial drilling machine.</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Integral">
  <a:themeElements>
    <a:clrScheme name="Integral">
      <a:dk1>
        <a:srgbClr val="000000"/>
      </a:dk1>
      <a:lt1>
        <a:srgbClr val="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