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176D711-008B-4565-90D9-F49A39A92B4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FFF22-0077-41E6-8823-180CA3DDBA48}" type="slidenum">
              <a:rPr lang="en-IN" smtClean="0"/>
              <a:t>‹#›</a:t>
            </a:fld>
            <a:endParaRPr lang="en-IN"/>
          </a:p>
        </p:txBody>
      </p:sp>
    </p:spTree>
    <p:extLst>
      <p:ext uri="{BB962C8B-B14F-4D97-AF65-F5344CB8AC3E}">
        <p14:creationId xmlns:p14="http://schemas.microsoft.com/office/powerpoint/2010/main" val="108988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76D711-008B-4565-90D9-F49A39A92B4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FFF22-0077-41E6-8823-180CA3DDBA48}" type="slidenum">
              <a:rPr lang="en-IN" smtClean="0"/>
              <a:t>‹#›</a:t>
            </a:fld>
            <a:endParaRPr lang="en-IN"/>
          </a:p>
        </p:txBody>
      </p:sp>
    </p:spTree>
    <p:extLst>
      <p:ext uri="{BB962C8B-B14F-4D97-AF65-F5344CB8AC3E}">
        <p14:creationId xmlns:p14="http://schemas.microsoft.com/office/powerpoint/2010/main" val="323090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76D711-008B-4565-90D9-F49A39A92B4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FFF22-0077-41E6-8823-180CA3DDBA48}" type="slidenum">
              <a:rPr lang="en-IN" smtClean="0"/>
              <a:t>‹#›</a:t>
            </a:fld>
            <a:endParaRPr lang="en-IN"/>
          </a:p>
        </p:txBody>
      </p:sp>
    </p:spTree>
    <p:extLst>
      <p:ext uri="{BB962C8B-B14F-4D97-AF65-F5344CB8AC3E}">
        <p14:creationId xmlns:p14="http://schemas.microsoft.com/office/powerpoint/2010/main" val="65314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76D711-008B-4565-90D9-F49A39A92B4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FFF22-0077-41E6-8823-180CA3DDBA48}" type="slidenum">
              <a:rPr lang="en-IN" smtClean="0"/>
              <a:t>‹#›</a:t>
            </a:fld>
            <a:endParaRPr lang="en-IN"/>
          </a:p>
        </p:txBody>
      </p:sp>
    </p:spTree>
    <p:extLst>
      <p:ext uri="{BB962C8B-B14F-4D97-AF65-F5344CB8AC3E}">
        <p14:creationId xmlns:p14="http://schemas.microsoft.com/office/powerpoint/2010/main" val="153136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76D711-008B-4565-90D9-F49A39A92B4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FFF22-0077-41E6-8823-180CA3DDBA48}" type="slidenum">
              <a:rPr lang="en-IN" smtClean="0"/>
              <a:t>‹#›</a:t>
            </a:fld>
            <a:endParaRPr lang="en-IN"/>
          </a:p>
        </p:txBody>
      </p:sp>
    </p:spTree>
    <p:extLst>
      <p:ext uri="{BB962C8B-B14F-4D97-AF65-F5344CB8AC3E}">
        <p14:creationId xmlns:p14="http://schemas.microsoft.com/office/powerpoint/2010/main" val="177005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76D711-008B-4565-90D9-F49A39A92B44}"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FFF22-0077-41E6-8823-180CA3DDBA48}" type="slidenum">
              <a:rPr lang="en-IN" smtClean="0"/>
              <a:t>‹#›</a:t>
            </a:fld>
            <a:endParaRPr lang="en-IN"/>
          </a:p>
        </p:txBody>
      </p:sp>
    </p:spTree>
    <p:extLst>
      <p:ext uri="{BB962C8B-B14F-4D97-AF65-F5344CB8AC3E}">
        <p14:creationId xmlns:p14="http://schemas.microsoft.com/office/powerpoint/2010/main" val="128331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176D711-008B-4565-90D9-F49A39A92B44}" type="datetimeFigureOut">
              <a:rPr lang="en-IN" smtClean="0"/>
              <a:t>08-10-2020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3FFF22-0077-41E6-8823-180CA3DDBA48}" type="slidenum">
              <a:rPr lang="en-IN" smtClean="0"/>
              <a:t>‹#›</a:t>
            </a:fld>
            <a:endParaRPr lang="en-IN"/>
          </a:p>
        </p:txBody>
      </p:sp>
    </p:spTree>
    <p:extLst>
      <p:ext uri="{BB962C8B-B14F-4D97-AF65-F5344CB8AC3E}">
        <p14:creationId xmlns:p14="http://schemas.microsoft.com/office/powerpoint/2010/main" val="136579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176D711-008B-4565-90D9-F49A39A92B44}" type="datetimeFigureOut">
              <a:rPr lang="en-IN" smtClean="0"/>
              <a:t>08-10-2020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3FFF22-0077-41E6-8823-180CA3DDBA48}" type="slidenum">
              <a:rPr lang="en-IN" smtClean="0"/>
              <a:t>‹#›</a:t>
            </a:fld>
            <a:endParaRPr lang="en-IN"/>
          </a:p>
        </p:txBody>
      </p:sp>
    </p:spTree>
    <p:extLst>
      <p:ext uri="{BB962C8B-B14F-4D97-AF65-F5344CB8AC3E}">
        <p14:creationId xmlns:p14="http://schemas.microsoft.com/office/powerpoint/2010/main" val="230382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6D711-008B-4565-90D9-F49A39A92B44}" type="datetimeFigureOut">
              <a:rPr lang="en-IN" smtClean="0"/>
              <a:t>08-10-2020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3FFF22-0077-41E6-8823-180CA3DDBA48}" type="slidenum">
              <a:rPr lang="en-IN" smtClean="0"/>
              <a:t>‹#›</a:t>
            </a:fld>
            <a:endParaRPr lang="en-IN"/>
          </a:p>
        </p:txBody>
      </p:sp>
    </p:spTree>
    <p:extLst>
      <p:ext uri="{BB962C8B-B14F-4D97-AF65-F5344CB8AC3E}">
        <p14:creationId xmlns:p14="http://schemas.microsoft.com/office/powerpoint/2010/main" val="4094915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76D711-008B-4565-90D9-F49A39A92B44}"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FFF22-0077-41E6-8823-180CA3DDBA48}" type="slidenum">
              <a:rPr lang="en-IN" smtClean="0"/>
              <a:t>‹#›</a:t>
            </a:fld>
            <a:endParaRPr lang="en-IN"/>
          </a:p>
        </p:txBody>
      </p:sp>
    </p:spTree>
    <p:extLst>
      <p:ext uri="{BB962C8B-B14F-4D97-AF65-F5344CB8AC3E}">
        <p14:creationId xmlns:p14="http://schemas.microsoft.com/office/powerpoint/2010/main" val="418229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76D711-008B-4565-90D9-F49A39A92B44}"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FFF22-0077-41E6-8823-180CA3DDBA48}" type="slidenum">
              <a:rPr lang="en-IN" smtClean="0"/>
              <a:t>‹#›</a:t>
            </a:fld>
            <a:endParaRPr lang="en-IN"/>
          </a:p>
        </p:txBody>
      </p:sp>
    </p:spTree>
    <p:extLst>
      <p:ext uri="{BB962C8B-B14F-4D97-AF65-F5344CB8AC3E}">
        <p14:creationId xmlns:p14="http://schemas.microsoft.com/office/powerpoint/2010/main" val="9827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6D711-008B-4565-90D9-F49A39A92B44}" type="datetimeFigureOut">
              <a:rPr lang="en-IN" smtClean="0"/>
              <a:t>08-10-2020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FFF22-0077-41E6-8823-180CA3DDBA48}" type="slidenum">
              <a:rPr lang="en-IN" smtClean="0"/>
              <a:t>‹#›</a:t>
            </a:fld>
            <a:endParaRPr lang="en-IN"/>
          </a:p>
        </p:txBody>
      </p:sp>
    </p:spTree>
    <p:extLst>
      <p:ext uri="{BB962C8B-B14F-4D97-AF65-F5344CB8AC3E}">
        <p14:creationId xmlns:p14="http://schemas.microsoft.com/office/powerpoint/2010/main" val="82815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7. Make </a:t>
            </a:r>
            <a:r>
              <a:rPr lang="en-US" sz="4800" dirty="0">
                <a:latin typeface="Times New Roman" panose="02020603050405020304" pitchFamily="18" charset="0"/>
                <a:cs typeface="Times New Roman" panose="02020603050405020304" pitchFamily="18" charset="0"/>
              </a:rPr>
              <a:t>a duster from wooden piece using carpentry tools.</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42240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Cutting Tools</a:t>
            </a:r>
            <a:r>
              <a:rPr lang="en-IN" b="1" dirty="0"/>
              <a:t/>
            </a:r>
            <a:br>
              <a:rPr lang="en-IN" b="1" dirty="0"/>
            </a:br>
            <a:endParaRPr lang="en-IN" dirty="0"/>
          </a:p>
        </p:txBody>
      </p:sp>
      <p:pic>
        <p:nvPicPr>
          <p:cNvPr id="4" name="image21.png"/>
          <p:cNvPicPr>
            <a:picLocks noGrp="1"/>
          </p:cNvPicPr>
          <p:nvPr>
            <p:ph idx="1"/>
          </p:nvPr>
        </p:nvPicPr>
        <p:blipFill>
          <a:blip r:embed="rId2" cstate="print"/>
          <a:stretch>
            <a:fillRect/>
          </a:stretch>
        </p:blipFill>
        <p:spPr>
          <a:xfrm>
            <a:off x="1655900" y="2117761"/>
            <a:ext cx="6265228" cy="3886431"/>
          </a:xfrm>
          <a:prstGeom prst="rect">
            <a:avLst/>
          </a:prstGeom>
        </p:spPr>
      </p:pic>
    </p:spTree>
    <p:extLst>
      <p:ext uri="{BB962C8B-B14F-4D97-AF65-F5344CB8AC3E}">
        <p14:creationId xmlns:p14="http://schemas.microsoft.com/office/powerpoint/2010/main" val="355884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Saws</a:t>
            </a:r>
            <a:r>
              <a:rPr lang="en-IN" dirty="0"/>
              <a:t/>
            </a:r>
            <a:br>
              <a:rPr lang="en-IN" dirty="0"/>
            </a:br>
            <a:r>
              <a:rPr lang="en-IN" dirty="0" smtClean="0"/>
              <a:t> 	</a:t>
            </a:r>
            <a:endParaRPr lang="en-IN" dirty="0"/>
          </a:p>
        </p:txBody>
      </p:sp>
      <p:sp>
        <p:nvSpPr>
          <p:cNvPr id="3" name="Content Placeholder 2"/>
          <p:cNvSpPr>
            <a:spLocks noGrp="1"/>
          </p:cNvSpPr>
          <p:nvPr>
            <p:ph idx="1"/>
          </p:nvPr>
        </p:nvSpPr>
        <p:spPr/>
        <p:txBody>
          <a:bodyPr/>
          <a:lstStyle/>
          <a:p>
            <a:r>
              <a:rPr lang="en-US" dirty="0"/>
              <a:t>A saw is used to cut wood into pieces. There is different type of saws, designed to suit different purpose. A saw is specified by the length of its tooled edge. The following saws are used in the carpentry section.</a:t>
            </a:r>
            <a:endParaRPr lang="en-IN" dirty="0"/>
          </a:p>
          <a:p>
            <a:endParaRPr lang="en-IN" dirty="0"/>
          </a:p>
        </p:txBody>
      </p:sp>
    </p:spTree>
    <p:extLst>
      <p:ext uri="{BB962C8B-B14F-4D97-AF65-F5344CB8AC3E}">
        <p14:creationId xmlns:p14="http://schemas.microsoft.com/office/powerpoint/2010/main" val="86637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Rip Saw</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The blade of rip saw is either straight or skew-backed. The teeth are so set that the cutting edge of this saw makes a steeper angle about 60</a:t>
            </a:r>
            <a:r>
              <a:rPr lang="en-US" baseline="30000" dirty="0"/>
              <a:t>0</a:t>
            </a:r>
            <a:endParaRPr lang="en-IN" dirty="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4119" y="2762211"/>
            <a:ext cx="4064306" cy="4064306"/>
          </a:xfrm>
          <a:prstGeom prst="rect">
            <a:avLst/>
          </a:prstGeom>
        </p:spPr>
      </p:pic>
    </p:spTree>
    <p:extLst>
      <p:ext uri="{BB962C8B-B14F-4D97-AF65-F5344CB8AC3E}">
        <p14:creationId xmlns:p14="http://schemas.microsoft.com/office/powerpoint/2010/main" val="256809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 Cut saw</a:t>
            </a:r>
            <a:r>
              <a:rPr lang="en-IN" b="1" dirty="0"/>
              <a:t/>
            </a:r>
            <a:br>
              <a:rPr lang="en-IN" b="1" dirty="0"/>
            </a:br>
            <a:endParaRPr lang="en-IN" dirty="0"/>
          </a:p>
        </p:txBody>
      </p:sp>
      <p:sp>
        <p:nvSpPr>
          <p:cNvPr id="3" name="Content Placeholder 2"/>
          <p:cNvSpPr>
            <a:spLocks noGrp="1"/>
          </p:cNvSpPr>
          <p:nvPr>
            <p:ph idx="1"/>
          </p:nvPr>
        </p:nvSpPr>
        <p:spPr/>
        <p:txBody>
          <a:bodyPr/>
          <a:lstStyle/>
          <a:p>
            <a:pPr algn="just"/>
            <a:r>
              <a:rPr lang="en-US" dirty="0"/>
              <a:t>This is similar in shape of a rip saw. It is used to cut across the grain of the stock. The correct angle for cross cutting is 45</a:t>
            </a:r>
            <a:r>
              <a:rPr lang="en-US" baseline="30000" dirty="0"/>
              <a:t>0</a:t>
            </a:r>
            <a:r>
              <a:rPr lang="en-US" dirty="0"/>
              <a:t>.The teeth are so set that the saw kerf is wider than the blade thickness. This allows the blade to move freely in the cut without sticking.</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665" y="3734545"/>
            <a:ext cx="5398265" cy="2809474"/>
          </a:xfrm>
          <a:prstGeom prst="rect">
            <a:avLst/>
          </a:prstGeom>
        </p:spPr>
      </p:pic>
    </p:spTree>
    <p:extLst>
      <p:ext uri="{BB962C8B-B14F-4D97-AF65-F5344CB8AC3E}">
        <p14:creationId xmlns:p14="http://schemas.microsoft.com/office/powerpoint/2010/main" val="2062636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Tenon or back saw</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A </a:t>
            </a:r>
            <a:r>
              <a:rPr lang="en-US" dirty="0" err="1"/>
              <a:t>tenon</a:t>
            </a:r>
            <a:r>
              <a:rPr lang="en-US" dirty="0"/>
              <a:t> saw is used for fine and accurate work. It consists of a very fine blade, which is reinforced with a rigid steel back. The teeth are shaped like those of cross cut saw.</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71573"/>
            <a:ext cx="10058400" cy="3369564"/>
          </a:xfrm>
          <a:prstGeom prst="rect">
            <a:avLst/>
          </a:prstGeom>
        </p:spPr>
      </p:pic>
    </p:spTree>
    <p:extLst>
      <p:ext uri="{BB962C8B-B14F-4D97-AF65-F5344CB8AC3E}">
        <p14:creationId xmlns:p14="http://schemas.microsoft.com/office/powerpoint/2010/main" val="263183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Chisels</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Chisels are used for cutting and shaping wood accurately. Wood chisels are made in various blade widths, ranging from 3 to 50mm .Most of the wood chisels are made into tang type, having a steel shank which fits inside the handle.</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925" y="4001294"/>
            <a:ext cx="5188945" cy="2531708"/>
          </a:xfrm>
          <a:prstGeom prst="rect">
            <a:avLst/>
          </a:prstGeom>
        </p:spPr>
      </p:pic>
    </p:spTree>
    <p:extLst>
      <p:ext uri="{BB962C8B-B14F-4D97-AF65-F5344CB8AC3E}">
        <p14:creationId xmlns:p14="http://schemas.microsoft.com/office/powerpoint/2010/main" val="3462040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Firmer chisels</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These are general purpose chisels and are used either by hand pressure or by a mallet</a:t>
            </a:r>
            <a:r>
              <a:rPr lang="en-US" dirty="0" smtClean="0"/>
              <a:t>. The blade of a firmer chisel is flat and their sloping face is at an angle 15</a:t>
            </a:r>
            <a:r>
              <a:rPr lang="en-US" baseline="30000" dirty="0" smtClean="0"/>
              <a:t>0</a:t>
            </a:r>
            <a:r>
              <a:rPr lang="en-US" dirty="0" smtClean="0"/>
              <a:t> to 52</a:t>
            </a:r>
            <a:r>
              <a:rPr lang="en-US" baseline="30000" dirty="0" smtClean="0"/>
              <a:t>0</a:t>
            </a:r>
            <a:r>
              <a:rPr lang="en-US" dirty="0" smtClean="0"/>
              <a:t> </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242" y="3050447"/>
            <a:ext cx="4978094" cy="3305454"/>
          </a:xfrm>
          <a:prstGeom prst="rect">
            <a:avLst/>
          </a:prstGeom>
        </p:spPr>
      </p:pic>
    </p:spTree>
    <p:extLst>
      <p:ext uri="{BB962C8B-B14F-4D97-AF65-F5344CB8AC3E}">
        <p14:creationId xmlns:p14="http://schemas.microsoft.com/office/powerpoint/2010/main" val="1564396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Mortise Chisels</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These are general purpose chisels and are used for cutting mortises above 9 mm wide</a:t>
            </a:r>
            <a:r>
              <a:rPr lang="en-US" dirty="0" smtClean="0"/>
              <a:t>. The blade of a firmer type in which they have a thicker section and a stronger neck. By means of this chisel we can apply more Leverage to remove waste wood from the mortise</a:t>
            </a:r>
            <a:endParaRPr lang="en-IN" dirty="0" smtClean="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1121" y="3602516"/>
            <a:ext cx="4167130" cy="2709384"/>
          </a:xfrm>
          <a:prstGeom prst="rect">
            <a:avLst/>
          </a:prstGeom>
        </p:spPr>
      </p:pic>
    </p:spTree>
    <p:extLst>
      <p:ext uri="{BB962C8B-B14F-4D97-AF65-F5344CB8AC3E}">
        <p14:creationId xmlns:p14="http://schemas.microsoft.com/office/powerpoint/2010/main" val="3340957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Bevel chisels</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A bevel chisel is similar in construction to the firmer chisel. Its edges are </a:t>
            </a:r>
            <a:r>
              <a:rPr lang="en-US" dirty="0" err="1"/>
              <a:t>bevelled</a:t>
            </a:r>
            <a:r>
              <a:rPr lang="en-US" dirty="0"/>
              <a:t> to allow access to difficult corners. It has a blade with a </a:t>
            </a:r>
            <a:r>
              <a:rPr lang="en-US" dirty="0" err="1"/>
              <a:t>bevelled</a:t>
            </a:r>
            <a:r>
              <a:rPr lang="en-US" dirty="0"/>
              <a:t> back due to which it can enter sharp corners for finishing in dovetail joints.</a:t>
            </a:r>
            <a:endParaRPr lang="en-IN" dirty="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7726" y="3304296"/>
            <a:ext cx="3847641" cy="3007604"/>
          </a:xfrm>
          <a:prstGeom prst="rect">
            <a:avLst/>
          </a:prstGeom>
        </p:spPr>
      </p:pic>
    </p:spTree>
    <p:extLst>
      <p:ext uri="{BB962C8B-B14F-4D97-AF65-F5344CB8AC3E}">
        <p14:creationId xmlns:p14="http://schemas.microsoft.com/office/powerpoint/2010/main" val="2348863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Planing </a:t>
            </a:r>
            <a:r>
              <a:rPr lang="en-US" dirty="0"/>
              <a:t>Tools</a:t>
            </a:r>
            <a:endParaRPr lang="en-IN" dirty="0"/>
          </a:p>
        </p:txBody>
      </p:sp>
      <p:sp>
        <p:nvSpPr>
          <p:cNvPr id="3" name="Content Placeholder 2"/>
          <p:cNvSpPr>
            <a:spLocks noGrp="1"/>
          </p:cNvSpPr>
          <p:nvPr>
            <p:ph idx="1"/>
          </p:nvPr>
        </p:nvSpPr>
        <p:spPr/>
        <p:txBody>
          <a:bodyPr/>
          <a:lstStyle/>
          <a:p>
            <a:r>
              <a:rPr lang="en-US" dirty="0"/>
              <a:t>In general, planes are used to produce flat surfaces on wood. The cutting blade used in a place is very similar to a chisel. The blade of a plane is fitted in a wood or metallic block at an angle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858" y="3459124"/>
            <a:ext cx="4869455" cy="2852776"/>
          </a:xfrm>
          <a:prstGeom prst="rect">
            <a:avLst/>
          </a:prstGeom>
        </p:spPr>
      </p:pic>
    </p:spTree>
    <p:extLst>
      <p:ext uri="{BB962C8B-B14F-4D97-AF65-F5344CB8AC3E}">
        <p14:creationId xmlns:p14="http://schemas.microsoft.com/office/powerpoint/2010/main" val="35048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Carpentry may be designed as the process of making wooden articles and components such as </a:t>
            </a:r>
            <a:r>
              <a:rPr lang="en-US" dirty="0" smtClean="0">
                <a:solidFill>
                  <a:srgbClr val="FF0000"/>
                </a:solidFill>
                <a:latin typeface="Times New Roman" panose="02020603050405020304" pitchFamily="18" charset="0"/>
                <a:cs typeface="Times New Roman" panose="02020603050405020304" pitchFamily="18" charset="0"/>
              </a:rPr>
              <a:t>roots, floors</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partitions</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doors </a:t>
            </a:r>
            <a:r>
              <a:rPr lang="en-US" dirty="0">
                <a:solidFill>
                  <a:srgbClr val="FF0000"/>
                </a:solidFill>
                <a:latin typeface="Times New Roman" panose="02020603050405020304" pitchFamily="18" charset="0"/>
                <a:cs typeface="Times New Roman" panose="02020603050405020304" pitchFamily="18" charset="0"/>
              </a:rPr>
              <a:t>and windows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Carpentry </a:t>
            </a:r>
            <a:r>
              <a:rPr lang="en-US" dirty="0">
                <a:latin typeface="Times New Roman" panose="02020603050405020304" pitchFamily="18" charset="0"/>
                <a:cs typeface="Times New Roman" panose="02020603050405020304" pitchFamily="18" charset="0"/>
              </a:rPr>
              <a:t>involves </a:t>
            </a:r>
            <a:r>
              <a:rPr lang="en-US" dirty="0" smtClean="0">
                <a:solidFill>
                  <a:srgbClr val="FF0000"/>
                </a:solidFill>
                <a:latin typeface="Times New Roman" panose="02020603050405020304" pitchFamily="18" charset="0"/>
                <a:cs typeface="Times New Roman" panose="02020603050405020304" pitchFamily="18" charset="0"/>
              </a:rPr>
              <a:t>cutting</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shaping </a:t>
            </a:r>
            <a:r>
              <a:rPr lang="en-US" dirty="0">
                <a:solidFill>
                  <a:srgbClr val="FF0000"/>
                </a:solidFill>
                <a:latin typeface="Times New Roman" panose="02020603050405020304" pitchFamily="18" charset="0"/>
                <a:cs typeface="Times New Roman" panose="02020603050405020304" pitchFamily="18" charset="0"/>
              </a:rPr>
              <a:t>and </a:t>
            </a:r>
            <a:r>
              <a:rPr lang="en-US" dirty="0" smtClean="0">
                <a:solidFill>
                  <a:srgbClr val="FF0000"/>
                </a:solidFill>
                <a:latin typeface="Times New Roman" panose="02020603050405020304" pitchFamily="18" charset="0"/>
                <a:cs typeface="Times New Roman" panose="02020603050405020304" pitchFamily="18" charset="0"/>
              </a:rPr>
              <a:t>fastening </a:t>
            </a:r>
            <a:r>
              <a:rPr lang="en-US" dirty="0">
                <a:solidFill>
                  <a:srgbClr val="FF0000"/>
                </a:solidFill>
                <a:latin typeface="Times New Roman" panose="02020603050405020304" pitchFamily="18" charset="0"/>
                <a:cs typeface="Times New Roman" panose="02020603050405020304" pitchFamily="18" charset="0"/>
              </a:rPr>
              <a:t>wood </a:t>
            </a:r>
            <a:r>
              <a:rPr lang="en-US" dirty="0">
                <a:latin typeface="Times New Roman" panose="02020603050405020304" pitchFamily="18" charset="0"/>
                <a:cs typeface="Times New Roman" panose="02020603050405020304" pitchFamily="18" charset="0"/>
              </a:rPr>
              <a:t>and other materials together to produce a finished product. Preparation of joints is one of the important operations in wood work.</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Joinery denotes connecting the wooden parts using different points such as </a:t>
            </a:r>
            <a:r>
              <a:rPr lang="en-US" dirty="0">
                <a:solidFill>
                  <a:srgbClr val="FF0000"/>
                </a:solidFill>
                <a:latin typeface="Times New Roman" panose="02020603050405020304" pitchFamily="18" charset="0"/>
                <a:cs typeface="Times New Roman" panose="02020603050405020304" pitchFamily="18" charset="0"/>
              </a:rPr>
              <a:t>lap joints, mortise and </a:t>
            </a:r>
            <a:r>
              <a:rPr lang="en-US" dirty="0" err="1">
                <a:solidFill>
                  <a:srgbClr val="FF0000"/>
                </a:solidFill>
                <a:latin typeface="Times New Roman" panose="02020603050405020304" pitchFamily="18" charset="0"/>
                <a:cs typeface="Times New Roman" panose="02020603050405020304" pitchFamily="18" charset="0"/>
              </a:rPr>
              <a:t>teman</a:t>
            </a:r>
            <a:r>
              <a:rPr lang="en-US" dirty="0">
                <a:solidFill>
                  <a:srgbClr val="FF0000"/>
                </a:solidFill>
                <a:latin typeface="Times New Roman" panose="02020603050405020304" pitchFamily="18" charset="0"/>
                <a:cs typeface="Times New Roman" panose="02020603050405020304" pitchFamily="18" charset="0"/>
              </a:rPr>
              <a:t> joints, bridle joints, etc</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1103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1325563"/>
          </a:xfrm>
        </p:spPr>
        <p:txBody>
          <a:bodyPr/>
          <a:lstStyle/>
          <a:p>
            <a:pPr algn="ctr"/>
            <a:r>
              <a:rPr lang="en-US" b="1" dirty="0"/>
              <a:t>DUSTER MAKING</a:t>
            </a:r>
            <a:endParaRPr lang="en-IN" dirty="0"/>
          </a:p>
        </p:txBody>
      </p:sp>
      <p:sp>
        <p:nvSpPr>
          <p:cNvPr id="3" name="Content Placeholder 2"/>
          <p:cNvSpPr>
            <a:spLocks noGrp="1"/>
          </p:cNvSpPr>
          <p:nvPr>
            <p:ph idx="4294967295"/>
          </p:nvPr>
        </p:nvSpPr>
        <p:spPr>
          <a:xfrm>
            <a:off x="0" y="1825625"/>
            <a:ext cx="10515600" cy="4351338"/>
          </a:xfrm>
        </p:spPr>
        <p:txBody>
          <a:bodyPr>
            <a:normAutofit/>
          </a:bodyPr>
          <a:lstStyle/>
          <a:p>
            <a:r>
              <a:rPr lang="en-US" b="1" dirty="0">
                <a:latin typeface="Times New Roman" panose="02020603050405020304" pitchFamily="18" charset="0"/>
                <a:cs typeface="Times New Roman" panose="02020603050405020304" pitchFamily="18" charset="0"/>
              </a:rPr>
              <a:t>AIM:</a:t>
            </a:r>
            <a:endParaRPr lang="en-IN" b="1"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To construct a duster from the given work </a:t>
            </a:r>
            <a:r>
              <a:rPr lang="en-US" dirty="0" smtClean="0">
                <a:latin typeface="Times New Roman" panose="02020603050405020304" pitchFamily="18" charset="0"/>
                <a:cs typeface="Times New Roman" panose="02020603050405020304" pitchFamily="18" charset="0"/>
              </a:rPr>
              <a:t>piece</a:t>
            </a:r>
            <a:r>
              <a:rPr lang="en-US" b="1" dirty="0" smtClean="0">
                <a:latin typeface="Times New Roman" panose="02020603050405020304" pitchFamily="18" charset="0"/>
                <a:cs typeface="Times New Roman" panose="02020603050405020304" pitchFamily="18" charset="0"/>
              </a:rPr>
              <a:t>:</a:t>
            </a:r>
            <a:endParaRPr lang="en-IN" b="1"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																																																																																							</a:t>
            </a:r>
          </a:p>
          <a:p>
            <a:pPr marL="457200" lvl="1" indent="0">
              <a:buNone/>
            </a:pPr>
            <a:r>
              <a:rPr lang="en-IN" sz="2400" dirty="0" smtClean="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Jack </a:t>
            </a:r>
            <a:r>
              <a:rPr lang="en-US" dirty="0">
                <a:latin typeface="Times New Roman" panose="02020603050405020304" pitchFamily="18" charset="0"/>
                <a:cs typeface="Times New Roman" panose="02020603050405020304" pitchFamily="18" charset="0"/>
              </a:rPr>
              <a:t>plane. </a:t>
            </a:r>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Hand saw. 3) Steel rule. 4) Pencil 5) Marking Gauge. 5) Try square</a:t>
            </a:r>
            <a:endParaRPr lang="en-IN" dirty="0">
              <a:latin typeface="Times New Roman" panose="02020603050405020304" pitchFamily="18" charset="0"/>
              <a:cs typeface="Times New Roman" panose="02020603050405020304" pitchFamily="18" charset="0"/>
            </a:endParaRPr>
          </a:p>
          <a:p>
            <a:pPr marL="457200" lvl="1" indent="0">
              <a:buNone/>
            </a:pPr>
            <a:endParaRPr lang="en-IN" sz="2400" dirty="0" smtClean="0"/>
          </a:p>
          <a:p>
            <a:pPr marL="914400" lvl="2" indent="0">
              <a:buNone/>
            </a:pPr>
            <a:endParaRPr lang="en-IN" dirty="0"/>
          </a:p>
        </p:txBody>
      </p:sp>
      <p:sp>
        <p:nvSpPr>
          <p:cNvPr id="4" name="Rectangle 3"/>
          <p:cNvSpPr/>
          <p:nvPr/>
        </p:nvSpPr>
        <p:spPr>
          <a:xfrm>
            <a:off x="-115176" y="2748575"/>
            <a:ext cx="2154629" cy="369332"/>
          </a:xfrm>
          <a:prstGeom prst="rect">
            <a:avLst/>
          </a:prstGeom>
        </p:spPr>
        <p:txBody>
          <a:bodyPr wrap="none">
            <a:spAutoFit/>
          </a:bodyPr>
          <a:lstStyle/>
          <a:p>
            <a:pPr marL="291465">
              <a:spcAft>
                <a:spcPts val="0"/>
              </a:spcAft>
            </a:pPr>
            <a:r>
              <a:rPr lang="en-US" b="1" dirty="0">
                <a:latin typeface="Times New Roman" panose="02020603050405020304" pitchFamily="18" charset="0"/>
                <a:ea typeface="Times New Roman" panose="02020603050405020304" pitchFamily="18" charset="0"/>
              </a:rPr>
              <a:t>APPLICATION:</a:t>
            </a:r>
            <a:endParaRPr lang="en-IN" b="1"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1382423" y="3252844"/>
            <a:ext cx="3037370" cy="369332"/>
          </a:xfrm>
          <a:prstGeom prst="rect">
            <a:avLst/>
          </a:prstGeom>
        </p:spPr>
        <p:txBody>
          <a:bodyPr wrap="none">
            <a:spAutoFit/>
          </a:bodyPr>
          <a:lstStyle/>
          <a:p>
            <a:pPr marL="291465">
              <a:spcAft>
                <a:spcPts val="0"/>
              </a:spcAft>
            </a:pPr>
            <a:r>
              <a:rPr lang="en-US" dirty="0">
                <a:latin typeface="Times New Roman" panose="02020603050405020304" pitchFamily="18" charset="0"/>
                <a:ea typeface="Times New Roman" panose="02020603050405020304" pitchFamily="18" charset="0"/>
              </a:rPr>
              <a:t>Cross bars in a cot, shelves.</a:t>
            </a:r>
            <a:endParaRPr lang="en-IN"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115176" y="3577125"/>
            <a:ext cx="4869090" cy="369332"/>
          </a:xfrm>
          <a:prstGeom prst="rect">
            <a:avLst/>
          </a:prstGeom>
        </p:spPr>
        <p:txBody>
          <a:bodyPr wrap="none">
            <a:spAutoFit/>
          </a:bodyPr>
          <a:lstStyle/>
          <a:p>
            <a:pPr marL="291465">
              <a:spcBef>
                <a:spcPts val="5"/>
              </a:spcBef>
              <a:spcAft>
                <a:spcPts val="0"/>
              </a:spcAft>
            </a:pPr>
            <a:r>
              <a:rPr lang="en-US" b="1" dirty="0">
                <a:latin typeface="Times New Roman" panose="02020603050405020304" pitchFamily="18" charset="0"/>
                <a:ea typeface="Times New Roman" panose="02020603050405020304" pitchFamily="18" charset="0"/>
              </a:rPr>
              <a:t>SUPPLIED MATERIAL SPECIFICATION:</a:t>
            </a:r>
            <a:endParaRPr lang="en-IN" b="1"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1657283" y="4086072"/>
            <a:ext cx="3787640" cy="369332"/>
          </a:xfrm>
          <a:prstGeom prst="rect">
            <a:avLst/>
          </a:prstGeom>
        </p:spPr>
        <p:txBody>
          <a:bodyPr wrap="none">
            <a:spAutoFit/>
          </a:bodyPr>
          <a:lstStyle/>
          <a:p>
            <a:pPr marL="291465">
              <a:spcAft>
                <a:spcPts val="0"/>
              </a:spcAft>
            </a:pPr>
            <a:r>
              <a:rPr lang="en-US" dirty="0" err="1" smtClean="0">
                <a:latin typeface="Times New Roman" panose="02020603050405020304" pitchFamily="18" charset="0"/>
                <a:ea typeface="Times New Roman" panose="02020603050405020304" pitchFamily="18" charset="0"/>
              </a:rPr>
              <a:t>Venteek</a:t>
            </a:r>
            <a:r>
              <a:rPr lang="en-US"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wood of size 150 x 45 x 30</a:t>
            </a:r>
            <a:endParaRPr lang="en-IN"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87498" y="4680063"/>
            <a:ext cx="2648482" cy="369332"/>
          </a:xfrm>
          <a:prstGeom prst="rect">
            <a:avLst/>
          </a:prstGeom>
        </p:spPr>
        <p:txBody>
          <a:bodyPr wrap="none">
            <a:spAutoFit/>
          </a:bodyPr>
          <a:lstStyle/>
          <a:p>
            <a:pPr marL="291465">
              <a:spcAft>
                <a:spcPts val="0"/>
              </a:spcAft>
            </a:pPr>
            <a:r>
              <a:rPr lang="en-US" b="1" dirty="0">
                <a:latin typeface="Times New Roman" panose="02020603050405020304" pitchFamily="18" charset="0"/>
                <a:ea typeface="Times New Roman" panose="02020603050405020304" pitchFamily="18" charset="0"/>
              </a:rPr>
              <a:t>TOOLS REQUIRED:</a:t>
            </a:r>
            <a:endParaRPr lang="en-IN"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516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651" y="258763"/>
            <a:ext cx="5333961" cy="369332"/>
          </a:xfrm>
          <a:prstGeom prst="rect">
            <a:avLst/>
          </a:prstGeom>
        </p:spPr>
        <p:txBody>
          <a:bodyPr wrap="none">
            <a:spAutoFit/>
          </a:bodyPr>
          <a:lstStyle/>
          <a:p>
            <a:pPr marL="342900" lvl="0" indent="-342900">
              <a:spcAft>
                <a:spcPts val="0"/>
              </a:spcAft>
              <a:buSzPts val="1200"/>
              <a:buFont typeface="Times New Roman" panose="02020603050405020304" pitchFamily="18" charset="0"/>
              <a:buAutoNum type="arabicParenR" startAt="7"/>
              <a:tabLst>
                <a:tab pos="687070" algn="l"/>
              </a:tabLst>
            </a:pPr>
            <a:r>
              <a:rPr lang="en-US" smtClean="0">
                <a:latin typeface="Times New Roman" panose="02020603050405020304" pitchFamily="18" charset="0"/>
                <a:ea typeface="Times New Roman" panose="02020603050405020304" pitchFamily="18" charset="0"/>
              </a:rPr>
              <a:t>Firmer Chisel. 8) Cleaning brush. 9) Wooden</a:t>
            </a:r>
            <a:r>
              <a:rPr lang="en-US" spc="-20" smtClean="0">
                <a:latin typeface="Times New Roman" panose="02020603050405020304" pitchFamily="18" charset="0"/>
                <a:ea typeface="Times New Roman" panose="02020603050405020304" pitchFamily="18" charset="0"/>
              </a:rPr>
              <a:t> </a:t>
            </a:r>
            <a:r>
              <a:rPr lang="en-US" smtClean="0">
                <a:latin typeface="Times New Roman" panose="02020603050405020304" pitchFamily="18" charset="0"/>
                <a:ea typeface="Times New Roman" panose="02020603050405020304" pitchFamily="18" charset="0"/>
              </a:rPr>
              <a:t>mallet</a:t>
            </a:r>
            <a:endParaRPr lang="en-IN" sz="16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575651" y="806806"/>
            <a:ext cx="6096000" cy="815608"/>
          </a:xfrm>
          <a:prstGeom prst="rect">
            <a:avLst/>
          </a:prstGeom>
        </p:spPr>
        <p:txBody>
          <a:bodyPr>
            <a:spAutoFit/>
          </a:bodyPr>
          <a:lstStyle/>
          <a:p>
            <a:pPr marL="292100">
              <a:spcAft>
                <a:spcPts val="0"/>
              </a:spcAft>
            </a:pPr>
            <a:r>
              <a:rPr lang="en-US" b="1" dirty="0">
                <a:latin typeface="Times New Roman" panose="02020603050405020304" pitchFamily="18" charset="0"/>
                <a:ea typeface="Times New Roman" panose="02020603050405020304" pitchFamily="18" charset="0"/>
              </a:rPr>
              <a:t>SEQUENCE OF OPERATION:</a:t>
            </a:r>
            <a:endParaRPr lang="en-IN" b="1" dirty="0">
              <a:latin typeface="Times New Roman" panose="02020603050405020304" pitchFamily="18" charset="0"/>
              <a:ea typeface="Times New Roman" panose="02020603050405020304" pitchFamily="18" charset="0"/>
            </a:endParaRPr>
          </a:p>
          <a:p>
            <a:pPr>
              <a:spcBef>
                <a:spcPts val="45"/>
              </a:spcBef>
              <a:spcAft>
                <a:spcPts val="0"/>
              </a:spcAft>
            </a:pPr>
            <a:r>
              <a:rPr lang="en-US" sz="1100" b="1"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rPr>
              <a:t>1. Preparing</a:t>
            </a:r>
            <a:r>
              <a:rPr lang="en-US" dirty="0">
                <a:latin typeface="Times New Roman" panose="02020603050405020304" pitchFamily="18" charset="0"/>
                <a:ea typeface="Times New Roman" panose="02020603050405020304" pitchFamily="18" charset="0"/>
              </a:rPr>
              <a:t>. 2) Marking. 3) Cutting/Sawing. 4)</a:t>
            </a:r>
            <a:r>
              <a:rPr lang="en-US" spc="-2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Finishing</a:t>
            </a:r>
            <a:endParaRPr lang="en-IN" dirty="0"/>
          </a:p>
        </p:txBody>
      </p:sp>
      <p:sp>
        <p:nvSpPr>
          <p:cNvPr id="4" name="Rectangle 3"/>
          <p:cNvSpPr/>
          <p:nvPr/>
        </p:nvSpPr>
        <p:spPr>
          <a:xfrm>
            <a:off x="335654" y="1622414"/>
            <a:ext cx="1671611" cy="369332"/>
          </a:xfrm>
          <a:prstGeom prst="rect">
            <a:avLst/>
          </a:prstGeom>
        </p:spPr>
        <p:txBody>
          <a:bodyPr wrap="none">
            <a:spAutoFit/>
          </a:bodyPr>
          <a:lstStyle/>
          <a:p>
            <a:pPr marL="291465">
              <a:spcAft>
                <a:spcPts val="0"/>
              </a:spcAft>
            </a:pPr>
            <a:r>
              <a:rPr lang="en-US" b="1" dirty="0">
                <a:latin typeface="Times New Roman" panose="02020603050405020304" pitchFamily="18" charset="0"/>
                <a:ea typeface="Times New Roman" panose="02020603050405020304" pitchFamily="18" charset="0"/>
              </a:rPr>
              <a:t>WORKING</a:t>
            </a:r>
            <a:endParaRPr lang="en-IN" b="1"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575651" y="1991746"/>
            <a:ext cx="6096000" cy="1397819"/>
          </a:xfrm>
          <a:prstGeom prst="rect">
            <a:avLst/>
          </a:prstGeom>
        </p:spPr>
        <p:txBody>
          <a:bodyPr>
            <a:spAutoFit/>
          </a:bodyPr>
          <a:lstStyle/>
          <a:p>
            <a:pPr marL="342900" lvl="0" indent="-342900">
              <a:spcAft>
                <a:spcPts val="0"/>
              </a:spcAft>
              <a:buFont typeface="+mj-lt"/>
              <a:buAutoNum type="arabicParenR"/>
              <a:tabLst>
                <a:tab pos="457200" algn="l"/>
              </a:tabLst>
            </a:pPr>
            <a:r>
              <a:rPr lang="en-US" sz="2000" b="1" dirty="0">
                <a:latin typeface="Times New Roman" panose="02020603050405020304" pitchFamily="18" charset="0"/>
                <a:ea typeface="Times New Roman" panose="02020603050405020304" pitchFamily="18" charset="0"/>
              </a:rPr>
              <a:t>PREPARING</a:t>
            </a:r>
            <a:endParaRPr lang="en-IN" dirty="0">
              <a:latin typeface="Times New Roman" panose="02020603050405020304" pitchFamily="18" charset="0"/>
              <a:ea typeface="Times New Roman" panose="02020603050405020304" pitchFamily="18" charset="0"/>
            </a:endParaRPr>
          </a:p>
          <a:p>
            <a:pPr>
              <a:spcBef>
                <a:spcPts val="50"/>
              </a:spcBef>
              <a:spcAft>
                <a:spcPts val="0"/>
              </a:spcAft>
            </a:pPr>
            <a:r>
              <a:rPr lang="en-US" sz="2800" b="1" dirty="0">
                <a:latin typeface="Times New Roman" panose="02020603050405020304" pitchFamily="18" charset="0"/>
                <a:ea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Prepare the work piece as described in previous section with a length of 150mm, 45mm and 30mm</a:t>
            </a:r>
            <a:endParaRPr lang="en-IN" dirty="0"/>
          </a:p>
        </p:txBody>
      </p:sp>
      <p:sp>
        <p:nvSpPr>
          <p:cNvPr id="6" name="Rectangle 5"/>
          <p:cNvSpPr/>
          <p:nvPr/>
        </p:nvSpPr>
        <p:spPr>
          <a:xfrm>
            <a:off x="575650" y="3389565"/>
            <a:ext cx="10749689" cy="1588127"/>
          </a:xfrm>
          <a:prstGeom prst="rect">
            <a:avLst/>
          </a:prstGeom>
        </p:spPr>
        <p:txBody>
          <a:bodyPr wrap="square">
            <a:spAutoFit/>
          </a:bodyPr>
          <a:lstStyle/>
          <a:p>
            <a:pPr lvl="0">
              <a:spcAft>
                <a:spcPts val="0"/>
              </a:spcAft>
              <a:tabLst>
                <a:tab pos="457200" algn="l"/>
              </a:tabLst>
            </a:pPr>
            <a:r>
              <a:rPr lang="en-US" b="1" dirty="0" smtClean="0">
                <a:latin typeface="Times New Roman" panose="02020603050405020304" pitchFamily="18" charset="0"/>
                <a:ea typeface="Times New Roman" panose="02020603050405020304" pitchFamily="18" charset="0"/>
              </a:rPr>
              <a:t>2. MARKING:</a:t>
            </a:r>
            <a:endParaRPr lang="en-IN" dirty="0">
              <a:latin typeface="Times New Roman" panose="02020603050405020304" pitchFamily="18" charset="0"/>
              <a:ea typeface="Times New Roman" panose="02020603050405020304" pitchFamily="18" charset="0"/>
            </a:endParaRPr>
          </a:p>
          <a:p>
            <a:pPr marL="291465" marR="132715">
              <a:lnSpc>
                <a:spcPct val="110000"/>
              </a:lnSpc>
              <a:spcAft>
                <a:spcPts val="0"/>
              </a:spcAft>
            </a:pPr>
            <a:r>
              <a:rPr lang="en-US" dirty="0">
                <a:latin typeface="Times New Roman" panose="02020603050405020304" pitchFamily="18" charset="0"/>
                <a:ea typeface="Times New Roman" panose="02020603050405020304" pitchFamily="18" charset="0"/>
              </a:rPr>
              <a:t>Adjust the marking gauge to 10mm and set out the distance from the same along all the four sides of the piece on the 30mm thick side from both ends b) Again, adjust the marking gauge to 5mm and set out distance along all the four sides of the piece c) Now mark a distance of 5mm perpendicular to these </a:t>
            </a:r>
            <a:r>
              <a:rPr lang="en-US" dirty="0" err="1">
                <a:latin typeface="Times New Roman" panose="02020603050405020304" pitchFamily="18" charset="0"/>
                <a:ea typeface="Times New Roman" panose="02020603050405020304" pitchFamily="18" charset="0"/>
              </a:rPr>
              <a:t>Jines</a:t>
            </a:r>
            <a:r>
              <a:rPr lang="en-US" dirty="0">
                <a:latin typeface="Times New Roman" panose="02020603050405020304" pitchFamily="18" charset="0"/>
                <a:ea typeface="Times New Roman" panose="02020603050405020304" pitchFamily="18" charset="0"/>
              </a:rPr>
              <a:t> on the 30mm x 45mm sides from both ends d) Mark a diagonal line on al the inner square thus formed.</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6748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984" y="133450"/>
            <a:ext cx="10480715" cy="3305905"/>
          </a:xfrm>
          <a:prstGeom prst="rect">
            <a:avLst/>
          </a:prstGeom>
        </p:spPr>
        <p:txBody>
          <a:bodyPr wrap="square">
            <a:spAutoFit/>
          </a:bodyPr>
          <a:lstStyle/>
          <a:p>
            <a:pPr lvl="0">
              <a:spcBef>
                <a:spcPts val="5"/>
              </a:spcBef>
              <a:spcAft>
                <a:spcPts val="0"/>
              </a:spcAft>
              <a:tabLst>
                <a:tab pos="457200" algn="l"/>
              </a:tabLst>
            </a:pPr>
            <a:r>
              <a:rPr lang="en-US" b="1" dirty="0" smtClean="0">
                <a:latin typeface="Times New Roman" panose="02020603050405020304" pitchFamily="18" charset="0"/>
                <a:ea typeface="Times New Roman" panose="02020603050405020304" pitchFamily="18" charset="0"/>
              </a:rPr>
              <a:t>3.  CUTTING </a:t>
            </a:r>
            <a:r>
              <a:rPr lang="en-US" b="1" i="1" dirty="0">
                <a:latin typeface="Times New Roman" panose="02020603050405020304" pitchFamily="18" charset="0"/>
                <a:ea typeface="Times New Roman" panose="02020603050405020304" pitchFamily="18" charset="0"/>
              </a:rPr>
              <a:t>I</a:t>
            </a:r>
            <a:r>
              <a:rPr lang="en-US" b="1" i="1" spc="-15"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SAWING:</a:t>
            </a:r>
            <a:endParaRPr lang="en-IN" b="1" dirty="0">
              <a:latin typeface="Times New Roman" panose="02020603050405020304" pitchFamily="18" charset="0"/>
              <a:ea typeface="Times New Roman" panose="02020603050405020304" pitchFamily="18" charset="0"/>
            </a:endParaRPr>
          </a:p>
          <a:p>
            <a:pPr>
              <a:spcBef>
                <a:spcPts val="15"/>
              </a:spcBef>
              <a:spcAft>
                <a:spcPts val="0"/>
              </a:spcAft>
            </a:pPr>
            <a:r>
              <a:rPr lang="en-US" sz="2400" b="1"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91465"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Hold the piece horizontally in a way such that the portion to be cut is just above the jaw. Use a hand saw to cut along the required line markings but slightly inside the line as shown in figure to the required 5mm</a:t>
            </a:r>
            <a:r>
              <a:rPr lang="en-US"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cs typeface="Times New Roman" panose="02020603050405020304" pitchFamily="18" charset="0"/>
              </a:rPr>
              <a:t>dept</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Now using a firmer chisel take a series of cuts to remove the wood up to this 5mm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depth  </a:t>
            </a:r>
            <a:r>
              <a:rPr lang="en-US" dirty="0">
                <a:latin typeface="Times New Roman" panose="02020603050405020304" pitchFamily="18" charset="0"/>
                <a:cs typeface="Times New Roman" panose="02020603050405020304" pitchFamily="18" charset="0"/>
              </a:rPr>
              <a:t>Hold the piece again using a firmer chisel slantly chip off the wood from the along the material diagonal side.</a:t>
            </a:r>
            <a:endParaRPr lang="en-IN" dirty="0">
              <a:latin typeface="Times New Roman" panose="02020603050405020304" pitchFamily="18" charset="0"/>
              <a:cs typeface="Times New Roman" panose="02020603050405020304" pitchFamily="18" charset="0"/>
            </a:endParaRPr>
          </a:p>
          <a:p>
            <a:pPr marL="291465" algn="just">
              <a:lnSpc>
                <a:spcPct val="150000"/>
              </a:lnSpc>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91465" marR="81915" algn="just">
              <a:lnSpc>
                <a:spcPct val="112000"/>
              </a:lnSpc>
              <a:spcAft>
                <a:spcPts val="0"/>
              </a:spcAft>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91465" algn="just">
              <a:lnSpc>
                <a:spcPts val="1370"/>
              </a:lnSpc>
              <a:spcAft>
                <a:spcPts val="0"/>
              </a:spcAft>
            </a:pPr>
            <a:endParaRPr lang="en-IN"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25984" y="1786402"/>
            <a:ext cx="9786651" cy="2092239"/>
          </a:xfrm>
          <a:prstGeom prst="rect">
            <a:avLst/>
          </a:prstGeom>
        </p:spPr>
        <p:txBody>
          <a:bodyPr wrap="square">
            <a:spAutoFit/>
          </a:bodyPr>
          <a:lstStyle/>
          <a:p>
            <a:pPr>
              <a:spcBef>
                <a:spcPts val="45"/>
              </a:spcBef>
              <a:spcAft>
                <a:spcPts val="0"/>
              </a:spcAft>
            </a:pPr>
            <a:endParaRPr lang="en-US" sz="2400" dirty="0" smtClean="0">
              <a:latin typeface="Times New Roman" panose="02020603050405020304" pitchFamily="18" charset="0"/>
              <a:ea typeface="Times New Roman" panose="02020603050405020304" pitchFamily="18" charset="0"/>
            </a:endParaRPr>
          </a:p>
          <a:p>
            <a:pPr>
              <a:spcBef>
                <a:spcPts val="45"/>
              </a:spcBef>
              <a:spcAft>
                <a:spcPts val="0"/>
              </a:spcAft>
            </a:pPr>
            <a:endParaRPr lang="en-US" sz="2400" dirty="0">
              <a:latin typeface="Times New Roman" panose="02020603050405020304" pitchFamily="18" charset="0"/>
              <a:ea typeface="Times New Roman" panose="02020603050405020304" pitchFamily="18" charset="0"/>
            </a:endParaRPr>
          </a:p>
          <a:p>
            <a:pPr>
              <a:spcBef>
                <a:spcPts val="45"/>
              </a:spcBef>
              <a:spcAft>
                <a:spcPts val="0"/>
              </a:spcAft>
            </a:pPr>
            <a:r>
              <a:rPr lang="en-US" sz="2400" dirty="0">
                <a:latin typeface="Times New Roman" panose="02020603050405020304" pitchFamily="18" charset="0"/>
                <a:ea typeface="Times New Roman" panose="02020603050405020304" pitchFamily="18" charset="0"/>
              </a:rPr>
              <a:t> </a:t>
            </a:r>
            <a:r>
              <a:rPr lang="en-IN" dirty="0" smtClean="0">
                <a:latin typeface="Times New Roman" panose="02020603050405020304" pitchFamily="18" charset="0"/>
                <a:ea typeface="Times New Roman" panose="02020603050405020304" pitchFamily="18" charset="0"/>
              </a:rPr>
              <a:t>4. </a:t>
            </a:r>
            <a:r>
              <a:rPr lang="en-US" b="1" dirty="0" smtClean="0">
                <a:latin typeface="Times New Roman" panose="02020603050405020304" pitchFamily="18" charset="0"/>
                <a:ea typeface="Times New Roman" panose="02020603050405020304" pitchFamily="18" charset="0"/>
              </a:rPr>
              <a:t>FINISHING</a:t>
            </a:r>
            <a:r>
              <a:rPr lang="en-US" b="1" dirty="0">
                <a:latin typeface="Times New Roman" panose="02020603050405020304" pitchFamily="18" charset="0"/>
                <a:ea typeface="Times New Roman" panose="02020603050405020304" pitchFamily="18" charset="0"/>
              </a:rPr>
              <a:t>:</a:t>
            </a:r>
            <a:endParaRPr lang="en-IN" b="1" dirty="0">
              <a:latin typeface="Times New Roman" panose="02020603050405020304" pitchFamily="18" charset="0"/>
              <a:ea typeface="Times New Roman" panose="02020603050405020304" pitchFamily="18" charset="0"/>
            </a:endParaRPr>
          </a:p>
          <a:p>
            <a:pPr>
              <a:spcBef>
                <a:spcPts val="35"/>
              </a:spcBef>
              <a:spcAft>
                <a:spcPts val="0"/>
              </a:spcAft>
            </a:pPr>
            <a:endParaRPr lang="en-IN" dirty="0">
              <a:latin typeface="Times New Roman" panose="02020603050405020304" pitchFamily="18" charset="0"/>
              <a:ea typeface="Times New Roman" panose="02020603050405020304" pitchFamily="18" charset="0"/>
            </a:endParaRPr>
          </a:p>
          <a:p>
            <a:pPr marL="291465" marR="83185" algn="just">
              <a:lnSpc>
                <a:spcPct val="111000"/>
              </a:lnSpc>
              <a:spcBef>
                <a:spcPts val="5"/>
              </a:spcBef>
              <a:spcAft>
                <a:spcPts val="0"/>
              </a:spcAft>
            </a:pPr>
            <a:r>
              <a:rPr lang="en-US" dirty="0">
                <a:latin typeface="Times New Roman" panose="02020603050405020304" pitchFamily="18" charset="0"/>
                <a:ea typeface="Times New Roman" panose="02020603050405020304" pitchFamily="18" charset="0"/>
              </a:rPr>
              <a:t>Take a series of small cuts delicately on both the side pieces to remove the excess wood. Obtain a fine finish of the socket and shoulder assembly joint and clear off the waste by wire brush</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5848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png"/>
          <p:cNvPicPr/>
          <p:nvPr/>
        </p:nvPicPr>
        <p:blipFill>
          <a:blip r:embed="rId2" cstate="print"/>
          <a:stretch>
            <a:fillRect/>
          </a:stretch>
        </p:blipFill>
        <p:spPr>
          <a:xfrm>
            <a:off x="727113" y="943890"/>
            <a:ext cx="7612656" cy="4167937"/>
          </a:xfrm>
          <a:prstGeom prst="rect">
            <a:avLst/>
          </a:prstGeom>
        </p:spPr>
      </p:pic>
    </p:spTree>
    <p:extLst>
      <p:ext uri="{BB962C8B-B14F-4D97-AF65-F5344CB8AC3E}">
        <p14:creationId xmlns:p14="http://schemas.microsoft.com/office/powerpoint/2010/main" val="2892134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8862" y="676175"/>
            <a:ext cx="9114621" cy="1231106"/>
          </a:xfrm>
          <a:prstGeom prst="rect">
            <a:avLst/>
          </a:prstGeom>
        </p:spPr>
        <p:txBody>
          <a:bodyPr wrap="square">
            <a:spAutoFit/>
          </a:bodyPr>
          <a:lstStyle/>
          <a:p>
            <a:pPr marL="291465">
              <a:spcAft>
                <a:spcPts val="0"/>
              </a:spcAft>
            </a:pPr>
            <a:r>
              <a:rPr lang="en-US" sz="2000" b="1" dirty="0">
                <a:latin typeface="Times New Roman" panose="02020603050405020304" pitchFamily="18" charset="0"/>
                <a:ea typeface="Times New Roman" panose="02020603050405020304" pitchFamily="18" charset="0"/>
              </a:rPr>
              <a:t>RESULT:</a:t>
            </a:r>
            <a:endParaRPr lang="en-IN" sz="2000" b="1" dirty="0">
              <a:latin typeface="Times New Roman" panose="02020603050405020304" pitchFamily="18" charset="0"/>
              <a:ea typeface="Times New Roman" panose="02020603050405020304" pitchFamily="18" charset="0"/>
            </a:endParaRPr>
          </a:p>
          <a:p>
            <a:pPr>
              <a:spcBef>
                <a:spcPts val="40"/>
              </a:spcBef>
              <a:spcAft>
                <a:spcPts val="0"/>
              </a:spcAft>
            </a:pPr>
            <a:r>
              <a:rPr lang="en-US" b="1" dirty="0">
                <a:latin typeface="Times New Roman" panose="02020603050405020304" pitchFamily="18" charset="0"/>
                <a:ea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The Duster was produced from the given work piece and assembled joint was submitted for evaluation</a:t>
            </a:r>
            <a:endParaRPr lang="en-IN" dirty="0"/>
          </a:p>
        </p:txBody>
      </p:sp>
    </p:spTree>
    <p:extLst>
      <p:ext uri="{BB962C8B-B14F-4D97-AF65-F5344CB8AC3E}">
        <p14:creationId xmlns:p14="http://schemas.microsoft.com/office/powerpoint/2010/main" val="327708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Carpentry Tools</a:t>
            </a:r>
            <a:r>
              <a:rPr lang="en-IN" b="1" dirty="0"/>
              <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Carpentry tools are used to produce components to an exact size.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types of carpentry tools are as follows.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Marking tools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2.Measuring </a:t>
            </a:r>
            <a:r>
              <a:rPr lang="en-US" dirty="0">
                <a:latin typeface="Times New Roman" panose="02020603050405020304" pitchFamily="18" charset="0"/>
                <a:cs typeface="Times New Roman" panose="02020603050405020304" pitchFamily="18" charset="0"/>
              </a:rPr>
              <a:t>tools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Holding </a:t>
            </a:r>
            <a:r>
              <a:rPr lang="en-US" dirty="0" smtClean="0">
                <a:latin typeface="Times New Roman" panose="02020603050405020304" pitchFamily="18" charset="0"/>
                <a:cs typeface="Times New Roman" panose="02020603050405020304" pitchFamily="18" charset="0"/>
              </a:rPr>
              <a:t>tools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Cutting tools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5.Planning </a:t>
            </a:r>
            <a:r>
              <a:rPr lang="en-US" dirty="0">
                <a:latin typeface="Times New Roman" panose="02020603050405020304" pitchFamily="18" charset="0"/>
                <a:cs typeface="Times New Roman" panose="02020603050405020304" pitchFamily="18" charset="0"/>
              </a:rPr>
              <a:t>tools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6.Boring tools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Striking tools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8.Miscellaneous </a:t>
            </a:r>
            <a:r>
              <a:rPr lang="en-US" dirty="0">
                <a:latin typeface="Times New Roman" panose="02020603050405020304" pitchFamily="18" charset="0"/>
                <a:cs typeface="Times New Roman" panose="02020603050405020304" pitchFamily="18" charset="0"/>
              </a:rPr>
              <a:t>tools</a:t>
            </a:r>
            <a:endParaRPr lang="en-IN" dirty="0">
              <a:latin typeface="Times New Roman" panose="02020603050405020304" pitchFamily="18" charset="0"/>
              <a:cs typeface="Times New Roman" panose="02020603050405020304" pitchFamily="18" charset="0"/>
            </a:endParaRP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271169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Marking tools</a:t>
            </a:r>
            <a:r>
              <a:rPr lang="en-IN" b="1" dirty="0"/>
              <a:t/>
            </a:r>
            <a:br>
              <a:rPr lang="en-IN" b="1" dirty="0"/>
            </a:b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is used to marking lines parallel to the edges of a wooden piece. It consists of a square wooden stem with a sliding wooden stock on it. On the stem, a marking pin is attached which is made up of steel</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stem is provided with a </a:t>
            </a:r>
            <a:r>
              <a:rPr lang="en-US" dirty="0">
                <a:solidFill>
                  <a:srgbClr val="FF0000"/>
                </a:solidFill>
                <a:latin typeface="Times New Roman" panose="02020603050405020304" pitchFamily="18" charset="0"/>
                <a:cs typeface="Times New Roman" panose="02020603050405020304" pitchFamily="18" charset="0"/>
              </a:rPr>
              <a:t>steel nail to scratch the surface </a:t>
            </a:r>
            <a:r>
              <a:rPr lang="en-US" dirty="0">
                <a:latin typeface="Times New Roman" panose="02020603050405020304" pitchFamily="18" charset="0"/>
                <a:cs typeface="Times New Roman" panose="02020603050405020304" pitchFamily="18" charset="0"/>
              </a:rPr>
              <a:t>of the work. It consists of two pins; the distance between the pins is adjustable. It is used to draw parallel lines on the stock.</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172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Measuring tools</a:t>
            </a:r>
            <a:r>
              <a:rPr lang="en-IN" b="1" dirty="0"/>
              <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carpentry measuring tools are classified as  </a:t>
            </a:r>
            <a:r>
              <a:rPr lang="en-US" dirty="0" smtClean="0">
                <a:latin typeface="Times New Roman" panose="02020603050405020304" pitchFamily="18" charset="0"/>
                <a:cs typeface="Times New Roman" panose="02020603050405020304" pitchFamily="18" charset="0"/>
              </a:rPr>
              <a:t>follows</a:t>
            </a:r>
            <a:endParaRPr lang="en-IN" dirty="0">
              <a:latin typeface="Times New Roman" panose="02020603050405020304" pitchFamily="18" charset="0"/>
              <a:cs typeface="Times New Roman" panose="02020603050405020304" pitchFamily="18" charset="0"/>
            </a:endParaRPr>
          </a:p>
          <a:p>
            <a:pPr marL="914400" lvl="2" indent="0" algn="just">
              <a:buNone/>
            </a:pPr>
            <a:r>
              <a:rPr lang="en-US" dirty="0">
                <a:latin typeface="Times New Roman" panose="02020603050405020304" pitchFamily="18" charset="0"/>
                <a:cs typeface="Times New Roman" panose="02020603050405020304" pitchFamily="18" charset="0"/>
              </a:rPr>
              <a:t>1. Steel tape </a:t>
            </a:r>
            <a:r>
              <a:rPr lang="en-US" dirty="0" smtClean="0">
                <a:latin typeface="Times New Roman" panose="02020603050405020304" pitchFamily="18" charset="0"/>
                <a:cs typeface="Times New Roman" panose="02020603050405020304" pitchFamily="18" charset="0"/>
              </a:rPr>
              <a:t>  2.Steel </a:t>
            </a:r>
            <a:r>
              <a:rPr lang="en-US" dirty="0">
                <a:latin typeface="Times New Roman" panose="02020603050405020304" pitchFamily="18" charset="0"/>
                <a:cs typeface="Times New Roman" panose="02020603050405020304" pitchFamily="18" charset="0"/>
              </a:rPr>
              <a:t>rule	3.Calipers</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Steel tapes and steel rules are mainly used for measuring short and lengths in millimeters.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try square is used for testing squareness and marking of joints.</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mitre</a:t>
            </a:r>
            <a:r>
              <a:rPr lang="en-US" dirty="0">
                <a:latin typeface="Times New Roman" panose="02020603050405020304" pitchFamily="18" charset="0"/>
                <a:cs typeface="Times New Roman" panose="02020603050405020304" pitchFamily="18" charset="0"/>
              </a:rPr>
              <a:t> square is used for marking and measuring an angle of 45 degree.</a:t>
            </a:r>
            <a:endParaRPr lang="en-IN"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bevel square is used for marking and listing angles between 0 degree to 180 degree</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u="sng" dirty="0" smtClean="0">
                <a:latin typeface="Times New Roman" panose="02020603050405020304" pitchFamily="18" charset="0"/>
                <a:cs typeface="Times New Roman" panose="02020603050405020304" pitchFamily="18" charset="0"/>
              </a:rPr>
              <a:t>Calipers</a:t>
            </a:r>
            <a:endParaRPr lang="en-IN" u="sng" dirty="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Calipers </a:t>
            </a:r>
            <a:r>
              <a:rPr lang="en-US" dirty="0">
                <a:latin typeface="Times New Roman" panose="02020603050405020304" pitchFamily="18" charset="0"/>
                <a:cs typeface="Times New Roman" panose="02020603050405020304" pitchFamily="18" charset="0"/>
              </a:rPr>
              <a:t>are used for the precision measurement of cylindrical surface. Inside calipers are used for measuring outside diameter and outside calipers are used to measure inner diameter of a pipe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0763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Holding tools</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The carpentry holding tools are shown in fig.</a:t>
            </a:r>
            <a:endParaRPr lang="en-IN" dirty="0"/>
          </a:p>
          <a:p>
            <a:endParaRPr lang="en-IN" dirty="0"/>
          </a:p>
        </p:txBody>
      </p:sp>
      <p:pic>
        <p:nvPicPr>
          <p:cNvPr id="4" name="image20.png"/>
          <p:cNvPicPr/>
          <p:nvPr/>
        </p:nvPicPr>
        <p:blipFill>
          <a:blip r:embed="rId2" cstate="print"/>
          <a:stretch>
            <a:fillRect/>
          </a:stretch>
        </p:blipFill>
        <p:spPr>
          <a:xfrm>
            <a:off x="2071171" y="2828608"/>
            <a:ext cx="6336864" cy="2051864"/>
          </a:xfrm>
          <a:prstGeom prst="rect">
            <a:avLst/>
          </a:prstGeom>
        </p:spPr>
      </p:pic>
    </p:spTree>
    <p:extLst>
      <p:ext uri="{BB962C8B-B14F-4D97-AF65-F5344CB8AC3E}">
        <p14:creationId xmlns:p14="http://schemas.microsoft.com/office/powerpoint/2010/main" val="62751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Carpentry vice</a:t>
            </a:r>
            <a:r>
              <a:rPr lang="en-IN" b="1" dirty="0"/>
              <a:t/>
            </a:r>
            <a:br>
              <a:rPr lang="en-IN" b="1" dirty="0"/>
            </a:br>
            <a:endParaRPr lang="en-IN" dirty="0"/>
          </a:p>
        </p:txBody>
      </p:sp>
      <p:sp>
        <p:nvSpPr>
          <p:cNvPr id="3" name="Content Placeholder 2"/>
          <p:cNvSpPr>
            <a:spLocks noGrp="1"/>
          </p:cNvSpPr>
          <p:nvPr>
            <p:ph idx="1"/>
          </p:nvPr>
        </p:nvSpPr>
        <p:spPr/>
        <p:txBody>
          <a:bodyPr/>
          <a:lstStyle/>
          <a:p>
            <a:pPr algn="just"/>
            <a:r>
              <a:rPr lang="en-US" dirty="0"/>
              <a:t>A carpentry vice is the common work holding device. It consists of one fixed jaw and one movable jaw. Its one jaw is fixed to the side of the table while the other is movable by means of   a screw and a </a:t>
            </a:r>
            <a:r>
              <a:rPr lang="en-US" dirty="0" smtClean="0"/>
              <a:t>handle.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916" y="3345628"/>
            <a:ext cx="5194970" cy="2831335"/>
          </a:xfrm>
          <a:prstGeom prst="rect">
            <a:avLst/>
          </a:prstGeom>
        </p:spPr>
      </p:pic>
    </p:spTree>
    <p:extLst>
      <p:ext uri="{BB962C8B-B14F-4D97-AF65-F5344CB8AC3E}">
        <p14:creationId xmlns:p14="http://schemas.microsoft.com/office/powerpoint/2010/main" val="345302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Bar clamp</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pPr lvl="1" algn="just"/>
            <a:r>
              <a:rPr lang="en-US" dirty="0" smtClean="0"/>
              <a:t>The bar clamp (or) sash cramps are generally used in pairs in </a:t>
            </a:r>
            <a:r>
              <a:rPr lang="en-US" dirty="0" err="1" smtClean="0"/>
              <a:t>glueing</a:t>
            </a:r>
            <a:r>
              <a:rPr lang="en-US" dirty="0" smtClean="0"/>
              <a:t> up operations at the final assembly of joinery work. It is made up of a steel bar of T-section, wine malleable iron fittings and a steel screw.</a:t>
            </a:r>
          </a:p>
          <a:p>
            <a:pPr lvl="1"/>
            <a:endParaRPr lang="en-IN" dirty="0" smtClean="0"/>
          </a:p>
          <a:p>
            <a:endParaRPr lang="en-IN" dirty="0"/>
          </a:p>
        </p:txBody>
      </p:sp>
      <p:sp>
        <p:nvSpPr>
          <p:cNvPr id="4" name="AutoShape 2" descr="ANANT Carpentry Tools - Quick Release Vic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516" y="3337938"/>
            <a:ext cx="4616067" cy="2973962"/>
          </a:xfrm>
          <a:prstGeom prst="rect">
            <a:avLst/>
          </a:prstGeom>
        </p:spPr>
      </p:pic>
    </p:spTree>
    <p:extLst>
      <p:ext uri="{BB962C8B-B14F-4D97-AF65-F5344CB8AC3E}">
        <p14:creationId xmlns:p14="http://schemas.microsoft.com/office/powerpoint/2010/main" val="45957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G-cramp</a:t>
            </a:r>
            <a:r>
              <a:rPr lang="en-IN" b="1" dirty="0"/>
              <a:t/>
            </a:r>
            <a:br>
              <a:rPr lang="en-IN" b="1" dirty="0"/>
            </a:br>
            <a:endParaRPr lang="en-IN" dirty="0"/>
          </a:p>
        </p:txBody>
      </p:sp>
      <p:sp>
        <p:nvSpPr>
          <p:cNvPr id="3" name="Content Placeholder 2"/>
          <p:cNvSpPr>
            <a:spLocks noGrp="1"/>
          </p:cNvSpPr>
          <p:nvPr>
            <p:ph idx="1"/>
          </p:nvPr>
        </p:nvSpPr>
        <p:spPr>
          <a:xfrm>
            <a:off x="992437" y="1484102"/>
            <a:ext cx="10515600" cy="4351338"/>
          </a:xfrm>
        </p:spPr>
        <p:txBody>
          <a:bodyPr/>
          <a:lstStyle/>
          <a:p>
            <a:r>
              <a:rPr lang="en-US" dirty="0"/>
              <a:t>G-cramp is made up of malleable iron with acme threads of high quality steel .It can be used for clamping small work when </a:t>
            </a:r>
            <a:r>
              <a:rPr lang="en-US" dirty="0" err="1"/>
              <a:t>glueing</a:t>
            </a:r>
            <a:r>
              <a:rPr lang="en-US" dirty="0"/>
              <a:t> up.</a:t>
            </a:r>
            <a:endParaRPr lang="en-IN" dirty="0"/>
          </a:p>
          <a:p>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537" y="2980943"/>
            <a:ext cx="4549967" cy="2854497"/>
          </a:xfrm>
          <a:prstGeom prst="rect">
            <a:avLst/>
          </a:prstGeom>
        </p:spPr>
      </p:pic>
    </p:spTree>
    <p:extLst>
      <p:ext uri="{BB962C8B-B14F-4D97-AF65-F5344CB8AC3E}">
        <p14:creationId xmlns:p14="http://schemas.microsoft.com/office/powerpoint/2010/main" val="227196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CC501D-12E9-4867-88CB-5DF8C11C5F86}"/>
</file>

<file path=customXml/itemProps2.xml><?xml version="1.0" encoding="utf-8"?>
<ds:datastoreItem xmlns:ds="http://schemas.openxmlformats.org/officeDocument/2006/customXml" ds:itemID="{F92904AA-0A9A-415B-86D1-6DCA45E172BF}"/>
</file>

<file path=customXml/itemProps3.xml><?xml version="1.0" encoding="utf-8"?>
<ds:datastoreItem xmlns:ds="http://schemas.openxmlformats.org/officeDocument/2006/customXml" ds:itemID="{7C2A963D-18A2-443F-AA4E-0A315758CD58}"/>
</file>

<file path=docProps/app.xml><?xml version="1.0" encoding="utf-8"?>
<Properties xmlns="http://schemas.openxmlformats.org/officeDocument/2006/extended-properties" xmlns:vt="http://schemas.openxmlformats.org/officeDocument/2006/docPropsVTypes">
  <TotalTime>132</TotalTime>
  <Words>930</Words>
  <Application>Microsoft Office PowerPoint</Application>
  <PresentationFormat>Widescreen</PresentationFormat>
  <Paragraphs>86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7. Make a duster from wooden piece using carpentry tools.</vt:lpstr>
      <vt:lpstr>Introduction </vt:lpstr>
      <vt:lpstr>Carpentry Tools </vt:lpstr>
      <vt:lpstr>Marking tools </vt:lpstr>
      <vt:lpstr>Measuring tools </vt:lpstr>
      <vt:lpstr>Holding tools </vt:lpstr>
      <vt:lpstr>Carpentry vice </vt:lpstr>
      <vt:lpstr>Bar clamp </vt:lpstr>
      <vt:lpstr>G-cramp </vt:lpstr>
      <vt:lpstr>Cutting Tools </vt:lpstr>
      <vt:lpstr>Saws   </vt:lpstr>
      <vt:lpstr>Rip Saw </vt:lpstr>
      <vt:lpstr>Cross Cut saw </vt:lpstr>
      <vt:lpstr>Tenon or back saw </vt:lpstr>
      <vt:lpstr>Chisels </vt:lpstr>
      <vt:lpstr>Firmer chisels </vt:lpstr>
      <vt:lpstr>Mortise Chisels </vt:lpstr>
      <vt:lpstr>Bevel chisels </vt:lpstr>
      <vt:lpstr>Planing Tools</vt:lpstr>
      <vt:lpstr>DUSTER MAKING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students</cp:lastModifiedBy>
  <cp:revision>16</cp:revision>
  <dcterms:created xsi:type="dcterms:W3CDTF">2020-09-30T10:29:28Z</dcterms:created>
  <dcterms:modified xsi:type="dcterms:W3CDTF">2020-10-08T06:43:41Z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