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96" r:id="rId6"/>
    <p:sldId id="260" r:id="rId7"/>
    <p:sldId id="297" r:id="rId8"/>
    <p:sldId id="261" r:id="rId9"/>
    <p:sldId id="262" r:id="rId10"/>
    <p:sldId id="263" r:id="rId11"/>
    <p:sldId id="264" r:id="rId12"/>
    <p:sldId id="298" r:id="rId13"/>
    <p:sldId id="265" r:id="rId14"/>
    <p:sldId id="266" r:id="rId15"/>
    <p:sldId id="267" r:id="rId16"/>
    <p:sldId id="268" r:id="rId17"/>
    <p:sldId id="269" r:id="rId18"/>
    <p:sldId id="270" r:id="rId19"/>
    <p:sldId id="271" r:id="rId20"/>
    <p:sldId id="272" r:id="rId21"/>
    <p:sldId id="273" r:id="rId22"/>
    <p:sldId id="274" r:id="rId23"/>
    <p:sldId id="299" r:id="rId24"/>
    <p:sldId id="300" r:id="rId25"/>
    <p:sldId id="301" r:id="rId26"/>
    <p:sldId id="286" r:id="rId27"/>
    <p:sldId id="288" r:id="rId28"/>
    <p:sldId id="289" r:id="rId29"/>
    <p:sldId id="290" r:id="rId30"/>
    <p:sldId id="291" r:id="rId31"/>
    <p:sldId id="287"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93FFF22-0077-41E6-8823-180CA3DDBA48}"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FFF22-0077-41E6-8823-180CA3DDBA48}"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C93FFF22-0077-41E6-8823-180CA3DDBA4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FFF22-0077-41E6-8823-180CA3DDBA48}"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FFF22-0077-41E6-8823-180CA3DDBA48}"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3FFF22-0077-41E6-8823-180CA3DDBA4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3FFF22-0077-41E6-8823-180CA3DDBA4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FFF22-0077-41E6-8823-180CA3DDBA48}"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76D711-008B-4565-90D9-F49A39A92B44}" type="datetimeFigureOut">
              <a:rPr lang="en-IN" smtClean="0"/>
              <a:pPr/>
              <a:t>13-12-2020</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C93FFF22-0077-41E6-8823-180CA3DDBA48}"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176D711-008B-4565-90D9-F49A39A92B44}" type="datetimeFigureOut">
              <a:rPr lang="en-IN" smtClean="0"/>
              <a:pPr/>
              <a:t>13-12-2020</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93FFF22-0077-41E6-8823-180CA3DDBA4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5741"/>
            <a:ext cx="9997440" cy="3221501"/>
          </a:xfrm>
        </p:spPr>
        <p:txBody>
          <a:bodyPr>
            <a:normAutofit/>
          </a:bodyPr>
          <a:lstStyle/>
          <a:p>
            <a:pPr algn="l"/>
            <a:r>
              <a:rPr lang="en-IN" sz="4000" dirty="0" smtClean="0">
                <a:solidFill>
                  <a:srgbClr val="002060"/>
                </a:solidFill>
                <a:latin typeface="Times New Roman" pitchFamily="18" charset="0"/>
                <a:cs typeface="Times New Roman" pitchFamily="18" charset="0"/>
              </a:rPr>
              <a:t>Experiment No:9</a:t>
            </a:r>
            <a:r>
              <a:rPr lang="en-IN" sz="4800" dirty="0" smtClean="0"/>
              <a:t/>
            </a:r>
            <a:br>
              <a:rPr lang="en-IN" sz="4800" dirty="0" smtClean="0"/>
            </a:br>
            <a:r>
              <a:rPr lang="en-IN" sz="4800" dirty="0" smtClean="0"/>
              <a:t/>
            </a:r>
            <a:br>
              <a:rPr lang="en-IN" sz="4800" dirty="0" smtClean="0"/>
            </a:br>
            <a:r>
              <a:rPr lang="en-US" sz="4800" b="1" dirty="0" smtClean="0">
                <a:solidFill>
                  <a:srgbClr val="002060"/>
                </a:solidFill>
                <a:latin typeface="Times New Roman" pitchFamily="18" charset="0"/>
                <a:cs typeface="Times New Roman" pitchFamily="18" charset="0"/>
              </a:rPr>
              <a:t>Make a Dovetail joint of two wooden pieces in the shape of dovetail</a:t>
            </a:r>
            <a:endParaRPr lang="en-IN" sz="4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042240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2060"/>
                </a:solidFill>
                <a:latin typeface="Times New Roman" pitchFamily="18" charset="0"/>
                <a:cs typeface="Times New Roman" pitchFamily="18" charset="0"/>
              </a:rPr>
              <a:t>Bar clamp</a:t>
            </a:r>
            <a:r>
              <a:rPr lang="en-IN" b="1" dirty="0" smtClean="0"/>
              <a:t/>
            </a:r>
            <a:br>
              <a:rPr lang="en-IN" b="1" dirty="0" smtClean="0"/>
            </a:br>
            <a:endParaRPr lang="en-IN" dirty="0"/>
          </a:p>
        </p:txBody>
      </p:sp>
      <p:sp>
        <p:nvSpPr>
          <p:cNvPr id="3" name="Content Placeholder 2"/>
          <p:cNvSpPr>
            <a:spLocks noGrp="1"/>
          </p:cNvSpPr>
          <p:nvPr>
            <p:ph sz="quarter" idx="1"/>
          </p:nvPr>
        </p:nvSpPr>
        <p:spPr/>
        <p:txBody>
          <a:bodyPr/>
          <a:lstStyle/>
          <a:p>
            <a:pPr lvl="1" algn="just"/>
            <a:r>
              <a:rPr lang="en-US" dirty="0" smtClean="0"/>
              <a:t>The bar clamp (or) sash cramps are generally used in pairs in </a:t>
            </a:r>
            <a:r>
              <a:rPr lang="en-US" dirty="0" err="1" smtClean="0"/>
              <a:t>glueing</a:t>
            </a:r>
            <a:r>
              <a:rPr lang="en-US" dirty="0" smtClean="0"/>
              <a:t> up operations at the final assembly of joinery work. It is made up of a steel bar of T-section, wine malleable iron fittings and a steel screw.</a:t>
            </a:r>
          </a:p>
          <a:p>
            <a:pPr lvl="1"/>
            <a:endParaRPr lang="en-IN" dirty="0" smtClean="0"/>
          </a:p>
          <a:p>
            <a:endParaRPr lang="en-IN" dirty="0"/>
          </a:p>
        </p:txBody>
      </p:sp>
      <p:sp>
        <p:nvSpPr>
          <p:cNvPr id="4" name="AutoShape 2" descr="ANANT Carpentry Tools - Quick Release Vic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02517" y="3337938"/>
            <a:ext cx="4616067" cy="2973962"/>
          </a:xfrm>
          <a:prstGeom prst="rect">
            <a:avLst/>
          </a:prstGeom>
        </p:spPr>
      </p:pic>
    </p:spTree>
    <p:extLst>
      <p:ext uri="{BB962C8B-B14F-4D97-AF65-F5344CB8AC3E}">
        <p14:creationId xmlns:p14="http://schemas.microsoft.com/office/powerpoint/2010/main" xmlns="" val="459578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G-cramp</a:t>
            </a:r>
            <a:r>
              <a:rPr lang="en-IN" b="1" dirty="0"/>
              <a:t/>
            </a:r>
            <a:br>
              <a:rPr lang="en-IN" b="1" dirty="0"/>
            </a:br>
            <a:endParaRPr lang="en-IN" dirty="0"/>
          </a:p>
        </p:txBody>
      </p:sp>
      <p:sp>
        <p:nvSpPr>
          <p:cNvPr id="3" name="Content Placeholder 2"/>
          <p:cNvSpPr>
            <a:spLocks noGrp="1"/>
          </p:cNvSpPr>
          <p:nvPr>
            <p:ph sz="quarter" idx="1"/>
          </p:nvPr>
        </p:nvSpPr>
        <p:spPr>
          <a:xfrm>
            <a:off x="992437" y="1484102"/>
            <a:ext cx="10515600" cy="4351338"/>
          </a:xfrm>
        </p:spPr>
        <p:txBody>
          <a:bodyPr/>
          <a:lstStyle/>
          <a:p>
            <a:r>
              <a:rPr lang="en-US" dirty="0"/>
              <a:t>G-cramp is made up of malleable iron with acme threads of high quality steel .It can be used for clamping small work when </a:t>
            </a:r>
            <a:r>
              <a:rPr lang="en-US" dirty="0" err="1"/>
              <a:t>glueing</a:t>
            </a:r>
            <a:r>
              <a:rPr lang="en-US" dirty="0"/>
              <a:t> up.</a:t>
            </a:r>
            <a:endParaRPr lang="en-IN" dirty="0"/>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63538" y="2980945"/>
            <a:ext cx="4549967" cy="2854497"/>
          </a:xfrm>
          <a:prstGeom prst="rect">
            <a:avLst/>
          </a:prstGeom>
        </p:spPr>
      </p:pic>
    </p:spTree>
    <p:extLst>
      <p:ext uri="{BB962C8B-B14F-4D97-AF65-F5344CB8AC3E}">
        <p14:creationId xmlns:p14="http://schemas.microsoft.com/office/powerpoint/2010/main" xmlns="" val="2271968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C:\Users\VinothKumar\Downloads\maxresdefault.jpg"/>
          <p:cNvPicPr>
            <a:picLocks noGrp="1" noChangeAspect="1" noChangeArrowheads="1"/>
          </p:cNvPicPr>
          <p:nvPr>
            <p:ph sz="quarter" idx="1"/>
          </p:nvPr>
        </p:nvPicPr>
        <p:blipFill>
          <a:blip r:embed="rId2"/>
          <a:srcRect/>
          <a:stretch>
            <a:fillRect/>
          </a:stretch>
        </p:blipFill>
        <p:spPr bwMode="auto">
          <a:xfrm>
            <a:off x="1097280" y="337625"/>
            <a:ext cx="10621108" cy="609131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Cutting Tools</a:t>
            </a:r>
            <a:r>
              <a:rPr lang="en-IN" b="1" dirty="0"/>
              <a:t/>
            </a:r>
            <a:br>
              <a:rPr lang="en-IN" b="1" dirty="0"/>
            </a:br>
            <a:endParaRPr lang="en-IN" dirty="0"/>
          </a:p>
        </p:txBody>
      </p:sp>
      <p:pic>
        <p:nvPicPr>
          <p:cNvPr id="4" name="image21.png"/>
          <p:cNvPicPr>
            <a:picLocks noGrp="1"/>
          </p:cNvPicPr>
          <p:nvPr>
            <p:ph sz="quarter" idx="1"/>
          </p:nvPr>
        </p:nvPicPr>
        <p:blipFill>
          <a:blip r:embed="rId2" cstate="print"/>
          <a:stretch>
            <a:fillRect/>
          </a:stretch>
        </p:blipFill>
        <p:spPr>
          <a:xfrm>
            <a:off x="1026942" y="914400"/>
            <a:ext cx="10353821" cy="5542671"/>
          </a:xfrm>
          <a:prstGeom prst="rect">
            <a:avLst/>
          </a:prstGeom>
          <a:ln>
            <a:solidFill>
              <a:schemeClr val="tx1"/>
            </a:solidFill>
          </a:ln>
        </p:spPr>
      </p:pic>
    </p:spTree>
    <p:extLst>
      <p:ext uri="{BB962C8B-B14F-4D97-AF65-F5344CB8AC3E}">
        <p14:creationId xmlns:p14="http://schemas.microsoft.com/office/powerpoint/2010/main" xmlns="" val="355884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Saws</a:t>
            </a:r>
            <a:r>
              <a:rPr lang="en-IN" dirty="0"/>
              <a:t/>
            </a:r>
            <a:br>
              <a:rPr lang="en-IN" dirty="0"/>
            </a:br>
            <a:r>
              <a:rPr lang="en-IN" dirty="0" smtClean="0"/>
              <a:t> 	</a:t>
            </a:r>
            <a:endParaRPr lang="en-IN" dirty="0"/>
          </a:p>
        </p:txBody>
      </p:sp>
      <p:sp>
        <p:nvSpPr>
          <p:cNvPr id="3" name="Content Placeholder 2"/>
          <p:cNvSpPr>
            <a:spLocks noGrp="1"/>
          </p:cNvSpPr>
          <p:nvPr>
            <p:ph sz="quarter" idx="1"/>
          </p:nvPr>
        </p:nvSpPr>
        <p:spPr/>
        <p:txBody>
          <a:bodyPr/>
          <a:lstStyle/>
          <a:p>
            <a:r>
              <a:rPr lang="en-US" dirty="0"/>
              <a:t>A saw is used to cut wood into pieces. There is different type of saws, designed to suit different purpose. A saw is specified by the length of its tooled edge. The following saws are used in the carpentry section</a:t>
            </a:r>
            <a:r>
              <a:rPr lang="en-US" dirty="0" smtClean="0"/>
              <a:t>.</a:t>
            </a:r>
          </a:p>
          <a:p>
            <a:endParaRPr lang="en-IN" dirty="0"/>
          </a:p>
          <a:p>
            <a:endParaRPr lang="en-IN" dirty="0"/>
          </a:p>
        </p:txBody>
      </p:sp>
      <p:pic>
        <p:nvPicPr>
          <p:cNvPr id="9218" name="Picture 2" descr="C:\Users\VinothKumar\Downloads\hand-saws.jpg"/>
          <p:cNvPicPr>
            <a:picLocks noChangeAspect="1" noChangeArrowheads="1"/>
          </p:cNvPicPr>
          <p:nvPr/>
        </p:nvPicPr>
        <p:blipFill>
          <a:blip r:embed="rId2"/>
          <a:srcRect/>
          <a:stretch>
            <a:fillRect/>
          </a:stretch>
        </p:blipFill>
        <p:spPr bwMode="auto">
          <a:xfrm>
            <a:off x="2489980" y="3348111"/>
            <a:ext cx="6297784" cy="2278966"/>
          </a:xfrm>
          <a:prstGeom prst="rect">
            <a:avLst/>
          </a:prstGeom>
          <a:noFill/>
          <a:ln>
            <a:solidFill>
              <a:schemeClr val="accent1"/>
            </a:solidFill>
          </a:ln>
        </p:spPr>
      </p:pic>
    </p:spTree>
    <p:extLst>
      <p:ext uri="{BB962C8B-B14F-4D97-AF65-F5344CB8AC3E}">
        <p14:creationId xmlns:p14="http://schemas.microsoft.com/office/powerpoint/2010/main" xmlns="" val="866374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Rip Saw</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The blade of rip saw is either straight or skew-backed. The teeth are so set that the cutting edge of this saw makes a steeper angle about 60</a:t>
            </a:r>
            <a:r>
              <a:rPr lang="en-US" baseline="30000" dirty="0"/>
              <a:t>0</a:t>
            </a: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rcRect t="22154" b="21881"/>
          <a:stretch>
            <a:fillRect/>
          </a:stretch>
        </p:blipFill>
        <p:spPr>
          <a:xfrm>
            <a:off x="3152082" y="2771336"/>
            <a:ext cx="5569887" cy="2897944"/>
          </a:xfrm>
          <a:prstGeom prst="rect">
            <a:avLst/>
          </a:prstGeom>
          <a:ln>
            <a:solidFill>
              <a:schemeClr val="accent1"/>
            </a:solidFill>
          </a:ln>
        </p:spPr>
      </p:pic>
    </p:spTree>
    <p:extLst>
      <p:ext uri="{BB962C8B-B14F-4D97-AF65-F5344CB8AC3E}">
        <p14:creationId xmlns:p14="http://schemas.microsoft.com/office/powerpoint/2010/main" xmlns="" val="2568099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Cross Cut saw</a:t>
            </a:r>
            <a:r>
              <a:rPr lang="en-IN" b="1" dirty="0"/>
              <a:t/>
            </a:r>
            <a:br>
              <a:rPr lang="en-IN" b="1" dirty="0"/>
            </a:br>
            <a:endParaRPr lang="en-IN" dirty="0"/>
          </a:p>
        </p:txBody>
      </p:sp>
      <p:sp>
        <p:nvSpPr>
          <p:cNvPr id="3" name="Content Placeholder 2"/>
          <p:cNvSpPr>
            <a:spLocks noGrp="1"/>
          </p:cNvSpPr>
          <p:nvPr>
            <p:ph sz="quarter" idx="1"/>
          </p:nvPr>
        </p:nvSpPr>
        <p:spPr/>
        <p:txBody>
          <a:bodyPr/>
          <a:lstStyle/>
          <a:p>
            <a:pPr algn="just"/>
            <a:r>
              <a:rPr lang="en-US" dirty="0"/>
              <a:t>This is similar in shape of a rip saw. It is used to cut across the grain of the stock. The correct angle for cross cutting is 45</a:t>
            </a:r>
            <a:r>
              <a:rPr lang="en-US" baseline="30000" dirty="0"/>
              <a:t>0</a:t>
            </a:r>
            <a:r>
              <a:rPr lang="en-US" dirty="0"/>
              <a:t>.The teeth are so set that the saw kerf is wider than the blade thickness. This allows the blade to move freely in the cut without sticking.</a:t>
            </a:r>
            <a:endParaRPr lang="en-IN" dirty="0"/>
          </a:p>
          <a:p>
            <a:endParaRPr lang="en-IN" dirty="0"/>
          </a:p>
        </p:txBody>
      </p:sp>
      <p:pic>
        <p:nvPicPr>
          <p:cNvPr id="10242" name="Picture 2" descr="C:\Users\VinothKumar\Downloads\index.jpg"/>
          <p:cNvPicPr>
            <a:picLocks noChangeAspect="1" noChangeArrowheads="1"/>
          </p:cNvPicPr>
          <p:nvPr/>
        </p:nvPicPr>
        <p:blipFill>
          <a:blip r:embed="rId2"/>
          <a:srcRect/>
          <a:stretch>
            <a:fillRect/>
          </a:stretch>
        </p:blipFill>
        <p:spPr bwMode="auto">
          <a:xfrm>
            <a:off x="2813538" y="3235569"/>
            <a:ext cx="6260123" cy="2498774"/>
          </a:xfrm>
          <a:prstGeom prst="rect">
            <a:avLst/>
          </a:prstGeom>
          <a:noFill/>
          <a:ln>
            <a:solidFill>
              <a:schemeClr val="accent1"/>
            </a:solidFill>
          </a:ln>
        </p:spPr>
      </p:pic>
    </p:spTree>
    <p:extLst>
      <p:ext uri="{BB962C8B-B14F-4D97-AF65-F5344CB8AC3E}">
        <p14:creationId xmlns:p14="http://schemas.microsoft.com/office/powerpoint/2010/main" xmlns="" val="2062636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Tenon or back saw</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A </a:t>
            </a:r>
            <a:r>
              <a:rPr lang="en-US" dirty="0" err="1"/>
              <a:t>tenon</a:t>
            </a:r>
            <a:r>
              <a:rPr lang="en-US" dirty="0"/>
              <a:t> saw is used for fine and accurate work. It consists of a very fine blade, which is reinforced with a rigid steel back. The teeth are shaped like those of cross cut saw.</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50497" y="2833949"/>
            <a:ext cx="9419493" cy="3369564"/>
          </a:xfrm>
          <a:prstGeom prst="rect">
            <a:avLst/>
          </a:prstGeom>
        </p:spPr>
      </p:pic>
    </p:spTree>
    <p:extLst>
      <p:ext uri="{BB962C8B-B14F-4D97-AF65-F5344CB8AC3E}">
        <p14:creationId xmlns:p14="http://schemas.microsoft.com/office/powerpoint/2010/main" xmlns="" val="2631830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Chisels</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Chisels are used for cutting and shaping wood accurately. Wood chisels are made in various blade widths, ranging from 3 to 50mm .Most of the wood chisels are made into tang type, having a steel shank which fits inside the handle.</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16926" y="4001294"/>
            <a:ext cx="5188945" cy="2531708"/>
          </a:xfrm>
          <a:prstGeom prst="rect">
            <a:avLst/>
          </a:prstGeom>
        </p:spPr>
      </p:pic>
    </p:spTree>
    <p:extLst>
      <p:ext uri="{BB962C8B-B14F-4D97-AF65-F5344CB8AC3E}">
        <p14:creationId xmlns:p14="http://schemas.microsoft.com/office/powerpoint/2010/main" xmlns="" val="3462040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Firmer chisels</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These are general purpose chisels and are used either by hand pressure or by a mallet</a:t>
            </a:r>
            <a:r>
              <a:rPr lang="en-US" dirty="0" smtClean="0"/>
              <a:t>. The blade of a firmer chisel is flat and their sloping face is at an angle 15</a:t>
            </a:r>
            <a:r>
              <a:rPr lang="en-US" baseline="30000" dirty="0" smtClean="0"/>
              <a:t>0</a:t>
            </a:r>
            <a:r>
              <a:rPr lang="en-US" dirty="0" smtClean="0"/>
              <a:t> to 52</a:t>
            </a:r>
            <a:r>
              <a:rPr lang="en-US" baseline="30000" dirty="0" smtClean="0"/>
              <a:t>0</a:t>
            </a:r>
            <a:r>
              <a:rPr lang="en-US" dirty="0" smtClean="0"/>
              <a:t> </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25242" y="3050447"/>
            <a:ext cx="4978095" cy="3305454"/>
          </a:xfrm>
          <a:prstGeom prst="rect">
            <a:avLst/>
          </a:prstGeom>
        </p:spPr>
      </p:pic>
    </p:spTree>
    <p:extLst>
      <p:ext uri="{BB962C8B-B14F-4D97-AF65-F5344CB8AC3E}">
        <p14:creationId xmlns:p14="http://schemas.microsoft.com/office/powerpoint/2010/main" xmlns="" val="1564396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Introduction</a:t>
            </a:r>
            <a:r>
              <a:rPr lang="en-IN" dirty="0"/>
              <a:t/>
            </a:r>
            <a:br>
              <a:rPr lang="en-IN" dirty="0"/>
            </a:br>
            <a:endParaRPr lang="en-IN" dirty="0"/>
          </a:p>
        </p:txBody>
      </p:sp>
      <p:sp>
        <p:nvSpPr>
          <p:cNvPr id="3" name="Content Placeholder 2"/>
          <p:cNvSpPr>
            <a:spLocks noGrp="1"/>
          </p:cNvSpPr>
          <p:nvPr>
            <p:ph sz="quarter" idx="1"/>
          </p:nvPr>
        </p:nvSpPr>
        <p:spPr>
          <a:xfrm>
            <a:off x="1219200" y="1209821"/>
            <a:ext cx="10363200" cy="5148775"/>
          </a:xfrm>
        </p:spPr>
        <p:txBody>
          <a:bodyPr>
            <a:normAutofit/>
          </a:bodyPr>
          <a:lstStyle/>
          <a:p>
            <a:r>
              <a:rPr lang="en-US" dirty="0">
                <a:latin typeface="Times New Roman" panose="02020603050405020304" pitchFamily="18" charset="0"/>
                <a:cs typeface="Times New Roman" panose="02020603050405020304" pitchFamily="18" charset="0"/>
              </a:rPr>
              <a:t>Carpentry may be designed as the process of making wooden articles and components such as </a:t>
            </a:r>
            <a:r>
              <a:rPr lang="en-US" dirty="0" smtClean="0">
                <a:solidFill>
                  <a:srgbClr val="FF0000"/>
                </a:solidFill>
                <a:latin typeface="Times New Roman" panose="02020603050405020304" pitchFamily="18" charset="0"/>
                <a:cs typeface="Times New Roman" panose="02020603050405020304" pitchFamily="18" charset="0"/>
              </a:rPr>
              <a:t>roots, floors</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partitions</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doors </a:t>
            </a:r>
            <a:r>
              <a:rPr lang="en-US" dirty="0">
                <a:solidFill>
                  <a:srgbClr val="FF0000"/>
                </a:solidFill>
                <a:latin typeface="Times New Roman" panose="02020603050405020304" pitchFamily="18" charset="0"/>
                <a:cs typeface="Times New Roman" panose="02020603050405020304" pitchFamily="18" charset="0"/>
              </a:rPr>
              <a:t>and windows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Carpentry </a:t>
            </a:r>
            <a:r>
              <a:rPr lang="en-US" dirty="0">
                <a:latin typeface="Times New Roman" panose="02020603050405020304" pitchFamily="18" charset="0"/>
                <a:cs typeface="Times New Roman" panose="02020603050405020304" pitchFamily="18" charset="0"/>
              </a:rPr>
              <a:t>involves </a:t>
            </a:r>
            <a:r>
              <a:rPr lang="en-US" dirty="0" smtClean="0">
                <a:solidFill>
                  <a:srgbClr val="FF0000"/>
                </a:solidFill>
                <a:latin typeface="Times New Roman" panose="02020603050405020304" pitchFamily="18" charset="0"/>
                <a:cs typeface="Times New Roman" panose="02020603050405020304" pitchFamily="18" charset="0"/>
              </a:rPr>
              <a:t>cutting</a:t>
            </a: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shaping </a:t>
            </a:r>
            <a:r>
              <a:rPr lang="en-US" dirty="0">
                <a:solidFill>
                  <a:srgbClr val="FF0000"/>
                </a:solidFill>
                <a:latin typeface="Times New Roman" panose="02020603050405020304" pitchFamily="18" charset="0"/>
                <a:cs typeface="Times New Roman" panose="02020603050405020304" pitchFamily="18" charset="0"/>
              </a:rPr>
              <a:t>and </a:t>
            </a:r>
            <a:r>
              <a:rPr lang="en-US" dirty="0" smtClean="0">
                <a:solidFill>
                  <a:srgbClr val="FF0000"/>
                </a:solidFill>
                <a:latin typeface="Times New Roman" panose="02020603050405020304" pitchFamily="18" charset="0"/>
                <a:cs typeface="Times New Roman" panose="02020603050405020304" pitchFamily="18" charset="0"/>
              </a:rPr>
              <a:t>fastening </a:t>
            </a:r>
            <a:r>
              <a:rPr lang="en-US" dirty="0">
                <a:solidFill>
                  <a:srgbClr val="FF0000"/>
                </a:solidFill>
                <a:latin typeface="Times New Roman" panose="02020603050405020304" pitchFamily="18" charset="0"/>
                <a:cs typeface="Times New Roman" panose="02020603050405020304" pitchFamily="18" charset="0"/>
              </a:rPr>
              <a:t>wood </a:t>
            </a:r>
            <a:r>
              <a:rPr lang="en-US" dirty="0">
                <a:latin typeface="Times New Roman" panose="02020603050405020304" pitchFamily="18" charset="0"/>
                <a:cs typeface="Times New Roman" panose="02020603050405020304" pitchFamily="18" charset="0"/>
              </a:rPr>
              <a:t>and other materials together to produce a finished product.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Preparation </a:t>
            </a:r>
            <a:r>
              <a:rPr lang="en-US" dirty="0">
                <a:latin typeface="Times New Roman" panose="02020603050405020304" pitchFamily="18" charset="0"/>
                <a:cs typeface="Times New Roman" panose="02020603050405020304" pitchFamily="18" charset="0"/>
              </a:rPr>
              <a:t>of joints is one of the important operations in wood work</a:t>
            </a:r>
            <a:r>
              <a:rPr lang="en-US"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Joinery denotes connecting the wooden parts using different points such as </a:t>
            </a:r>
            <a:r>
              <a:rPr lang="en-US" dirty="0">
                <a:solidFill>
                  <a:srgbClr val="FF0000"/>
                </a:solidFill>
                <a:latin typeface="Times New Roman" panose="02020603050405020304" pitchFamily="18" charset="0"/>
                <a:cs typeface="Times New Roman" panose="02020603050405020304" pitchFamily="18" charset="0"/>
              </a:rPr>
              <a:t>lap joints, mortise and </a:t>
            </a:r>
            <a:r>
              <a:rPr lang="en-US" dirty="0" err="1">
                <a:solidFill>
                  <a:srgbClr val="FF0000"/>
                </a:solidFill>
                <a:latin typeface="Times New Roman" panose="02020603050405020304" pitchFamily="18" charset="0"/>
                <a:cs typeface="Times New Roman" panose="02020603050405020304" pitchFamily="18" charset="0"/>
              </a:rPr>
              <a:t>teman</a:t>
            </a:r>
            <a:r>
              <a:rPr lang="en-US" dirty="0">
                <a:solidFill>
                  <a:srgbClr val="FF0000"/>
                </a:solidFill>
                <a:latin typeface="Times New Roman" panose="02020603050405020304" pitchFamily="18" charset="0"/>
                <a:cs typeface="Times New Roman" panose="02020603050405020304" pitchFamily="18" charset="0"/>
              </a:rPr>
              <a:t> joints, bridle joints, etc</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121103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Mortise Chisels</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These are general purpose chisels and are used for cutting mortises above 9 mm wide</a:t>
            </a:r>
            <a:r>
              <a:rPr lang="en-US" dirty="0" smtClean="0"/>
              <a:t>. The blade of a firmer type in which they have a thicker section and a stronger neck. By means of this chisel we can apply more Leverage to remove waste wood from the mortise</a:t>
            </a:r>
            <a:endParaRPr lang="en-IN"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81121" y="3602516"/>
            <a:ext cx="4167131" cy="2709384"/>
          </a:xfrm>
          <a:prstGeom prst="rect">
            <a:avLst/>
          </a:prstGeom>
        </p:spPr>
      </p:pic>
    </p:spTree>
    <p:extLst>
      <p:ext uri="{BB962C8B-B14F-4D97-AF65-F5344CB8AC3E}">
        <p14:creationId xmlns:p14="http://schemas.microsoft.com/office/powerpoint/2010/main" xmlns="" val="3340957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Bevel chisels</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A bevel chisel is similar in construction to the firmer chisel. Its edges are </a:t>
            </a:r>
            <a:r>
              <a:rPr lang="en-US" dirty="0" err="1"/>
              <a:t>bevelled</a:t>
            </a:r>
            <a:r>
              <a:rPr lang="en-US" dirty="0"/>
              <a:t> to allow access to difficult corners. It has a blade with a </a:t>
            </a:r>
            <a:r>
              <a:rPr lang="en-US" dirty="0" err="1"/>
              <a:t>bevelled</a:t>
            </a:r>
            <a:r>
              <a:rPr lang="en-US" dirty="0"/>
              <a:t> back due to which it can enter sharp corners for finishing in dovetail joints.</a:t>
            </a: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77728" y="3304296"/>
            <a:ext cx="3847641" cy="3007604"/>
          </a:xfrm>
          <a:prstGeom prst="rect">
            <a:avLst/>
          </a:prstGeom>
        </p:spPr>
      </p:pic>
    </p:spTree>
    <p:extLst>
      <p:ext uri="{BB962C8B-B14F-4D97-AF65-F5344CB8AC3E}">
        <p14:creationId xmlns:p14="http://schemas.microsoft.com/office/powerpoint/2010/main" xmlns="" val="2348863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Planing </a:t>
            </a:r>
            <a:r>
              <a:rPr lang="en-US" dirty="0"/>
              <a:t>Tools</a:t>
            </a:r>
            <a:endParaRPr lang="en-IN" dirty="0"/>
          </a:p>
        </p:txBody>
      </p:sp>
      <p:sp>
        <p:nvSpPr>
          <p:cNvPr id="3" name="Content Placeholder 2"/>
          <p:cNvSpPr>
            <a:spLocks noGrp="1"/>
          </p:cNvSpPr>
          <p:nvPr>
            <p:ph sz="quarter" idx="1"/>
          </p:nvPr>
        </p:nvSpPr>
        <p:spPr/>
        <p:txBody>
          <a:bodyPr/>
          <a:lstStyle/>
          <a:p>
            <a:r>
              <a:rPr lang="en-US" dirty="0"/>
              <a:t>In general, planes are used to produce flat surfaces on wood. The cutting blade used in a place is very similar to a chisel. The blade of a plane is fitted in a wood or metallic block at an angle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72859" y="3459124"/>
            <a:ext cx="4869455" cy="2852776"/>
          </a:xfrm>
          <a:prstGeom prst="rect">
            <a:avLst/>
          </a:prstGeom>
        </p:spPr>
      </p:pic>
    </p:spTree>
    <p:extLst>
      <p:ext uri="{BB962C8B-B14F-4D97-AF65-F5344CB8AC3E}">
        <p14:creationId xmlns:p14="http://schemas.microsoft.com/office/powerpoint/2010/main" xmlns="" val="350481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72197"/>
            <a:ext cx="5448886" cy="2096085"/>
          </a:xfrm>
        </p:spPr>
        <p:txBody>
          <a:bodyPr>
            <a:noAutofit/>
          </a:bodyPr>
          <a:lstStyle/>
          <a:p>
            <a:r>
              <a:rPr lang="en-US" sz="2800" b="1" dirty="0" smtClean="0">
                <a:solidFill>
                  <a:srgbClr val="002060"/>
                </a:solidFill>
                <a:latin typeface="Times New Roman" pitchFamily="18" charset="0"/>
                <a:cs typeface="Times New Roman" pitchFamily="18" charset="0"/>
              </a:rPr>
              <a:t>Boring tools</a:t>
            </a:r>
            <a:r>
              <a:rPr lang="en-US" sz="1600" b="1" dirty="0" smtClean="0">
                <a:solidFill>
                  <a:srgbClr val="002060"/>
                </a:solidFill>
                <a:latin typeface="Times New Roman" pitchFamily="18" charset="0"/>
                <a:cs typeface="Times New Roman" pitchFamily="18" charset="0"/>
              </a:rPr>
              <a:t/>
            </a:r>
            <a:br>
              <a:rPr lang="en-US" sz="1600" b="1" dirty="0" smtClean="0">
                <a:solidFill>
                  <a:srgbClr val="002060"/>
                </a:solidFill>
                <a:latin typeface="Times New Roman" pitchFamily="18" charset="0"/>
                <a:cs typeface="Times New Roman" pitchFamily="18" charset="0"/>
              </a:rPr>
            </a:br>
            <a:r>
              <a:rPr lang="en-US" sz="1600" b="1" dirty="0" smtClean="0">
                <a:solidFill>
                  <a:srgbClr val="002060"/>
                </a:solidFill>
                <a:latin typeface="Times New Roman" pitchFamily="18" charset="0"/>
                <a:cs typeface="Times New Roman" pitchFamily="18" charset="0"/>
              </a:rPr>
              <a:t>There are two types of drill used to bore holes:</a:t>
            </a:r>
            <a:br>
              <a:rPr lang="en-US" sz="1600" b="1" dirty="0" smtClean="0">
                <a:solidFill>
                  <a:srgbClr val="002060"/>
                </a:solidFill>
                <a:latin typeface="Times New Roman" pitchFamily="18" charset="0"/>
                <a:cs typeface="Times New Roman" pitchFamily="18" charset="0"/>
              </a:rPr>
            </a:br>
            <a:r>
              <a:rPr lang="en-US" sz="1600" b="1" dirty="0" smtClean="0">
                <a:solidFill>
                  <a:srgbClr val="002060"/>
                </a:solidFill>
                <a:latin typeface="Times New Roman" pitchFamily="18" charset="0"/>
                <a:cs typeface="Times New Roman" pitchFamily="18" charset="0"/>
              </a:rPr>
              <a:t>Ratchet brace</a:t>
            </a:r>
            <a:br>
              <a:rPr lang="en-US" sz="1600" b="1" dirty="0" smtClean="0">
                <a:solidFill>
                  <a:srgbClr val="002060"/>
                </a:solidFill>
                <a:latin typeface="Times New Roman" pitchFamily="18" charset="0"/>
                <a:cs typeface="Times New Roman" pitchFamily="18" charset="0"/>
              </a:rPr>
            </a:br>
            <a:r>
              <a:rPr lang="en-US" sz="1600" b="1" dirty="0" smtClean="0">
                <a:solidFill>
                  <a:srgbClr val="002060"/>
                </a:solidFill>
                <a:latin typeface="Times New Roman" pitchFamily="18" charset="0"/>
                <a:cs typeface="Times New Roman" pitchFamily="18" charset="0"/>
              </a:rPr>
              <a:t>Wheel brace</a:t>
            </a:r>
            <a:r>
              <a:rPr lang="en-US" sz="1400" dirty="0" smtClean="0"/>
              <a:t/>
            </a:r>
            <a:br>
              <a:rPr lang="en-US" sz="1400" dirty="0" smtClean="0"/>
            </a:br>
            <a:endParaRPr lang="en-US" sz="1400" b="1" dirty="0"/>
          </a:p>
        </p:txBody>
      </p:sp>
      <p:pic>
        <p:nvPicPr>
          <p:cNvPr id="11266" name="Picture 2" descr="C:\Users\VinothKumar\Downloads\bit-auger-Brace-carpentry-drilling-drill-carpenter.jpg"/>
          <p:cNvPicPr>
            <a:picLocks noGrp="1" noChangeAspect="1" noChangeArrowheads="1"/>
          </p:cNvPicPr>
          <p:nvPr>
            <p:ph sz="quarter" idx="1"/>
          </p:nvPr>
        </p:nvPicPr>
        <p:blipFill>
          <a:blip r:embed="rId2" cstate="print"/>
          <a:srcRect b="3974"/>
          <a:stretch>
            <a:fillRect/>
          </a:stretch>
        </p:blipFill>
        <p:spPr bwMode="auto">
          <a:xfrm>
            <a:off x="6009428" y="1504070"/>
            <a:ext cx="5537623" cy="4390293"/>
          </a:xfrm>
          <a:prstGeom prst="rect">
            <a:avLst/>
          </a:prstGeom>
          <a:noFill/>
          <a:ln>
            <a:solidFill>
              <a:schemeClr val="tx1"/>
            </a:solidFill>
          </a:ln>
        </p:spPr>
      </p:pic>
      <p:pic>
        <p:nvPicPr>
          <p:cNvPr id="11269" name="Picture 5" descr="C:\Users\VinothKumar\Downloads\boring_tools_hand_drill-1.gif"/>
          <p:cNvPicPr>
            <a:picLocks noChangeAspect="1" noChangeArrowheads="1"/>
          </p:cNvPicPr>
          <p:nvPr/>
        </p:nvPicPr>
        <p:blipFill>
          <a:blip r:embed="rId3"/>
          <a:srcRect/>
          <a:stretch>
            <a:fillRect/>
          </a:stretch>
        </p:blipFill>
        <p:spPr bwMode="auto">
          <a:xfrm>
            <a:off x="787791" y="2982351"/>
            <a:ext cx="4783015" cy="3080824"/>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Striking tools</a:t>
            </a:r>
            <a:endParaRPr lang="en-US" b="1" dirty="0">
              <a:solidFill>
                <a:srgbClr val="002060"/>
              </a:solidFill>
            </a:endParaRPr>
          </a:p>
        </p:txBody>
      </p:sp>
      <p:pic>
        <p:nvPicPr>
          <p:cNvPr id="47107" name="Picture 3" descr="C:\Users\VinothKumar\Downloads\unnamed.jpg"/>
          <p:cNvPicPr>
            <a:picLocks noChangeAspect="1" noChangeArrowheads="1"/>
          </p:cNvPicPr>
          <p:nvPr/>
        </p:nvPicPr>
        <p:blipFill>
          <a:blip r:embed="rId2"/>
          <a:srcRect/>
          <a:stretch>
            <a:fillRect/>
          </a:stretch>
        </p:blipFill>
        <p:spPr bwMode="auto">
          <a:xfrm>
            <a:off x="2912013" y="1350498"/>
            <a:ext cx="7835704" cy="5162844"/>
          </a:xfrm>
          <a:prstGeom prst="rect">
            <a:avLst/>
          </a:prstGeom>
          <a:noFill/>
        </p:spPr>
      </p:pic>
      <p:sp>
        <p:nvSpPr>
          <p:cNvPr id="7" name="Content Placeholder 6"/>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Miscellaneous tools</a:t>
            </a:r>
            <a:endParaRPr lang="en-US" b="1" dirty="0">
              <a:solidFill>
                <a:srgbClr val="002060"/>
              </a:solidFill>
            </a:endParaRPr>
          </a:p>
        </p:txBody>
      </p:sp>
      <p:pic>
        <p:nvPicPr>
          <p:cNvPr id="48130" name="Picture 2" descr="C:\Users\VinothKumar\Downloads\d7172df2ce35410c1af2177d78410e64.jpg"/>
          <p:cNvPicPr>
            <a:picLocks noGrp="1" noChangeAspect="1" noChangeArrowheads="1"/>
          </p:cNvPicPr>
          <p:nvPr>
            <p:ph sz="quarter" idx="1"/>
          </p:nvPr>
        </p:nvPicPr>
        <p:blipFill>
          <a:blip r:embed="rId2"/>
          <a:srcRect b="7836"/>
          <a:stretch>
            <a:fillRect/>
          </a:stretch>
        </p:blipFill>
        <p:spPr bwMode="auto">
          <a:xfrm>
            <a:off x="1674055" y="1730326"/>
            <a:ext cx="8145194" cy="465640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rPr>
              <a:t> </a:t>
            </a:r>
            <a:r>
              <a:rPr lang="en-US" b="1" dirty="0" smtClean="0">
                <a:solidFill>
                  <a:srgbClr val="002060"/>
                </a:solidFill>
                <a:latin typeface="Times New Roman" pitchFamily="18" charset="0"/>
                <a:cs typeface="Times New Roman" pitchFamily="18" charset="0"/>
              </a:rPr>
              <a:t>DOVE TAIL JOINT</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r>
              <a:rPr lang="en-US" b="1" dirty="0" smtClean="0"/>
              <a:t>AIM: </a:t>
            </a:r>
          </a:p>
          <a:p>
            <a:pPr>
              <a:buNone/>
            </a:pPr>
            <a:r>
              <a:rPr lang="en-US" dirty="0" smtClean="0"/>
              <a:t>	To produce a Dove tail joint from the given work piece.</a:t>
            </a:r>
          </a:p>
          <a:p>
            <a:pPr>
              <a:buNone/>
            </a:pPr>
            <a:r>
              <a:rPr lang="en-US" b="1" dirty="0" smtClean="0"/>
              <a:t> APPLICATION: </a:t>
            </a:r>
          </a:p>
          <a:p>
            <a:pPr>
              <a:buNone/>
            </a:pPr>
            <a:r>
              <a:rPr lang="en-US" dirty="0" smtClean="0"/>
              <a:t>	Cross bars in a cot, shelves. </a:t>
            </a:r>
          </a:p>
          <a:p>
            <a:pPr>
              <a:buNone/>
            </a:pPr>
            <a:r>
              <a:rPr lang="en-US" b="1" dirty="0" smtClean="0"/>
              <a:t>SUPPLIED MATERIAL SPECIFICATION: </a:t>
            </a:r>
          </a:p>
          <a:p>
            <a:pPr>
              <a:buNone/>
            </a:pPr>
            <a:r>
              <a:rPr lang="en-US" dirty="0" smtClean="0"/>
              <a:t>	</a:t>
            </a:r>
            <a:r>
              <a:rPr lang="en-US" dirty="0" err="1" smtClean="0"/>
              <a:t>Venteek</a:t>
            </a:r>
            <a:r>
              <a:rPr lang="en-US" dirty="0" smtClean="0"/>
              <a:t> wood of size 150 x 45 x 30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16864" y="337625"/>
            <a:ext cx="10871200" cy="6246055"/>
          </a:xfrm>
        </p:spPr>
        <p:txBody>
          <a:bodyPr/>
          <a:lstStyle/>
          <a:p>
            <a:pPr>
              <a:buNone/>
            </a:pPr>
            <a:r>
              <a:rPr lang="en-US" b="1" dirty="0" smtClean="0"/>
              <a:t>TOOLS REQUIRED: </a:t>
            </a:r>
          </a:p>
          <a:p>
            <a:pPr>
              <a:buNone/>
            </a:pPr>
            <a:r>
              <a:rPr lang="en-US" dirty="0" smtClean="0"/>
              <a:t>1) Jack plane. 2) Hand saw. 3) Steel rule. </a:t>
            </a:r>
          </a:p>
          <a:p>
            <a:pPr>
              <a:buNone/>
            </a:pPr>
            <a:r>
              <a:rPr lang="en-US" dirty="0" smtClean="0"/>
              <a:t>4) Pencil 5) Marking Gauge. 6) Try square </a:t>
            </a:r>
          </a:p>
          <a:p>
            <a:pPr>
              <a:buNone/>
            </a:pPr>
            <a:r>
              <a:rPr lang="en-US" dirty="0" smtClean="0"/>
              <a:t>7) Firmer Chisel. 8) Cleaning brush. 9) Wooden mallet.</a:t>
            </a:r>
          </a:p>
          <a:p>
            <a:pPr>
              <a:buNone/>
            </a:pPr>
            <a:endParaRPr lang="en-US" b="1" dirty="0" smtClean="0"/>
          </a:p>
          <a:p>
            <a:pPr>
              <a:buNone/>
            </a:pPr>
            <a:r>
              <a:rPr lang="en-US" b="1" dirty="0" smtClean="0"/>
              <a:t>SEQUENCE OF OPERATION: </a:t>
            </a:r>
          </a:p>
          <a:p>
            <a:pPr marL="514350" indent="-514350">
              <a:buNone/>
            </a:pPr>
            <a:r>
              <a:rPr lang="en-US" dirty="0" smtClean="0"/>
              <a:t>1) Preparing.2) Marking. 3) Cutting/Sawing. 4) Finishing.</a:t>
            </a:r>
          </a:p>
          <a:p>
            <a:pPr marL="514350" indent="-514350">
              <a:buNone/>
            </a:pPr>
            <a:endParaRPr lang="en-US" b="1" dirty="0" smtClean="0"/>
          </a:p>
          <a:p>
            <a:pPr marL="514350" indent="-514350">
              <a:buNone/>
            </a:pPr>
            <a:r>
              <a:rPr lang="en-US" b="1" dirty="0" smtClean="0"/>
              <a:t>WORKING STEPS:</a:t>
            </a:r>
          </a:p>
          <a:p>
            <a:pPr marL="514350" indent="-514350">
              <a:buNone/>
            </a:pPr>
            <a:r>
              <a:rPr lang="en-US" b="1" dirty="0" smtClean="0"/>
              <a:t> 1) PREPARING:</a:t>
            </a:r>
          </a:p>
          <a:p>
            <a:pPr marL="514350" indent="-514350">
              <a:buNone/>
            </a:pPr>
            <a:r>
              <a:rPr lang="en-US" dirty="0" smtClean="0"/>
              <a:t> a) Prepare the work piece as described in previous with a length of 150mm, 45mm and 30mm.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16864" y="422031"/>
            <a:ext cx="10871200" cy="5673969"/>
          </a:xfrm>
        </p:spPr>
        <p:txBody>
          <a:bodyPr>
            <a:normAutofit/>
          </a:bodyPr>
          <a:lstStyle/>
          <a:p>
            <a:pPr>
              <a:buNone/>
            </a:pPr>
            <a:r>
              <a:rPr lang="en-US" b="1" dirty="0" smtClean="0"/>
              <a:t>2) MARKING: </a:t>
            </a:r>
          </a:p>
          <a:p>
            <a:pPr marL="514350" indent="-514350" algn="just">
              <a:buNone/>
            </a:pPr>
            <a:r>
              <a:rPr lang="en-US" dirty="0" smtClean="0"/>
              <a:t>a) Adjust the marking gauge to 15mm and set out the distance from the face side (A) at one end of the face edges (B). </a:t>
            </a:r>
          </a:p>
          <a:p>
            <a:pPr marL="514350" indent="-514350" algn="just">
              <a:buNone/>
            </a:pPr>
            <a:r>
              <a:rPr lang="en-US" dirty="0" smtClean="0"/>
              <a:t>b) With try square &amp; scriber check a perpendicular line in the face side (A), from the marked line at a distance of 45mm from the end. This will produce a rectangular of 45 x 15 at the end of the face of the edge (B) </a:t>
            </a:r>
          </a:p>
          <a:p>
            <a:pPr marL="514350" indent="-514350" algn="just">
              <a:buNone/>
            </a:pPr>
            <a:r>
              <a:rPr lang="en-US" dirty="0" smtClean="0"/>
              <a:t>c) Now on (A) side ark a line on all four side &amp; on (B) side mark fast after 53mm second one after 45mm</a:t>
            </a:r>
          </a:p>
          <a:p>
            <a:pPr marL="514350" indent="-514350" algn="just">
              <a:buNone/>
            </a:pPr>
            <a:r>
              <a:rPr lang="en-US" dirty="0" smtClean="0"/>
              <a:t> d) Mark a line on 6 inches from the steel rule measurement.</a:t>
            </a:r>
          </a:p>
          <a:p>
            <a:pPr marL="514350" indent="-514350" algn="just">
              <a:buNone/>
            </a:pPr>
            <a:r>
              <a:rPr lang="en-US" dirty="0" smtClean="0"/>
              <a:t>e) Now on (A) side mark 45mm after 5m or up and down side.</a:t>
            </a:r>
          </a:p>
          <a:p>
            <a:pPr marL="514350" indent="-514350" algn="just">
              <a:buNone/>
            </a:pPr>
            <a:r>
              <a:rPr lang="en-US" dirty="0" smtClean="0"/>
              <a:t>f) Then on(B) side after 53mm &amp; 45mm in between mark 5mm on top &amp; bottom.</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492369"/>
            <a:ext cx="10363200" cy="5527431"/>
          </a:xfrm>
        </p:spPr>
        <p:txBody>
          <a:bodyPr>
            <a:normAutofit/>
          </a:bodyPr>
          <a:lstStyle/>
          <a:p>
            <a:pPr>
              <a:buNone/>
            </a:pPr>
            <a:r>
              <a:rPr lang="en-US" b="1" dirty="0" smtClean="0"/>
              <a:t>3) CUTTING / SAWING: </a:t>
            </a:r>
          </a:p>
          <a:p>
            <a:pPr marL="514350" indent="-514350">
              <a:buNone/>
            </a:pPr>
            <a:r>
              <a:rPr lang="en-US" dirty="0" smtClean="0"/>
              <a:t>a) First, hand sawing the back part of the (A) side tills the marking. </a:t>
            </a:r>
          </a:p>
          <a:p>
            <a:pPr marL="514350" indent="-514350">
              <a:buNone/>
            </a:pPr>
            <a:r>
              <a:rPr lang="en-US" dirty="0" smtClean="0"/>
              <a:t>b) Then saw the 5mm &amp; 5mm marking on the (B) side and use firmer chisel and wooden mallet to chip off the wood. </a:t>
            </a:r>
          </a:p>
          <a:p>
            <a:pPr marL="514350" indent="-514350">
              <a:buNone/>
            </a:pPr>
            <a:r>
              <a:rPr lang="en-US" dirty="0" smtClean="0"/>
              <a:t>c) Now use Rasp to remove extra 5mm on up &amp; down on (A) side </a:t>
            </a:r>
          </a:p>
          <a:p>
            <a:pPr>
              <a:buNone/>
            </a:pPr>
            <a:r>
              <a:rPr lang="en-US" dirty="0" smtClean="0"/>
              <a:t>d)Use Rasp to smooth up the sawed area and the join up two pieces once you cut the piece by and saw from the middle. </a:t>
            </a:r>
          </a:p>
          <a:p>
            <a:pPr>
              <a:buNone/>
            </a:pPr>
            <a:r>
              <a:rPr lang="en-US" dirty="0" smtClean="0"/>
              <a:t>e) Join the two </a:t>
            </a:r>
            <a:r>
              <a:rPr lang="en-US" dirty="0" err="1" smtClean="0"/>
              <a:t>pices</a:t>
            </a:r>
            <a:r>
              <a:rPr lang="en-US" dirty="0" smtClean="0"/>
              <a:t> in form of 'T'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Carpentry Tools</a:t>
            </a:r>
            <a:r>
              <a:rPr lang="en-IN" b="1" dirty="0"/>
              <a:t/>
            </a:r>
            <a:br>
              <a:rPr lang="en-IN" b="1"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Carpentry tools are used to produce components to an exact size.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types of carpentry tools are as follows.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Marking 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2.Measuring </a:t>
            </a:r>
            <a:r>
              <a:rPr lang="en-US" dirty="0">
                <a:latin typeface="Times New Roman" panose="02020603050405020304" pitchFamily="18" charset="0"/>
                <a:cs typeface="Times New Roman" panose="02020603050405020304" pitchFamily="18" charset="0"/>
              </a:rPr>
              <a:t>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Holding </a:t>
            </a:r>
            <a:r>
              <a:rPr lang="en-US" dirty="0" smtClean="0">
                <a:latin typeface="Times New Roman" panose="02020603050405020304" pitchFamily="18" charset="0"/>
                <a:cs typeface="Times New Roman" panose="02020603050405020304" pitchFamily="18" charset="0"/>
              </a:rPr>
              <a:t>tools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Cutting 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5.Planning </a:t>
            </a:r>
            <a:r>
              <a:rPr lang="en-US" dirty="0">
                <a:latin typeface="Times New Roman" panose="02020603050405020304" pitchFamily="18" charset="0"/>
                <a:cs typeface="Times New Roman" panose="02020603050405020304" pitchFamily="18" charset="0"/>
              </a:rPr>
              <a:t>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6.Boring tools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Striking tools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8.Miscellaneous </a:t>
            </a:r>
            <a:r>
              <a:rPr lang="en-US" dirty="0">
                <a:latin typeface="Times New Roman" panose="02020603050405020304" pitchFamily="18" charset="0"/>
                <a:cs typeface="Times New Roman" panose="02020603050405020304" pitchFamily="18" charset="0"/>
              </a:rPr>
              <a:t>tools</a:t>
            </a:r>
            <a:endParaRPr lang="en-IN" dirty="0">
              <a:latin typeface="Times New Roman" panose="02020603050405020304" pitchFamily="18" charset="0"/>
              <a:cs typeface="Times New Roman" panose="02020603050405020304" pitchFamily="18"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xmlns="" val="2711699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20505" y="534572"/>
            <a:ext cx="11061895" cy="5485228"/>
          </a:xfrm>
        </p:spPr>
        <p:txBody>
          <a:bodyPr>
            <a:normAutofit/>
          </a:bodyPr>
          <a:lstStyle/>
          <a:p>
            <a:pPr>
              <a:buNone/>
            </a:pPr>
            <a:r>
              <a:rPr lang="en-US" b="1" dirty="0" smtClean="0"/>
              <a:t>4) FINISHING: </a:t>
            </a:r>
          </a:p>
          <a:p>
            <a:pPr>
              <a:buNone/>
            </a:pPr>
            <a:r>
              <a:rPr lang="en-US" dirty="0" smtClean="0"/>
              <a:t>	Take a series of small cuts delicately on both the side pieces to remove the excess wood. </a:t>
            </a:r>
          </a:p>
          <a:p>
            <a:pPr>
              <a:buNone/>
            </a:pPr>
            <a:r>
              <a:rPr lang="en-US" dirty="0" smtClean="0"/>
              <a:t>	Obtain a fine finish of the socket and shoulder assembly joint and clear off the waste by wire brush </a:t>
            </a:r>
          </a:p>
          <a:p>
            <a:pPr>
              <a:buNone/>
            </a:pPr>
            <a:endParaRPr lang="en-US" dirty="0" smtClean="0"/>
          </a:p>
          <a:p>
            <a:pPr>
              <a:buNone/>
            </a:pPr>
            <a:endParaRPr lang="en-US" dirty="0" smtClean="0"/>
          </a:p>
          <a:p>
            <a:pPr>
              <a:buNone/>
            </a:pPr>
            <a:r>
              <a:rPr lang="en-US" b="1" dirty="0" smtClean="0"/>
              <a:t>RESULT: </a:t>
            </a:r>
          </a:p>
          <a:p>
            <a:pPr>
              <a:buNone/>
            </a:pPr>
            <a:r>
              <a:rPr lang="en-US" dirty="0" smtClean="0"/>
              <a:t>	The Dove tail joint was produced from the given work piece and assembled joint was submitted for evaluation.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647115" y="647114"/>
            <a:ext cx="7695027" cy="55708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lum/>
          </a:blip>
          <a:srcRect/>
          <a:stretch>
            <a:fillRect/>
          </a:stretch>
        </p:blipFill>
        <p:spPr bwMode="auto">
          <a:xfrm>
            <a:off x="1154209" y="501820"/>
            <a:ext cx="5400675" cy="25812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7707313" y="284115"/>
            <a:ext cx="3814127" cy="3359418"/>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193029" y="2982350"/>
            <a:ext cx="3749675" cy="3416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1182492" y="1505243"/>
            <a:ext cx="9648825" cy="4027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quarter" idx="1"/>
          </p:nvPr>
        </p:nvPicPr>
        <p:blipFill>
          <a:blip r:embed="rId2"/>
          <a:srcRect/>
          <a:stretch>
            <a:fillRect/>
          </a:stretch>
        </p:blipFill>
        <p:spPr bwMode="auto">
          <a:xfrm>
            <a:off x="1730326" y="1252025"/>
            <a:ext cx="8412480" cy="514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Marking tools</a:t>
            </a:r>
            <a:r>
              <a:rPr lang="en-IN" b="1" dirty="0"/>
              <a:t/>
            </a:r>
            <a:br>
              <a:rPr lang="en-IN" b="1" dirty="0"/>
            </a:br>
            <a:endParaRPr lang="en-IN" dirty="0"/>
          </a:p>
        </p:txBody>
      </p:sp>
      <p:sp>
        <p:nvSpPr>
          <p:cNvPr id="3" name="Content Placeholder 2"/>
          <p:cNvSpPr>
            <a:spLocks noGrp="1"/>
          </p:cNvSpPr>
          <p:nvPr>
            <p:ph sz="quarter"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It is used to marking lines parallel to the edges of a wooden piece.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consists of a square wooden stem with a sliding wooden stock on it.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stem, a marking pin is attached which is made up of steel</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stem is provided with a </a:t>
            </a:r>
            <a:r>
              <a:rPr lang="en-US" dirty="0">
                <a:solidFill>
                  <a:srgbClr val="FF0000"/>
                </a:solidFill>
                <a:latin typeface="Times New Roman" panose="02020603050405020304" pitchFamily="18" charset="0"/>
                <a:cs typeface="Times New Roman" panose="02020603050405020304" pitchFamily="18" charset="0"/>
              </a:rPr>
              <a:t>steel nail to scratch the surface </a:t>
            </a:r>
            <a:r>
              <a:rPr lang="en-US" dirty="0">
                <a:latin typeface="Times New Roman" panose="02020603050405020304" pitchFamily="18" charset="0"/>
                <a:cs typeface="Times New Roman" panose="02020603050405020304" pitchFamily="18" charset="0"/>
              </a:rPr>
              <a:t>of the work.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consists of two pins; the distance between the pins is adjustable. It is used to draw parallel lines on the stock.</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7172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50777"/>
          </a:xfrm>
        </p:spPr>
        <p:txBody>
          <a:bodyPr/>
          <a:lstStyle/>
          <a:p>
            <a:r>
              <a:rPr lang="en-US" dirty="0" smtClean="0">
                <a:solidFill>
                  <a:srgbClr val="002060"/>
                </a:solidFill>
                <a:latin typeface="Times New Roman" panose="02020603050405020304" pitchFamily="18" charset="0"/>
                <a:cs typeface="Times New Roman" panose="02020603050405020304" pitchFamily="18" charset="0"/>
              </a:rPr>
              <a:t>Marking tools</a:t>
            </a:r>
            <a:endParaRPr lang="en-US" dirty="0">
              <a:solidFill>
                <a:srgbClr val="002060"/>
              </a:solidFill>
            </a:endParaRPr>
          </a:p>
        </p:txBody>
      </p:sp>
      <p:sp>
        <p:nvSpPr>
          <p:cNvPr id="5" name="Content Placeholder 4"/>
          <p:cNvSpPr>
            <a:spLocks noGrp="1"/>
          </p:cNvSpPr>
          <p:nvPr>
            <p:ph sz="quarter" idx="1"/>
          </p:nvPr>
        </p:nvSpPr>
        <p:spPr/>
        <p:txBody>
          <a:bodyPr/>
          <a:lstStyle/>
          <a:p>
            <a:endParaRPr lang="en-US"/>
          </a:p>
        </p:txBody>
      </p:sp>
      <p:pic>
        <p:nvPicPr>
          <p:cNvPr id="6147" name="Picture 3" descr="C:\Users\VinothKumar\Downloads\grandpastools_lead.jpg"/>
          <p:cNvPicPr>
            <a:picLocks noChangeAspect="1" noChangeArrowheads="1"/>
          </p:cNvPicPr>
          <p:nvPr/>
        </p:nvPicPr>
        <p:blipFill>
          <a:blip r:embed="rId2"/>
          <a:srcRect/>
          <a:stretch>
            <a:fillRect/>
          </a:stretch>
        </p:blipFill>
        <p:spPr bwMode="auto">
          <a:xfrm>
            <a:off x="1322362" y="1223889"/>
            <a:ext cx="9270609" cy="513470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Measuring tools</a:t>
            </a:r>
            <a:r>
              <a:rPr lang="en-IN" b="1" dirty="0"/>
              <a:t/>
            </a:r>
            <a:br>
              <a:rPr lang="en-IN" b="1" dirty="0"/>
            </a:b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carpentry measuring tools are classified as  </a:t>
            </a:r>
            <a:r>
              <a:rPr lang="en-US" dirty="0" smtClean="0">
                <a:latin typeface="Times New Roman" panose="02020603050405020304" pitchFamily="18" charset="0"/>
                <a:cs typeface="Times New Roman" panose="02020603050405020304" pitchFamily="18" charset="0"/>
              </a:rPr>
              <a:t>follows</a:t>
            </a:r>
            <a:endParaRPr lang="en-IN" dirty="0">
              <a:latin typeface="Times New Roman" panose="02020603050405020304" pitchFamily="18" charset="0"/>
              <a:cs typeface="Times New Roman" panose="02020603050405020304" pitchFamily="18" charset="0"/>
            </a:endParaRPr>
          </a:p>
          <a:p>
            <a:pPr marL="914400" lvl="2" indent="0" algn="just">
              <a:buNone/>
            </a:pPr>
            <a:r>
              <a:rPr lang="en-US" b="1" dirty="0">
                <a:solidFill>
                  <a:srgbClr val="002060"/>
                </a:solidFill>
                <a:latin typeface="Times New Roman" panose="02020603050405020304" pitchFamily="18" charset="0"/>
                <a:cs typeface="Times New Roman" panose="02020603050405020304" pitchFamily="18" charset="0"/>
              </a:rPr>
              <a:t>1. Steel tape </a:t>
            </a:r>
            <a:r>
              <a:rPr lang="en-US" b="1" dirty="0" smtClean="0">
                <a:solidFill>
                  <a:srgbClr val="002060"/>
                </a:solidFill>
                <a:latin typeface="Times New Roman" panose="02020603050405020304" pitchFamily="18" charset="0"/>
                <a:cs typeface="Times New Roman" panose="02020603050405020304" pitchFamily="18" charset="0"/>
              </a:rPr>
              <a:t>  2.Steel </a:t>
            </a:r>
            <a:r>
              <a:rPr lang="en-US" b="1" dirty="0">
                <a:solidFill>
                  <a:srgbClr val="002060"/>
                </a:solidFill>
                <a:latin typeface="Times New Roman" panose="02020603050405020304" pitchFamily="18" charset="0"/>
                <a:cs typeface="Times New Roman" panose="02020603050405020304" pitchFamily="18" charset="0"/>
              </a:rPr>
              <a:t>rule	3.Calipers</a:t>
            </a:r>
            <a:endParaRPr lang="en-IN" b="1" dirty="0">
              <a:solidFill>
                <a:srgbClr val="00206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Steel tapes and steel rules are mainly used for measuring short and lengths in millimeters.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try square is used for testing squareness and marking of joints.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mitre</a:t>
            </a:r>
            <a:r>
              <a:rPr lang="en-US" dirty="0">
                <a:latin typeface="Times New Roman" panose="02020603050405020304" pitchFamily="18" charset="0"/>
                <a:cs typeface="Times New Roman" panose="02020603050405020304" pitchFamily="18" charset="0"/>
              </a:rPr>
              <a:t> square is used for marking and measuring an angle of 45 degree.</a:t>
            </a:r>
            <a:endParaRPr lang="en-IN"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bevel square is used for marking and listing angles between 0 degree to 180 degree</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u="sng" dirty="0" smtClean="0">
                <a:latin typeface="Times New Roman" panose="02020603050405020304" pitchFamily="18" charset="0"/>
                <a:cs typeface="Times New Roman" panose="02020603050405020304" pitchFamily="18" charset="0"/>
              </a:rPr>
              <a:t>Calipers</a:t>
            </a:r>
            <a:endParaRPr lang="en-IN" u="sng" dirty="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Calipers </a:t>
            </a:r>
            <a:r>
              <a:rPr lang="en-US" dirty="0">
                <a:latin typeface="Times New Roman" panose="02020603050405020304" pitchFamily="18" charset="0"/>
                <a:cs typeface="Times New Roman" panose="02020603050405020304" pitchFamily="18" charset="0"/>
              </a:rPr>
              <a:t>are used for the precision measurement of cylindrical surface. Inside calipers are used for measuring outside diameter and outside calipers are used to measure inner diameter of a pipe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20763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Measuring tools</a:t>
            </a:r>
            <a:endParaRPr lang="en-US" dirty="0"/>
          </a:p>
        </p:txBody>
      </p:sp>
      <p:pic>
        <p:nvPicPr>
          <p:cNvPr id="7170" name="Picture 2" descr="C:\Users\VinothKumar\Downloads\measuring-and-marking-tools-1.jpg"/>
          <p:cNvPicPr>
            <a:picLocks noGrp="1" noChangeAspect="1" noChangeArrowheads="1"/>
          </p:cNvPicPr>
          <p:nvPr>
            <p:ph sz="quarter" idx="1"/>
          </p:nvPr>
        </p:nvPicPr>
        <p:blipFill>
          <a:blip r:embed="rId2"/>
          <a:srcRect/>
          <a:stretch>
            <a:fillRect/>
          </a:stretch>
        </p:blipFill>
        <p:spPr bwMode="auto">
          <a:xfrm>
            <a:off x="731521" y="1378634"/>
            <a:ext cx="10733648" cy="503623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Holding tools</a:t>
            </a:r>
            <a:r>
              <a:rPr lang="en-IN" b="1" dirty="0"/>
              <a:t/>
            </a:r>
            <a:br>
              <a:rPr lang="en-IN" b="1" dirty="0"/>
            </a:br>
            <a:endParaRPr lang="en-IN" dirty="0"/>
          </a:p>
        </p:txBody>
      </p:sp>
      <p:sp>
        <p:nvSpPr>
          <p:cNvPr id="3" name="Content Placeholder 2"/>
          <p:cNvSpPr>
            <a:spLocks noGrp="1"/>
          </p:cNvSpPr>
          <p:nvPr>
            <p:ph sz="quarter" idx="1"/>
          </p:nvPr>
        </p:nvSpPr>
        <p:spPr/>
        <p:txBody>
          <a:bodyPr/>
          <a:lstStyle/>
          <a:p>
            <a:r>
              <a:rPr lang="en-US" dirty="0"/>
              <a:t>The carpentry holding tools are shown in fig.</a:t>
            </a:r>
            <a:endParaRPr lang="en-IN" dirty="0"/>
          </a:p>
          <a:p>
            <a:endParaRPr lang="en-IN" dirty="0"/>
          </a:p>
        </p:txBody>
      </p:sp>
      <p:pic>
        <p:nvPicPr>
          <p:cNvPr id="4" name="image20.png"/>
          <p:cNvPicPr/>
          <p:nvPr/>
        </p:nvPicPr>
        <p:blipFill>
          <a:blip r:embed="rId2" cstate="print"/>
          <a:stretch>
            <a:fillRect/>
          </a:stretch>
        </p:blipFill>
        <p:spPr>
          <a:xfrm>
            <a:off x="2071171" y="2828608"/>
            <a:ext cx="6336864" cy="2051864"/>
          </a:xfrm>
          <a:prstGeom prst="rect">
            <a:avLst/>
          </a:prstGeom>
        </p:spPr>
      </p:pic>
    </p:spTree>
    <p:extLst>
      <p:ext uri="{BB962C8B-B14F-4D97-AF65-F5344CB8AC3E}">
        <p14:creationId xmlns:p14="http://schemas.microsoft.com/office/powerpoint/2010/main" xmlns="" val="627512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2060"/>
                </a:solidFill>
                <a:latin typeface="Times New Roman" pitchFamily="18" charset="0"/>
                <a:cs typeface="Times New Roman" pitchFamily="18" charset="0"/>
              </a:rPr>
              <a:t>Carpentry vice</a:t>
            </a:r>
            <a:r>
              <a:rPr lang="en-IN" b="1" dirty="0"/>
              <a:t/>
            </a:r>
            <a:br>
              <a:rPr lang="en-IN" b="1" dirty="0"/>
            </a:br>
            <a:endParaRPr lang="en-IN" dirty="0"/>
          </a:p>
        </p:txBody>
      </p:sp>
      <p:sp>
        <p:nvSpPr>
          <p:cNvPr id="3" name="Content Placeholder 2"/>
          <p:cNvSpPr>
            <a:spLocks noGrp="1"/>
          </p:cNvSpPr>
          <p:nvPr>
            <p:ph sz="quarter" idx="1"/>
          </p:nvPr>
        </p:nvSpPr>
        <p:spPr>
          <a:xfrm>
            <a:off x="1219200" y="1026942"/>
            <a:ext cx="10363200" cy="4992858"/>
          </a:xfrm>
        </p:spPr>
        <p:txBody>
          <a:bodyPr/>
          <a:lstStyle/>
          <a:p>
            <a:pPr algn="just"/>
            <a:r>
              <a:rPr lang="en-US" dirty="0"/>
              <a:t>A carpentry vice is the common work holding device. It consists of one fixed jaw and one movable jaw. Its one jaw is fixed to the side of the table while the other is movable by means of   a screw and a </a:t>
            </a:r>
            <a:r>
              <a:rPr lang="en-US" dirty="0" smtClean="0"/>
              <a:t>handle.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21916" y="3345630"/>
            <a:ext cx="5194971" cy="2831335"/>
          </a:xfrm>
          <a:prstGeom prst="rect">
            <a:avLst/>
          </a:prstGeom>
        </p:spPr>
      </p:pic>
    </p:spTree>
    <p:extLst>
      <p:ext uri="{BB962C8B-B14F-4D97-AF65-F5344CB8AC3E}">
        <p14:creationId xmlns:p14="http://schemas.microsoft.com/office/powerpoint/2010/main" xmlns="" val="3453022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10" ma:contentTypeDescription="Create a new document." ma:contentTypeScope="" ma:versionID="bd3f3a4ddc262a83e9bb66fe62b9c922">
  <xsd:schema xmlns:xsd="http://www.w3.org/2001/XMLSchema" xmlns:xs="http://www.w3.org/2001/XMLSchema" xmlns:p="http://schemas.microsoft.com/office/2006/metadata/properties" xmlns:ns2="55175d81-bfcc-4e20-b7a7-7b462a4db073" targetNamespace="http://schemas.microsoft.com/office/2006/metadata/properties" ma:root="true" ma:fieldsID="97bfb6056a5880b3ba9dd26511482fce"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3EFE60-B2F2-4AED-9B97-980E495C35D0}"/>
</file>

<file path=customXml/itemProps2.xml><?xml version="1.0" encoding="utf-8"?>
<ds:datastoreItem xmlns:ds="http://schemas.openxmlformats.org/officeDocument/2006/customXml" ds:itemID="{947A2F60-E169-482D-AA53-BB8FCF91C113}"/>
</file>

<file path=customXml/itemProps3.xml><?xml version="1.0" encoding="utf-8"?>
<ds:datastoreItem xmlns:ds="http://schemas.openxmlformats.org/officeDocument/2006/customXml" ds:itemID="{FC67734A-A2E3-497B-9FE6-4BEF8F06DBCB}"/>
</file>

<file path=docProps/app.xml><?xml version="1.0" encoding="utf-8"?>
<Properties xmlns="http://schemas.openxmlformats.org/officeDocument/2006/extended-properties" xmlns:vt="http://schemas.openxmlformats.org/officeDocument/2006/docPropsVTypes">
  <Template>Equity</Template>
  <TotalTime>218</TotalTime>
  <Words>1150</Words>
  <Application>Microsoft Office PowerPoint</Application>
  <PresentationFormat>Custom</PresentationFormat>
  <Paragraphs>105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Experiment No:9  Make a Dovetail joint of two wooden pieces in the shape of dovetail</vt:lpstr>
      <vt:lpstr>Introduction </vt:lpstr>
      <vt:lpstr>Carpentry Tools </vt:lpstr>
      <vt:lpstr>Marking tools </vt:lpstr>
      <vt:lpstr>Marking tools</vt:lpstr>
      <vt:lpstr>Measuring tools </vt:lpstr>
      <vt:lpstr>Measuring tools</vt:lpstr>
      <vt:lpstr>Holding tools </vt:lpstr>
      <vt:lpstr>Carpentry vice </vt:lpstr>
      <vt:lpstr>Bar clamp </vt:lpstr>
      <vt:lpstr>G-cramp </vt:lpstr>
      <vt:lpstr>Slide 12</vt:lpstr>
      <vt:lpstr>Cutting Tools </vt:lpstr>
      <vt:lpstr>Saws   </vt:lpstr>
      <vt:lpstr>Rip Saw </vt:lpstr>
      <vt:lpstr>Cross Cut saw </vt:lpstr>
      <vt:lpstr>Tenon or back saw </vt:lpstr>
      <vt:lpstr>Chisels </vt:lpstr>
      <vt:lpstr>Firmer chisels </vt:lpstr>
      <vt:lpstr>Mortise Chisels </vt:lpstr>
      <vt:lpstr>Bevel chisels </vt:lpstr>
      <vt:lpstr>Planing Tools</vt:lpstr>
      <vt:lpstr>Boring tools There are two types of drill used to bore holes: Ratchet brace Wheel brace </vt:lpstr>
      <vt:lpstr>Striking tools</vt:lpstr>
      <vt:lpstr>Miscellaneous tools</vt:lpstr>
      <vt:lpstr> DOVE TAIL JOINT</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VinothKumar</cp:lastModifiedBy>
  <cp:revision>31</cp:revision>
  <dcterms:created xsi:type="dcterms:W3CDTF">2020-09-30T10:29:28Z</dcterms:created>
  <dcterms:modified xsi:type="dcterms:W3CDTF">2020-12-13T16:35:26Z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