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sldIdLst>
    <p:sldId id="256" r:id="rId4"/>
    <p:sldId id="28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3" r:id="rId30"/>
    <p:sldId id="287" r:id="rId31"/>
    <p:sldId id="285" r:id="rId32"/>
    <p:sldId id="284" r:id="rId33"/>
  </p:sldIdLst>
  <p:sldSz cx="9144000" cy="6858000"/>
  <p:notesSz cx="9144000" cy="6858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8" Type="http://schemas.openxmlformats.org/officeDocument/2006/relationships/slide" Target="slides/slide15.xml"/><Relationship Id="rId13" Type="http://schemas.openxmlformats.org/officeDocument/2006/relationships/slide" Target="slides/slide10.xml"/><Relationship Id="rId39" Type="http://schemas.openxmlformats.org/officeDocument/2006/relationships/customXml" Target="../customXml/item3.xml"/><Relationship Id="rId34" Type="http://schemas.openxmlformats.org/officeDocument/2006/relationships/presProps" Target="presProps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33" Type="http://schemas.openxmlformats.org/officeDocument/2006/relationships/slide" Target="slides/slide30.xml"/><Relationship Id="rId25" Type="http://schemas.openxmlformats.org/officeDocument/2006/relationships/slide" Target="slides/slide22.xml"/><Relationship Id="rId17" Type="http://schemas.openxmlformats.org/officeDocument/2006/relationships/slide" Target="slides/slide14.xml"/><Relationship Id="rId12" Type="http://schemas.openxmlformats.org/officeDocument/2006/relationships/slide" Target="slides/slide9.xml"/><Relationship Id="rId38" Type="http://schemas.openxmlformats.org/officeDocument/2006/relationships/customXml" Target="../customXml/item2.xml"/><Relationship Id="rId29" Type="http://schemas.openxmlformats.org/officeDocument/2006/relationships/slide" Target="slides/slide26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6" Type="http://schemas.openxmlformats.org/officeDocument/2006/relationships/slide" Target="slides/slide13.xml"/><Relationship Id="rId6" Type="http://schemas.openxmlformats.org/officeDocument/2006/relationships/slide" Target="slides/slide3.xml"/><Relationship Id="rId32" Type="http://schemas.openxmlformats.org/officeDocument/2006/relationships/slide" Target="slides/slide29.xml"/><Relationship Id="rId24" Type="http://schemas.openxmlformats.org/officeDocument/2006/relationships/slide" Target="slides/slide21.xml"/><Relationship Id="rId11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2.xml"/><Relationship Id="rId36" Type="http://schemas.openxmlformats.org/officeDocument/2006/relationships/tableStyles" Target="tableStyles.xml"/><Relationship Id="rId28" Type="http://schemas.openxmlformats.org/officeDocument/2006/relationships/slide" Target="slides/slide25.xml"/><Relationship Id="rId23" Type="http://schemas.openxmlformats.org/officeDocument/2006/relationships/slide" Target="slides/slide20.xml"/><Relationship Id="rId15" Type="http://schemas.openxmlformats.org/officeDocument/2006/relationships/slide" Target="slides/slide12.xml"/><Relationship Id="rId31" Type="http://schemas.openxmlformats.org/officeDocument/2006/relationships/slide" Target="slides/slide28.xml"/><Relationship Id="rId19" Type="http://schemas.openxmlformats.org/officeDocument/2006/relationships/slide" Target="slides/slide16.xml"/><Relationship Id="rId10" Type="http://schemas.openxmlformats.org/officeDocument/2006/relationships/slide" Target="slides/slide7.xml"/><Relationship Id="rId9" Type="http://schemas.openxmlformats.org/officeDocument/2006/relationships/slide" Target="slides/slide6.xml"/><Relationship Id="rId4" Type="http://schemas.openxmlformats.org/officeDocument/2006/relationships/slide" Target="slides/slide1.xml"/><Relationship Id="rId35" Type="http://schemas.openxmlformats.org/officeDocument/2006/relationships/viewProps" Target="viewProps.xml"/><Relationship Id="rId30" Type="http://schemas.openxmlformats.org/officeDocument/2006/relationships/slide" Target="slides/slide27.xml"/><Relationship Id="rId27" Type="http://schemas.openxmlformats.org/officeDocument/2006/relationships/slide" Target="slides/slide24.xml"/><Relationship Id="rId22" Type="http://schemas.openxmlformats.org/officeDocument/2006/relationships/slide" Target="slides/slide19.xml"/><Relationship Id="rId14" Type="http://schemas.openxmlformats.org/officeDocument/2006/relationships/slide" Target="slides/slide1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fontAlgn="auto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fontAlgn="auto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fontAlgn="auto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fontAlgn="auto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fontAlgn="auto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544319"/>
            <a:ext cx="3848100" cy="360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fontAlgn="auto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fontAlgn="auto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fontAlgn="auto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fontAlgn="auto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fontAlgn="auto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fontAlgn="auto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fontAlgn="auto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fontAlgn="auto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544319"/>
            <a:ext cx="3848100" cy="360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fontAlgn="auto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fontAlgn="auto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fontAlgn="auto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 w="9525">
            <a:noFill/>
          </a:ln>
        </p:spPr>
        <p:txBody>
          <a:bodyPr wrap="square" lIns="0" tIns="0" rIns="0" bIns="0" anchor="t" anchorCtr="0"/>
          <a:p>
            <a:pPr lvl="0"/>
            <a:endParaRPr lang="en-US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1027" name="Holder 2"/>
          <p:cNvSpPr>
            <a:spLocks noGrp="1"/>
          </p:cNvSpPr>
          <p:nvPr>
            <p:ph type="title"/>
          </p:nvPr>
        </p:nvSpPr>
        <p:spPr>
          <a:xfrm>
            <a:off x="3475038" y="588963"/>
            <a:ext cx="2193925" cy="5127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lvl="0"/>
            <a:endParaRPr lang="en-US"/>
          </a:p>
        </p:txBody>
      </p:sp>
      <p:sp>
        <p:nvSpPr>
          <p:cNvPr id="1028" name="Holder 3"/>
          <p:cNvSpPr>
            <a:spLocks noGrp="1"/>
          </p:cNvSpPr>
          <p:nvPr>
            <p:ph type="body"/>
          </p:nvPr>
        </p:nvSpPr>
        <p:spPr>
          <a:xfrm>
            <a:off x="852488" y="2295525"/>
            <a:ext cx="7439025" cy="20462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lvl="0"/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 w="9525">
            <a:noFill/>
          </a:ln>
        </p:spPr>
        <p:txBody>
          <a:bodyPr wrap="square" lIns="0" tIns="0" rIns="0" bIns="0" anchor="t" anchorCtr="0"/>
          <a:p>
            <a:pPr lvl="0"/>
            <a:endParaRPr lang="en-US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1027" name="Holder 2"/>
          <p:cNvSpPr>
            <a:spLocks noGrp="1"/>
          </p:cNvSpPr>
          <p:nvPr>
            <p:ph type="title"/>
          </p:nvPr>
        </p:nvSpPr>
        <p:spPr>
          <a:xfrm>
            <a:off x="3475038" y="588963"/>
            <a:ext cx="2193925" cy="5127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lvl="0"/>
            <a:endParaRPr lang="en-US"/>
          </a:p>
        </p:txBody>
      </p:sp>
      <p:sp>
        <p:nvSpPr>
          <p:cNvPr id="1028" name="Holder 3"/>
          <p:cNvSpPr>
            <a:spLocks noGrp="1"/>
          </p:cNvSpPr>
          <p:nvPr>
            <p:ph type="body"/>
          </p:nvPr>
        </p:nvSpPr>
        <p:spPr>
          <a:xfrm>
            <a:off x="852488" y="2295525"/>
            <a:ext cx="7439025" cy="20462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lvl="0"/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/>
          <p:nvPr/>
        </p:nvSpPr>
        <p:spPr>
          <a:xfrm>
            <a:off x="1374775" y="1862138"/>
            <a:ext cx="7097713" cy="412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 fontAlgn="auto">
              <a:spcBef>
                <a:spcPts val="100"/>
              </a:spcBef>
              <a:buFont typeface="Arial" panose="020B0604020202020204"/>
              <a:tabLst>
                <a:tab pos="298450" algn="l"/>
              </a:tabLst>
            </a:pPr>
            <a:r>
              <a:rPr sz="2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/>
                <a:cs typeface="Arial" panose="020B0604020202020204"/>
              </a:rPr>
              <a:t>DEPARTMENT OF MECHANICAL ENGINEERING </a:t>
            </a:r>
            <a:endParaRPr sz="200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/>
              <a:cs typeface="Arial" panose="020B0604020202020204"/>
            </a:endParaRPr>
          </a:p>
          <a:p>
            <a:pPr marL="12065" marR="5080" algn="ctr" fontAlgn="auto">
              <a:spcBef>
                <a:spcPts val="100"/>
              </a:spcBef>
              <a:buFont typeface="Arial" panose="020B0604020202020204"/>
              <a:tabLst>
                <a:tab pos="298450" algn="l"/>
              </a:tabLst>
            </a:pPr>
            <a:endParaRPr sz="200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/>
              <a:cs typeface="Arial" panose="020B0604020202020204"/>
            </a:endParaRPr>
          </a:p>
          <a:p>
            <a:pPr marL="12065" marR="5080" algn="ctr" fontAlgn="auto">
              <a:spcBef>
                <a:spcPts val="100"/>
              </a:spcBef>
              <a:buFont typeface="Arial" panose="020B0604020202020204"/>
              <a:tabLst>
                <a:tab pos="298450" algn="l"/>
              </a:tabLst>
            </a:pPr>
            <a:r>
              <a:rPr sz="2000" b="1" noProof="1">
                <a:latin typeface="Arial" panose="020B0604020202020204"/>
                <a:cs typeface="Arial" panose="020B0604020202020204"/>
              </a:rPr>
              <a:t>SUB CODE -18MES103L</a:t>
            </a:r>
            <a:endParaRPr sz="2000" b="1" noProof="1">
              <a:latin typeface="Arial" panose="020B0604020202020204"/>
              <a:cs typeface="Arial" panose="020B0604020202020204"/>
            </a:endParaRPr>
          </a:p>
          <a:p>
            <a:pPr marL="12065" marR="5080" algn="ctr" fontAlgn="auto">
              <a:spcBef>
                <a:spcPts val="100"/>
              </a:spcBef>
              <a:buFont typeface="Arial" panose="020B0604020202020204"/>
              <a:tabLst>
                <a:tab pos="298450" algn="l"/>
              </a:tabLst>
            </a:pPr>
            <a:endParaRPr sz="2000" b="1" noProof="1">
              <a:latin typeface="Arial" panose="020B0604020202020204"/>
              <a:cs typeface="Arial" panose="020B0604020202020204"/>
            </a:endParaRPr>
          </a:p>
          <a:p>
            <a:pPr marL="12065" marR="5080" algn="ctr" fontAlgn="auto">
              <a:spcBef>
                <a:spcPts val="100"/>
              </a:spcBef>
              <a:buFont typeface="Arial" panose="020B0604020202020204"/>
              <a:tabLst>
                <a:tab pos="298450" algn="l"/>
              </a:tabLst>
            </a:pPr>
            <a:endParaRPr sz="2000" b="1" noProof="1">
              <a:latin typeface="Arial" panose="020B0604020202020204"/>
              <a:cs typeface="Arial" panose="020B0604020202020204"/>
            </a:endParaRPr>
          </a:p>
          <a:p>
            <a:pPr marL="12065" marR="5080" algn="ctr" fontAlgn="auto">
              <a:spcBef>
                <a:spcPts val="100"/>
              </a:spcBef>
              <a:buFont typeface="Arial" panose="020B0604020202020204"/>
              <a:tabLst>
                <a:tab pos="298450" algn="l"/>
              </a:tabLst>
            </a:pPr>
            <a:r>
              <a:rPr sz="2000" b="1" noProof="1">
                <a:latin typeface="Arial" panose="020B0604020202020204"/>
                <a:cs typeface="Arial" panose="020B0604020202020204"/>
              </a:rPr>
              <a:t>SUB.NAME-BASIC CIVIL &amp; MECHANICAL ENGINEERING WORKS</a:t>
            </a:r>
            <a:endParaRPr sz="2000" b="1" noProof="1">
              <a:latin typeface="Arial" panose="020B0604020202020204"/>
              <a:cs typeface="Arial" panose="020B0604020202020204"/>
            </a:endParaRPr>
          </a:p>
          <a:p>
            <a:pPr marL="12065" marR="5080" algn="ctr" fontAlgn="auto">
              <a:spcBef>
                <a:spcPts val="100"/>
              </a:spcBef>
              <a:buFont typeface="Arial" panose="020B0604020202020204"/>
              <a:tabLst>
                <a:tab pos="298450" algn="l"/>
              </a:tabLst>
            </a:pPr>
            <a:endParaRPr sz="2000" b="1" noProof="1">
              <a:latin typeface="Arial" panose="020B0604020202020204"/>
              <a:cs typeface="Arial" panose="020B0604020202020204"/>
            </a:endParaRPr>
          </a:p>
          <a:p>
            <a:pPr marL="12065" marR="5080" algn="ctr" fontAlgn="auto">
              <a:spcBef>
                <a:spcPts val="100"/>
              </a:spcBef>
              <a:buFont typeface="Arial" panose="020B0604020202020204"/>
              <a:tabLst>
                <a:tab pos="298450" algn="l"/>
              </a:tabLst>
            </a:pPr>
            <a:endParaRPr sz="2000" noProof="1">
              <a:latin typeface="Arial" panose="020B0604020202020204"/>
              <a:cs typeface="Arial" panose="020B0604020202020204"/>
            </a:endParaRPr>
          </a:p>
          <a:p>
            <a:pPr marL="12065" marR="5080" algn="ctr" fontAlgn="auto">
              <a:spcBef>
                <a:spcPts val="100"/>
              </a:spcBef>
              <a:buFont typeface="Arial" panose="020B0604020202020204"/>
              <a:tabLst>
                <a:tab pos="298450" algn="l"/>
              </a:tabLst>
            </a:pPr>
            <a:endParaRPr sz="2000" noProof="1">
              <a:latin typeface="Arial" panose="020B0604020202020204"/>
              <a:cs typeface="Arial" panose="020B0604020202020204"/>
            </a:endParaRPr>
          </a:p>
          <a:p>
            <a:pPr marL="12065" marR="5080" algn="ctr" fontAlgn="auto">
              <a:spcBef>
                <a:spcPts val="100"/>
              </a:spcBef>
              <a:buFont typeface="Arial" panose="020B0604020202020204"/>
              <a:tabLst>
                <a:tab pos="298450" algn="l"/>
              </a:tabLst>
            </a:pPr>
            <a:r>
              <a:rPr lang="en-IN" sz="2000" b="1" noProof="1">
                <a:latin typeface="Arial" panose="020B0604020202020204"/>
                <a:cs typeface="Arial" panose="020B0604020202020204"/>
              </a:rPr>
              <a:t>MAKE A LAP JOINT OF TWO METAL PLATES OVERLAPPING ON ONE ANOTHER PLATE USING ARC WELDING PROCESS</a:t>
            </a:r>
            <a:endParaRPr lang="en-IN" sz="2000" b="1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9800" y="558800"/>
            <a:ext cx="2184400" cy="574675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600" b="1" i="0" u="none" strike="noStrike" kern="0" cap="none" spc="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W</a:t>
            </a:r>
            <a:r>
              <a:rPr kumimoji="0" sz="36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E</a:t>
            </a:r>
            <a:r>
              <a:rPr kumimoji="0" sz="3600" b="1" i="0" u="none" strike="noStrike" kern="0" cap="none" spc="-1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L</a:t>
            </a:r>
            <a:r>
              <a:rPr kumimoji="0" sz="3600" b="1" i="0" u="none" strike="noStrike" kern="0" cap="none" spc="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D</a:t>
            </a:r>
            <a:r>
              <a:rPr kumimoji="0" sz="3600" b="1" i="0" u="none" strike="noStrike" kern="0" cap="none" spc="-1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I</a:t>
            </a:r>
            <a:r>
              <a:rPr kumimoji="0" sz="3600" b="1" i="0" u="none" strike="noStrike" kern="0" cap="none" spc="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N</a:t>
            </a:r>
            <a:r>
              <a:rPr kumimoji="0" sz="3600" b="1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G</a:t>
            </a:r>
            <a:endParaRPr kumimoji="0" sz="3600" b="1" i="0" u="none" strike="noStrike" kern="0" cap="none" spc="0" normalizeH="0" baseline="0" noProof="1">
              <a:solidFill>
                <a:schemeClr val="tx1"/>
              </a:solidFill>
              <a:latin typeface="Arial" panose="020B0604020202020204"/>
              <a:ea typeface="+mj-ea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188" y="498475"/>
            <a:ext cx="3192463" cy="695325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marR="0" indent="0" algn="l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99820" algn="l"/>
              </a:tabLst>
            </a:pPr>
            <a:r>
              <a:rPr kumimoji="0" sz="44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A</a:t>
            </a:r>
            <a:r>
              <a:rPr kumimoji="0" sz="4400" b="1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rc	</a:t>
            </a:r>
            <a:r>
              <a:rPr kumimoji="0" sz="4400" b="1" i="0" u="none" strike="noStrike" kern="0" cap="none" spc="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w</a:t>
            </a:r>
            <a:r>
              <a:rPr kumimoji="0" sz="44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elding</a:t>
            </a:r>
            <a:endParaRPr kumimoji="0" sz="4400" b="1" i="0" u="none" strike="noStrike" kern="0" cap="none" spc="0" normalizeH="0" baseline="0" noProof="1">
              <a:solidFill>
                <a:schemeClr val="tx1"/>
              </a:solidFill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536575" y="1544638"/>
            <a:ext cx="3848100" cy="3602038"/>
          </a:xfrm>
        </p:spPr>
        <p:txBody>
          <a:bodyPr vert="horz" wrap="square" lIns="0" tIns="10160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2800" b="1" i="0" u="none" strike="noStrike" kern="0" cap="none" spc="-1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Advantages</a:t>
            </a:r>
            <a:endParaRPr kumimoji="0" sz="2800" b="1" i="0" u="none" strike="noStrike" kern="0" cap="none" spc="-10" normalizeH="0" baseline="0" noProof="1" dirty="0">
              <a:solidFill>
                <a:schemeClr val="tx1"/>
              </a:solidFill>
              <a:latin typeface="Arial" panose="020B0604020202020204"/>
              <a:ea typeface="+mn-ea"/>
              <a:cs typeface="Arial" panose="020B0604020202020204"/>
            </a:endParaRPr>
          </a:p>
          <a:p>
            <a:pPr marL="755650" marR="324485" indent="-285750" algn="l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</a:tabLst>
            </a:pP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Most efficient way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to</a:t>
            </a:r>
            <a:r>
              <a:rPr kumimoji="0" sz="2000" b="0" i="0" u="none" strike="noStrike" kern="0" cap="none" spc="-9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join  metals</a:t>
            </a:r>
            <a:endParaRPr kumimoji="0" sz="2000" b="1" i="0" u="none" strike="noStrike" kern="0" cap="none" spc="0" normalizeH="0" baseline="0" noProof="1">
              <a:solidFill>
                <a:schemeClr val="tx1"/>
              </a:solidFill>
              <a:latin typeface="Arial" panose="020B0604020202020204"/>
              <a:ea typeface="+mn-ea"/>
              <a:cs typeface="Arial" panose="020B0604020202020204"/>
            </a:endParaRPr>
          </a:p>
          <a:p>
            <a:pPr marL="755650" marR="0" indent="-285750" algn="l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</a:tabLst>
            </a:pP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Lowest-cost joining</a:t>
            </a:r>
            <a:r>
              <a:rPr kumimoji="0" sz="2000" b="0" i="0" u="none" strike="noStrike" kern="0" cap="none" spc="-1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method</a:t>
            </a:r>
            <a:endParaRPr kumimoji="0" sz="2000" b="1" i="0" u="none" strike="noStrike" kern="0" cap="none" spc="0" normalizeH="0" baseline="0" noProof="1">
              <a:solidFill>
                <a:schemeClr val="tx1"/>
              </a:solidFill>
              <a:latin typeface="Arial" panose="020B0604020202020204"/>
              <a:ea typeface="+mn-ea"/>
              <a:cs typeface="Arial" panose="020B0604020202020204"/>
            </a:endParaRPr>
          </a:p>
          <a:p>
            <a:pPr marL="755650" marR="17780" indent="-285750" algn="l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  <a:tab pos="3609975" algn="l"/>
              </a:tabLst>
            </a:pP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Affords lighter weight  </a:t>
            </a:r>
            <a:r>
              <a:rPr kumimoji="0" sz="2000" b="0" i="0" u="none" strike="noStrike" kern="0" cap="none" spc="-1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kumimoji="0" sz="2000" b="0" i="0" u="none" strike="noStrike" kern="0" cap="none" spc="1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o</a:t>
            </a:r>
            <a:r>
              <a:rPr kumimoji="0" sz="2000" b="0" i="0" u="none" strike="noStrike" kern="0" cap="none" spc="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ug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kumimoji="0" sz="2000" b="0" i="0" u="none" strike="noStrike" kern="0" cap="none" spc="-1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2000" b="0" i="0" u="none" strike="noStrike" kern="0" cap="none" spc="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b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kumimoji="0" sz="2000" b="0" i="0" u="none" strike="noStrike" kern="0" cap="none" spc="-1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kumimoji="0" sz="2000" b="0" i="0" u="none" strike="noStrike" kern="0" cap="none" spc="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kumimoji="0" sz="2000" b="0" i="0" u="none" strike="noStrike" kern="0" cap="none" spc="1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2000" b="0" i="0" u="none" strike="noStrike" kern="0" cap="none" spc="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u</a:t>
            </a:r>
            <a:r>
              <a:rPr kumimoji="0" sz="2000" b="0" i="0" u="none" strike="noStrike" kern="0" cap="none" spc="-1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kumimoji="0" sz="2000" b="0" i="0" u="none" strike="noStrike" kern="0" cap="none" spc="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za</a:t>
            </a:r>
            <a:r>
              <a:rPr kumimoji="0" sz="2000" b="0" i="0" u="none" strike="noStrike" kern="0" cap="none" spc="-1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kumimoji="0" sz="2000" b="0" i="0" u="none" strike="noStrike" kern="0" cap="none" spc="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o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n	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o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f 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materials</a:t>
            </a:r>
            <a:endParaRPr kumimoji="0" sz="2000" b="1" i="0" u="none" strike="noStrike" kern="0" cap="none" spc="0" normalizeH="0" baseline="0" noProof="1">
              <a:solidFill>
                <a:schemeClr val="tx1"/>
              </a:solidFill>
              <a:latin typeface="Arial" panose="020B0604020202020204"/>
              <a:ea typeface="+mn-ea"/>
              <a:cs typeface="Arial" panose="020B0604020202020204"/>
            </a:endParaRPr>
          </a:p>
          <a:p>
            <a:pPr marL="755650" marR="793115" indent="-285750" algn="l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</a:tabLst>
            </a:pP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Joins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all</a:t>
            </a:r>
            <a:r>
              <a:rPr kumimoji="0" sz="2000" b="0" i="0" u="none" strike="noStrike" kern="0" cap="none" spc="-7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commercial 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metals</a:t>
            </a:r>
            <a:endParaRPr kumimoji="0" sz="2000" b="1" i="0" u="none" strike="noStrike" kern="0" cap="none" spc="0" normalizeH="0" baseline="0" noProof="1">
              <a:solidFill>
                <a:schemeClr val="tx1"/>
              </a:solidFill>
              <a:latin typeface="Arial" panose="020B0604020202020204"/>
              <a:ea typeface="+mn-ea"/>
              <a:cs typeface="Arial" panose="020B0604020202020204"/>
            </a:endParaRPr>
          </a:p>
          <a:p>
            <a:pPr marL="755650" marR="0" indent="-285750" algn="l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755015" algn="l"/>
                <a:tab pos="755650" algn="l"/>
              </a:tabLst>
            </a:pP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Provides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design</a:t>
            </a:r>
            <a:r>
              <a:rPr kumimoji="0" sz="2000" b="0" i="0" u="none" strike="noStrike" kern="0" cap="none" spc="-1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flexibility</a:t>
            </a:r>
            <a:endParaRPr kumimoji="0" sz="2000" b="1" i="0" u="none" strike="noStrike" kern="0" cap="none" spc="0" normalizeH="0" baseline="0" noProof="1">
              <a:solidFill>
                <a:schemeClr val="tx1"/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5363" name="object 4"/>
          <p:cNvSpPr txBox="1"/>
          <p:nvPr/>
        </p:nvSpPr>
        <p:spPr>
          <a:xfrm>
            <a:off x="4727575" y="2782888"/>
            <a:ext cx="114300" cy="330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15364" name="object 5"/>
          <p:cNvSpPr txBox="1"/>
          <p:nvPr/>
        </p:nvSpPr>
        <p:spPr>
          <a:xfrm>
            <a:off x="4727575" y="3455988"/>
            <a:ext cx="114300" cy="330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15365" name="object 6"/>
          <p:cNvSpPr txBox="1"/>
          <p:nvPr/>
        </p:nvSpPr>
        <p:spPr>
          <a:xfrm>
            <a:off x="4727575" y="4154488"/>
            <a:ext cx="114300" cy="330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7575" y="1544638"/>
            <a:ext cx="3575050" cy="3360738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fontAlgn="auto">
              <a:spcBef>
                <a:spcPts val="800"/>
              </a:spcBef>
            </a:pPr>
            <a:r>
              <a:rPr sz="2800" b="1" spc="-5" noProof="1" dirty="0">
                <a:latin typeface="Arial" panose="020B0604020202020204"/>
                <a:ea typeface="+mn-ea"/>
                <a:cs typeface="Arial" panose="020B0604020202020204"/>
              </a:rPr>
              <a:t>Limitations</a:t>
            </a:r>
            <a:endParaRPr sz="2800" noProof="1">
              <a:latin typeface="Arial" panose="020B0604020202020204"/>
              <a:cs typeface="Arial" panose="020B0604020202020204"/>
            </a:endParaRPr>
          </a:p>
          <a:p>
            <a:pPr marL="355600" marR="149860" indent="-342900" fontAlgn="auto"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Manually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applied,</a:t>
            </a:r>
            <a:r>
              <a:rPr sz="2000" spc="-114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therefore  high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labor</a:t>
            </a:r>
            <a:r>
              <a:rPr sz="2000" spc="-1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cost.</a:t>
            </a:r>
            <a:endParaRPr sz="2000" noProof="1">
              <a:latin typeface="Arial" panose="020B0604020202020204"/>
              <a:cs typeface="Arial" panose="020B0604020202020204"/>
            </a:endParaRPr>
          </a:p>
          <a:p>
            <a:pPr marL="355600" marR="255905" fontAlgn="auto">
              <a:spcBef>
                <a:spcPts val="500"/>
              </a:spcBef>
            </a:pP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Need high energy</a:t>
            </a:r>
            <a:r>
              <a:rPr sz="2000" spc="-9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causing  danger</a:t>
            </a:r>
            <a:endParaRPr sz="2000" noProof="1">
              <a:latin typeface="Arial" panose="020B0604020202020204"/>
              <a:cs typeface="Arial" panose="020B0604020202020204"/>
            </a:endParaRPr>
          </a:p>
          <a:p>
            <a:pPr marL="355600" marR="1149985" fontAlgn="auto">
              <a:spcBef>
                <a:spcPts val="500"/>
              </a:spcBef>
            </a:pP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Not convenient</a:t>
            </a:r>
            <a:r>
              <a:rPr sz="2000" spc="-10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for 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disassembly.</a:t>
            </a:r>
            <a:endParaRPr sz="2000" noProof="1">
              <a:latin typeface="Arial" panose="020B0604020202020204"/>
              <a:cs typeface="Arial" panose="020B0604020202020204"/>
            </a:endParaRPr>
          </a:p>
          <a:p>
            <a:pPr marL="355600" marR="5080" fontAlgn="auto">
              <a:lnSpc>
                <a:spcPts val="3200"/>
              </a:lnSpc>
              <a:spcBef>
                <a:spcPts val="140"/>
              </a:spcBef>
            </a:pP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Defects are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hard to detect</a:t>
            </a:r>
            <a:r>
              <a:rPr sz="2000" spc="-7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at 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joints.</a:t>
            </a:r>
            <a:endParaRPr sz="2000" noProof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663" y="923925"/>
            <a:ext cx="7931150" cy="514350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2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Comparison </a:t>
            </a:r>
            <a:r>
              <a:rPr kumimoji="0" sz="3200" b="1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of </a:t>
            </a:r>
            <a:r>
              <a:rPr kumimoji="0" sz="32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A.C. </a:t>
            </a:r>
            <a:r>
              <a:rPr kumimoji="0" sz="3200" b="1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and </a:t>
            </a:r>
            <a:r>
              <a:rPr kumimoji="0" sz="32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D.C. </a:t>
            </a:r>
            <a:r>
              <a:rPr kumimoji="0" sz="3200" b="1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arc</a:t>
            </a:r>
            <a:r>
              <a:rPr kumimoji="0" sz="3200" b="1" i="0" u="none" strike="noStrike" kern="0" cap="none" spc="-6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3200" b="1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welding</a:t>
            </a:r>
            <a:endParaRPr kumimoji="0" sz="3200" b="1" i="0" u="none" strike="noStrike" kern="0" cap="none" spc="0" normalizeH="0" baseline="0" noProof="1" dirty="0">
              <a:solidFill>
                <a:schemeClr val="tx1"/>
              </a:solidFill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633538"/>
            <a:ext cx="7477125" cy="4059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</a:pPr>
            <a:r>
              <a:rPr sz="2800" b="1" spc="-5" noProof="1" dirty="0">
                <a:latin typeface="Arial" panose="020B0604020202020204"/>
                <a:ea typeface="+mn-ea"/>
                <a:cs typeface="Arial" panose="020B0604020202020204"/>
              </a:rPr>
              <a:t>Alternating Current (from</a:t>
            </a:r>
            <a:r>
              <a:rPr sz="2800" b="1" spc="-1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800" b="1" spc="-10" noProof="1" dirty="0">
                <a:latin typeface="Arial" panose="020B0604020202020204"/>
                <a:ea typeface="+mn-ea"/>
                <a:cs typeface="Arial" panose="020B0604020202020204"/>
              </a:rPr>
              <a:t>Transformer)</a:t>
            </a:r>
            <a:endParaRPr sz="2800" noProof="1">
              <a:latin typeface="Arial" panose="020B0604020202020204"/>
              <a:cs typeface="Arial" panose="020B0604020202020204"/>
            </a:endParaRPr>
          </a:p>
          <a:p>
            <a:pPr fontAlgn="auto">
              <a:spcBef>
                <a:spcPts val="50"/>
              </a:spcBef>
            </a:pPr>
            <a:endParaRPr sz="4000" noProof="1">
              <a:latin typeface="Times New Roman" panose="02020603050405020304"/>
              <a:cs typeface="Times New Roman" panose="02020603050405020304"/>
            </a:endParaRPr>
          </a:p>
          <a:p>
            <a:pPr marL="12700" fontAlgn="auto"/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More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efficiency</a:t>
            </a:r>
            <a:endParaRPr sz="2400" noProof="1">
              <a:latin typeface="Arial" panose="020B0604020202020204"/>
              <a:cs typeface="Arial" panose="020B0604020202020204"/>
            </a:endParaRPr>
          </a:p>
          <a:p>
            <a:pPr marL="12700" marR="4052570" fontAlgn="auto">
              <a:lnSpc>
                <a:spcPct val="121000"/>
              </a:lnSpc>
            </a:pP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Power consumption less  Cost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of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equipment is</a:t>
            </a:r>
            <a:r>
              <a:rPr sz="2400" spc="-6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less</a:t>
            </a:r>
            <a:endParaRPr sz="2400" noProof="1">
              <a:latin typeface="Arial" panose="020B0604020202020204"/>
              <a:cs typeface="Arial" panose="020B0604020202020204"/>
            </a:endParaRPr>
          </a:p>
          <a:p>
            <a:pPr marL="12700" fontAlgn="auto">
              <a:spcBef>
                <a:spcPts val="600"/>
              </a:spcBef>
            </a:pP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Higher voltage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– 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hence not</a:t>
            </a:r>
            <a:r>
              <a:rPr sz="2400" spc="4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safe</a:t>
            </a:r>
            <a:endParaRPr sz="2400" noProof="1">
              <a:latin typeface="Arial" panose="020B0604020202020204"/>
              <a:cs typeface="Arial" panose="020B0604020202020204"/>
            </a:endParaRPr>
          </a:p>
          <a:p>
            <a:pPr marL="12700" marR="1682115" fontAlgn="auto">
              <a:lnSpc>
                <a:spcPct val="121000"/>
              </a:lnSpc>
            </a:pP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Not suitable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for 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welding non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ferrous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metals 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Not preferred for 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welding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thin</a:t>
            </a:r>
            <a:r>
              <a:rPr sz="2400" spc="2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sections</a:t>
            </a:r>
            <a:endParaRPr sz="2400" noProof="1">
              <a:latin typeface="Arial" panose="020B0604020202020204"/>
              <a:cs typeface="Arial" panose="020B0604020202020204"/>
            </a:endParaRPr>
          </a:p>
          <a:p>
            <a:pPr marL="12700" fontAlgn="auto">
              <a:spcBef>
                <a:spcPts val="590"/>
              </a:spcBef>
            </a:pP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Any terminal can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be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connected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to the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work or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electrode</a:t>
            </a:r>
            <a:endParaRPr sz="2400" noProof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875" y="855663"/>
            <a:ext cx="7929563" cy="1290638"/>
          </a:xfrm>
        </p:spPr>
        <p:txBody>
          <a:bodyPr vert="horz" wrap="square" lIns="0" tIns="12700" rIns="0" bIns="0" rtlCol="0">
            <a:spAutoFit/>
          </a:bodyPr>
          <a:lstStyle/>
          <a:p>
            <a:pPr marL="24130" marR="5080" indent="-11430" algn="l" defTabSz="914400" rtl="0" eaLnBrk="1" fontAlgn="auto" latinLnBrk="0" hangingPunct="1">
              <a:lnSpc>
                <a:spcPct val="13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2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Comparison </a:t>
            </a:r>
            <a:r>
              <a:rPr kumimoji="0" sz="3200" b="1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of </a:t>
            </a:r>
            <a:r>
              <a:rPr kumimoji="0" sz="32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A.C. </a:t>
            </a:r>
            <a:r>
              <a:rPr kumimoji="0" sz="3200" b="1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and </a:t>
            </a:r>
            <a:r>
              <a:rPr kumimoji="0" sz="32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D.C. </a:t>
            </a:r>
            <a:r>
              <a:rPr kumimoji="0" sz="3200" b="1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arc welding  Direct Current </a:t>
            </a:r>
            <a:r>
              <a:rPr kumimoji="0" sz="32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(from</a:t>
            </a:r>
            <a:r>
              <a:rPr kumimoji="0" sz="3200" b="1" i="0" u="none" strike="noStrike" kern="0" cap="none" spc="-4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3200" b="1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Generator)</a:t>
            </a:r>
            <a:endParaRPr kumimoji="0" sz="3200" b="1" i="0" u="none" strike="noStrike" kern="0" cap="none" spc="0" normalizeH="0" baseline="0" noProof="1" dirty="0">
              <a:solidFill>
                <a:schemeClr val="tx1"/>
              </a:solidFill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2120900"/>
            <a:ext cx="6067425" cy="35591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fontAlgn="auto">
              <a:spcBef>
                <a:spcPts val="700"/>
              </a:spcBef>
            </a:pP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Less</a:t>
            </a:r>
            <a:r>
              <a:rPr sz="2400" spc="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efficiency</a:t>
            </a:r>
            <a:endParaRPr sz="2400" noProof="1">
              <a:latin typeface="Arial" panose="020B0604020202020204"/>
              <a:cs typeface="Arial" panose="020B0604020202020204"/>
            </a:endParaRPr>
          </a:p>
          <a:p>
            <a:pPr marL="12700" marR="2054225" fontAlgn="auto">
              <a:lnSpc>
                <a:spcPct val="121000"/>
              </a:lnSpc>
            </a:pP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Power consumption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more 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Cost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of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equipment is </a:t>
            </a:r>
            <a:r>
              <a:rPr sz="2400" spc="5" noProof="1" dirty="0">
                <a:latin typeface="Arial" panose="020B0604020202020204"/>
                <a:ea typeface="+mn-ea"/>
                <a:cs typeface="Arial" panose="020B0604020202020204"/>
              </a:rPr>
              <a:t>more  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Low voltage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–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safer</a:t>
            </a:r>
            <a:r>
              <a:rPr sz="2400" spc="2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operation</a:t>
            </a:r>
            <a:endParaRPr sz="2400" noProof="1">
              <a:latin typeface="Arial" panose="020B0604020202020204"/>
              <a:cs typeface="Arial" panose="020B0604020202020204"/>
            </a:endParaRPr>
          </a:p>
          <a:p>
            <a:pPr marL="12700" marR="238125" fontAlgn="auto">
              <a:lnSpc>
                <a:spcPct val="121000"/>
              </a:lnSpc>
              <a:spcBef>
                <a:spcPts val="5"/>
              </a:spcBef>
            </a:pP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suitable for both ferrous 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non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ferrous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metals 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preferred for 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welding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thin</a:t>
            </a:r>
            <a:r>
              <a:rPr sz="2400" spc="1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sections</a:t>
            </a:r>
            <a:endParaRPr sz="2400" noProof="1">
              <a:latin typeface="Arial" panose="020B0604020202020204"/>
              <a:cs typeface="Arial" panose="020B0604020202020204"/>
            </a:endParaRPr>
          </a:p>
          <a:p>
            <a:pPr marL="12700" marR="5080" fontAlgn="auto">
              <a:lnSpc>
                <a:spcPct val="121000"/>
              </a:lnSpc>
              <a:spcBef>
                <a:spcPts val="10"/>
              </a:spcBef>
            </a:pP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Positive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terminal connected </a:t>
            </a:r>
            <a:r>
              <a:rPr sz="2400" spc="5" noProof="1" dirty="0">
                <a:latin typeface="Arial" panose="020B0604020202020204"/>
                <a:ea typeface="+mn-ea"/>
                <a:cs typeface="Arial" panose="020B0604020202020204"/>
              </a:rPr>
              <a:t>to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the work  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Negative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terminal connected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to the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electrode</a:t>
            </a:r>
            <a:endParaRPr sz="2400" noProof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1975" y="588963"/>
            <a:ext cx="2936875" cy="512763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2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GAS</a:t>
            </a:r>
            <a:r>
              <a:rPr kumimoji="0" sz="3200" b="1" i="0" u="none" strike="noStrike" kern="0" cap="none" spc="-7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32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WELDING</a:t>
            </a:r>
            <a:endParaRPr kumimoji="0" sz="3200" b="1" i="0" u="none" strike="noStrike" kern="0" cap="none" spc="-5" normalizeH="0" baseline="0" noProof="1" dirty="0">
              <a:solidFill>
                <a:schemeClr val="tx1"/>
              </a:solidFill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18434" name="object 3"/>
          <p:cNvSpPr txBox="1"/>
          <p:nvPr/>
        </p:nvSpPr>
        <p:spPr>
          <a:xfrm>
            <a:off x="536575" y="1558925"/>
            <a:ext cx="114300" cy="330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475" y="1571625"/>
            <a:ext cx="6972300" cy="5746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fontAlgn="auto">
              <a:lnSpc>
                <a:spcPts val="1920"/>
              </a:lnSpc>
              <a:spcBef>
                <a:spcPts val="560"/>
              </a:spcBef>
            </a:pP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Sound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weld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is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obtained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by selecting proper size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of flame, filler  material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and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method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of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moving</a:t>
            </a:r>
            <a:r>
              <a:rPr sz="2000" spc="-2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torch</a:t>
            </a:r>
            <a:endParaRPr sz="200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436" name="object 5"/>
          <p:cNvSpPr txBox="1"/>
          <p:nvPr/>
        </p:nvSpPr>
        <p:spPr>
          <a:xfrm>
            <a:off x="536575" y="2416175"/>
            <a:ext cx="114300" cy="330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4075" y="2428875"/>
            <a:ext cx="6407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fontAlgn="auto">
              <a:spcBef>
                <a:spcPts val="100"/>
              </a:spcBef>
            </a:pP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The temperature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generated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during the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process is</a:t>
            </a:r>
            <a:r>
              <a:rPr sz="2000" spc="3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spc="-40" noProof="1" dirty="0">
                <a:latin typeface="Arial" panose="020B0604020202020204"/>
                <a:ea typeface="+mn-ea"/>
                <a:cs typeface="Arial" panose="020B0604020202020204"/>
              </a:rPr>
              <a:t>3300</a:t>
            </a:r>
            <a:r>
              <a:rPr sz="1725" spc="-60" baseline="29000" noProof="1" dirty="0">
                <a:latin typeface="Arial" panose="020B0604020202020204"/>
                <a:ea typeface="+mn-ea"/>
                <a:cs typeface="Arial" panose="020B0604020202020204"/>
              </a:rPr>
              <a:t>0</a:t>
            </a:r>
            <a:r>
              <a:rPr sz="2000" spc="-40" noProof="1" dirty="0">
                <a:latin typeface="Arial" panose="020B0604020202020204"/>
                <a:ea typeface="+mn-ea"/>
                <a:cs typeface="Arial" panose="020B0604020202020204"/>
              </a:rPr>
              <a:t>c</a:t>
            </a:r>
            <a:endParaRPr sz="200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438" name="object 7"/>
          <p:cNvSpPr txBox="1"/>
          <p:nvPr/>
        </p:nvSpPr>
        <p:spPr>
          <a:xfrm>
            <a:off x="536575" y="3030538"/>
            <a:ext cx="114300" cy="330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475" y="3044825"/>
            <a:ext cx="7680325" cy="81756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fontAlgn="auto">
              <a:lnSpc>
                <a:spcPct val="80000"/>
              </a:lnSpc>
              <a:spcBef>
                <a:spcPts val="580"/>
              </a:spcBef>
            </a:pP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When the metal is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fused,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oxygen from the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atmosphere and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the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torch  combines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with molten metal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and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forms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oxides, results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defective  weld</a:t>
            </a:r>
            <a:endParaRPr sz="200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440" name="object 9"/>
          <p:cNvSpPr txBox="1"/>
          <p:nvPr/>
        </p:nvSpPr>
        <p:spPr>
          <a:xfrm>
            <a:off x="536575" y="4130675"/>
            <a:ext cx="114300" cy="330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9475" y="4144963"/>
            <a:ext cx="6264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</a:pP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Fluxes are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added to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the welded metal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to remove</a:t>
            </a:r>
            <a:r>
              <a:rPr sz="2000" spc="-1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oxides</a:t>
            </a:r>
            <a:endParaRPr sz="200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442" name="object 11"/>
          <p:cNvSpPr txBox="1"/>
          <p:nvPr/>
        </p:nvSpPr>
        <p:spPr>
          <a:xfrm>
            <a:off x="536575" y="4746625"/>
            <a:ext cx="114300" cy="330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9475" y="4759325"/>
            <a:ext cx="7483475" cy="5746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fontAlgn="auto">
              <a:lnSpc>
                <a:spcPct val="80000"/>
              </a:lnSpc>
              <a:spcBef>
                <a:spcPts val="580"/>
              </a:spcBef>
            </a:pP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Common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fluxes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used are made of sodium, potassium.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Lithium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and  borax.</a:t>
            </a:r>
            <a:endParaRPr sz="200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444" name="object 13"/>
          <p:cNvSpPr txBox="1"/>
          <p:nvPr/>
        </p:nvSpPr>
        <p:spPr>
          <a:xfrm>
            <a:off x="536575" y="5603875"/>
            <a:ext cx="114300" cy="330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9475" y="5618163"/>
            <a:ext cx="72294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</a:pP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Flux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can be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applied as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paste,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powder,liquid.solid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coating or gas.</a:t>
            </a:r>
            <a:endParaRPr sz="2000" noProof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875" y="771525"/>
            <a:ext cx="5803900" cy="514350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2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GAS </a:t>
            </a:r>
            <a:r>
              <a:rPr kumimoji="0" sz="3200" b="1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WELDING</a:t>
            </a:r>
            <a:r>
              <a:rPr kumimoji="0" sz="3200" b="1" i="0" u="none" strike="noStrike" kern="0" cap="none" spc="-8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32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EQUIPMENT...</a:t>
            </a:r>
            <a:endParaRPr kumimoji="0" sz="3200" b="1" i="0" u="none" strike="noStrike" kern="0" cap="none" spc="-5" normalizeH="0" baseline="0" noProof="1" dirty="0">
              <a:solidFill>
                <a:schemeClr val="tx1"/>
              </a:solidFill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558925"/>
            <a:ext cx="7627938" cy="46878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 fontAlgn="auto">
              <a:spcBef>
                <a:spcPts val="100"/>
              </a:spcBef>
              <a:buSzPct val="83000"/>
              <a:buAutoNum type="arabicPeriod"/>
              <a:tabLst>
                <a:tab pos="294640" algn="l"/>
              </a:tabLst>
            </a:pP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Gas</a:t>
            </a:r>
            <a:r>
              <a:rPr sz="2400" spc="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Cylinders</a:t>
            </a:r>
            <a:endParaRPr sz="2400" noProof="1">
              <a:latin typeface="Arial" panose="020B0604020202020204"/>
              <a:cs typeface="Arial" panose="020B0604020202020204"/>
            </a:endParaRPr>
          </a:p>
          <a:p>
            <a:pPr marL="355600" fontAlgn="auto">
              <a:spcBef>
                <a:spcPts val="20"/>
              </a:spcBef>
            </a:pP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Pressure</a:t>
            </a:r>
            <a:endParaRPr sz="2000" noProof="1">
              <a:latin typeface="Arial" panose="020B0604020202020204"/>
              <a:cs typeface="Arial" panose="020B0604020202020204"/>
            </a:endParaRPr>
          </a:p>
          <a:p>
            <a:pPr marL="927100" marR="4122420" fontAlgn="auto">
              <a:spcBef>
                <a:spcPts val="10"/>
              </a:spcBef>
            </a:pP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Oxygen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– 125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kg/cm2  Acetylene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– 16</a:t>
            </a:r>
            <a:r>
              <a:rPr sz="2000" spc="-4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kg/cm2</a:t>
            </a:r>
            <a:endParaRPr sz="2000" noProof="1">
              <a:latin typeface="Arial" panose="020B0604020202020204"/>
              <a:cs typeface="Arial" panose="020B0604020202020204"/>
            </a:endParaRPr>
          </a:p>
          <a:p>
            <a:pPr marL="294640" indent="-281940" fontAlgn="auto">
              <a:spcBef>
                <a:spcPts val="20"/>
              </a:spcBef>
              <a:buSzPct val="83000"/>
              <a:buAutoNum type="arabicPeriod" startAt="2"/>
              <a:tabLst>
                <a:tab pos="294640" algn="l"/>
              </a:tabLst>
            </a:pP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Regulators</a:t>
            </a:r>
            <a:endParaRPr sz="2400" noProof="1">
              <a:latin typeface="Arial" panose="020B0604020202020204"/>
              <a:cs typeface="Arial" panose="020B0604020202020204"/>
            </a:endParaRPr>
          </a:p>
          <a:p>
            <a:pPr marL="927100" marR="1802130" fontAlgn="auto">
              <a:lnSpc>
                <a:spcPct val="101000"/>
              </a:lnSpc>
            </a:pP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Working pressure of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oxygen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1 kg/cm2  Working pressure of acetylene 0.15</a:t>
            </a:r>
            <a:r>
              <a:rPr sz="2000" spc="-10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kg/cm2</a:t>
            </a:r>
            <a:endParaRPr sz="2000" noProof="1">
              <a:latin typeface="Arial" panose="020B0604020202020204"/>
              <a:cs typeface="Arial" panose="020B0604020202020204"/>
            </a:endParaRPr>
          </a:p>
          <a:p>
            <a:pPr marL="927100" marR="5080" fontAlgn="auto">
              <a:lnSpc>
                <a:spcPct val="80000"/>
              </a:lnSpc>
              <a:spcBef>
                <a:spcPts val="500"/>
              </a:spcBef>
            </a:pP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Working pressure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varies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depends upon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the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thickness of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the  work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pieces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welded.</a:t>
            </a:r>
            <a:endParaRPr sz="2000" noProof="1">
              <a:latin typeface="Arial" panose="020B0604020202020204"/>
              <a:cs typeface="Arial" panose="020B0604020202020204"/>
            </a:endParaRPr>
          </a:p>
          <a:p>
            <a:pPr marL="294640" indent="-281940" fontAlgn="auto">
              <a:spcBef>
                <a:spcPts val="20"/>
              </a:spcBef>
              <a:buSzPct val="83000"/>
              <a:buAutoNum type="arabicPeriod" startAt="3"/>
              <a:tabLst>
                <a:tab pos="294640" algn="l"/>
              </a:tabLst>
            </a:pP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Pressure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Gauges</a:t>
            </a:r>
            <a:endParaRPr sz="2400" noProof="1">
              <a:latin typeface="Arial" panose="020B0604020202020204"/>
              <a:cs typeface="Arial" panose="020B0604020202020204"/>
            </a:endParaRPr>
          </a:p>
          <a:p>
            <a:pPr marL="351790" indent="-339725" fontAlgn="auto">
              <a:spcBef>
                <a:spcPts val="20"/>
              </a:spcBef>
              <a:buAutoNum type="arabicPeriod" startAt="3"/>
              <a:tabLst>
                <a:tab pos="352425" algn="l"/>
              </a:tabLst>
            </a:pP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Hoses</a:t>
            </a:r>
            <a:endParaRPr sz="2400" noProof="1">
              <a:latin typeface="Arial" panose="020B0604020202020204"/>
              <a:cs typeface="Arial" panose="020B0604020202020204"/>
            </a:endParaRPr>
          </a:p>
          <a:p>
            <a:pPr marL="351790" indent="-339725" fontAlgn="auto">
              <a:spcBef>
                <a:spcPts val="20"/>
              </a:spcBef>
              <a:buAutoNum type="arabicPeriod" startAt="3"/>
              <a:tabLst>
                <a:tab pos="352425" algn="l"/>
              </a:tabLst>
            </a:pP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Welding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 torch</a:t>
            </a:r>
            <a:endParaRPr sz="2400" noProof="1">
              <a:latin typeface="Arial" panose="020B0604020202020204"/>
              <a:cs typeface="Arial" panose="020B0604020202020204"/>
            </a:endParaRPr>
          </a:p>
          <a:p>
            <a:pPr marL="351790" indent="-339725" fontAlgn="auto">
              <a:spcBef>
                <a:spcPts val="20"/>
              </a:spcBef>
              <a:buAutoNum type="arabicPeriod" startAt="3"/>
              <a:tabLst>
                <a:tab pos="352425" algn="l"/>
              </a:tabLst>
            </a:pP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Check 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valve</a:t>
            </a:r>
            <a:endParaRPr sz="2400" noProof="1">
              <a:latin typeface="Arial" panose="020B0604020202020204"/>
              <a:cs typeface="Arial" panose="020B0604020202020204"/>
            </a:endParaRPr>
          </a:p>
          <a:p>
            <a:pPr marL="351790" indent="-339725" fontAlgn="auto">
              <a:spcBef>
                <a:spcPts val="20"/>
              </a:spcBef>
              <a:buAutoNum type="arabicPeriod" startAt="3"/>
              <a:tabLst>
                <a:tab pos="352425" algn="l"/>
              </a:tabLst>
            </a:pP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Non return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 valve</a:t>
            </a:r>
            <a:endParaRPr sz="2400" noProof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object 2"/>
          <p:cNvSpPr/>
          <p:nvPr/>
        </p:nvSpPr>
        <p:spPr>
          <a:xfrm>
            <a:off x="990600" y="784225"/>
            <a:ext cx="7467600" cy="576897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wrap="square" lIns="0" tIns="0" rIns="0" bIns="0" anchor="t" anchorCtr="0"/>
          <a:p>
            <a:endParaRPr lang="en-US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0450" y="558800"/>
            <a:ext cx="4478338" cy="512763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2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Oxy-Acetylene</a:t>
            </a:r>
            <a:r>
              <a:rPr kumimoji="0" sz="3200" b="1" i="0" u="none" strike="noStrike" kern="0" cap="none" spc="-4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3200" b="1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welding</a:t>
            </a:r>
            <a:endParaRPr kumimoji="0" sz="3200" b="1" i="0" u="none" strike="noStrike" kern="0" cap="none" spc="0" normalizeH="0" baseline="0" noProof="1" dirty="0">
              <a:solidFill>
                <a:schemeClr val="tx1"/>
              </a:solidFill>
              <a:latin typeface="Arial" panose="020B0604020202020204"/>
              <a:ea typeface="+mj-ea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object 2"/>
          <p:cNvSpPr txBox="1"/>
          <p:nvPr/>
        </p:nvSpPr>
        <p:spPr>
          <a:xfrm>
            <a:off x="536575" y="1312863"/>
            <a:ext cx="114300" cy="330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4075" y="701675"/>
            <a:ext cx="7512050" cy="1566863"/>
          </a:xfrm>
        </p:spPr>
        <p:txBody>
          <a:bodyPr vert="horz" wrap="square" lIns="0" tIns="97790" rIns="0" bIns="0" rtlCol="0">
            <a:spAutoFit/>
          </a:bodyPr>
          <a:lstStyle/>
          <a:p>
            <a:pPr marL="0" marR="69215" indent="0" algn="ctr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2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TYPES OF FLAMES…</a:t>
            </a:r>
            <a:endParaRPr kumimoji="0" sz="3200" b="1" i="0" u="none" strike="noStrike" kern="0" cap="none" spc="-5" normalizeH="0" baseline="0" noProof="1" dirty="0">
              <a:solidFill>
                <a:schemeClr val="tx1"/>
              </a:solidFill>
              <a:latin typeface="Arial" panose="020B0604020202020204"/>
              <a:ea typeface="+mj-ea"/>
              <a:cs typeface="Arial" panose="020B0604020202020204"/>
            </a:endParaRPr>
          </a:p>
          <a:p>
            <a:pPr marL="38100" marR="30480" indent="0" algn="just" defTabSz="914400" rtl="0" eaLnBrk="1" fontAlgn="auto" latinLnBrk="0" hangingPunct="1">
              <a:lnSpc>
                <a:spcPct val="100000"/>
              </a:lnSpc>
              <a:spcBef>
                <a:spcPts val="42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Oxygen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is turned on,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flame immediately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changes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into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a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long white 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inner area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(Feather)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surrounded by a transparent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blue envelope is 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called </a:t>
            </a:r>
            <a:r>
              <a:rPr kumimoji="0" sz="20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Carburizing flame</a:t>
            </a:r>
            <a:r>
              <a:rPr kumimoji="0" sz="2000" b="1" i="0" u="none" strike="noStrike" kern="0" cap="none" spc="1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2000" b="0" i="0" u="none" strike="noStrike" kern="0" cap="none" spc="-3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(3000</a:t>
            </a:r>
            <a:r>
              <a:rPr kumimoji="0" sz="1725" b="0" i="0" u="none" strike="noStrike" kern="0" cap="none" spc="-52" normalizeH="0" baseline="2900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0</a:t>
            </a:r>
            <a:r>
              <a:rPr kumimoji="0" sz="2000" b="0" i="0" u="none" strike="noStrike" kern="0" cap="none" spc="-3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c)</a:t>
            </a:r>
            <a:endParaRPr kumimoji="0" sz="2000" b="1" i="0" u="none" strike="noStrike" kern="0" cap="none" spc="0" normalizeH="0" baseline="0" noProof="1">
              <a:solidFill>
                <a:schemeClr val="tx1"/>
              </a:solidFill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21507" name="object 4"/>
          <p:cNvSpPr txBox="1"/>
          <p:nvPr/>
        </p:nvSpPr>
        <p:spPr>
          <a:xfrm>
            <a:off x="536575" y="2660650"/>
            <a:ext cx="114300" cy="330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21508" name="object 5"/>
          <p:cNvSpPr txBox="1"/>
          <p:nvPr/>
        </p:nvSpPr>
        <p:spPr>
          <a:xfrm>
            <a:off x="536575" y="3638550"/>
            <a:ext cx="114300" cy="330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4075" y="2674938"/>
            <a:ext cx="7616825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fontAlgn="auto">
              <a:spcBef>
                <a:spcPts val="100"/>
              </a:spcBef>
            </a:pP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Addition of little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more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oxygen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give a bright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whitish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cone surrounded  by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the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transparent blue envelope is called </a:t>
            </a:r>
            <a:r>
              <a:rPr sz="2000" b="1" noProof="1" dirty="0">
                <a:latin typeface="Arial" panose="020B0604020202020204"/>
                <a:ea typeface="+mn-ea"/>
                <a:cs typeface="Arial" panose="020B0604020202020204"/>
              </a:rPr>
              <a:t>Neutral </a:t>
            </a:r>
            <a:r>
              <a:rPr sz="2000" b="1" spc="-5" noProof="1" dirty="0">
                <a:latin typeface="Arial" panose="020B0604020202020204"/>
                <a:ea typeface="+mn-ea"/>
                <a:cs typeface="Arial" panose="020B0604020202020204"/>
              </a:rPr>
              <a:t>flame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(It has a  balance of fuel gas and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oxygen)</a:t>
            </a:r>
            <a:r>
              <a:rPr sz="2000" spc="-4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spc="-30" noProof="1" dirty="0">
                <a:latin typeface="Arial" panose="020B0604020202020204"/>
                <a:ea typeface="+mn-ea"/>
                <a:cs typeface="Arial" panose="020B0604020202020204"/>
              </a:rPr>
              <a:t>(3200</a:t>
            </a:r>
            <a:r>
              <a:rPr sz="1725" spc="-44" baseline="29000" noProof="1" dirty="0">
                <a:latin typeface="Arial" panose="020B0604020202020204"/>
                <a:ea typeface="+mn-ea"/>
                <a:cs typeface="Arial" panose="020B0604020202020204"/>
              </a:rPr>
              <a:t>0</a:t>
            </a:r>
            <a:r>
              <a:rPr sz="2000" spc="-30" noProof="1" dirty="0">
                <a:latin typeface="Arial" panose="020B0604020202020204"/>
                <a:ea typeface="+mn-ea"/>
                <a:cs typeface="Arial" panose="020B0604020202020204"/>
              </a:rPr>
              <a:t>c)</a:t>
            </a:r>
            <a:endParaRPr sz="2000" noProof="1">
              <a:latin typeface="Arial" panose="020B0604020202020204"/>
              <a:cs typeface="Arial" panose="020B0604020202020204"/>
            </a:endParaRPr>
          </a:p>
          <a:p>
            <a:pPr marL="38100" fontAlgn="auto">
              <a:spcBef>
                <a:spcPts val="500"/>
              </a:spcBef>
            </a:pP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Used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for welding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steels, aluminium, copper and cast</a:t>
            </a:r>
            <a:r>
              <a:rPr sz="2000" spc="-5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iron</a:t>
            </a:r>
            <a:endParaRPr sz="200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510" name="object 7"/>
          <p:cNvSpPr txBox="1"/>
          <p:nvPr/>
        </p:nvSpPr>
        <p:spPr>
          <a:xfrm>
            <a:off x="536575" y="4375150"/>
            <a:ext cx="114300" cy="330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21511" name="object 8"/>
          <p:cNvSpPr txBox="1"/>
          <p:nvPr/>
        </p:nvSpPr>
        <p:spPr>
          <a:xfrm>
            <a:off x="536575" y="5289550"/>
            <a:ext cx="114300" cy="762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76200" rIns="0" bIns="0" anchor="t" anchorCtr="0">
            <a:spAutoFit/>
          </a:bodyPr>
          <a:p>
            <a:pPr marL="12700">
              <a:spcBef>
                <a:spcPts val="6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5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4075" y="4389438"/>
            <a:ext cx="7208838" cy="167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fontAlgn="auto">
              <a:spcBef>
                <a:spcPts val="100"/>
              </a:spcBef>
            </a:pP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If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more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oxygen is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added,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the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cone becomes darker and more 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pointed, while the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envelope becomes shorter and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more fierce is 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called </a:t>
            </a:r>
            <a:r>
              <a:rPr sz="2000" b="1" spc="-5" noProof="1" dirty="0">
                <a:latin typeface="Arial" panose="020B0604020202020204"/>
                <a:ea typeface="+mn-ea"/>
                <a:cs typeface="Arial" panose="020B0604020202020204"/>
              </a:rPr>
              <a:t>Oxidizing</a:t>
            </a:r>
            <a:r>
              <a:rPr sz="2000" b="1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b="1" spc="-5" noProof="1" dirty="0">
                <a:latin typeface="Arial" panose="020B0604020202020204"/>
                <a:ea typeface="+mn-ea"/>
                <a:cs typeface="Arial" panose="020B0604020202020204"/>
              </a:rPr>
              <a:t>flame</a:t>
            </a:r>
            <a:endParaRPr sz="2000" noProof="1">
              <a:latin typeface="Arial" panose="020B0604020202020204"/>
              <a:cs typeface="Arial" panose="020B0604020202020204"/>
            </a:endParaRPr>
          </a:p>
          <a:p>
            <a:pPr marL="38100" marR="2045970" fontAlgn="auto">
              <a:lnSpc>
                <a:spcPct val="121000"/>
              </a:lnSpc>
            </a:pP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Has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the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highest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temperature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about </a:t>
            </a:r>
            <a:r>
              <a:rPr sz="2000" spc="-40" noProof="1" dirty="0">
                <a:latin typeface="Arial" panose="020B0604020202020204"/>
                <a:ea typeface="+mn-ea"/>
                <a:cs typeface="Arial" panose="020B0604020202020204"/>
              </a:rPr>
              <a:t>3400</a:t>
            </a:r>
            <a:r>
              <a:rPr sz="1725" spc="-60" baseline="29000" noProof="1" dirty="0">
                <a:latin typeface="Arial" panose="020B0604020202020204"/>
                <a:ea typeface="+mn-ea"/>
                <a:cs typeface="Arial" panose="020B0604020202020204"/>
              </a:rPr>
              <a:t>0</a:t>
            </a:r>
            <a:r>
              <a:rPr sz="2000" spc="-40" noProof="1" dirty="0">
                <a:latin typeface="Arial" panose="020B0604020202020204"/>
                <a:ea typeface="+mn-ea"/>
                <a:cs typeface="Arial" panose="020B0604020202020204"/>
              </a:rPr>
              <a:t>c 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Used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for welding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brass and brazing</a:t>
            </a:r>
            <a:r>
              <a:rPr sz="2000" spc="-5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operation</a:t>
            </a:r>
            <a:endParaRPr sz="2000" noProof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/>
          <p:nvPr/>
        </p:nvSpPr>
        <p:spPr>
          <a:xfrm>
            <a:off x="857250" y="5435600"/>
            <a:ext cx="7878763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 fontAlgn="auto">
              <a:spcBef>
                <a:spcPts val="100"/>
              </a:spcBef>
            </a:pPr>
            <a:r>
              <a:rPr sz="2000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Three basic </a:t>
            </a:r>
            <a:r>
              <a:rPr sz="2000" spc="-5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types </a:t>
            </a:r>
            <a:r>
              <a:rPr sz="2000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of </a:t>
            </a:r>
            <a:r>
              <a:rPr sz="2000" spc="-5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oxyacetylene flames </a:t>
            </a:r>
            <a:r>
              <a:rPr sz="2000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used </a:t>
            </a:r>
            <a:r>
              <a:rPr sz="2000" spc="-5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in oxyfuel-gas welding  </a:t>
            </a:r>
            <a:r>
              <a:rPr sz="2000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and </a:t>
            </a:r>
            <a:r>
              <a:rPr sz="2000" spc="-5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cutting </a:t>
            </a:r>
            <a:r>
              <a:rPr sz="2000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operations: (a) neutral </a:t>
            </a:r>
            <a:r>
              <a:rPr sz="2000" spc="-5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flame; </a:t>
            </a:r>
            <a:r>
              <a:rPr sz="2000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(b) </a:t>
            </a:r>
            <a:r>
              <a:rPr sz="2000" spc="-5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oxidizing flame; </a:t>
            </a:r>
            <a:r>
              <a:rPr sz="2000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(c)  carburizing, or reducing</a:t>
            </a:r>
            <a:r>
              <a:rPr sz="2000" spc="-25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spc="-5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flame.</a:t>
            </a:r>
            <a:endParaRPr sz="200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530" name="object 3"/>
          <p:cNvSpPr/>
          <p:nvPr/>
        </p:nvSpPr>
        <p:spPr>
          <a:xfrm>
            <a:off x="914400" y="838200"/>
            <a:ext cx="5286375" cy="41148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wrap="square" lIns="0" tIns="0" rIns="0" bIns="0" anchor="t" anchorCtr="0"/>
          <a:p>
            <a:endParaRPr lang="en-US">
              <a:latin typeface="Calibri" panose="020F050202020403020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object 2"/>
          <p:cNvSpPr/>
          <p:nvPr/>
        </p:nvSpPr>
        <p:spPr>
          <a:xfrm>
            <a:off x="1076325" y="1676400"/>
            <a:ext cx="3190875" cy="35052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wrap="square" lIns="0" tIns="0" rIns="0" bIns="0" anchor="t" anchorCtr="0"/>
          <a:p>
            <a:endParaRPr lang="en-US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23554" name="object 3"/>
          <p:cNvSpPr/>
          <p:nvPr/>
        </p:nvSpPr>
        <p:spPr>
          <a:xfrm>
            <a:off x="4995863" y="1752600"/>
            <a:ext cx="3344862" cy="32004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wrap="square" lIns="0" tIns="0" rIns="0" bIns="0" anchor="t" anchorCtr="0"/>
          <a:p>
            <a:endParaRPr lang="en-US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988" y="5214938"/>
            <a:ext cx="7497763" cy="84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fontAlgn="auto">
              <a:spcBef>
                <a:spcPts val="100"/>
              </a:spcBef>
            </a:pPr>
            <a:r>
              <a:rPr spc="-5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Three basic </a:t>
            </a:r>
            <a:r>
              <a:rPr spc="-10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types </a:t>
            </a:r>
            <a:r>
              <a:rPr spc="-5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of </a:t>
            </a:r>
            <a:r>
              <a:rPr spc="-10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oxyacetylene flames </a:t>
            </a:r>
            <a:r>
              <a:rPr spc="-5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used in </a:t>
            </a:r>
            <a:r>
              <a:rPr spc="-10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oxyfuel-gas </a:t>
            </a:r>
            <a:r>
              <a:rPr spc="-15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welding </a:t>
            </a:r>
            <a:r>
              <a:rPr spc="-10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and  </a:t>
            </a:r>
            <a:r>
              <a:rPr spc="-5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cutting</a:t>
            </a:r>
            <a:r>
              <a:rPr spc="-20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pc="-10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operations:</a:t>
            </a:r>
            <a:endParaRPr noProof="1">
              <a:latin typeface="Arial" panose="020B0604020202020204"/>
              <a:cs typeface="Arial" panose="020B0604020202020204"/>
            </a:endParaRPr>
          </a:p>
          <a:p>
            <a:pPr marL="76200" fontAlgn="auto">
              <a:tabLst>
                <a:tab pos="1928495" algn="l"/>
              </a:tabLst>
            </a:pPr>
            <a:r>
              <a:rPr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(a) </a:t>
            </a:r>
            <a:r>
              <a:rPr spc="-10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neutral</a:t>
            </a:r>
            <a:r>
              <a:rPr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pc="-5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flame;	(b) </a:t>
            </a:r>
            <a:r>
              <a:rPr spc="-10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oxidizing </a:t>
            </a:r>
            <a:r>
              <a:rPr spc="-5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flame; </a:t>
            </a:r>
            <a:r>
              <a:rPr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(c) </a:t>
            </a:r>
            <a:r>
              <a:rPr spc="-5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carburizing, or </a:t>
            </a:r>
            <a:r>
              <a:rPr spc="-10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reducing </a:t>
            </a:r>
            <a:r>
              <a:rPr spc="-5" noProof="1" dirty="0">
                <a:solidFill>
                  <a:srgbClr val="FF3300"/>
                </a:solidFill>
                <a:latin typeface="Arial" panose="020B0604020202020204"/>
                <a:ea typeface="+mn-ea"/>
                <a:cs typeface="Arial" panose="020B0604020202020204"/>
              </a:rPr>
              <a:t>flame.</a:t>
            </a:r>
            <a:endParaRPr noProof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object 2"/>
          <p:cNvSpPr txBox="1"/>
          <p:nvPr/>
        </p:nvSpPr>
        <p:spPr>
          <a:xfrm>
            <a:off x="917575" y="1979613"/>
            <a:ext cx="114300" cy="330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24578" name="object 3"/>
          <p:cNvSpPr txBox="1"/>
          <p:nvPr/>
        </p:nvSpPr>
        <p:spPr>
          <a:xfrm>
            <a:off x="917575" y="2530475"/>
            <a:ext cx="114300" cy="330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24579" name="object 4"/>
          <p:cNvSpPr txBox="1"/>
          <p:nvPr/>
        </p:nvSpPr>
        <p:spPr>
          <a:xfrm>
            <a:off x="917575" y="3082925"/>
            <a:ext cx="114300" cy="330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24580" name="object 5"/>
          <p:cNvSpPr txBox="1"/>
          <p:nvPr/>
        </p:nvSpPr>
        <p:spPr>
          <a:xfrm>
            <a:off x="917575" y="3632200"/>
            <a:ext cx="114300" cy="63817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25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24581" name="object 6"/>
          <p:cNvSpPr txBox="1"/>
          <p:nvPr/>
        </p:nvSpPr>
        <p:spPr>
          <a:xfrm>
            <a:off x="917575" y="4491038"/>
            <a:ext cx="114300" cy="6365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25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24582" name="object 7"/>
          <p:cNvSpPr txBox="1"/>
          <p:nvPr/>
        </p:nvSpPr>
        <p:spPr>
          <a:xfrm>
            <a:off x="917575" y="5348288"/>
            <a:ext cx="114300" cy="330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0475" y="1995488"/>
            <a:ext cx="7100888" cy="369728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fontAlgn="auto">
              <a:lnSpc>
                <a:spcPct val="80000"/>
              </a:lnSpc>
              <a:spcBef>
                <a:spcPts val="580"/>
              </a:spcBef>
            </a:pP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Ferrous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metal is heated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in to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red hot condition and a jet of</a:t>
            </a:r>
            <a:r>
              <a:rPr sz="2000" spc="-10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pure 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oxygen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is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projected onto the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surface,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which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rapidly</a:t>
            </a:r>
            <a:r>
              <a:rPr sz="2000" spc="-1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oxidizes</a:t>
            </a:r>
            <a:endParaRPr sz="2000" noProof="1">
              <a:latin typeface="Arial" panose="020B0604020202020204"/>
              <a:cs typeface="Arial" panose="020B0604020202020204"/>
            </a:endParaRPr>
          </a:p>
          <a:p>
            <a:pPr marL="12700" marR="52070" fontAlgn="auto">
              <a:lnSpc>
                <a:spcPts val="1920"/>
              </a:lnSpc>
              <a:spcBef>
                <a:spcPts val="475"/>
              </a:spcBef>
            </a:pP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Oxides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having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lower melting point than the metal, melt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and are 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blown away by the force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of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the jet,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to make a</a:t>
            </a:r>
            <a:r>
              <a:rPr sz="2000" spc="-4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cut</a:t>
            </a:r>
            <a:endParaRPr sz="2000" noProof="1">
              <a:latin typeface="Arial" panose="020B0604020202020204"/>
              <a:cs typeface="Arial" panose="020B0604020202020204"/>
            </a:endParaRPr>
          </a:p>
          <a:p>
            <a:pPr marL="12700" marR="330835" fontAlgn="auto">
              <a:lnSpc>
                <a:spcPts val="1920"/>
              </a:lnSpc>
              <a:spcBef>
                <a:spcPts val="500"/>
              </a:spcBef>
            </a:pP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Fast and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efficient method of cutting steel to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a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high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degree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of 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accuracy</a:t>
            </a:r>
            <a:endParaRPr sz="2000" noProof="1">
              <a:latin typeface="Arial" panose="020B0604020202020204"/>
              <a:cs typeface="Arial" panose="020B0604020202020204"/>
            </a:endParaRPr>
          </a:p>
          <a:p>
            <a:pPr marL="12700" fontAlgn="auto">
              <a:spcBef>
                <a:spcPts val="35"/>
              </a:spcBef>
            </a:pP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Torch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is different from welding</a:t>
            </a:r>
            <a:endParaRPr sz="2000" noProof="1">
              <a:latin typeface="Arial" panose="020B0604020202020204"/>
              <a:cs typeface="Arial" panose="020B0604020202020204"/>
            </a:endParaRPr>
          </a:p>
          <a:p>
            <a:pPr marL="12700" marR="538480" fontAlgn="auto">
              <a:lnSpc>
                <a:spcPts val="1920"/>
              </a:lnSpc>
              <a:spcBef>
                <a:spcPts val="485"/>
              </a:spcBef>
            </a:pP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Cutting torch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has preheat orifice and one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central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orifice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for  oxygen</a:t>
            </a:r>
            <a:r>
              <a:rPr sz="2000" spc="-1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jet</a:t>
            </a:r>
            <a:endParaRPr sz="2000" noProof="1">
              <a:latin typeface="Arial" panose="020B0604020202020204"/>
              <a:cs typeface="Arial" panose="020B0604020202020204"/>
            </a:endParaRPr>
          </a:p>
          <a:p>
            <a:pPr marL="12700" fontAlgn="auto">
              <a:spcBef>
                <a:spcPts val="25"/>
              </a:spcBef>
            </a:pPr>
            <a:r>
              <a:rPr sz="2000" b="1" spc="-5" noProof="1" dirty="0">
                <a:latin typeface="Arial" panose="020B0604020202020204"/>
                <a:ea typeface="+mn-ea"/>
                <a:cs typeface="Arial" panose="020B0604020202020204"/>
              </a:rPr>
              <a:t>PIERCING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and </a:t>
            </a:r>
            <a:r>
              <a:rPr sz="2000" b="1" noProof="1" dirty="0">
                <a:latin typeface="Arial" panose="020B0604020202020204"/>
                <a:ea typeface="+mn-ea"/>
                <a:cs typeface="Arial" panose="020B0604020202020204"/>
              </a:rPr>
              <a:t>GOUGING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are </a:t>
            </a:r>
            <a:r>
              <a:rPr sz="2000" spc="-10" noProof="1" dirty="0">
                <a:latin typeface="Arial" panose="020B0604020202020204"/>
                <a:ea typeface="+mn-ea"/>
                <a:cs typeface="Arial" panose="020B0604020202020204"/>
              </a:rPr>
              <a:t>two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important</a:t>
            </a:r>
            <a:r>
              <a:rPr sz="2000" spc="-1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operations</a:t>
            </a:r>
            <a:endParaRPr sz="2000" noProof="1">
              <a:latin typeface="Arial" panose="020B0604020202020204"/>
              <a:cs typeface="Arial" panose="020B0604020202020204"/>
            </a:endParaRPr>
          </a:p>
          <a:p>
            <a:pPr marL="12700" marR="164465" fontAlgn="auto">
              <a:lnSpc>
                <a:spcPts val="1920"/>
              </a:lnSpc>
              <a:spcBef>
                <a:spcPts val="485"/>
              </a:spcBef>
            </a:pPr>
            <a:r>
              <a:rPr sz="2000" b="1" spc="-5" noProof="1" dirty="0">
                <a:latin typeface="Arial" panose="020B0604020202020204"/>
                <a:ea typeface="+mn-ea"/>
                <a:cs typeface="Arial" panose="020B0604020202020204"/>
              </a:rPr>
              <a:t>Piercing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,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used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to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cut a hole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at the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centre of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the plate or away  from the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edge of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the</a:t>
            </a:r>
            <a:r>
              <a:rPr sz="2000" spc="-2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plate</a:t>
            </a:r>
            <a:endParaRPr sz="2000" noProof="1">
              <a:latin typeface="Arial" panose="020B0604020202020204"/>
              <a:cs typeface="Arial" panose="020B0604020202020204"/>
            </a:endParaRPr>
          </a:p>
          <a:p>
            <a:pPr marL="12700" fontAlgn="auto">
              <a:spcBef>
                <a:spcPts val="35"/>
              </a:spcBef>
            </a:pPr>
            <a:r>
              <a:rPr sz="2000" b="1" spc="-5" noProof="1" dirty="0">
                <a:latin typeface="Arial" panose="020B0604020202020204"/>
                <a:ea typeface="+mn-ea"/>
                <a:cs typeface="Arial" panose="020B0604020202020204"/>
              </a:rPr>
              <a:t>Gouging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, to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cut a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groove into the steel</a:t>
            </a:r>
            <a:r>
              <a:rPr sz="2000" spc="-2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surface</a:t>
            </a:r>
            <a:endParaRPr sz="200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59125" y="1000125"/>
            <a:ext cx="2822575" cy="514350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2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GAS</a:t>
            </a:r>
            <a:r>
              <a:rPr kumimoji="0" sz="3200" b="1" i="0" u="none" strike="noStrike" kern="0" cap="none" spc="-9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32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CUTTING</a:t>
            </a:r>
            <a:endParaRPr kumimoji="0" sz="3200" b="1" i="0" u="none" strike="noStrike" kern="0" cap="none" spc="-5" normalizeH="0" baseline="0" noProof="1" dirty="0">
              <a:solidFill>
                <a:schemeClr val="tx1"/>
              </a:solidFill>
              <a:latin typeface="Arial" panose="020B0604020202020204"/>
              <a:ea typeface="+mj-ea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/>
          <p:nvPr/>
        </p:nvSpPr>
        <p:spPr>
          <a:xfrm>
            <a:off x="1374775" y="1862138"/>
            <a:ext cx="7097713" cy="4313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 fontAlgn="auto">
              <a:spcBef>
                <a:spcPts val="100"/>
              </a:spcBef>
              <a:buFont typeface="Arial" panose="020B0604020202020204"/>
              <a:buChar char="–"/>
              <a:tabLst>
                <a:tab pos="298450" algn="l"/>
              </a:tabLst>
            </a:pP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Welding is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a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materials 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joining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process which  produces coalescence of materials by heating  them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to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suitable temperatures with or without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the  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application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of pressure or by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the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application of  pressure 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alone, and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with or without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the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use of filler  material.</a:t>
            </a:r>
            <a:endParaRPr sz="2400" noProof="1">
              <a:latin typeface="Arial" panose="020B0604020202020204"/>
              <a:cs typeface="Arial" panose="020B0604020202020204"/>
            </a:endParaRPr>
          </a:p>
          <a:p>
            <a:pPr fontAlgn="auto">
              <a:spcBef>
                <a:spcPts val="10"/>
              </a:spcBef>
              <a:buChar char="–"/>
            </a:pPr>
            <a:endParaRPr sz="3450" noProof="1">
              <a:latin typeface="Times New Roman" panose="02020603050405020304"/>
              <a:cs typeface="Times New Roman" panose="02020603050405020304"/>
            </a:endParaRPr>
          </a:p>
          <a:p>
            <a:pPr marL="298450" indent="-285750" fontAlgn="auto">
              <a:buChar char="–"/>
              <a:tabLst>
                <a:tab pos="297815" algn="l"/>
                <a:tab pos="298450" algn="l"/>
              </a:tabLst>
            </a:pP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Welding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is used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for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making permanent</a:t>
            </a:r>
            <a:r>
              <a:rPr sz="2000" spc="-1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joints.</a:t>
            </a:r>
            <a:endParaRPr sz="2000" noProof="1">
              <a:latin typeface="Arial" panose="020B0604020202020204"/>
              <a:cs typeface="Arial" panose="020B0604020202020204"/>
            </a:endParaRPr>
          </a:p>
          <a:p>
            <a:pPr marL="297815" marR="196850" indent="-285750" fontAlgn="auto">
              <a:spcBef>
                <a:spcPts val="500"/>
              </a:spcBef>
              <a:buChar char="–"/>
              <a:tabLst>
                <a:tab pos="297815" algn="l"/>
                <a:tab pos="298450" algn="l"/>
              </a:tabLst>
            </a:pP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It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is used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in the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manufacture of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automobile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bodies, aircraft 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frames, railway wagons, machine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frames, structural works,  tanks,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furniture,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boilers, general repair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work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and ship 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building.</a:t>
            </a:r>
            <a:endParaRPr sz="200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9800" y="558800"/>
            <a:ext cx="2184400" cy="574675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600" b="1" i="0" u="none" strike="noStrike" kern="0" cap="none" spc="5" normalizeH="0" baseline="0" noProof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ea typeface="+mj-ea"/>
                <a:cs typeface="Arial" panose="020B0604020202020204"/>
              </a:rPr>
              <a:t>W</a:t>
            </a:r>
            <a:r>
              <a:rPr kumimoji="0" sz="3600" b="1" i="0" u="none" strike="noStrike" kern="0" cap="none" spc="-5" normalizeH="0" baseline="0" noProof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ea typeface="+mj-ea"/>
                <a:cs typeface="Arial" panose="020B0604020202020204"/>
              </a:rPr>
              <a:t>E</a:t>
            </a:r>
            <a:r>
              <a:rPr kumimoji="0" sz="3600" b="1" i="0" u="none" strike="noStrike" kern="0" cap="none" spc="-15" normalizeH="0" baseline="0" noProof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ea typeface="+mj-ea"/>
                <a:cs typeface="Arial" panose="020B0604020202020204"/>
              </a:rPr>
              <a:t>L</a:t>
            </a:r>
            <a:r>
              <a:rPr kumimoji="0" sz="3600" b="1" i="0" u="none" strike="noStrike" kern="0" cap="none" spc="5" normalizeH="0" baseline="0" noProof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ea typeface="+mj-ea"/>
                <a:cs typeface="Arial" panose="020B0604020202020204"/>
              </a:rPr>
              <a:t>D</a:t>
            </a:r>
            <a:r>
              <a:rPr kumimoji="0" sz="3600" b="1" i="0" u="none" strike="noStrike" kern="0" cap="none" spc="-15" normalizeH="0" baseline="0" noProof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ea typeface="+mj-ea"/>
                <a:cs typeface="Arial" panose="020B0604020202020204"/>
              </a:rPr>
              <a:t>I</a:t>
            </a:r>
            <a:r>
              <a:rPr kumimoji="0" sz="3600" b="1" i="0" u="none" strike="noStrike" kern="0" cap="none" spc="5" normalizeH="0" baseline="0" noProof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ea typeface="+mj-ea"/>
                <a:cs typeface="Arial" panose="020B0604020202020204"/>
              </a:rPr>
              <a:t>N</a:t>
            </a:r>
            <a:r>
              <a:rPr kumimoji="0" sz="3600" b="1" i="0" u="none" strike="noStrike" kern="0" cap="none" spc="0" normalizeH="0" baseline="0" noProof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ea typeface="+mj-ea"/>
                <a:cs typeface="Arial" panose="020B0604020202020204"/>
              </a:rPr>
              <a:t>G</a:t>
            </a:r>
            <a:endParaRPr kumimoji="0" sz="3600" b="1" i="0" u="none" strike="noStrike" kern="0" cap="none" spc="0" normalizeH="0" baseline="0" noProof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/>
              <a:ea typeface="+mj-ea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5925" y="771525"/>
            <a:ext cx="3232150" cy="514350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200" b="1" i="0" u="none" strike="noStrike" kern="0" cap="none" spc="-1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GAS</a:t>
            </a:r>
            <a:r>
              <a:rPr kumimoji="0" sz="3200" b="1" i="0" u="none" strike="noStrike" kern="0" cap="none" spc="-6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32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CUTTING</a:t>
            </a:r>
            <a:r>
              <a:rPr kumimoji="0" sz="32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…</a:t>
            </a:r>
            <a:endParaRPr kumimoji="0" sz="3200" b="0" i="0" u="none" strike="noStrike" kern="0" cap="none" spc="-5" normalizeH="0" baseline="0" noProof="1" dirty="0">
              <a:solidFill>
                <a:schemeClr val="tx1"/>
              </a:solidFill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25602" name="object 3"/>
          <p:cNvSpPr/>
          <p:nvPr/>
        </p:nvSpPr>
        <p:spPr>
          <a:xfrm>
            <a:off x="838200" y="1658938"/>
            <a:ext cx="3733800" cy="3370262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wrap="square" lIns="0" tIns="0" rIns="0" bIns="0" anchor="t" anchorCtr="0"/>
          <a:p>
            <a:endParaRPr lang="en-US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25603" name="object 4"/>
          <p:cNvSpPr/>
          <p:nvPr/>
        </p:nvSpPr>
        <p:spPr>
          <a:xfrm>
            <a:off x="5105400" y="1758950"/>
            <a:ext cx="3657600" cy="327025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wrap="square" lIns="0" tIns="0" rIns="0" bIns="0" anchor="t" anchorCtr="0"/>
          <a:p>
            <a:endParaRPr lang="en-US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7613" y="5386388"/>
            <a:ext cx="2498725" cy="3111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fontAlgn="auto">
              <a:spcBef>
                <a:spcPts val="160"/>
              </a:spcBef>
            </a:pPr>
            <a:r>
              <a:rPr b="1" spc="-30" noProof="1" dirty="0">
                <a:latin typeface="Arial" panose="020B0604020202020204"/>
                <a:ea typeface="+mn-ea"/>
                <a:cs typeface="Arial" panose="020B0604020202020204"/>
              </a:rPr>
              <a:t>Aut</a:t>
            </a:r>
            <a:r>
              <a:rPr sz="2700" b="1" spc="-44" baseline="2000" noProof="1" dirty="0">
                <a:latin typeface="Arial" panose="020B0604020202020204"/>
                <a:ea typeface="+mn-ea"/>
                <a:cs typeface="Arial" panose="020B0604020202020204"/>
              </a:rPr>
              <a:t>oma</a:t>
            </a:r>
            <a:r>
              <a:rPr sz="2700" b="1" spc="-44" baseline="3000" noProof="1" dirty="0">
                <a:latin typeface="Arial" panose="020B0604020202020204"/>
                <a:ea typeface="+mn-ea"/>
                <a:cs typeface="Arial" panose="020B0604020202020204"/>
              </a:rPr>
              <a:t>tic </a:t>
            </a:r>
            <a:r>
              <a:rPr sz="2700" b="1" spc="-30" baseline="3000" noProof="1" dirty="0">
                <a:latin typeface="Arial" panose="020B0604020202020204"/>
                <a:ea typeface="+mn-ea"/>
                <a:cs typeface="Arial" panose="020B0604020202020204"/>
              </a:rPr>
              <a:t>G</a:t>
            </a:r>
            <a:r>
              <a:rPr sz="2700" b="1" spc="-30" baseline="5000" noProof="1" dirty="0">
                <a:latin typeface="Arial" panose="020B0604020202020204"/>
                <a:ea typeface="+mn-ea"/>
                <a:cs typeface="Arial" panose="020B0604020202020204"/>
              </a:rPr>
              <a:t>as</a:t>
            </a:r>
            <a:r>
              <a:rPr sz="2700" b="1" spc="-112" baseline="500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700" b="1" spc="-30" baseline="5000" noProof="1" dirty="0">
                <a:latin typeface="Arial" panose="020B0604020202020204"/>
                <a:ea typeface="+mn-ea"/>
                <a:cs typeface="Arial" panose="020B0604020202020204"/>
              </a:rPr>
              <a:t>Cu</a:t>
            </a:r>
            <a:r>
              <a:rPr sz="2700" b="1" spc="-30" baseline="6000" noProof="1" dirty="0">
                <a:latin typeface="Arial" panose="020B0604020202020204"/>
                <a:ea typeface="+mn-ea"/>
                <a:cs typeface="Arial" panose="020B0604020202020204"/>
              </a:rPr>
              <a:t>tting</a:t>
            </a:r>
            <a:endParaRPr sz="2700" baseline="600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605" name="object 6"/>
          <p:cNvSpPr/>
          <p:nvPr/>
        </p:nvSpPr>
        <p:spPr>
          <a:xfrm>
            <a:off x="1233488" y="5624513"/>
            <a:ext cx="2471737" cy="31750"/>
          </a:xfrm>
          <a:custGeom>
            <a:avLst/>
            <a:gdLst/>
            <a:ahLst/>
            <a:cxnLst/>
            <a:pathLst>
              <a:path w="2471420" h="30479">
                <a:moveTo>
                  <a:pt x="0" y="30176"/>
                </a:moveTo>
                <a:lnTo>
                  <a:pt x="2471222" y="0"/>
                </a:lnTo>
              </a:path>
            </a:pathLst>
          </a:custGeom>
          <a:noFill/>
          <a:ln w="12699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5640388" y="5299075"/>
            <a:ext cx="2173288" cy="300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</a:pPr>
            <a:r>
              <a:rPr b="1" u="sng" noProof="1" dirty="0">
                <a:uFill>
                  <a:solidFill>
                    <a:srgbClr val="000000"/>
                  </a:solidFill>
                </a:uFill>
                <a:latin typeface="Arial" panose="020B0604020202020204"/>
                <a:ea typeface="+mn-ea"/>
                <a:cs typeface="Arial" panose="020B0604020202020204"/>
              </a:rPr>
              <a:t>Manual </a:t>
            </a:r>
            <a:r>
              <a:rPr b="1" u="sng" spc="-5" noProof="1" dirty="0">
                <a:uFill>
                  <a:solidFill>
                    <a:srgbClr val="000000"/>
                  </a:solidFill>
                </a:uFill>
                <a:latin typeface="Arial" panose="020B0604020202020204"/>
                <a:ea typeface="+mn-ea"/>
                <a:cs typeface="Arial" panose="020B0604020202020204"/>
              </a:rPr>
              <a:t>Gas</a:t>
            </a:r>
            <a:r>
              <a:rPr b="1" u="sng" spc="-85" noProof="1" dirty="0">
                <a:uFill>
                  <a:solidFill>
                    <a:srgbClr val="000000"/>
                  </a:solidFill>
                </a:u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b="1" u="sng" noProof="1" dirty="0">
                <a:uFill>
                  <a:solidFill>
                    <a:srgbClr val="000000"/>
                  </a:solidFill>
                </a:uFill>
                <a:latin typeface="Arial" panose="020B0604020202020204"/>
                <a:ea typeface="+mn-ea"/>
                <a:cs typeface="Arial" panose="020B0604020202020204"/>
              </a:rPr>
              <a:t>Cutting</a:t>
            </a:r>
            <a:endParaRPr noProof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5038" y="588963"/>
            <a:ext cx="2193925" cy="512763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2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Weld</a:t>
            </a:r>
            <a:r>
              <a:rPr kumimoji="0" sz="3200" b="1" i="0" u="none" strike="noStrike" kern="0" cap="none" spc="-8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3200" b="1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joints</a:t>
            </a:r>
            <a:endParaRPr kumimoji="0" sz="3200" b="1" i="0" u="none" strike="noStrike" kern="0" cap="none" spc="0" normalizeH="0" baseline="0" noProof="1" dirty="0">
              <a:solidFill>
                <a:schemeClr val="tx1"/>
              </a:solidFill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26626" name="object 3"/>
          <p:cNvSpPr/>
          <p:nvPr/>
        </p:nvSpPr>
        <p:spPr>
          <a:xfrm>
            <a:off x="1631950" y="1371600"/>
            <a:ext cx="6140450" cy="49530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wrap="square" lIns="0" tIns="0" rIns="0" bIns="0" anchor="t" anchorCtr="0"/>
          <a:p>
            <a:endParaRPr lang="en-US">
              <a:latin typeface="Calibri" panose="020F050202020403020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13" y="719138"/>
            <a:ext cx="4340225" cy="512763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200" b="1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Brazing and</a:t>
            </a:r>
            <a:r>
              <a:rPr kumimoji="0" sz="3200" b="1" i="0" u="none" strike="noStrike" kern="0" cap="none" spc="-8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32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Soldering</a:t>
            </a:r>
            <a:endParaRPr kumimoji="0" sz="3200" b="1" i="0" u="none" strike="noStrike" kern="0" cap="none" spc="-5" normalizeH="0" baseline="0" noProof="1" dirty="0">
              <a:solidFill>
                <a:schemeClr val="tx1"/>
              </a:solidFill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27650" name="object 3"/>
          <p:cNvSpPr txBox="1"/>
          <p:nvPr/>
        </p:nvSpPr>
        <p:spPr>
          <a:xfrm>
            <a:off x="536575" y="930275"/>
            <a:ext cx="131763" cy="3905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4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4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475" y="947738"/>
            <a:ext cx="1141413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</a:pPr>
            <a:r>
              <a:rPr sz="2400" b="1" u="heavy" spc="-5" noProof="1" dirty="0">
                <a:uFill>
                  <a:solidFill>
                    <a:srgbClr val="000000"/>
                  </a:solidFill>
                </a:uFill>
                <a:latin typeface="Arial" panose="020B0604020202020204"/>
                <a:ea typeface="+mn-ea"/>
                <a:cs typeface="Arial" panose="020B0604020202020204"/>
              </a:rPr>
              <a:t>B</a:t>
            </a:r>
            <a:r>
              <a:rPr sz="2400" b="1" u="heavy" spc="-10" noProof="1" dirty="0">
                <a:uFill>
                  <a:solidFill>
                    <a:srgbClr val="000000"/>
                  </a:solidFill>
                </a:uFill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sz="2400" b="1" u="heavy" noProof="1" dirty="0">
                <a:uFill>
                  <a:solidFill>
                    <a:srgbClr val="000000"/>
                  </a:solidFill>
                </a:u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sz="2400" b="1" u="heavy" spc="-10" noProof="1" dirty="0">
                <a:uFill>
                  <a:solidFill>
                    <a:srgbClr val="000000"/>
                  </a:solidFill>
                </a:uFill>
                <a:latin typeface="Arial" panose="020B0604020202020204"/>
                <a:ea typeface="+mn-ea"/>
                <a:cs typeface="Arial" panose="020B0604020202020204"/>
              </a:rPr>
              <a:t>z</a:t>
            </a:r>
            <a:r>
              <a:rPr sz="2400" b="1" u="heavy" spc="10" noProof="1" dirty="0">
                <a:uFill>
                  <a:solidFill>
                    <a:srgbClr val="000000"/>
                  </a:solidFill>
                </a:u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sz="2400" b="1" u="heavy" spc="-10" noProof="1" dirty="0">
                <a:uFill>
                  <a:solidFill>
                    <a:srgbClr val="000000"/>
                  </a:solidFill>
                </a:u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sz="2400" b="1" u="heavy" noProof="1" dirty="0">
                <a:uFill>
                  <a:solidFill>
                    <a:srgbClr val="000000"/>
                  </a:solidFill>
                </a:uFill>
                <a:latin typeface="Arial" panose="020B0604020202020204"/>
                <a:ea typeface="+mn-ea"/>
                <a:cs typeface="Arial" panose="020B0604020202020204"/>
              </a:rPr>
              <a:t>g</a:t>
            </a:r>
            <a:endParaRPr sz="240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475" y="1498600"/>
            <a:ext cx="7702550" cy="16097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571500" fontAlgn="auto">
              <a:lnSpc>
                <a:spcPct val="102000"/>
              </a:lnSpc>
              <a:spcBef>
                <a:spcPts val="280"/>
              </a:spcBef>
              <a:tabLst>
                <a:tab pos="843280" algn="l"/>
                <a:tab pos="5431790" algn="l"/>
              </a:tabLst>
            </a:pP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It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is a low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temperature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joining process. It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is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performed at 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temperatures above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840º F and it generally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affords strengths 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comparable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to those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of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the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metal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which</a:t>
            </a:r>
            <a:r>
              <a:rPr sz="2000" spc="2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it</a:t>
            </a:r>
            <a:r>
              <a:rPr sz="2000" spc="-1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joins.	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It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is low 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temperature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in that it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is done below the melting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point of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the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base 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metal.	It is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achieved by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diffusion without fusion (melting)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of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the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 base</a:t>
            </a:r>
            <a:endParaRPr sz="200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3613" y="3971925"/>
            <a:ext cx="4087813" cy="161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 fontAlgn="auto">
              <a:spcBef>
                <a:spcPts val="100"/>
              </a:spcBef>
            </a:pPr>
            <a:r>
              <a:rPr sz="2400" b="1" spc="-5" noProof="1" dirty="0">
                <a:latin typeface="Arial" panose="020B0604020202020204"/>
                <a:ea typeface="+mn-ea"/>
                <a:cs typeface="Arial" panose="020B0604020202020204"/>
              </a:rPr>
              <a:t>Brazing </a:t>
            </a:r>
            <a:r>
              <a:rPr sz="2400" b="1" spc="-10" noProof="1" dirty="0">
                <a:latin typeface="Arial" panose="020B0604020202020204"/>
                <a:ea typeface="+mn-ea"/>
                <a:cs typeface="Arial" panose="020B0604020202020204"/>
              </a:rPr>
              <a:t>can </a:t>
            </a:r>
            <a:r>
              <a:rPr sz="2400" b="1" noProof="1" dirty="0">
                <a:latin typeface="Arial" panose="020B0604020202020204"/>
                <a:ea typeface="+mn-ea"/>
                <a:cs typeface="Arial" panose="020B0604020202020204"/>
              </a:rPr>
              <a:t>be </a:t>
            </a:r>
            <a:r>
              <a:rPr sz="2400" b="1" spc="-5" noProof="1" dirty="0">
                <a:latin typeface="Arial" panose="020B0604020202020204"/>
                <a:ea typeface="+mn-ea"/>
                <a:cs typeface="Arial" panose="020B0604020202020204"/>
              </a:rPr>
              <a:t>classified</a:t>
            </a:r>
            <a:r>
              <a:rPr sz="2400" b="1" spc="-6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400" b="1" spc="-5" noProof="1" dirty="0">
                <a:latin typeface="Arial" panose="020B0604020202020204"/>
                <a:ea typeface="+mn-ea"/>
                <a:cs typeface="Arial" panose="020B0604020202020204"/>
              </a:rPr>
              <a:t>as</a:t>
            </a:r>
            <a:endParaRPr sz="2400" noProof="1">
              <a:latin typeface="Arial" panose="020B0604020202020204"/>
              <a:cs typeface="Arial" panose="020B0604020202020204"/>
            </a:endParaRPr>
          </a:p>
          <a:p>
            <a:pPr marL="1075055" marR="1066165" indent="-635" algn="ctr" fontAlgn="auto"/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Torch brazing  Dip brazing  Furnace brazing 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Induction</a:t>
            </a:r>
            <a:r>
              <a:rPr sz="2000" spc="-6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brazing</a:t>
            </a:r>
            <a:endParaRPr sz="2000" noProof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3775" y="498475"/>
            <a:ext cx="2073275" cy="695325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4400" b="1" i="0" u="heavy" strike="noStrike" kern="0" cap="none" spc="-5" normalizeH="0" baseline="0" noProof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" panose="020B0604020202020204"/>
                <a:ea typeface="+mj-ea"/>
                <a:cs typeface="Arial" panose="020B0604020202020204"/>
              </a:rPr>
              <a:t>B</a:t>
            </a:r>
            <a:r>
              <a:rPr kumimoji="0" sz="4400" b="1" i="0" u="heavy" strike="noStrike" kern="0" cap="none" spc="0" normalizeH="0" baseline="0" noProof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" panose="020B0604020202020204"/>
                <a:ea typeface="+mj-ea"/>
                <a:cs typeface="Arial" panose="020B0604020202020204"/>
              </a:rPr>
              <a:t>r</a:t>
            </a:r>
            <a:r>
              <a:rPr kumimoji="0" sz="4400" b="1" i="0" u="heavy" strike="noStrike" kern="0" cap="none" spc="-5" normalizeH="0" baseline="0" noProof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" panose="020B0604020202020204"/>
                <a:ea typeface="+mj-ea"/>
                <a:cs typeface="Arial" panose="020B0604020202020204"/>
              </a:rPr>
              <a:t>a</a:t>
            </a:r>
            <a:r>
              <a:rPr kumimoji="0" sz="4400" b="1" i="0" u="heavy" strike="noStrike" kern="0" cap="none" spc="0" normalizeH="0" baseline="0" noProof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" panose="020B0604020202020204"/>
                <a:ea typeface="+mj-ea"/>
                <a:cs typeface="Arial" panose="020B0604020202020204"/>
              </a:rPr>
              <a:t>z</a:t>
            </a:r>
            <a:r>
              <a:rPr kumimoji="0" sz="4400" b="1" i="0" u="heavy" strike="noStrike" kern="0" cap="none" spc="-5" normalizeH="0" baseline="0" noProof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" panose="020B0604020202020204"/>
                <a:ea typeface="+mj-ea"/>
                <a:cs typeface="Arial" panose="020B0604020202020204"/>
              </a:rPr>
              <a:t>ing</a:t>
            </a:r>
            <a:endParaRPr kumimoji="0" sz="4400" b="1" i="0" u="none" strike="noStrike" kern="0" cap="none" spc="0" normalizeH="0" baseline="0" noProof="1">
              <a:solidFill>
                <a:schemeClr val="tx1"/>
              </a:solidFill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28674" name="object 3"/>
          <p:cNvSpPr/>
          <p:nvPr/>
        </p:nvSpPr>
        <p:spPr>
          <a:xfrm>
            <a:off x="1447800" y="2108200"/>
            <a:ext cx="5562600" cy="36830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wrap="square" lIns="0" tIns="0" rIns="0" bIns="0" anchor="t" anchorCtr="0"/>
          <a:p>
            <a:endParaRPr lang="en-US">
              <a:latin typeface="Calibri" panose="020F050202020403020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2825" y="833438"/>
            <a:ext cx="4289425" cy="877888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2800" b="1" i="0" u="none" strike="noStrike" kern="0" cap="none" spc="-1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Advantages</a:t>
            </a:r>
            <a:endParaRPr kumimoji="0" sz="2800" b="1" i="0" u="none" strike="noStrike" kern="0" cap="none" spc="0" normalizeH="0" baseline="0" noProof="1">
              <a:solidFill>
                <a:schemeClr val="tx1"/>
              </a:solidFill>
              <a:latin typeface="Arial" panose="020B0604020202020204"/>
              <a:ea typeface="+mj-ea"/>
              <a:cs typeface="Arial" panose="020B0604020202020204"/>
            </a:endParaRPr>
          </a:p>
          <a:p>
            <a:pPr marL="141605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2800" b="1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&amp;</a:t>
            </a:r>
            <a:r>
              <a:rPr kumimoji="0" sz="2800" b="1" i="0" u="none" strike="noStrike" kern="0" cap="none" spc="-4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2800" b="1" i="0" u="none" strike="noStrike" kern="0" cap="none" spc="-1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Disadvantages</a:t>
            </a:r>
            <a:endParaRPr kumimoji="0" sz="2800" b="1" i="0" u="none" strike="noStrike" kern="0" cap="none" spc="0" normalizeH="0" baseline="0" noProof="1">
              <a:solidFill>
                <a:schemeClr val="tx1"/>
              </a:solidFill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558925"/>
            <a:ext cx="1749425" cy="3921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</a:pPr>
            <a:r>
              <a:rPr sz="2400" b="1" spc="-10" noProof="1" dirty="0">
                <a:latin typeface="Arial" panose="020B0604020202020204"/>
                <a:ea typeface="+mn-ea"/>
                <a:cs typeface="Arial" panose="020B0604020202020204"/>
              </a:rPr>
              <a:t>Advantages</a:t>
            </a:r>
            <a:endParaRPr sz="240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699" name="object 4"/>
          <p:cNvSpPr txBox="1"/>
          <p:nvPr/>
        </p:nvSpPr>
        <p:spPr>
          <a:xfrm>
            <a:off x="536575" y="2282825"/>
            <a:ext cx="114300" cy="12509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15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25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25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29700" name="object 5"/>
          <p:cNvSpPr txBox="1"/>
          <p:nvPr/>
        </p:nvSpPr>
        <p:spPr>
          <a:xfrm>
            <a:off x="536575" y="3754438"/>
            <a:ext cx="114300" cy="330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/>
        <p:txBody>
          <a:bodyPr vert="horz" wrap="square" lIns="0" tIns="10160" rIns="0" bIns="0" rtlCol="0">
            <a:spAutoFit/>
          </a:bodyPr>
          <a:lstStyle/>
          <a:p>
            <a:pPr marL="38735" marR="5080" indent="0" algn="l" defTabSz="914400" rtl="0" eaLnBrk="1" fontAlgn="auto" latinLnBrk="0" hangingPunct="1">
              <a:lnSpc>
                <a:spcPct val="101000"/>
              </a:lnSpc>
              <a:spcBef>
                <a:spcPts val="8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Dissimilar metals which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canot be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welded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can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be joined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by brazing  Very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thin metals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can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be joined</a:t>
            </a:r>
            <a:endParaRPr kumimoji="0" sz="2000" b="0" i="0" u="none" strike="noStrike" kern="0" cap="none" spc="-5" normalizeH="0" baseline="0" noProof="1" dirty="0">
              <a:solidFill>
                <a:schemeClr val="tx1"/>
              </a:solidFill>
              <a:latin typeface="Arial" panose="020B0604020202020204"/>
              <a:ea typeface="+mn-ea"/>
              <a:cs typeface="Arial" panose="020B0604020202020204"/>
            </a:endParaRPr>
          </a:p>
          <a:p>
            <a:pPr marL="38735" marR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2000" b="0" i="0" u="none" strike="noStrike" kern="0" cap="none" spc="-1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Metals with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different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thickness can be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joined</a:t>
            </a:r>
            <a:r>
              <a:rPr kumimoji="0" sz="2000" b="0" i="0" u="none" strike="noStrike" kern="0" cap="none" spc="1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easily</a:t>
            </a:r>
            <a:endParaRPr kumimoji="0" sz="2000" b="0" i="0" u="none" strike="noStrike" kern="0" cap="none" spc="0" normalizeH="0" baseline="0" noProof="1" dirty="0">
              <a:solidFill>
                <a:schemeClr val="tx1"/>
              </a:solidFill>
              <a:latin typeface="Arial" panose="020B0604020202020204"/>
              <a:ea typeface="+mn-ea"/>
              <a:cs typeface="Arial" panose="020B0604020202020204"/>
            </a:endParaRPr>
          </a:p>
          <a:p>
            <a:pPr marL="38735" marR="297180" indent="0" algn="l" defTabSz="914400" rtl="0" eaLnBrk="1" fontAlgn="auto" latinLnBrk="0" hangingPunct="1">
              <a:lnSpc>
                <a:spcPts val="1920"/>
              </a:lnSpc>
              <a:spcBef>
                <a:spcPts val="47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In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brazing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thermal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stresses are not produced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in the work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piece.  Hence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there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is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no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distortion</a:t>
            </a:r>
            <a:endParaRPr kumimoji="0" sz="2000" b="0" i="0" u="none" strike="noStrike" kern="0" cap="none" spc="-5" normalizeH="0" baseline="0" noProof="1" dirty="0">
              <a:solidFill>
                <a:schemeClr val="tx1"/>
              </a:solidFill>
              <a:latin typeface="Arial" panose="020B0604020202020204"/>
              <a:ea typeface="+mn-ea"/>
              <a:cs typeface="Arial" panose="020B0604020202020204"/>
            </a:endParaRPr>
          </a:p>
          <a:p>
            <a:pPr marL="38735" marR="592455" indent="0" algn="l" defTabSz="914400" rtl="0" eaLnBrk="1" fontAlgn="auto" latinLnBrk="0" hangingPunct="1">
              <a:lnSpc>
                <a:spcPct val="80000"/>
              </a:lnSpc>
              <a:spcBef>
                <a:spcPts val="51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Using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this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process, carbides tips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are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brazed </a:t>
            </a:r>
            <a:r>
              <a:rPr kumimoji="0" sz="20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on the steel tool  </a:t>
            </a:r>
            <a:r>
              <a:rPr kumimoji="0" sz="20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rPr>
              <a:t>holders</a:t>
            </a:r>
            <a:endParaRPr kumimoji="0" sz="2000" b="0" i="0" u="none" strike="noStrike" kern="0" cap="none" spc="0" normalizeH="0" baseline="0" noProof="1" dirty="0">
              <a:solidFill>
                <a:schemeClr val="tx1"/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575" y="4625975"/>
            <a:ext cx="2173288" cy="3921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</a:pPr>
            <a:r>
              <a:rPr sz="2400" b="1" spc="-5" noProof="1" dirty="0"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sz="2400" b="1" noProof="1" dirty="0"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sz="2400" b="1" spc="-10" noProof="1" dirty="0">
                <a:latin typeface="Arial" panose="020B0604020202020204"/>
                <a:ea typeface="+mn-ea"/>
                <a:cs typeface="Arial" panose="020B0604020202020204"/>
              </a:rPr>
              <a:t>sa</a:t>
            </a:r>
            <a:r>
              <a:rPr sz="2400" b="1" noProof="1" dirty="0"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sz="2400" b="1" spc="-10" noProof="1" dirty="0">
                <a:latin typeface="Arial" panose="020B0604020202020204"/>
                <a:ea typeface="+mn-ea"/>
                <a:cs typeface="Arial" panose="020B0604020202020204"/>
              </a:rPr>
              <a:t>va</a:t>
            </a:r>
            <a:r>
              <a:rPr sz="2400" b="1" noProof="1" dirty="0">
                <a:latin typeface="Arial" panose="020B0604020202020204"/>
                <a:ea typeface="+mn-ea"/>
                <a:cs typeface="Arial" panose="020B0604020202020204"/>
              </a:rPr>
              <a:t>nt</a:t>
            </a:r>
            <a:r>
              <a:rPr sz="2400" b="1" spc="-5" noProof="1" dirty="0"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sz="2400" b="1" noProof="1" dirty="0">
                <a:latin typeface="Arial" panose="020B0604020202020204"/>
                <a:ea typeface="+mn-ea"/>
                <a:cs typeface="Arial" panose="020B0604020202020204"/>
              </a:rPr>
              <a:t>g</a:t>
            </a:r>
            <a:r>
              <a:rPr sz="2400" b="1" spc="-10" noProof="1" dirty="0"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sz="2400" b="1" noProof="1" dirty="0">
                <a:latin typeface="Arial" panose="020B0604020202020204"/>
                <a:ea typeface="+mn-ea"/>
                <a:cs typeface="Arial" panose="020B0604020202020204"/>
              </a:rPr>
              <a:t>s</a:t>
            </a:r>
            <a:endParaRPr sz="240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703" name="object 8"/>
          <p:cNvSpPr txBox="1"/>
          <p:nvPr/>
        </p:nvSpPr>
        <p:spPr>
          <a:xfrm>
            <a:off x="536575" y="5348288"/>
            <a:ext cx="114300" cy="9445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25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25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9475" y="5362575"/>
            <a:ext cx="6270625" cy="944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fontAlgn="auto">
              <a:spcBef>
                <a:spcPts val="100"/>
              </a:spcBef>
            </a:pP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Brazed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joints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have lesser strength compared to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welding  Joint preparation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cost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is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more</a:t>
            </a:r>
            <a:endParaRPr sz="2000" noProof="1">
              <a:latin typeface="Arial" panose="020B0604020202020204"/>
              <a:cs typeface="Arial" panose="020B0604020202020204"/>
            </a:endParaRPr>
          </a:p>
          <a:p>
            <a:pPr marL="12700" fontAlgn="auto">
              <a:spcBef>
                <a:spcPts val="30"/>
              </a:spcBef>
            </a:pP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Can be used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for thin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sheet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metal</a:t>
            </a:r>
            <a:r>
              <a:rPr sz="2000" spc="-2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sections</a:t>
            </a:r>
            <a:endParaRPr sz="2000" noProof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300" y="650875"/>
            <a:ext cx="1900238" cy="512763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200" b="1" i="0" u="heavy" strike="noStrike" kern="0" cap="none" spc="-5" normalizeH="0" baseline="0" noProof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" panose="020B0604020202020204"/>
                <a:ea typeface="+mj-ea"/>
                <a:cs typeface="Arial" panose="020B0604020202020204"/>
              </a:rPr>
              <a:t>Soldering</a:t>
            </a:r>
            <a:endParaRPr kumimoji="0" sz="3200" b="1" i="0" u="heavy" strike="noStrike" kern="0" cap="none" spc="-5" normalizeH="0" baseline="0" noProof="1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30722" name="object 3"/>
          <p:cNvSpPr txBox="1"/>
          <p:nvPr/>
        </p:nvSpPr>
        <p:spPr>
          <a:xfrm>
            <a:off x="536575" y="1620838"/>
            <a:ext cx="104775" cy="3000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30723" name="object 4"/>
          <p:cNvSpPr txBox="1"/>
          <p:nvPr/>
        </p:nvSpPr>
        <p:spPr>
          <a:xfrm>
            <a:off x="536575" y="2774950"/>
            <a:ext cx="104775" cy="3000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475" y="1633538"/>
            <a:ext cx="3481388" cy="332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1475" fontAlgn="auto">
              <a:spcBef>
                <a:spcPts val="100"/>
              </a:spcBef>
              <a:tabLst>
                <a:tab pos="331470" algn="l"/>
              </a:tabLst>
            </a:pP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It	is </a:t>
            </a:r>
            <a:r>
              <a:rPr noProof="1" dirty="0">
                <a:latin typeface="Arial" panose="020B0604020202020204"/>
                <a:ea typeface="+mn-ea"/>
                <a:cs typeface="Arial" panose="020B0604020202020204"/>
              </a:rPr>
              <a:t>a 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low </a:t>
            </a:r>
            <a:r>
              <a:rPr spc="-10" noProof="1" dirty="0">
                <a:latin typeface="Arial" panose="020B0604020202020204"/>
                <a:ea typeface="+mn-ea"/>
                <a:cs typeface="Arial" panose="020B0604020202020204"/>
              </a:rPr>
              <a:t>temperature joining  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process. </a:t>
            </a:r>
            <a:r>
              <a:rPr noProof="1" dirty="0">
                <a:latin typeface="Arial" panose="020B0604020202020204"/>
                <a:ea typeface="+mn-ea"/>
                <a:cs typeface="Arial" panose="020B0604020202020204"/>
              </a:rPr>
              <a:t>It 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is </a:t>
            </a:r>
            <a:r>
              <a:rPr spc="-10" noProof="1" dirty="0">
                <a:latin typeface="Arial" panose="020B0604020202020204"/>
                <a:ea typeface="+mn-ea"/>
                <a:cs typeface="Arial" panose="020B0604020202020204"/>
              </a:rPr>
              <a:t>performed 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at  temperatures </a:t>
            </a:r>
            <a:r>
              <a:rPr spc="-10" noProof="1" dirty="0">
                <a:latin typeface="Arial" panose="020B0604020202020204"/>
                <a:ea typeface="+mn-ea"/>
                <a:cs typeface="Arial" panose="020B0604020202020204"/>
              </a:rPr>
              <a:t>below 840ºF 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for  </a:t>
            </a:r>
            <a:r>
              <a:rPr spc="-10" noProof="1" dirty="0">
                <a:latin typeface="Arial" panose="020B0604020202020204"/>
                <a:ea typeface="+mn-ea"/>
                <a:cs typeface="Arial" panose="020B0604020202020204"/>
              </a:rPr>
              <a:t>joining.</a:t>
            </a:r>
            <a:endParaRPr noProof="1">
              <a:latin typeface="Arial" panose="020B0604020202020204"/>
              <a:cs typeface="Arial" panose="020B0604020202020204"/>
            </a:endParaRPr>
          </a:p>
          <a:p>
            <a:pPr marL="12700" fontAlgn="auto">
              <a:spcBef>
                <a:spcPts val="450"/>
              </a:spcBef>
            </a:pPr>
            <a:r>
              <a:rPr spc="-10" noProof="1" dirty="0">
                <a:latin typeface="Arial" panose="020B0604020202020204"/>
                <a:ea typeface="+mn-ea"/>
                <a:cs typeface="Arial" panose="020B0604020202020204"/>
              </a:rPr>
              <a:t>Soldering 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is used</a:t>
            </a:r>
            <a:r>
              <a:rPr spc="-1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for,</a:t>
            </a:r>
            <a:endParaRPr noProof="1">
              <a:latin typeface="Arial" panose="020B0604020202020204"/>
              <a:cs typeface="Arial" panose="020B0604020202020204"/>
            </a:endParaRPr>
          </a:p>
          <a:p>
            <a:pPr marL="812165" marR="112395" indent="-228600" fontAlgn="auto">
              <a:spcBef>
                <a:spcPts val="450"/>
              </a:spcBef>
              <a:buChar char="•"/>
              <a:tabLst>
                <a:tab pos="812165" algn="l"/>
                <a:tab pos="812800" algn="l"/>
              </a:tabLst>
            </a:pPr>
            <a:r>
              <a:rPr spc="-10" noProof="1" dirty="0">
                <a:latin typeface="Arial" panose="020B0604020202020204"/>
                <a:ea typeface="+mn-ea"/>
                <a:cs typeface="Arial" panose="020B0604020202020204"/>
              </a:rPr>
              <a:t>Sealing, 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as in automotive  radiators </a:t>
            </a:r>
            <a:r>
              <a:rPr spc="-10" noProof="1" dirty="0">
                <a:latin typeface="Arial" panose="020B0604020202020204"/>
                <a:ea typeface="+mn-ea"/>
                <a:cs typeface="Arial" panose="020B0604020202020204"/>
              </a:rPr>
              <a:t>or 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tin</a:t>
            </a:r>
            <a:r>
              <a:rPr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pc="-10" noProof="1" dirty="0">
                <a:latin typeface="Arial" panose="020B0604020202020204"/>
                <a:ea typeface="+mn-ea"/>
                <a:cs typeface="Arial" panose="020B0604020202020204"/>
              </a:rPr>
              <a:t>cans</a:t>
            </a:r>
            <a:endParaRPr noProof="1">
              <a:latin typeface="Arial" panose="020B0604020202020204"/>
              <a:cs typeface="Arial" panose="020B0604020202020204"/>
            </a:endParaRPr>
          </a:p>
          <a:p>
            <a:pPr marL="812800" indent="-228600" fontAlgn="auto">
              <a:spcBef>
                <a:spcPts val="440"/>
              </a:spcBef>
              <a:buChar char="•"/>
              <a:tabLst>
                <a:tab pos="812165" algn="l"/>
                <a:tab pos="812800" algn="l"/>
              </a:tabLst>
            </a:pP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Electrical</a:t>
            </a:r>
            <a:r>
              <a:rPr spc="-1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pc="-10" noProof="1" dirty="0">
                <a:latin typeface="Arial" panose="020B0604020202020204"/>
                <a:ea typeface="+mn-ea"/>
                <a:cs typeface="Arial" panose="020B0604020202020204"/>
              </a:rPr>
              <a:t>Connections</a:t>
            </a:r>
            <a:endParaRPr noProof="1">
              <a:latin typeface="Arial" panose="020B0604020202020204"/>
              <a:cs typeface="Arial" panose="020B0604020202020204"/>
            </a:endParaRPr>
          </a:p>
          <a:p>
            <a:pPr marL="812165" marR="5080" indent="-228600" fontAlgn="auto">
              <a:spcBef>
                <a:spcPts val="450"/>
              </a:spcBef>
              <a:buChar char="•"/>
              <a:tabLst>
                <a:tab pos="812165" algn="l"/>
                <a:tab pos="812800" algn="l"/>
              </a:tabLst>
            </a:pP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Joining </a:t>
            </a:r>
            <a:r>
              <a:rPr spc="-10" noProof="1" dirty="0">
                <a:latin typeface="Arial" panose="020B0604020202020204"/>
                <a:ea typeface="+mn-ea"/>
                <a:cs typeface="Arial" panose="020B0604020202020204"/>
              </a:rPr>
              <a:t>thermally sensitive  components</a:t>
            </a:r>
            <a:endParaRPr noProof="1">
              <a:latin typeface="Arial" panose="020B0604020202020204"/>
              <a:cs typeface="Arial" panose="020B0604020202020204"/>
            </a:endParaRPr>
          </a:p>
          <a:p>
            <a:pPr marL="812800" indent="-228600" fontAlgn="auto">
              <a:spcBef>
                <a:spcPts val="450"/>
              </a:spcBef>
              <a:buChar char="•"/>
              <a:tabLst>
                <a:tab pos="812165" algn="l"/>
                <a:tab pos="812800" algn="l"/>
              </a:tabLst>
            </a:pP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Joining dissimilar</a:t>
            </a:r>
            <a:r>
              <a:rPr spc="-3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metals</a:t>
            </a:r>
            <a:endParaRPr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725" name="object 6"/>
          <p:cNvSpPr/>
          <p:nvPr/>
        </p:nvSpPr>
        <p:spPr>
          <a:xfrm>
            <a:off x="4648200" y="1676400"/>
            <a:ext cx="3814763" cy="40386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wrap="square" lIns="0" tIns="0" rIns="0" bIns="0" anchor="t" anchorCtr="0"/>
          <a:p>
            <a:endParaRPr lang="en-US">
              <a:latin typeface="Calibri" panose="020F050202020403020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itle 1"/>
          <p:cNvSpPr>
            <a:spLocks noGrp="1"/>
          </p:cNvSpPr>
          <p:nvPr>
            <p:ph type="ctrTitle"/>
          </p:nvPr>
        </p:nvSpPr>
        <p:spPr>
          <a:xfrm>
            <a:off x="685800" y="2125663"/>
            <a:ext cx="7772400" cy="492125"/>
          </a:xfrm>
          <a:ln/>
        </p:spPr>
        <p:txBody>
          <a:bodyPr wrap="square" lIns="0" tIns="0" rIns="0" bIns="0" anchor="t" anchorCtr="0">
            <a:spAutoFit/>
          </a:bodyPr>
          <a:p>
            <a:pPr>
              <a:buClrTx/>
              <a:buSzTx/>
              <a:buFontTx/>
            </a:pPr>
            <a:r>
              <a: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rPr>
              <a:t>Aim:</a:t>
            </a:r>
            <a:r>
              <a:rPr lang="en-US" altLang="zh-CN" sz="3200" b="1">
                <a:solidFill>
                  <a:schemeClr val="tx1"/>
                </a:solidFill>
                <a:latin typeface="Arial" panose="020B0604020202020204"/>
                <a:ea typeface="+mj-ea"/>
                <a:cs typeface="+mj-cs"/>
              </a:rPr>
              <a:t> </a:t>
            </a:r>
            <a:endParaRPr lang="en-US" altLang="zh-CN" sz="3200" b="1">
              <a:solidFill>
                <a:schemeClr val="tx1"/>
              </a:solidFill>
              <a:latin typeface="Arial" panose="020B0604020202020204"/>
              <a:ea typeface="+mj-ea"/>
              <a:cs typeface="+mj-cs"/>
            </a:endParaRPr>
          </a:p>
        </p:txBody>
      </p:sp>
      <p:sp>
        <p:nvSpPr>
          <p:cNvPr id="32770" name="Subtitle 2"/>
          <p:cNvSpPr>
            <a:spLocks noGrp="1"/>
          </p:cNvSpPr>
          <p:nvPr>
            <p:ph type="subTitle" idx="4"/>
          </p:nvPr>
        </p:nvSpPr>
        <p:spPr>
          <a:xfrm>
            <a:off x="1447800" y="2617788"/>
            <a:ext cx="6400800" cy="923290"/>
          </a:xfrm>
          <a:ln/>
        </p:spPr>
        <p:txBody>
          <a:bodyPr wrap="square" lIns="0" tIns="0" rIns="0" bIns="0" anchor="t" anchorCtr="0">
            <a:spAutoFit/>
          </a:bodyPr>
          <a:p>
            <a:pPr indent="0" algn="ctr">
              <a:buClrTx/>
              <a:buSzTx/>
              <a:buFontTx/>
            </a:pPr>
            <a:r>
              <a:rPr lang="en-US" altLang="zh-CN" sz="2000">
                <a:solidFill>
                  <a:schemeClr val="tx1"/>
                </a:solidFill>
                <a:latin typeface="Arial" panose="020B0604020202020204"/>
                <a:sym typeface="+mn-ea"/>
              </a:rPr>
              <a:t>To make a lap joint on the given work pieces using arc welding. </a:t>
            </a:r>
            <a:endParaRPr lang="en-US" altLang="zh-CN" sz="2000">
              <a:solidFill>
                <a:schemeClr val="tx1"/>
              </a:solidFill>
              <a:latin typeface="Arial" panose="020B0604020202020204"/>
              <a:ea typeface="+mn-ea"/>
              <a:cs typeface="+mn-cs"/>
            </a:endParaRPr>
          </a:p>
          <a:p>
            <a:pPr indent="0" algn="ctr">
              <a:buClrTx/>
              <a:buSzTx/>
              <a:buFontTx/>
            </a:pPr>
            <a:endParaRPr lang="en-US" altLang="zh-CN" sz="2000">
              <a:solidFill>
                <a:schemeClr val="tx1"/>
              </a:solidFill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771" name="Text Box 3"/>
          <p:cNvSpPr txBox="1"/>
          <p:nvPr/>
        </p:nvSpPr>
        <p:spPr>
          <a:xfrm>
            <a:off x="381000" y="3289300"/>
            <a:ext cx="2540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b="1">
                <a:latin typeface="Calibri" panose="020F0502020204030204" charset="0"/>
                <a:ea typeface="SimSun" panose="02010600030101010101" pitchFamily="2" charset="-122"/>
              </a:rPr>
              <a:t>Apparatus required:</a:t>
            </a:r>
            <a:r>
              <a:rPr lang="en-US" altLang="zh-CN">
                <a:latin typeface="Calibri" panose="020F0502020204030204" charset="0"/>
                <a:ea typeface="SimSun" panose="02010600030101010101" pitchFamily="2" charset="-122"/>
              </a:rPr>
              <a:t> </a:t>
            </a:r>
            <a:endParaRPr lang="en-US" altLang="zh-CN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32772" name="Text Box 4"/>
          <p:cNvSpPr txBox="1"/>
          <p:nvPr/>
        </p:nvSpPr>
        <p:spPr>
          <a:xfrm>
            <a:off x="1463675" y="3657600"/>
            <a:ext cx="64611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 algn="ctr">
              <a:buClrTx/>
              <a:buSzTx/>
              <a:buFontTx/>
            </a:pPr>
            <a:r>
              <a:rPr lang="en-US" altLang="zh-CN">
                <a:latin typeface="Arial" panose="020B0604020202020204"/>
                <a:ea typeface="+mn-ea"/>
                <a:sym typeface="+mn-ea"/>
              </a:rPr>
              <a:t>Work pieces, Welding electrodes, Welding machine, Tongs, Wire brush, chipping </a:t>
            </a:r>
            <a:endParaRPr lang="en-US" altLang="zh-CN">
              <a:solidFill>
                <a:schemeClr val="tx1"/>
              </a:solidFill>
              <a:latin typeface="Arial" panose="020B0604020202020204"/>
              <a:ea typeface="+mn-ea"/>
              <a:cs typeface="+mn-cs"/>
            </a:endParaRPr>
          </a:p>
          <a:p>
            <a:pPr indent="0" algn="ctr">
              <a:buClrTx/>
              <a:buSzTx/>
              <a:buFontTx/>
            </a:pPr>
            <a:r>
              <a:rPr lang="en-US" altLang="zh-CN">
                <a:latin typeface="Arial" panose="020B0604020202020204"/>
                <a:ea typeface="+mn-ea"/>
                <a:sym typeface="+mn-ea"/>
              </a:rPr>
              <a:t>hammer, Gloves and Goggles. </a:t>
            </a:r>
            <a:endParaRPr lang="en-US" altLang="zh-CN">
              <a:solidFill>
                <a:schemeClr val="tx1"/>
              </a:solidFill>
              <a:latin typeface="Arial" panose="020B0604020202020204"/>
              <a:ea typeface="+mn-ea"/>
              <a:cs typeface="+mn-cs"/>
            </a:endParaRPr>
          </a:p>
          <a:p>
            <a:endParaRPr lang="en-IN" altLang="en-US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32773" name="Text Box 5"/>
          <p:cNvSpPr txBox="1"/>
          <p:nvPr/>
        </p:nvSpPr>
        <p:spPr>
          <a:xfrm>
            <a:off x="2743200" y="1219200"/>
            <a:ext cx="43745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I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SimSun" panose="02010600030101010101" pitchFamily="2" charset="-122"/>
              </a:rPr>
              <a:t>EXPERIMENT 11.   LAP JOINT</a:t>
            </a:r>
            <a:r>
              <a:rPr lang="en-US" altLang="zh-CN" sz="2800">
                <a:ln/>
                <a:solidFill>
                  <a:schemeClr val="accent4"/>
                </a:solidFill>
                <a:latin typeface="Calibri" panose="020F0502020204030204" charset="0"/>
                <a:ea typeface="SimSun" panose="02010600030101010101" pitchFamily="2" charset="-122"/>
              </a:rPr>
              <a:t> </a:t>
            </a:r>
            <a:endParaRPr lang="en-US" altLang="zh-CN" sz="2800">
              <a:ln/>
              <a:solidFill>
                <a:schemeClr val="accent4"/>
              </a:solidFill>
              <a:latin typeface="Calibri" panose="020F050202020403020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89305" y="890270"/>
            <a:ext cx="707898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>
              <a:buClrTx/>
              <a:buSzTx/>
              <a:buFontTx/>
            </a:pPr>
            <a:r>
              <a:rPr lang="en-US" altLang="zh-CN" sz="2400" b="1"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Procedure: </a:t>
            </a:r>
            <a:endParaRPr lang="en-US" altLang="zh-CN" sz="2400" b="1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indent="0" algn="just">
              <a:buClrTx/>
              <a:buSzTx/>
              <a:buFontTx/>
            </a:pPr>
            <a:r>
              <a:rPr lang="en-US" altLang="zh-CN">
                <a:latin typeface="Arial" panose="020B0604020202020204"/>
                <a:ea typeface="+mn-ea"/>
                <a:sym typeface="+mn-ea"/>
              </a:rPr>
              <a:t>1. The given work pieces are cleaned with the wire brush to remove</a:t>
            </a:r>
            <a:r>
              <a:rPr lang="en-IN" altLang="en-US">
                <a:latin typeface="Arial" panose="020B0604020202020204"/>
                <a:ea typeface="+mn-ea"/>
                <a:sym typeface="+mn-ea"/>
              </a:rPr>
              <a:t> </a:t>
            </a:r>
            <a:r>
              <a:rPr lang="en-US" altLang="zh-CN">
                <a:latin typeface="Arial" panose="020B0604020202020204"/>
                <a:ea typeface="+mn-ea"/>
                <a:sym typeface="+mn-ea"/>
              </a:rPr>
              <a:t>the rust, scale and other impurities. </a:t>
            </a:r>
            <a:endParaRPr lang="en-US" altLang="zh-CN">
              <a:latin typeface="Arial" panose="020B0604020202020204"/>
              <a:ea typeface="+mn-ea"/>
              <a:sym typeface="+mn-ea"/>
            </a:endParaRPr>
          </a:p>
          <a:p>
            <a:pPr indent="0" algn="just">
              <a:buClrTx/>
              <a:buSzTx/>
              <a:buFontTx/>
            </a:pPr>
            <a:endParaRPr lang="en-US" altLang="zh-CN">
              <a:solidFill>
                <a:schemeClr val="tx1"/>
              </a:solidFill>
              <a:latin typeface="Arial" panose="020B0604020202020204"/>
              <a:ea typeface="+mn-ea"/>
              <a:cs typeface="+mn-cs"/>
            </a:endParaRPr>
          </a:p>
          <a:p>
            <a:pPr indent="0" algn="just">
              <a:buClrTx/>
              <a:buSzTx/>
              <a:buFontTx/>
            </a:pPr>
            <a:r>
              <a:rPr lang="en-US" altLang="zh-CN">
                <a:latin typeface="Arial" panose="020B0604020202020204"/>
                <a:ea typeface="+mn-ea"/>
                <a:sym typeface="+mn-ea"/>
              </a:rPr>
              <a:t>2. Edges are prepared suitably to the given dimension and positioned one over another for the lap joint. </a:t>
            </a:r>
            <a:endParaRPr lang="en-US" altLang="zh-CN">
              <a:latin typeface="Arial" panose="020B0604020202020204"/>
              <a:ea typeface="+mn-ea"/>
              <a:sym typeface="+mn-ea"/>
            </a:endParaRPr>
          </a:p>
          <a:p>
            <a:pPr indent="0" algn="just">
              <a:buClrTx/>
              <a:buSzTx/>
              <a:buFontTx/>
            </a:pPr>
            <a:endParaRPr lang="en-US" altLang="zh-CN">
              <a:solidFill>
                <a:schemeClr val="tx1"/>
              </a:solidFill>
              <a:latin typeface="Arial" panose="020B0604020202020204"/>
              <a:ea typeface="+mn-ea"/>
              <a:cs typeface="+mn-cs"/>
            </a:endParaRPr>
          </a:p>
          <a:p>
            <a:pPr indent="0" algn="just">
              <a:buClrTx/>
              <a:buSzTx/>
              <a:buFontTx/>
            </a:pPr>
            <a:r>
              <a:rPr lang="en-US" altLang="zh-CN">
                <a:latin typeface="Arial" panose="020B0604020202020204"/>
                <a:ea typeface="+mn-ea"/>
                <a:sym typeface="+mn-ea"/>
              </a:rPr>
              <a:t>3. Depending upon the thickness of the parent metal, the amperage and correct voltage is selected. </a:t>
            </a:r>
            <a:endParaRPr lang="en-US" altLang="zh-CN">
              <a:latin typeface="Arial" panose="020B0604020202020204"/>
              <a:ea typeface="+mn-ea"/>
              <a:sym typeface="+mn-ea"/>
            </a:endParaRPr>
          </a:p>
          <a:p>
            <a:pPr indent="0" algn="just">
              <a:buClrTx/>
              <a:buSzTx/>
              <a:buFontTx/>
            </a:pPr>
            <a:endParaRPr lang="en-US" altLang="zh-CN">
              <a:latin typeface="Arial" panose="020B0604020202020204"/>
              <a:ea typeface="+mn-ea"/>
              <a:sym typeface="+mn-ea"/>
            </a:endParaRPr>
          </a:p>
          <a:p>
            <a:pPr indent="0" algn="just">
              <a:buClrTx/>
              <a:buSzTx/>
              <a:buFontTx/>
            </a:pPr>
            <a:r>
              <a:rPr lang="en-US" altLang="zh-CN">
                <a:latin typeface="Arial" panose="020B0604020202020204"/>
                <a:ea typeface="+mn-ea"/>
                <a:sym typeface="+mn-ea"/>
              </a:rPr>
              <a:t> </a:t>
            </a:r>
            <a:r>
              <a:rPr lang="en-IN" altLang="en-US">
                <a:latin typeface="Arial" panose="020B0604020202020204"/>
                <a:ea typeface="+mn-ea"/>
                <a:sym typeface="+mn-ea"/>
              </a:rPr>
              <a:t>4.</a:t>
            </a:r>
            <a:r>
              <a:rPr lang="en-US" altLang="zh-CN">
                <a:latin typeface="Arial" panose="020B0604020202020204"/>
                <a:ea typeface="+mn-ea"/>
                <a:sym typeface="+mn-ea"/>
              </a:rPr>
              <a:t>With goggles covering the eyes and gloves on hands, an arc is struck on the work piece and tacks are made at the extreme ends. </a:t>
            </a:r>
            <a:endParaRPr lang="en-US" altLang="zh-CN">
              <a:solidFill>
                <a:schemeClr val="tx1"/>
              </a:solidFill>
              <a:latin typeface="Arial" panose="020B0604020202020204"/>
              <a:ea typeface="+mn-ea"/>
              <a:cs typeface="+mn-cs"/>
            </a:endParaRPr>
          </a:p>
          <a:p>
            <a:pPr indent="0" algn="just">
              <a:buClrTx/>
              <a:buSzTx/>
              <a:buFontTx/>
            </a:pP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89305" y="890270"/>
            <a:ext cx="707898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>
              <a:buClrTx/>
              <a:buSzTx/>
              <a:buFontTx/>
            </a:pPr>
            <a:r>
              <a:rPr lang="en-US" altLang="zh-CN">
                <a:latin typeface="Arial" panose="020B0604020202020204"/>
                <a:ea typeface="+mn-ea"/>
                <a:sym typeface="+mn-ea"/>
              </a:rPr>
              <a:t> </a:t>
            </a:r>
            <a:endParaRPr lang="en-US" altLang="zh-CN">
              <a:latin typeface="Arial" panose="020B0604020202020204"/>
              <a:ea typeface="+mn-ea"/>
              <a:sym typeface="+mn-ea"/>
            </a:endParaRPr>
          </a:p>
          <a:p>
            <a:pPr indent="0" algn="just">
              <a:buClrTx/>
              <a:buSzTx/>
              <a:buFontTx/>
            </a:pPr>
            <a:r>
              <a:rPr lang="en-IN" altLang="en-US">
                <a:latin typeface="Arial" panose="020B0604020202020204"/>
                <a:ea typeface="+mn-ea"/>
                <a:sym typeface="+mn-ea"/>
              </a:rPr>
              <a:t>5.</a:t>
            </a:r>
            <a:r>
              <a:rPr lang="en-US" altLang="zh-CN">
                <a:latin typeface="Arial" panose="020B0604020202020204"/>
                <a:ea typeface="+mn-ea"/>
                <a:sym typeface="+mn-ea"/>
              </a:rPr>
              <a:t>Welding process is progressed along the seam at a constant speed and keeping uniform distance between the electrode and the work piece. </a:t>
            </a:r>
            <a:endParaRPr lang="en-US" altLang="zh-CN">
              <a:latin typeface="Arial" panose="020B0604020202020204"/>
              <a:ea typeface="+mn-ea"/>
              <a:sym typeface="+mn-ea"/>
            </a:endParaRPr>
          </a:p>
          <a:p>
            <a:pPr indent="0" algn="just">
              <a:buClrTx/>
              <a:buSzTx/>
              <a:buFontTx/>
            </a:pPr>
            <a:endParaRPr lang="en-US" altLang="zh-CN">
              <a:solidFill>
                <a:schemeClr val="tx1"/>
              </a:solidFill>
              <a:latin typeface="Arial" panose="020B0604020202020204"/>
              <a:ea typeface="+mn-ea"/>
              <a:cs typeface="+mn-cs"/>
            </a:endParaRPr>
          </a:p>
          <a:p>
            <a:pPr indent="0" algn="just">
              <a:buClrTx/>
              <a:buSzTx/>
              <a:buFontTx/>
            </a:pPr>
            <a:r>
              <a:rPr lang="en-US" altLang="zh-CN">
                <a:latin typeface="Arial" panose="020B0604020202020204"/>
                <a:ea typeface="+mn-ea"/>
                <a:sym typeface="+mn-ea"/>
              </a:rPr>
              <a:t>6. Using chipping hammer the flux in the form of slag is chipped off and then cleaned. </a:t>
            </a:r>
            <a:endParaRPr lang="en-US" altLang="zh-CN">
              <a:latin typeface="Arial" panose="020B0604020202020204"/>
              <a:ea typeface="+mn-ea"/>
              <a:sym typeface="+mn-ea"/>
            </a:endParaRPr>
          </a:p>
          <a:p>
            <a:pPr indent="0" algn="just">
              <a:buClrTx/>
              <a:buSzTx/>
              <a:buFontTx/>
            </a:pPr>
            <a:endParaRPr lang="en-US" altLang="zh-CN">
              <a:solidFill>
                <a:schemeClr val="tx1"/>
              </a:solidFill>
              <a:latin typeface="Arial" panose="020B0604020202020204"/>
              <a:ea typeface="+mn-ea"/>
              <a:cs typeface="+mn-cs"/>
            </a:endParaRPr>
          </a:p>
          <a:p>
            <a:pPr indent="0" algn="just">
              <a:buClrTx/>
              <a:buSzTx/>
              <a:buFontTx/>
            </a:pPr>
            <a:r>
              <a:rPr lang="en-US" altLang="zh-CN">
                <a:latin typeface="Arial" panose="020B0604020202020204"/>
                <a:ea typeface="+mn-ea"/>
                <a:sym typeface="+mn-ea"/>
              </a:rPr>
              <a:t>7. After welding, the work pieces should be handles only using the tongs.</a:t>
            </a:r>
            <a:endParaRPr lang="en-US"/>
          </a:p>
          <a:p>
            <a:pPr indent="0" algn="ctr">
              <a:buClrTx/>
              <a:buSzTx/>
              <a:buFontTx/>
            </a:pPr>
            <a:endParaRPr lang="en-US" altLang="zh-CN">
              <a:latin typeface="Arial" panose="020B0604020202020204"/>
              <a:ea typeface="+mn-ea"/>
              <a:sym typeface="+mn-ea"/>
            </a:endParaRPr>
          </a:p>
          <a:p>
            <a:pPr indent="0" algn="ctr">
              <a:buClrTx/>
              <a:buSzTx/>
              <a:buFontTx/>
            </a:pPr>
            <a:endParaRPr lang="en-US" altLang="zh-CN">
              <a:latin typeface="Arial" panose="020B0604020202020204"/>
              <a:ea typeface="+mn-ea"/>
              <a:sym typeface="+mn-ea"/>
            </a:endParaRPr>
          </a:p>
          <a:p>
            <a:pPr indent="0" algn="ctr">
              <a:buClrTx/>
              <a:buSzTx/>
              <a:buFontTx/>
            </a:pPr>
            <a:endParaRPr lang="en-US" altLang="zh-CN">
              <a:latin typeface="Arial" panose="020B0604020202020204"/>
              <a:ea typeface="+mn-ea"/>
              <a:sym typeface="+mn-ea"/>
            </a:endParaRPr>
          </a:p>
          <a:p>
            <a:pPr indent="0" algn="ctr">
              <a:buClrTx/>
              <a:buSzTx/>
              <a:buFontTx/>
            </a:pPr>
            <a:endParaRPr lang="en-US" altLang="zh-CN">
              <a:latin typeface="Arial" panose="020B0604020202020204"/>
              <a:ea typeface="+mn-ea"/>
              <a:sym typeface="+mn-ea"/>
            </a:endParaRPr>
          </a:p>
          <a:p>
            <a:pPr indent="0" algn="ctr">
              <a:buClrTx/>
              <a:buSzTx/>
              <a:buFontTx/>
            </a:pPr>
            <a:endParaRPr lang="en-US" altLang="zh-CN">
              <a:latin typeface="Arial" panose="020B0604020202020204"/>
              <a:ea typeface="+mn-ea"/>
              <a:sym typeface="+mn-ea"/>
            </a:endParaRPr>
          </a:p>
          <a:p>
            <a:pPr indent="0" algn="l">
              <a:buClrTx/>
              <a:buSzTx/>
              <a:buFontTx/>
            </a:pPr>
            <a:r>
              <a:rPr lang="en-US" altLang="zh-CN" sz="3600"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Result: </a:t>
            </a:r>
            <a:endParaRPr lang="en-US" altLang="zh-CN" sz="360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indent="0" algn="ctr">
              <a:buClrTx/>
              <a:buSzTx/>
              <a:buFontTx/>
            </a:pPr>
            <a:r>
              <a:rPr lang="en-US" altLang="zh-CN">
                <a:latin typeface="Arial" panose="020B0604020202020204"/>
                <a:ea typeface="+mn-ea"/>
                <a:sym typeface="+mn-ea"/>
              </a:rPr>
              <a:t>Thus the required lap joint is obtained as per the given dimensions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Title 4"/>
          <p:cNvSpPr>
            <a:spLocks noGrp="1"/>
          </p:cNvSpPr>
          <p:nvPr>
            <p:ph type="title"/>
          </p:nvPr>
        </p:nvSpPr>
        <p:spPr>
          <a:xfrm>
            <a:off x="3475038" y="588963"/>
            <a:ext cx="2193925" cy="492125"/>
          </a:xfrm>
          <a:ln/>
        </p:spPr>
        <p:txBody>
          <a:bodyPr wrap="square" lIns="0" tIns="0" rIns="0" bIns="0" anchor="t" anchorCtr="0">
            <a:spAutoFit/>
          </a:bodyPr>
          <a:p>
            <a:pPr/>
            <a:r>
              <a:rPr lang="en-IN" altLang="en-US">
                <a:latin typeface="Arial" panose="020B0604020202020204"/>
                <a:ea typeface="+mj-ea"/>
                <a:cs typeface="+mj-cs"/>
              </a:rPr>
              <a:t>LAP JOINT</a:t>
            </a:r>
            <a:endParaRPr lang="en-IN" altLang="en-US">
              <a:latin typeface="Arial" panose="020B0604020202020204"/>
              <a:ea typeface="+mj-ea"/>
              <a:cs typeface="+mj-cs"/>
            </a:endParaRPr>
          </a:p>
        </p:txBody>
      </p:sp>
      <p:sp>
        <p:nvSpPr>
          <p:cNvPr id="35842" name="Content Placeholder 5"/>
          <p:cNvSpPr>
            <a:spLocks noGrp="1"/>
          </p:cNvSpPr>
          <p:nvPr>
            <p:ph sz="half" idx="3"/>
          </p:nvPr>
        </p:nvSpPr>
        <p:spPr>
          <a:xfrm>
            <a:off x="4708525" y="1577975"/>
            <a:ext cx="3978275" cy="4525963"/>
          </a:xfrm>
          <a:ln/>
        </p:spPr>
        <p:txBody>
          <a:bodyPr wrap="square" lIns="0" tIns="0" rIns="0" bIns="0" anchor="t" anchorCtr="0">
            <a:spAutoFit/>
          </a:bodyPr>
          <a:p>
            <a:pPr>
              <a:buClrTx/>
              <a:buSzTx/>
              <a:buFontTx/>
            </a:pPr>
            <a:endParaRPr lang="en-US" altLang="zh-CN" sz="2000">
              <a:solidFill>
                <a:schemeClr val="tx1"/>
              </a:solidFill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00" y="1600200"/>
            <a:ext cx="6941185" cy="39166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1725" y="498475"/>
            <a:ext cx="1857375" cy="695325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4400" b="1" i="0" u="none" strike="noStrike" kern="0" cap="none" spc="-10" normalizeH="0" baseline="0" noProof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ea typeface="+mj-ea"/>
                <a:cs typeface="Arial" panose="020B0604020202020204"/>
              </a:rPr>
              <a:t>T</a:t>
            </a:r>
            <a:r>
              <a:rPr kumimoji="0" sz="4400" b="1" i="0" u="none" strike="noStrike" kern="0" cap="none" spc="0" normalizeH="0" baseline="0" noProof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ea typeface="+mj-ea"/>
                <a:cs typeface="Arial" panose="020B0604020202020204"/>
              </a:rPr>
              <a:t>YPES</a:t>
            </a:r>
            <a:endParaRPr kumimoji="0" sz="4400" b="1" i="0" u="none" strike="noStrike" kern="0" cap="none" spc="0" normalizeH="0" baseline="0" noProof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531938"/>
            <a:ext cx="7610475" cy="39814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 fontAlgn="auto">
              <a:spcBef>
                <a:spcPts val="9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5" noProof="1" dirty="0">
                <a:latin typeface="Arial" panose="020B0604020202020204"/>
                <a:ea typeface="+mn-ea"/>
                <a:cs typeface="Arial" panose="020B0604020202020204"/>
              </a:rPr>
              <a:t>Plastic Welding </a:t>
            </a:r>
            <a:r>
              <a:rPr sz="3200" b="1" noProof="1" dirty="0">
                <a:latin typeface="Arial" panose="020B0604020202020204"/>
                <a:ea typeface="+mn-ea"/>
                <a:cs typeface="Arial" panose="020B0604020202020204"/>
              </a:rPr>
              <a:t>or Pressure</a:t>
            </a:r>
            <a:r>
              <a:rPr sz="3200" b="1" spc="-4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3200" b="1" spc="-5" noProof="1" dirty="0">
                <a:latin typeface="Arial" panose="020B0604020202020204"/>
                <a:ea typeface="+mn-ea"/>
                <a:cs typeface="Arial" panose="020B0604020202020204"/>
              </a:rPr>
              <a:t>Welding</a:t>
            </a:r>
            <a:endParaRPr sz="3200" noProof="1">
              <a:latin typeface="Arial" panose="020B0604020202020204"/>
              <a:cs typeface="Arial" panose="020B0604020202020204"/>
            </a:endParaRPr>
          </a:p>
          <a:p>
            <a:pPr marL="355600" marR="5080" indent="571500" fontAlgn="auto">
              <a:spcBef>
                <a:spcPts val="600"/>
              </a:spcBef>
              <a:tabLst>
                <a:tab pos="6412865" algn="l"/>
              </a:tabLst>
            </a:pP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The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piece of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metal to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be 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joined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are heated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to a  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p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st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c s</a:t>
            </a:r>
            <a:r>
              <a:rPr sz="2400" spc="10" noProof="1" dirty="0"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te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nd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f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o</a:t>
            </a:r>
            <a:r>
              <a:rPr sz="2400" spc="5" noProof="1" dirty="0"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c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400" spc="10" noProof="1" dirty="0"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oge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th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r by 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ex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sz="2400" spc="5" noProof="1" dirty="0"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na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l	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p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sz="2400" spc="5" noProof="1" dirty="0"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ure</a:t>
            </a:r>
            <a:endParaRPr sz="2400" noProof="1">
              <a:latin typeface="Arial" panose="020B0604020202020204"/>
              <a:cs typeface="Arial" panose="020B0604020202020204"/>
            </a:endParaRPr>
          </a:p>
          <a:p>
            <a:pPr marL="927100" fontAlgn="auto">
              <a:spcBef>
                <a:spcPts val="600"/>
              </a:spcBef>
            </a:pP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(Ex) Resistance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welding</a:t>
            </a:r>
            <a:endParaRPr sz="2400" noProof="1">
              <a:latin typeface="Arial" panose="020B0604020202020204"/>
              <a:cs typeface="Arial" panose="020B0604020202020204"/>
            </a:endParaRPr>
          </a:p>
          <a:p>
            <a:pPr marL="355600" marR="925195" indent="-342900" fontAlgn="auto">
              <a:spcBef>
                <a:spcPts val="7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5" noProof="1" dirty="0">
                <a:latin typeface="Arial" panose="020B0604020202020204"/>
                <a:ea typeface="+mn-ea"/>
                <a:cs typeface="Arial" panose="020B0604020202020204"/>
              </a:rPr>
              <a:t>Fusion Welding </a:t>
            </a:r>
            <a:r>
              <a:rPr sz="3200" b="1" noProof="1" dirty="0">
                <a:latin typeface="Arial" panose="020B0604020202020204"/>
                <a:ea typeface="+mn-ea"/>
                <a:cs typeface="Arial" panose="020B0604020202020204"/>
              </a:rPr>
              <a:t>or</a:t>
            </a:r>
            <a:r>
              <a:rPr sz="3200" b="1" spc="-9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3200" b="1" noProof="1" dirty="0">
                <a:latin typeface="Arial" panose="020B0604020202020204"/>
                <a:ea typeface="+mn-ea"/>
                <a:cs typeface="Arial" panose="020B0604020202020204"/>
              </a:rPr>
              <a:t>Non-Pressure  </a:t>
            </a:r>
            <a:r>
              <a:rPr sz="3200" b="1" spc="-5" noProof="1" dirty="0">
                <a:latin typeface="Arial" panose="020B0604020202020204"/>
                <a:ea typeface="+mn-ea"/>
                <a:cs typeface="Arial" panose="020B0604020202020204"/>
              </a:rPr>
              <a:t>Welding</a:t>
            </a:r>
            <a:endParaRPr sz="3200" noProof="1">
              <a:latin typeface="Arial" panose="020B0604020202020204"/>
              <a:cs typeface="Arial" panose="020B0604020202020204"/>
            </a:endParaRPr>
          </a:p>
          <a:p>
            <a:pPr marL="355600" marR="478790" indent="571500" fontAlgn="auto">
              <a:spcBef>
                <a:spcPts val="500"/>
              </a:spcBef>
              <a:tabLst>
                <a:tab pos="1840230" algn="l"/>
              </a:tabLst>
            </a:pP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The material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at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the joint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is heated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to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a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molten state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and 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allowed	to solidify</a:t>
            </a:r>
            <a:endParaRPr sz="2000" noProof="1">
              <a:latin typeface="Arial" panose="020B0604020202020204"/>
              <a:cs typeface="Arial" panose="020B0604020202020204"/>
            </a:endParaRPr>
          </a:p>
          <a:p>
            <a:pPr marL="927100" fontAlgn="auto">
              <a:spcBef>
                <a:spcPts val="500"/>
              </a:spcBef>
            </a:pP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(Ex)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Gas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welding,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Arc</a:t>
            </a:r>
            <a:r>
              <a:rPr sz="2000" spc="-2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welding</a:t>
            </a:r>
            <a:endParaRPr sz="2000" noProof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itle 1"/>
          <p:cNvSpPr>
            <a:spLocks noGrp="1"/>
          </p:cNvSpPr>
          <p:nvPr>
            <p:ph type="ctrTitle"/>
          </p:nvPr>
        </p:nvSpPr>
        <p:spPr>
          <a:xfrm>
            <a:off x="685800" y="2125663"/>
            <a:ext cx="7772400" cy="985837"/>
          </a:xfrm>
          <a:ln/>
        </p:spPr>
        <p:txBody>
          <a:bodyPr wrap="square" lIns="0" tIns="0" rIns="0" bIns="0" anchor="t" anchorCtr="0">
            <a:spAutoFit/>
          </a:bodyPr>
          <a:p>
            <a:pPr>
              <a:buClrTx/>
              <a:buSzTx/>
              <a:buFontTx/>
            </a:pPr>
            <a:r>
              <a:rPr lang="en-US" altLang="zh-CN" sz="3200">
                <a:solidFill>
                  <a:schemeClr val="tx1"/>
                </a:solidFill>
                <a:latin typeface="Arial" panose="020B0604020202020204"/>
                <a:ea typeface="+mj-ea"/>
                <a:cs typeface="+mj-cs"/>
              </a:rPr>
              <a:t>Result:  </a:t>
            </a:r>
            <a:br>
              <a:rPr lang="en-US" altLang="zh-CN" sz="3200">
                <a:solidFill>
                  <a:schemeClr val="tx1"/>
                </a:solidFill>
                <a:latin typeface="Arial" panose="020B0604020202020204"/>
                <a:ea typeface="+mj-ea"/>
                <a:cs typeface="+mj-cs"/>
              </a:rPr>
            </a:br>
            <a:r>
              <a:rPr lang="en-US" altLang="zh-CN" sz="3200">
                <a:solidFill>
                  <a:schemeClr val="tx1"/>
                </a:solidFill>
                <a:latin typeface="Arial" panose="020B0604020202020204"/>
                <a:ea typeface="+mj-ea"/>
                <a:cs typeface="+mj-cs"/>
              </a:rPr>
              <a:t> </a:t>
            </a:r>
            <a:endParaRPr lang="en-US" altLang="zh-CN" sz="3200">
              <a:solidFill>
                <a:schemeClr val="tx1"/>
              </a:solidFill>
              <a:latin typeface="Arial" panose="020B0604020202020204"/>
              <a:ea typeface="+mj-ea"/>
              <a:cs typeface="+mj-cs"/>
            </a:endParaRPr>
          </a:p>
        </p:txBody>
      </p:sp>
      <p:sp>
        <p:nvSpPr>
          <p:cNvPr id="36866" name="Subtitle 2"/>
          <p:cNvSpPr>
            <a:spLocks noGrp="1"/>
          </p:cNvSpPr>
          <p:nvPr>
            <p:ph type="subTitle" idx="4"/>
          </p:nvPr>
        </p:nvSpPr>
        <p:spPr>
          <a:xfrm>
            <a:off x="1066800" y="2895600"/>
            <a:ext cx="7391400" cy="615950"/>
          </a:xfrm>
          <a:ln/>
        </p:spPr>
        <p:txBody>
          <a:bodyPr wrap="square" lIns="0" tIns="0" rIns="0" bIns="0" anchor="t" anchorCtr="0">
            <a:spAutoFit/>
          </a:bodyPr>
          <a:p>
            <a:pPr indent="0" algn="ctr">
              <a:buClrTx/>
              <a:buSzTx/>
              <a:buFontTx/>
            </a:pPr>
            <a:r>
              <a:rPr lang="en-US" altLang="zh-CN" sz="20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rPr>
              <a:t>Thus the required butt joint is obtained as per the given dimensions.</a:t>
            </a:r>
            <a:endParaRPr lang="en-US" altLang="zh-CN" sz="2000">
              <a:solidFill>
                <a:schemeClr val="tx1"/>
              </a:solidFill>
              <a:latin typeface="Arial" panose="020B060402020202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925" y="771525"/>
            <a:ext cx="7069138" cy="514350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200" b="1" i="0" u="heavy" strike="noStrike" kern="0" cap="none" spc="-5" normalizeH="0" baseline="0" noProof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" panose="020B0604020202020204"/>
                <a:ea typeface="+mj-ea"/>
                <a:cs typeface="Arial" panose="020B0604020202020204"/>
              </a:rPr>
              <a:t>Classification of </a:t>
            </a:r>
            <a:r>
              <a:rPr kumimoji="0" sz="3200" b="1" i="0" u="heavy" strike="noStrike" kern="0" cap="none" spc="0" normalizeH="0" baseline="0" noProof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" panose="020B0604020202020204"/>
                <a:ea typeface="+mj-ea"/>
                <a:cs typeface="Arial" panose="020B0604020202020204"/>
              </a:rPr>
              <a:t>welding</a:t>
            </a:r>
            <a:r>
              <a:rPr kumimoji="0" sz="3200" b="1" i="0" u="heavy" strike="noStrike" kern="0" cap="none" spc="-35" normalizeH="0" baseline="0" noProof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3200" b="1" i="0" u="heavy" strike="noStrike" kern="0" cap="none" spc="10" normalizeH="0" baseline="0" noProof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" panose="020B0604020202020204"/>
                <a:ea typeface="+mj-ea"/>
                <a:cs typeface="Arial" panose="020B0604020202020204"/>
              </a:rPr>
              <a:t>processes</a:t>
            </a:r>
            <a:r>
              <a:rPr kumimoji="0" sz="3200" b="1" i="0" u="none" strike="noStrike" kern="0" cap="none" spc="1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:</a:t>
            </a:r>
            <a:endParaRPr kumimoji="0" sz="3200" b="1" i="0" u="none" strike="noStrike" kern="0" cap="none" spc="10" normalizeH="0" baseline="0" noProof="1" dirty="0">
              <a:solidFill>
                <a:schemeClr val="tx1"/>
              </a:solidFill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381125"/>
            <a:ext cx="1839913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</a:pP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(i</a:t>
            </a:r>
            <a:r>
              <a:rPr sz="2000" b="1" noProof="1" dirty="0">
                <a:latin typeface="Arial" panose="020B0604020202020204"/>
                <a:ea typeface="+mn-ea"/>
                <a:cs typeface="Arial" panose="020B0604020202020204"/>
              </a:rPr>
              <a:t>). </a:t>
            </a:r>
            <a:r>
              <a:rPr sz="2000" b="1" spc="-5" noProof="1" dirty="0">
                <a:latin typeface="Arial" panose="020B0604020202020204"/>
                <a:ea typeface="+mn-ea"/>
                <a:cs typeface="Arial" panose="020B0604020202020204"/>
              </a:rPr>
              <a:t>Arc</a:t>
            </a:r>
            <a:r>
              <a:rPr sz="2000" b="1" spc="-8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b="1" spc="5" noProof="1" dirty="0">
                <a:latin typeface="Arial" panose="020B0604020202020204"/>
                <a:ea typeface="+mn-ea"/>
                <a:cs typeface="Arial" panose="020B0604020202020204"/>
              </a:rPr>
              <a:t>welding</a:t>
            </a:r>
            <a:endParaRPr sz="200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9219" name="object 4"/>
          <p:cNvSpPr txBox="1"/>
          <p:nvPr/>
        </p:nvSpPr>
        <p:spPr>
          <a:xfrm>
            <a:off x="536575" y="1684338"/>
            <a:ext cx="114300" cy="21732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25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25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25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25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15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25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6975" y="1698625"/>
            <a:ext cx="2130425" cy="21717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47040" fontAlgn="auto">
              <a:lnSpc>
                <a:spcPct val="101000"/>
              </a:lnSpc>
              <a:spcBef>
                <a:spcPts val="85"/>
              </a:spcBef>
            </a:pP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Carbon arc  </a:t>
            </a:r>
            <a:r>
              <a:rPr sz="2000" spc="-10" noProof="1" dirty="0">
                <a:latin typeface="Arial" panose="020B0604020202020204"/>
                <a:ea typeface="+mn-ea"/>
                <a:cs typeface="Arial" panose="020B0604020202020204"/>
              </a:rPr>
              <a:t>Metal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arc  </a:t>
            </a:r>
            <a:r>
              <a:rPr sz="2000" spc="-10" noProof="1" dirty="0">
                <a:latin typeface="Arial" panose="020B0604020202020204"/>
                <a:ea typeface="+mn-ea"/>
                <a:cs typeface="Arial" panose="020B0604020202020204"/>
              </a:rPr>
              <a:t>Metal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inert</a:t>
            </a:r>
            <a:r>
              <a:rPr sz="2000" spc="-9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gas</a:t>
            </a:r>
            <a:endParaRPr sz="2000" noProof="1">
              <a:latin typeface="Arial" panose="020B0604020202020204"/>
              <a:cs typeface="Arial" panose="020B0604020202020204"/>
            </a:endParaRPr>
          </a:p>
          <a:p>
            <a:pPr marL="12700" marR="5080" fontAlgn="auto">
              <a:lnSpc>
                <a:spcPct val="101000"/>
              </a:lnSpc>
            </a:pP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Tungsten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inert</a:t>
            </a:r>
            <a:r>
              <a:rPr sz="2000" spc="-8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gas 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Plasma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arc  Submerged arc 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Electro-slag</a:t>
            </a:r>
            <a:endParaRPr sz="200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575" y="3848100"/>
            <a:ext cx="1987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</a:pP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(ii). </a:t>
            </a:r>
            <a:r>
              <a:rPr sz="2000" b="1" noProof="1" dirty="0">
                <a:latin typeface="Arial" panose="020B0604020202020204"/>
                <a:ea typeface="+mn-ea"/>
                <a:cs typeface="Arial" panose="020B0604020202020204"/>
              </a:rPr>
              <a:t>Gas</a:t>
            </a:r>
            <a:r>
              <a:rPr sz="2000" b="1" spc="-6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b="1" spc="-5" noProof="1" dirty="0">
                <a:latin typeface="Arial" panose="020B0604020202020204"/>
                <a:ea typeface="+mn-ea"/>
                <a:cs typeface="Arial" panose="020B0604020202020204"/>
              </a:rPr>
              <a:t>Welding</a:t>
            </a:r>
            <a:endParaRPr sz="200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9222" name="object 7"/>
          <p:cNvSpPr txBox="1"/>
          <p:nvPr/>
        </p:nvSpPr>
        <p:spPr>
          <a:xfrm>
            <a:off x="536575" y="4143375"/>
            <a:ext cx="104775" cy="8509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15"/>
              </a:spcBef>
            </a:pPr>
            <a:r>
              <a:rPr lang="en-US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25"/>
              </a:spcBef>
            </a:pPr>
            <a:r>
              <a:rPr lang="en-US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6975" y="4156075"/>
            <a:ext cx="1474788" cy="8509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fontAlgn="auto">
              <a:lnSpc>
                <a:spcPct val="101000"/>
              </a:lnSpc>
              <a:spcBef>
                <a:spcPts val="85"/>
              </a:spcBef>
            </a:pP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O</a:t>
            </a:r>
            <a:r>
              <a:rPr spc="-15" noProof="1" dirty="0">
                <a:latin typeface="Arial" panose="020B0604020202020204"/>
                <a:ea typeface="+mn-ea"/>
                <a:cs typeface="Arial" panose="020B0604020202020204"/>
              </a:rPr>
              <a:t>x</a:t>
            </a:r>
            <a:r>
              <a:rPr spc="-20" noProof="1" dirty="0">
                <a:latin typeface="Arial" panose="020B0604020202020204"/>
                <a:ea typeface="+mn-ea"/>
                <a:cs typeface="Arial" panose="020B0604020202020204"/>
              </a:rPr>
              <a:t>y</a:t>
            </a:r>
            <a:r>
              <a:rPr spc="-10" noProof="1" dirty="0">
                <a:latin typeface="Arial" panose="020B0604020202020204"/>
                <a:ea typeface="+mn-ea"/>
                <a:cs typeface="Arial" panose="020B0604020202020204"/>
              </a:rPr>
              <a:t>-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acet</a:t>
            </a:r>
            <a:r>
              <a:rPr spc="-35" noProof="1" dirty="0">
                <a:latin typeface="Arial" panose="020B0604020202020204"/>
                <a:ea typeface="+mn-ea"/>
                <a:cs typeface="Arial" panose="020B0604020202020204"/>
              </a:rPr>
              <a:t>y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le</a:t>
            </a:r>
            <a:r>
              <a:rPr spc="-15" noProof="1" dirty="0"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noProof="1" dirty="0">
                <a:latin typeface="Arial" panose="020B0604020202020204"/>
                <a:ea typeface="+mn-ea"/>
                <a:cs typeface="Arial" panose="020B0604020202020204"/>
              </a:rPr>
              <a:t>e  </a:t>
            </a:r>
            <a:r>
              <a:rPr spc="-10" noProof="1" dirty="0">
                <a:latin typeface="Arial" panose="020B0604020202020204"/>
                <a:ea typeface="+mn-ea"/>
                <a:cs typeface="Arial" panose="020B0604020202020204"/>
              </a:rPr>
              <a:t>Air-acetylene  Oxy-hydrogen</a:t>
            </a:r>
            <a:endParaRPr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575" y="4983163"/>
            <a:ext cx="2906713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</a:pP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(iii). </a:t>
            </a:r>
            <a:r>
              <a:rPr sz="2000" b="1" spc="-5" noProof="1" dirty="0">
                <a:latin typeface="Arial" panose="020B0604020202020204"/>
                <a:ea typeface="+mn-ea"/>
                <a:cs typeface="Arial" panose="020B0604020202020204"/>
              </a:rPr>
              <a:t>Resistance</a:t>
            </a:r>
            <a:r>
              <a:rPr sz="2000" b="1" spc="-1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000" b="1" spc="-5" noProof="1" dirty="0">
                <a:latin typeface="Arial" panose="020B0604020202020204"/>
                <a:ea typeface="+mn-ea"/>
                <a:cs typeface="Arial" panose="020B0604020202020204"/>
              </a:rPr>
              <a:t>Welding</a:t>
            </a:r>
            <a:endParaRPr sz="200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9225" name="object 10"/>
          <p:cNvSpPr txBox="1"/>
          <p:nvPr/>
        </p:nvSpPr>
        <p:spPr>
          <a:xfrm>
            <a:off x="536575" y="5276850"/>
            <a:ext cx="114300" cy="15589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25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15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25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25"/>
              </a:spcBef>
            </a:pPr>
            <a:r>
              <a:rPr lang="en-US" sz="20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0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6975" y="5291138"/>
            <a:ext cx="1285875" cy="155733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601345" algn="just" fontAlgn="auto">
              <a:lnSpc>
                <a:spcPct val="101000"/>
              </a:lnSpc>
              <a:spcBef>
                <a:spcPts val="80"/>
              </a:spcBef>
            </a:pP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Butt  Spot  S</a:t>
            </a:r>
            <a:r>
              <a:rPr sz="2000" spc="5" noProof="1" dirty="0"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m</a:t>
            </a:r>
            <a:endParaRPr sz="2000" noProof="1">
              <a:latin typeface="Arial" panose="020B0604020202020204"/>
              <a:cs typeface="Arial" panose="020B0604020202020204"/>
            </a:endParaRPr>
          </a:p>
          <a:p>
            <a:pPr marL="12700" marR="5080" fontAlgn="auto">
              <a:spcBef>
                <a:spcPts val="20"/>
              </a:spcBef>
            </a:pP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Projection  P</a:t>
            </a:r>
            <a:r>
              <a:rPr sz="2000" spc="5" noProof="1" dirty="0"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rc</a:t>
            </a:r>
            <a:r>
              <a:rPr sz="2000" spc="5" noProof="1" dirty="0">
                <a:latin typeface="Arial" panose="020B0604020202020204"/>
                <a:ea typeface="+mn-ea"/>
                <a:cs typeface="Arial" panose="020B0604020202020204"/>
              </a:rPr>
              <a:t>uss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sz="2000" spc="5" noProof="1" dirty="0">
                <a:latin typeface="Arial" panose="020B0604020202020204"/>
                <a:ea typeface="+mn-ea"/>
                <a:cs typeface="Arial" panose="020B0604020202020204"/>
              </a:rPr>
              <a:t>o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n</a:t>
            </a:r>
            <a:endParaRPr sz="200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2588" y="1787525"/>
            <a:ext cx="3125788" cy="426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3420" fontAlgn="auto">
              <a:spcBef>
                <a:spcPts val="100"/>
              </a:spcBef>
            </a:pPr>
            <a:r>
              <a:rPr b="1" spc="-10" noProof="1" dirty="0">
                <a:latin typeface="Arial" panose="020B0604020202020204"/>
                <a:ea typeface="+mn-ea"/>
                <a:cs typeface="Arial" panose="020B0604020202020204"/>
              </a:rPr>
              <a:t>(iv)Thermit </a:t>
            </a:r>
            <a:r>
              <a:rPr b="1" noProof="1" dirty="0">
                <a:latin typeface="Arial" panose="020B0604020202020204"/>
                <a:ea typeface="+mn-ea"/>
                <a:cs typeface="Arial" panose="020B0604020202020204"/>
              </a:rPr>
              <a:t>Welding  </a:t>
            </a:r>
            <a:r>
              <a:rPr b="1" spc="-10" noProof="1" dirty="0">
                <a:latin typeface="Arial" panose="020B0604020202020204"/>
                <a:ea typeface="+mn-ea"/>
                <a:cs typeface="Arial" panose="020B0604020202020204"/>
              </a:rPr>
              <a:t>(v)Solid </a:t>
            </a:r>
            <a:r>
              <a:rPr b="1" spc="-5" noProof="1" dirty="0">
                <a:latin typeface="Arial" panose="020B0604020202020204"/>
                <a:ea typeface="+mn-ea"/>
                <a:cs typeface="Arial" panose="020B0604020202020204"/>
              </a:rPr>
              <a:t>State</a:t>
            </a:r>
            <a:r>
              <a:rPr b="1" spc="-4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b="1" noProof="1" dirty="0">
                <a:latin typeface="Arial" panose="020B0604020202020204"/>
                <a:ea typeface="+mn-ea"/>
                <a:cs typeface="Arial" panose="020B0604020202020204"/>
              </a:rPr>
              <a:t>Welding</a:t>
            </a:r>
            <a:endParaRPr noProof="1">
              <a:latin typeface="Arial" panose="020B0604020202020204"/>
              <a:cs typeface="Arial" panose="020B0604020202020204"/>
            </a:endParaRPr>
          </a:p>
          <a:p>
            <a:pPr marL="927100" marR="1059180" fontAlgn="auto"/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Friction  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Ul</a:t>
            </a:r>
            <a:r>
              <a:rPr sz="2000" spc="-10" noProof="1" dirty="0"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sz="2000" spc="5" noProof="1" dirty="0">
                <a:latin typeface="Arial" panose="020B0604020202020204"/>
                <a:ea typeface="+mn-ea"/>
                <a:cs typeface="Arial" panose="020B0604020202020204"/>
              </a:rPr>
              <a:t>so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sz="2000" noProof="1" dirty="0">
                <a:latin typeface="Arial" panose="020B0604020202020204"/>
                <a:ea typeface="+mn-ea"/>
                <a:cs typeface="Arial" panose="020B0604020202020204"/>
              </a:rPr>
              <a:t>ic  </a:t>
            </a:r>
            <a:r>
              <a:rPr sz="2000" spc="-5" noProof="1" dirty="0">
                <a:latin typeface="Arial" panose="020B0604020202020204"/>
                <a:ea typeface="+mn-ea"/>
                <a:cs typeface="Arial" panose="020B0604020202020204"/>
              </a:rPr>
              <a:t>Diffusion  Explosive</a:t>
            </a:r>
            <a:endParaRPr sz="2000" noProof="1">
              <a:latin typeface="Arial" panose="020B0604020202020204"/>
              <a:cs typeface="Arial" panose="020B0604020202020204"/>
            </a:endParaRPr>
          </a:p>
          <a:p>
            <a:pPr marL="350520" indent="-338455" fontAlgn="auto">
              <a:buSzPct val="94000"/>
              <a:buAutoNum type="romanLcParenBoth" startAt="6"/>
              <a:tabLst>
                <a:tab pos="351155" algn="l"/>
              </a:tabLst>
            </a:pPr>
            <a:r>
              <a:rPr b="1" noProof="1" dirty="0">
                <a:latin typeface="Arial" panose="020B0604020202020204"/>
                <a:ea typeface="+mn-ea"/>
                <a:cs typeface="Arial" panose="020B0604020202020204"/>
              </a:rPr>
              <a:t>Newer</a:t>
            </a:r>
            <a:r>
              <a:rPr b="1" spc="-1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b="1" noProof="1" dirty="0">
                <a:latin typeface="Arial" panose="020B0604020202020204"/>
                <a:ea typeface="+mn-ea"/>
                <a:cs typeface="Arial" panose="020B0604020202020204"/>
              </a:rPr>
              <a:t>Welding</a:t>
            </a:r>
            <a:endParaRPr noProof="1">
              <a:latin typeface="Arial" panose="020B0604020202020204"/>
              <a:cs typeface="Arial" panose="020B0604020202020204"/>
            </a:endParaRPr>
          </a:p>
          <a:p>
            <a:pPr marL="927100" marR="707390" fontAlgn="auto"/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spc="-15" noProof="1" dirty="0"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ec</a:t>
            </a:r>
            <a:r>
              <a:rPr spc="5" noProof="1" dirty="0"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spc="-10" noProof="1" dirty="0"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on-</a:t>
            </a:r>
            <a:r>
              <a:rPr spc="-15" noProof="1" dirty="0">
                <a:latin typeface="Arial" panose="020B0604020202020204"/>
                <a:ea typeface="+mn-ea"/>
                <a:cs typeface="Arial" panose="020B0604020202020204"/>
              </a:rPr>
              <a:t>b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eam  </a:t>
            </a:r>
            <a:r>
              <a:rPr spc="-10" noProof="1" dirty="0">
                <a:latin typeface="Arial" panose="020B0604020202020204"/>
                <a:ea typeface="+mn-ea"/>
                <a:cs typeface="Arial" panose="020B0604020202020204"/>
              </a:rPr>
              <a:t>Laser</a:t>
            </a:r>
            <a:endParaRPr noProof="1">
              <a:latin typeface="Arial" panose="020B0604020202020204"/>
              <a:cs typeface="Arial" panose="020B0604020202020204"/>
            </a:endParaRPr>
          </a:p>
          <a:p>
            <a:pPr marL="414655" indent="-402590" fontAlgn="auto">
              <a:buSzPct val="94000"/>
              <a:buAutoNum type="romanLcParenBoth" startAt="7"/>
              <a:tabLst>
                <a:tab pos="415290" algn="l"/>
              </a:tabLst>
            </a:pPr>
            <a:r>
              <a:rPr b="1" spc="-10" noProof="1" dirty="0">
                <a:latin typeface="Arial" panose="020B0604020202020204"/>
                <a:ea typeface="+mn-ea"/>
                <a:cs typeface="Arial" panose="020B0604020202020204"/>
              </a:rPr>
              <a:t>Related</a:t>
            </a:r>
            <a:r>
              <a:rPr b="1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b="1" spc="-10" noProof="1" dirty="0">
                <a:latin typeface="Arial" panose="020B0604020202020204"/>
                <a:ea typeface="+mn-ea"/>
                <a:cs typeface="Arial" panose="020B0604020202020204"/>
              </a:rPr>
              <a:t>Process</a:t>
            </a:r>
            <a:endParaRPr noProof="1">
              <a:latin typeface="Arial" panose="020B0604020202020204"/>
              <a:cs typeface="Arial" panose="020B0604020202020204"/>
            </a:endParaRPr>
          </a:p>
          <a:p>
            <a:pPr marL="927100" marR="5080" fontAlgn="auto"/>
            <a:r>
              <a:rPr spc="-10" noProof="1" dirty="0">
                <a:latin typeface="Arial" panose="020B0604020202020204"/>
                <a:ea typeface="+mn-ea"/>
                <a:cs typeface="Arial" panose="020B0604020202020204"/>
              </a:rPr>
              <a:t>Oxy-acetylene</a:t>
            </a:r>
            <a:r>
              <a:rPr spc="-6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cutting  Arc</a:t>
            </a:r>
            <a:r>
              <a:rPr spc="-1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cutting</a:t>
            </a:r>
            <a:endParaRPr noProof="1">
              <a:latin typeface="Arial" panose="020B0604020202020204"/>
              <a:cs typeface="Arial" panose="020B0604020202020204"/>
            </a:endParaRPr>
          </a:p>
          <a:p>
            <a:pPr marL="927100" marR="1025525" fontAlgn="auto"/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Hard</a:t>
            </a:r>
            <a:r>
              <a:rPr spc="-7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pc="-10" noProof="1" dirty="0">
                <a:latin typeface="Arial" panose="020B0604020202020204"/>
                <a:ea typeface="+mn-ea"/>
                <a:cs typeface="Arial" panose="020B0604020202020204"/>
              </a:rPr>
              <a:t>facing  Brazing  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Soldering</a:t>
            </a:r>
            <a:endParaRPr noProof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975" y="498475"/>
            <a:ext cx="3192463" cy="695325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44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Arc</a:t>
            </a:r>
            <a:r>
              <a:rPr kumimoji="0" sz="4400" b="1" i="0" u="none" strike="noStrike" kern="0" cap="none" spc="-7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welding</a:t>
            </a:r>
            <a:endParaRPr kumimoji="0" sz="4400" b="1" i="0" u="none" strike="noStrike" kern="0" cap="none" spc="0" normalizeH="0" baseline="0" noProof="1">
              <a:solidFill>
                <a:schemeClr val="tx1"/>
              </a:solidFill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481138"/>
            <a:ext cx="2516188" cy="452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fontAlgn="auto"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10" noProof="1" dirty="0">
                <a:latin typeface="Arial" panose="020B0604020202020204"/>
                <a:ea typeface="+mn-ea"/>
                <a:cs typeface="Arial" panose="020B0604020202020204"/>
              </a:rPr>
              <a:t>Equipments:</a:t>
            </a:r>
            <a:endParaRPr sz="280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243" name="object 4"/>
          <p:cNvSpPr txBox="1"/>
          <p:nvPr/>
        </p:nvSpPr>
        <p:spPr>
          <a:xfrm>
            <a:off x="536575" y="1889125"/>
            <a:ext cx="131763" cy="40020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88900" rIns="0" bIns="0" anchor="t" anchorCtr="0">
            <a:spAutoFit/>
          </a:bodyPr>
          <a:p>
            <a:pPr marL="12700">
              <a:spcBef>
                <a:spcPts val="700"/>
              </a:spcBef>
            </a:pPr>
            <a:r>
              <a:rPr lang="en-US" sz="24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4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600"/>
              </a:spcBef>
            </a:pPr>
            <a:r>
              <a:rPr lang="en-US" sz="24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4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600"/>
              </a:spcBef>
            </a:pPr>
            <a:r>
              <a:rPr lang="en-US" sz="24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4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600"/>
              </a:spcBef>
            </a:pPr>
            <a:r>
              <a:rPr lang="en-US" sz="24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4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600"/>
              </a:spcBef>
            </a:pPr>
            <a:r>
              <a:rPr lang="en-US" sz="24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4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590"/>
              </a:spcBef>
            </a:pPr>
            <a:r>
              <a:rPr lang="en-US" sz="24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4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600"/>
              </a:spcBef>
            </a:pPr>
            <a:r>
              <a:rPr lang="en-US" sz="24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4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600"/>
              </a:spcBef>
            </a:pPr>
            <a:r>
              <a:rPr lang="en-US" sz="24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400">
              <a:latin typeface="Arial" panose="020B0604020202020204"/>
              <a:ea typeface="SimSun" panose="02010600030101010101" pitchFamily="2" charset="-122"/>
            </a:endParaRPr>
          </a:p>
          <a:p>
            <a:pPr marL="12700">
              <a:spcBef>
                <a:spcPts val="600"/>
              </a:spcBef>
            </a:pPr>
            <a:r>
              <a:rPr lang="en-US" sz="2400" dirty="0">
                <a:latin typeface="Arial" panose="020B0604020202020204"/>
                <a:ea typeface="SimSun" panose="02010600030101010101" pitchFamily="2" charset="-122"/>
              </a:rPr>
              <a:t>•</a:t>
            </a:r>
            <a:endParaRPr lang="en-US" sz="2400"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475" y="1908175"/>
            <a:ext cx="6616700" cy="4000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fontAlgn="auto">
              <a:lnSpc>
                <a:spcPct val="121000"/>
              </a:lnSpc>
              <a:spcBef>
                <a:spcPts val="90"/>
              </a:spcBef>
            </a:pP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A 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welding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generator (D.C.) or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Transformer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(A.C.) 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Two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cables- 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one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for work and one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for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electrode  Electrode 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holder</a:t>
            </a:r>
            <a:endParaRPr sz="2400" noProof="1">
              <a:latin typeface="Arial" panose="020B0604020202020204"/>
              <a:cs typeface="Arial" panose="020B0604020202020204"/>
            </a:endParaRPr>
          </a:p>
          <a:p>
            <a:pPr marL="12700" marR="4364355" fontAlgn="auto">
              <a:lnSpc>
                <a:spcPct val="121000"/>
              </a:lnSpc>
              <a:spcBef>
                <a:spcPts val="5"/>
              </a:spcBef>
            </a:pP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Electrode  Protective</a:t>
            </a:r>
            <a:r>
              <a:rPr sz="2400" spc="-8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shield  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Gloves</a:t>
            </a:r>
            <a:endParaRPr sz="2400" noProof="1">
              <a:latin typeface="Arial" panose="020B0604020202020204"/>
              <a:cs typeface="Arial" panose="020B0604020202020204"/>
            </a:endParaRPr>
          </a:p>
          <a:p>
            <a:pPr marL="12700" marR="4188460" fontAlgn="auto">
              <a:lnSpc>
                <a:spcPts val="3480"/>
              </a:lnSpc>
              <a:spcBef>
                <a:spcPts val="205"/>
              </a:spcBef>
            </a:pP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Wire brush  </a:t>
            </a:r>
            <a:r>
              <a:rPr sz="2400" spc="-10" noProof="1" dirty="0">
                <a:latin typeface="Arial" panose="020B0604020202020204"/>
                <a:ea typeface="+mn-ea"/>
                <a:cs typeface="Arial" panose="020B0604020202020204"/>
              </a:rPr>
              <a:t>Chipping </a:t>
            </a:r>
            <a:r>
              <a:rPr sz="2400" noProof="1" dirty="0">
                <a:latin typeface="Arial" panose="020B0604020202020204"/>
                <a:ea typeface="+mn-ea"/>
                <a:cs typeface="Arial" panose="020B0604020202020204"/>
              </a:rPr>
              <a:t>hammer  </a:t>
            </a:r>
            <a:r>
              <a:rPr sz="2400" spc="-5" noProof="1" dirty="0">
                <a:latin typeface="Arial" panose="020B0604020202020204"/>
                <a:ea typeface="+mn-ea"/>
                <a:cs typeface="Arial" panose="020B0604020202020204"/>
              </a:rPr>
              <a:t>Goggles</a:t>
            </a:r>
            <a:endParaRPr sz="2400" noProof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7275" y="588963"/>
            <a:ext cx="4481513" cy="512763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2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Arc </a:t>
            </a:r>
            <a:r>
              <a:rPr kumimoji="0" sz="32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Welding</a:t>
            </a:r>
            <a:r>
              <a:rPr kumimoji="0" sz="3200" b="0" i="0" u="none" strike="noStrike" kern="0" cap="none" spc="-7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3200" b="0" i="0" u="none" strike="noStrike" kern="0" cap="none" spc="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Equipments</a:t>
            </a:r>
            <a:endParaRPr kumimoji="0" sz="3200" b="0" i="0" u="none" strike="noStrike" kern="0" cap="none" spc="0" normalizeH="0" baseline="0" noProof="1" dirty="0">
              <a:solidFill>
                <a:schemeClr val="tx1"/>
              </a:solidFill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11266" name="object 3"/>
          <p:cNvSpPr/>
          <p:nvPr/>
        </p:nvSpPr>
        <p:spPr>
          <a:xfrm>
            <a:off x="1981200" y="1981200"/>
            <a:ext cx="5867400" cy="38862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wrap="square" lIns="0" tIns="0" rIns="0" bIns="0" anchor="t" anchorCtr="0"/>
          <a:p>
            <a:endParaRPr lang="en-US">
              <a:latin typeface="Calibri" panose="020F050202020403020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object 2"/>
          <p:cNvSpPr/>
          <p:nvPr/>
        </p:nvSpPr>
        <p:spPr>
          <a:xfrm>
            <a:off x="2847975" y="1771650"/>
            <a:ext cx="3448050" cy="418147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wrap="square" lIns="0" tIns="0" rIns="0" bIns="0" anchor="t" anchorCtr="0"/>
          <a:p>
            <a:endParaRPr lang="en-US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2650" y="498475"/>
            <a:ext cx="4678363" cy="695325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4400" b="1" i="0" u="none" strike="noStrike" kern="0" cap="none" spc="-1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Metal </a:t>
            </a:r>
            <a:r>
              <a:rPr kumimoji="0" sz="44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arc</a:t>
            </a:r>
            <a:r>
              <a:rPr kumimoji="0" sz="4400" b="1" i="0" u="none" strike="noStrike" kern="0" cap="none" spc="-7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1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welding</a:t>
            </a:r>
            <a:endParaRPr kumimoji="0" sz="4400" b="1" i="0" u="none" strike="noStrike" kern="0" cap="none" spc="0" normalizeH="0" baseline="0" noProof="1">
              <a:solidFill>
                <a:schemeClr val="tx1"/>
              </a:solidFill>
              <a:latin typeface="Arial" panose="020B0604020202020204"/>
              <a:ea typeface="+mj-ea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1175" y="498475"/>
            <a:ext cx="3038475" cy="695325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4400" b="0" i="0" u="none" strike="noStrike" kern="0" cap="none" spc="-5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Arc</a:t>
            </a:r>
            <a:r>
              <a:rPr kumimoji="0" sz="4400" b="0" i="0" u="none" strike="noStrike" kern="0" cap="none" spc="-5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0" i="0" u="none" strike="noStrike" kern="0" cap="none" spc="-10" normalizeH="0" baseline="0" noProof="1" dirty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rPr>
              <a:t>Welding</a:t>
            </a:r>
            <a:endParaRPr kumimoji="0" sz="4400" b="1" i="0" u="none" strike="noStrike" kern="0" cap="none" spc="0" normalizeH="0" baseline="0" noProof="1">
              <a:solidFill>
                <a:schemeClr val="tx1"/>
              </a:solidFill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13314" name="object 3"/>
          <p:cNvSpPr/>
          <p:nvPr/>
        </p:nvSpPr>
        <p:spPr>
          <a:xfrm>
            <a:off x="685800" y="1600200"/>
            <a:ext cx="3581400" cy="35814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wrap="square" lIns="0" tIns="0" rIns="0" bIns="0" anchor="t" anchorCtr="0"/>
          <a:p>
            <a:endParaRPr lang="en-US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3188" y="2092325"/>
            <a:ext cx="3305175" cy="221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0" fontAlgn="auto">
              <a:spcBef>
                <a:spcPts val="100"/>
              </a:spcBef>
            </a:pPr>
            <a:r>
              <a:rPr spc="-10" noProof="1" dirty="0">
                <a:latin typeface="Arial" panose="020B0604020202020204"/>
                <a:ea typeface="+mn-ea"/>
                <a:cs typeface="Arial" panose="020B0604020202020204"/>
              </a:rPr>
              <a:t>Uses 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an electric arc </a:t>
            </a:r>
            <a:r>
              <a:rPr noProof="1" dirty="0">
                <a:latin typeface="Arial" panose="020B0604020202020204"/>
                <a:ea typeface="+mn-ea"/>
                <a:cs typeface="Arial" panose="020B0604020202020204"/>
              </a:rPr>
              <a:t>to 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coalesce  metals</a:t>
            </a:r>
            <a:endParaRPr noProof="1">
              <a:latin typeface="Arial" panose="020B0604020202020204"/>
              <a:cs typeface="Arial" panose="020B0604020202020204"/>
            </a:endParaRPr>
          </a:p>
          <a:p>
            <a:pPr fontAlgn="auto">
              <a:spcBef>
                <a:spcPts val="30"/>
              </a:spcBef>
            </a:pPr>
            <a:endParaRPr sz="1850" noProof="1">
              <a:latin typeface="Times New Roman" panose="02020603050405020304"/>
              <a:cs typeface="Times New Roman" panose="02020603050405020304"/>
            </a:endParaRPr>
          </a:p>
          <a:p>
            <a:pPr marL="12700" marR="5080" fontAlgn="auto"/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Arc </a:t>
            </a:r>
            <a:r>
              <a:rPr spc="-15" noProof="1" dirty="0">
                <a:latin typeface="Arial" panose="020B0604020202020204"/>
                <a:ea typeface="+mn-ea"/>
                <a:cs typeface="Arial" panose="020B0604020202020204"/>
              </a:rPr>
              <a:t>welding 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is the </a:t>
            </a:r>
            <a:r>
              <a:rPr noProof="1" dirty="0">
                <a:latin typeface="Arial" panose="020B0604020202020204"/>
                <a:ea typeface="+mn-ea"/>
                <a:cs typeface="Arial" panose="020B0604020202020204"/>
              </a:rPr>
              <a:t>most 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common  method of </a:t>
            </a:r>
            <a:r>
              <a:rPr spc="-15" noProof="1" dirty="0">
                <a:latin typeface="Arial" panose="020B0604020202020204"/>
                <a:ea typeface="+mn-ea"/>
                <a:cs typeface="Arial" panose="020B0604020202020204"/>
              </a:rPr>
              <a:t>welding</a:t>
            </a:r>
            <a:r>
              <a:rPr spc="-20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metals</a:t>
            </a:r>
            <a:endParaRPr noProof="1">
              <a:latin typeface="Arial" panose="020B0604020202020204"/>
              <a:cs typeface="Arial" panose="020B0604020202020204"/>
            </a:endParaRPr>
          </a:p>
          <a:p>
            <a:pPr fontAlgn="auto">
              <a:spcBef>
                <a:spcPts val="35"/>
              </a:spcBef>
            </a:pPr>
            <a:endParaRPr sz="1850" noProof="1">
              <a:latin typeface="Times New Roman" panose="02020603050405020304"/>
              <a:cs typeface="Times New Roman" panose="02020603050405020304"/>
            </a:endParaRPr>
          </a:p>
          <a:p>
            <a:pPr marL="12700" marR="53340" fontAlgn="auto"/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Electricity travels from </a:t>
            </a:r>
            <a:r>
              <a:rPr spc="-10" noProof="1" dirty="0">
                <a:latin typeface="Arial" panose="020B0604020202020204"/>
                <a:ea typeface="+mn-ea"/>
                <a:cs typeface="Arial" panose="020B0604020202020204"/>
              </a:rPr>
              <a:t>electrode  </a:t>
            </a:r>
            <a:r>
              <a:rPr spc="-5" noProof="1" dirty="0">
                <a:latin typeface="Arial" panose="020B0604020202020204"/>
                <a:ea typeface="+mn-ea"/>
                <a:cs typeface="Arial" panose="020B0604020202020204"/>
              </a:rPr>
              <a:t>to base metal to</a:t>
            </a:r>
            <a:r>
              <a:rPr spc="-25" noProof="1" dirty="0"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spc="-10" noProof="1" dirty="0">
                <a:latin typeface="Arial" panose="020B0604020202020204"/>
                <a:ea typeface="+mn-ea"/>
                <a:cs typeface="Arial" panose="020B0604020202020204"/>
              </a:rPr>
              <a:t>ground</a:t>
            </a:r>
            <a:endParaRPr noProof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713" y="650875"/>
            <a:ext cx="3930650" cy="512763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200" b="1" i="0" u="heavy" strike="noStrike" kern="0" cap="none" spc="0" normalizeH="0" baseline="0" noProof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" panose="020B0604020202020204"/>
                <a:ea typeface="+mj-ea"/>
                <a:cs typeface="Arial" panose="020B0604020202020204"/>
              </a:rPr>
              <a:t>Carbon </a:t>
            </a:r>
            <a:r>
              <a:rPr kumimoji="0" sz="3200" b="1" i="0" u="heavy" strike="noStrike" kern="0" cap="none" spc="-5" normalizeH="0" baseline="0" noProof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" panose="020B0604020202020204"/>
                <a:ea typeface="+mj-ea"/>
                <a:cs typeface="Arial" panose="020B0604020202020204"/>
              </a:rPr>
              <a:t>Arc</a:t>
            </a:r>
            <a:r>
              <a:rPr kumimoji="0" sz="3200" b="1" i="0" u="heavy" strike="noStrike" kern="0" cap="none" spc="-95" normalizeH="0" baseline="0" noProof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3200" b="1" i="0" u="heavy" strike="noStrike" kern="0" cap="none" spc="-5" normalizeH="0" baseline="0" noProof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" panose="020B0604020202020204"/>
                <a:ea typeface="+mj-ea"/>
                <a:cs typeface="Arial" panose="020B0604020202020204"/>
              </a:rPr>
              <a:t>Welding</a:t>
            </a:r>
            <a:endParaRPr kumimoji="0" sz="3200" b="1" i="0" u="heavy" strike="noStrike" kern="0" cap="none" spc="-5" normalizeH="0" baseline="0" noProof="1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14338" name="object 3"/>
          <p:cNvSpPr/>
          <p:nvPr/>
        </p:nvSpPr>
        <p:spPr>
          <a:xfrm>
            <a:off x="1238250" y="1725613"/>
            <a:ext cx="6056313" cy="3557587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wrap="square" lIns="0" tIns="0" rIns="0" bIns="0" anchor="t" anchorCtr="0"/>
          <a:p>
            <a:endParaRPr lang="en-US">
              <a:latin typeface="Calibri" panose="020F050202020403020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10" ma:contentTypeDescription="Create a new document." ma:contentTypeScope="" ma:versionID="bd3f3a4ddc262a83e9bb66fe62b9c922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97bfb6056a5880b3ba9dd26511482fce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AEE865-1E3F-4F4E-AF1F-CF0704CF04AF}"/>
</file>

<file path=customXml/itemProps2.xml><?xml version="1.0" encoding="utf-8"?>
<ds:datastoreItem xmlns:ds="http://schemas.openxmlformats.org/officeDocument/2006/customXml" ds:itemID="{C8500D7A-BE72-4900-95C3-67BE78BB2C76}"/>
</file>

<file path=customXml/itemProps3.xml><?xml version="1.0" encoding="utf-8"?>
<ds:datastoreItem xmlns:ds="http://schemas.openxmlformats.org/officeDocument/2006/customXml" ds:itemID="{07CD05BC-9F39-4A10-A193-5DFDD98BBCF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7792</Words>
  <Application>WPS Presentation</Application>
  <PresentationFormat>On-screen Show (4:3)</PresentationFormat>
  <Paragraphs>336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SimSun</vt:lpstr>
      <vt:lpstr>Wingdings</vt:lpstr>
      <vt:lpstr>Arial</vt:lpstr>
      <vt:lpstr>Times New Roman</vt:lpstr>
      <vt:lpstr>Calibri</vt:lpstr>
      <vt:lpstr>Microsoft YaHei</vt:lpstr>
      <vt:lpstr>Arial Unicode MS</vt:lpstr>
      <vt:lpstr>Times New Roman</vt:lpstr>
      <vt:lpstr>Office Theme</vt:lpstr>
      <vt:lpstr>1_Office Theme</vt:lpstr>
      <vt:lpstr>PowerPoint 演示文稿</vt:lpstr>
      <vt:lpstr>WELDING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WELDING</dc:title>
  <dc:creator>SRM</dc:creator>
  <cp:lastModifiedBy>SRMIST</cp:lastModifiedBy>
  <cp:revision>3</cp:revision>
  <dcterms:created xsi:type="dcterms:W3CDTF">2021-01-12T09:15:22Z</dcterms:created>
  <dcterms:modified xsi:type="dcterms:W3CDTF">2021-01-13T09:35:15Z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2012-11-06T05:30:00Z</vt:filetime>
  </property>
  <property fmtid="{D5CDD505-2E9C-101B-9397-08002B2CF9AE}" pid="3" name="Creator">
    <vt:lpwstr>Impress</vt:lpwstr>
  </property>
  <property fmtid="{D5CDD505-2E9C-101B-9397-08002B2CF9AE}" pid="4" name="LastSaved">
    <vt:filetime>2012-11-06T05:30:00Z</vt:filetime>
  </property>
  <property fmtid="{D5CDD505-2E9C-101B-9397-08002B2CF9AE}" pid="5" name="KSOProductBuildVer">
    <vt:lpwstr>1033-11.2.0.9937</vt:lpwstr>
  </property>
  <property fmtid="{D5CDD505-2E9C-101B-9397-08002B2CF9AE}" pid="6" name="ContentTypeId">
    <vt:lpwstr>0x0101007D2C0064C073E9479F6BB9E9A7DD97D0</vt:lpwstr>
  </property>
</Properties>
</file>