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handoutMasterIdLst>
    <p:handoutMasterId r:id="rId40"/>
  </p:handoutMasterIdLst>
  <p:sldIdLst>
    <p:sldId id="301" r:id="rId2"/>
    <p:sldId id="331" r:id="rId3"/>
    <p:sldId id="332" r:id="rId4"/>
    <p:sldId id="334" r:id="rId5"/>
    <p:sldId id="333" r:id="rId6"/>
    <p:sldId id="335" r:id="rId7"/>
    <p:sldId id="336" r:id="rId8"/>
    <p:sldId id="337" r:id="rId9"/>
    <p:sldId id="338" r:id="rId10"/>
    <p:sldId id="339" r:id="rId11"/>
    <p:sldId id="340" r:id="rId12"/>
    <p:sldId id="341" r:id="rId13"/>
    <p:sldId id="342" r:id="rId14"/>
    <p:sldId id="343" r:id="rId15"/>
    <p:sldId id="344" r:id="rId16"/>
    <p:sldId id="345" r:id="rId17"/>
    <p:sldId id="346" r:id="rId18"/>
    <p:sldId id="347" r:id="rId19"/>
    <p:sldId id="348" r:id="rId20"/>
    <p:sldId id="349" r:id="rId21"/>
    <p:sldId id="350" r:id="rId22"/>
    <p:sldId id="351" r:id="rId23"/>
    <p:sldId id="352" r:id="rId24"/>
    <p:sldId id="353" r:id="rId25"/>
    <p:sldId id="354" r:id="rId26"/>
    <p:sldId id="355" r:id="rId27"/>
    <p:sldId id="356" r:id="rId28"/>
    <p:sldId id="357" r:id="rId29"/>
    <p:sldId id="358" r:id="rId30"/>
    <p:sldId id="359" r:id="rId31"/>
    <p:sldId id="360" r:id="rId32"/>
    <p:sldId id="361" r:id="rId33"/>
    <p:sldId id="362" r:id="rId34"/>
    <p:sldId id="363" r:id="rId35"/>
    <p:sldId id="364" r:id="rId36"/>
    <p:sldId id="365" r:id="rId37"/>
    <p:sldId id="366" r:id="rId3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888" autoAdjust="0"/>
    <p:restoredTop sz="94599" autoAdjust="0"/>
  </p:normalViewPr>
  <p:slideViewPr>
    <p:cSldViewPr>
      <p:cViewPr varScale="1">
        <p:scale>
          <a:sx n="69" d="100"/>
          <a:sy n="69" d="100"/>
        </p:scale>
        <p:origin x="-672" y="-10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pPr/>
              <a:t>7/24/2021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pPr/>
              <a:t>7/24/2021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=""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7/24/2021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7/24/2021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7/24/2021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7/24/2021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7/24/2021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7/24/2021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7/24/2021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7/24/2021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7/24/2021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7/24/2021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7/24/2021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Simple Interest &amp; Compound Interest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 descr="simple-and-compound-interest-14-63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2582" y="1905000"/>
            <a:ext cx="5683661" cy="4267200"/>
          </a:xfr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endParaRPr lang="en-US" dirty="0"/>
          </a:p>
        </p:txBody>
      </p:sp>
      <p:pic>
        <p:nvPicPr>
          <p:cNvPr id="4" name="Content Placeholder 3" descr="download (4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6190" y="1714488"/>
            <a:ext cx="5505478" cy="4572032"/>
          </a:xfr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imple-and-compound-interest-15-63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9570" y="1857364"/>
            <a:ext cx="5683661" cy="4267200"/>
          </a:xfr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imple-and-compound-interest-16-63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9504" y="2071678"/>
            <a:ext cx="5683661" cy="4267200"/>
          </a:xfr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imple-and-compound-interest-17-63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5124" y="2590800"/>
            <a:ext cx="5683661" cy="4267200"/>
          </a:xfrm>
        </p:spPr>
      </p:pic>
      <p:pic>
        <p:nvPicPr>
          <p:cNvPr id="5" name="Picture 4" descr="calculating-simple-and-compound-interest-3-32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230" y="2643182"/>
            <a:ext cx="4786346" cy="38576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simple-and-compound-interest-18-63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3884" y="1928802"/>
            <a:ext cx="5683661" cy="4267200"/>
          </a:xfr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imple-and-compound-interest-20-63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8264" y="1857364"/>
            <a:ext cx="5683661" cy="4267200"/>
          </a:xfr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calculating-simple-and-compound-interest-6-320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9636" y="2428868"/>
            <a:ext cx="4572032" cy="4071966"/>
          </a:xfrm>
        </p:spPr>
      </p:pic>
      <p:pic>
        <p:nvPicPr>
          <p:cNvPr id="7" name="Picture 6" descr="calculating-simple-and-compound-interest-6-63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760" y="2000240"/>
            <a:ext cx="6076950" cy="4562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alculating-simple-and-compound-interest-7-320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5322" y="2143116"/>
            <a:ext cx="5072098" cy="3714776"/>
          </a:xfr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DIFFERENCE B/W CI &amp; SI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673927" y="2687782"/>
          <a:ext cx="7065818" cy="2299854"/>
        </p:xfrm>
        <a:graphic>
          <a:graphicData uri="http://schemas.openxmlformats.org/drawingml/2006/table">
            <a:tbl>
              <a:tblPr/>
              <a:tblGrid>
                <a:gridCol w="595746"/>
                <a:gridCol w="6470072"/>
              </a:tblGrid>
              <a:tr h="5264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33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</a:t>
            </a:r>
            <a:endParaRPr lang="en-US" dirty="0"/>
          </a:p>
        </p:txBody>
      </p:sp>
      <p:pic>
        <p:nvPicPr>
          <p:cNvPr id="10" name="Content Placeholder 9" descr="simple-and-compound-interest-3-63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7477" y="1901956"/>
            <a:ext cx="5683661" cy="4267200"/>
          </a:xfr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will be the simple interest on Rs. 80,000 at 16(2/3) % per annum for 9 months?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a. 8,000</a:t>
            </a:r>
            <a:br>
              <a:rPr lang="en-US" dirty="0" smtClean="0"/>
            </a:br>
            <a:r>
              <a:rPr lang="en-US" dirty="0" smtClean="0"/>
              <a:t>b. 9,000</a:t>
            </a:r>
            <a:br>
              <a:rPr lang="en-US" dirty="0" smtClean="0"/>
            </a:br>
            <a:r>
              <a:rPr lang="en-US" dirty="0" smtClean="0"/>
              <a:t>c. 10,000</a:t>
            </a:r>
            <a:br>
              <a:rPr lang="en-US" dirty="0" smtClean="0"/>
            </a:br>
            <a:r>
              <a:rPr lang="en-US" dirty="0" smtClean="0"/>
              <a:t>d. 11,000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the simple interest on Rs. 5000 at 6 % per annum for the period from 5</a:t>
            </a:r>
            <a:r>
              <a:rPr lang="en-US" baseline="30000" dirty="0" smtClean="0"/>
              <a:t>th</a:t>
            </a:r>
            <a:r>
              <a:rPr lang="en-US" dirty="0" smtClean="0"/>
              <a:t> Feb to 19</a:t>
            </a:r>
            <a:r>
              <a:rPr lang="en-US" baseline="30000" dirty="0" smtClean="0"/>
              <a:t>th</a:t>
            </a:r>
            <a:r>
              <a:rPr lang="en-US" dirty="0" smtClean="0"/>
              <a:t> April, 2015.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a. Rs. 40</a:t>
            </a:r>
            <a:br>
              <a:rPr lang="en-US" dirty="0" smtClean="0"/>
            </a:br>
            <a:r>
              <a:rPr lang="en-US" dirty="0" smtClean="0"/>
              <a:t>b. Rs. 50</a:t>
            </a:r>
            <a:br>
              <a:rPr lang="en-US" dirty="0" smtClean="0"/>
            </a:br>
            <a:r>
              <a:rPr lang="en-US" dirty="0" smtClean="0"/>
              <a:t>c. Rs. 60</a:t>
            </a:r>
            <a:br>
              <a:rPr lang="en-US" dirty="0" smtClean="0"/>
            </a:br>
            <a:r>
              <a:rPr lang="en-US" dirty="0" smtClean="0"/>
              <a:t>d. Rs. 70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Suresh borrows Rs. 10,000 for 2 years at 4 % p.a. simple interest. He lends it to </a:t>
            </a:r>
            <a:r>
              <a:rPr lang="en-US" dirty="0" err="1" smtClean="0"/>
              <a:t>Ramesh</a:t>
            </a:r>
            <a:r>
              <a:rPr lang="en-US" dirty="0" smtClean="0"/>
              <a:t> at 6 % p.a. for 2 years. Find his gain in this transaction per year.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a. Rs. 150</a:t>
            </a:r>
            <a:br>
              <a:rPr lang="en-US" dirty="0" smtClean="0"/>
            </a:br>
            <a:r>
              <a:rPr lang="en-US" dirty="0" smtClean="0"/>
              <a:t>b. Rs. 200</a:t>
            </a:r>
            <a:br>
              <a:rPr lang="en-US" dirty="0" smtClean="0"/>
            </a:br>
            <a:r>
              <a:rPr lang="en-US" dirty="0" smtClean="0"/>
              <a:t>c. Rs. 400</a:t>
            </a:r>
            <a:br>
              <a:rPr lang="en-US" dirty="0" smtClean="0"/>
            </a:br>
            <a:r>
              <a:rPr lang="en-US" dirty="0" smtClean="0"/>
              <a:t>d. Rs. 450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what rate percent per annum will sum of money double in 20 years?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a. 1.2 %</a:t>
            </a:r>
            <a:br>
              <a:rPr lang="en-US" dirty="0" smtClean="0"/>
            </a:br>
            <a:r>
              <a:rPr lang="en-US" dirty="0" smtClean="0"/>
              <a:t>b. 2 %</a:t>
            </a:r>
            <a:br>
              <a:rPr lang="en-US" dirty="0" smtClean="0"/>
            </a:br>
            <a:r>
              <a:rPr lang="en-US" dirty="0" smtClean="0"/>
              <a:t>c. 4 %</a:t>
            </a:r>
            <a:br>
              <a:rPr lang="en-US" dirty="0" smtClean="0"/>
            </a:br>
            <a:r>
              <a:rPr lang="en-US" dirty="0" smtClean="0"/>
              <a:t>d. 5 %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sum of Rs. 12,000 amounts to Rs. 15,000 in 4 years at the rate of simple interest. Find the rate of interest.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a. 6.25 %</a:t>
            </a:r>
            <a:br>
              <a:rPr lang="en-US" dirty="0" smtClean="0"/>
            </a:br>
            <a:r>
              <a:rPr lang="en-US" dirty="0" smtClean="0"/>
              <a:t>b. 4.25 %</a:t>
            </a:r>
            <a:br>
              <a:rPr lang="en-US" dirty="0" smtClean="0"/>
            </a:br>
            <a:r>
              <a:rPr lang="en-US" dirty="0" smtClean="0"/>
              <a:t>c. 5.9 %</a:t>
            </a:r>
            <a:br>
              <a:rPr lang="en-US" dirty="0" smtClean="0"/>
            </a:br>
            <a:r>
              <a:rPr lang="en-US" dirty="0" smtClean="0"/>
              <a:t>d. 5 %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Nikhil borrowed some money at the rate of interest 5 % p.a. for first 2 years, 8 % p.a. for next 5 years and 10 % p.a. for a period beyond 7 years. If he pays total interest of Rs. 8000 at the end of 10 years, then find the money Nikhil borrowed.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a. Rs. 40,000</a:t>
            </a:r>
            <a:br>
              <a:rPr lang="en-US" dirty="0" smtClean="0"/>
            </a:br>
            <a:r>
              <a:rPr lang="en-US" dirty="0" smtClean="0"/>
              <a:t>b. Rs. 35,000</a:t>
            </a:r>
            <a:br>
              <a:rPr lang="en-US" dirty="0" smtClean="0"/>
            </a:br>
            <a:r>
              <a:rPr lang="en-US" dirty="0" smtClean="0"/>
              <a:t>c. Rs. 25,000</a:t>
            </a:r>
            <a:br>
              <a:rPr lang="en-US" dirty="0" smtClean="0"/>
            </a:br>
            <a:r>
              <a:rPr lang="en-US" dirty="0" smtClean="0"/>
              <a:t>d. Rs. 10,000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sum was put at simple interest at a certain rate for 2 years. Had it been put at 2 % higher rate, it would have fetched Rs. 400 more. Find the sum.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a. 8000</a:t>
            </a:r>
            <a:br>
              <a:rPr lang="en-US" dirty="0" smtClean="0"/>
            </a:br>
            <a:r>
              <a:rPr lang="en-US" dirty="0" smtClean="0"/>
              <a:t>b. 9000</a:t>
            </a:r>
            <a:br>
              <a:rPr lang="en-US" dirty="0" smtClean="0"/>
            </a:br>
            <a:r>
              <a:rPr lang="en-US" dirty="0" smtClean="0"/>
              <a:t>c. 10000</a:t>
            </a:r>
            <a:br>
              <a:rPr lang="en-US" dirty="0" smtClean="0"/>
            </a:br>
            <a:r>
              <a:rPr lang="en-US" dirty="0" smtClean="0"/>
              <a:t>d. 12000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the compound interest on Rs. 5000 for 9 months at 6% per annum, if the </a:t>
            </a:r>
            <a:r>
              <a:rPr lang="en-US" b="1" dirty="0" smtClean="0"/>
              <a:t>interest is reckoned quarterly.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a. Rs. 218.98</a:t>
            </a:r>
            <a:br>
              <a:rPr lang="en-US" dirty="0" smtClean="0"/>
            </a:br>
            <a:r>
              <a:rPr lang="en-US" dirty="0" smtClean="0"/>
              <a:t>b. Rs. 228.39</a:t>
            </a:r>
            <a:br>
              <a:rPr lang="en-US" dirty="0" smtClean="0"/>
            </a:br>
            <a:r>
              <a:rPr lang="en-US" dirty="0" smtClean="0"/>
              <a:t>c. Rs. 250.69</a:t>
            </a:r>
            <a:br>
              <a:rPr lang="en-US" dirty="0" smtClean="0"/>
            </a:br>
            <a:r>
              <a:rPr lang="en-US" dirty="0" smtClean="0"/>
              <a:t>d. Rs. 356.50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the compound interest on Rs. 20,000 in 2 years at 4 % per annum, the interest being </a:t>
            </a:r>
            <a:r>
              <a:rPr lang="en-US" b="1" dirty="0" smtClean="0"/>
              <a:t>compounded half-yearly.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a. Rs. 1648.64</a:t>
            </a:r>
            <a:br>
              <a:rPr lang="en-US" dirty="0" smtClean="0"/>
            </a:br>
            <a:r>
              <a:rPr lang="en-US" dirty="0" smtClean="0"/>
              <a:t>b. Rs. 1596.32</a:t>
            </a:r>
            <a:br>
              <a:rPr lang="en-US" dirty="0" smtClean="0"/>
            </a:br>
            <a:r>
              <a:rPr lang="en-US" dirty="0" smtClean="0"/>
              <a:t>c. Rs. 14826.56</a:t>
            </a:r>
            <a:br>
              <a:rPr lang="en-US" dirty="0" smtClean="0"/>
            </a:br>
            <a:r>
              <a:rPr lang="en-US" dirty="0" smtClean="0"/>
              <a:t>d. Rs. 11563.99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compound interest on Rs. 8500 at 4 % per annum for 2 years, </a:t>
            </a:r>
            <a:r>
              <a:rPr lang="en-US" b="1" dirty="0" smtClean="0"/>
              <a:t>compounded annually.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a. Rs. 752.6</a:t>
            </a:r>
            <a:br>
              <a:rPr lang="en-US" dirty="0" smtClean="0"/>
            </a:br>
            <a:r>
              <a:rPr lang="en-US" dirty="0" smtClean="0"/>
              <a:t>b. Rs. 693.6</a:t>
            </a:r>
            <a:br>
              <a:rPr lang="en-US" dirty="0" smtClean="0"/>
            </a:br>
            <a:r>
              <a:rPr lang="en-US" dirty="0" smtClean="0"/>
              <a:t>c. Rs. 553.6</a:t>
            </a:r>
            <a:br>
              <a:rPr lang="en-US" dirty="0" smtClean="0"/>
            </a:br>
            <a:r>
              <a:rPr lang="en-US" dirty="0" smtClean="0"/>
              <a:t>d. Rs. 593.6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pic>
        <p:nvPicPr>
          <p:cNvPr id="6" name="Content Placeholder 5" descr="simple-and-compound-interest-4-63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2380" y="1928802"/>
            <a:ext cx="5683661" cy="4267200"/>
          </a:xfr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difference between C.I. and S.I. on a certain sum at 10 % per annum for 2 years is Rs. 530. Find the sum.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a. 53000</a:t>
            </a:r>
            <a:br>
              <a:rPr lang="en-US" dirty="0" smtClean="0"/>
            </a:br>
            <a:r>
              <a:rPr lang="en-US" dirty="0" smtClean="0"/>
              <a:t>b. 57500</a:t>
            </a:r>
            <a:br>
              <a:rPr lang="en-US" dirty="0" smtClean="0"/>
            </a:br>
            <a:r>
              <a:rPr lang="en-US" dirty="0" smtClean="0"/>
              <a:t>c. 69800</a:t>
            </a:r>
            <a:br>
              <a:rPr lang="en-US" dirty="0" smtClean="0"/>
            </a:br>
            <a:r>
              <a:rPr lang="en-US" dirty="0" smtClean="0"/>
              <a:t>d. 28090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compound interest on a certain sum at 50/3 % for 3 years is Rs. 127. Find simple interest on same sum for same period and rate.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a. Rs. 205</a:t>
            </a:r>
            <a:br>
              <a:rPr lang="en-US" dirty="0" smtClean="0"/>
            </a:br>
            <a:r>
              <a:rPr lang="en-US" dirty="0" smtClean="0"/>
              <a:t>b. Rs. 175</a:t>
            </a:r>
            <a:br>
              <a:rPr lang="en-US" dirty="0" smtClean="0"/>
            </a:br>
            <a:r>
              <a:rPr lang="en-US" dirty="0" smtClean="0"/>
              <a:t>c. Rs. 152</a:t>
            </a:r>
            <a:br>
              <a:rPr lang="en-US" dirty="0" smtClean="0"/>
            </a:br>
            <a:r>
              <a:rPr lang="en-US" dirty="0" smtClean="0"/>
              <a:t>d. Rs. 108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difference between C.I. and S.I. accrued on an amount of Rs. 20,000 in 2 years was Rs. 392. Find the rate of interest per annum.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a. 11.5 %</a:t>
            </a:r>
            <a:br>
              <a:rPr lang="en-US" dirty="0" smtClean="0"/>
            </a:br>
            <a:r>
              <a:rPr lang="en-US" dirty="0" smtClean="0"/>
              <a:t>b. 13 %</a:t>
            </a:r>
            <a:br>
              <a:rPr lang="en-US" dirty="0" smtClean="0"/>
            </a:br>
            <a:r>
              <a:rPr lang="en-US" dirty="0" smtClean="0"/>
              <a:t>c. 14 %</a:t>
            </a:r>
            <a:br>
              <a:rPr lang="en-US" dirty="0" smtClean="0"/>
            </a:br>
            <a:r>
              <a:rPr lang="en-US" dirty="0" smtClean="0"/>
              <a:t>d. 12 %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9d4faaec4c7ac53319610e06852607b6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636" y="1071546"/>
            <a:ext cx="4786346" cy="49339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-rules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958" y="0"/>
            <a:ext cx="4665035" cy="6572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140" y="1000108"/>
            <a:ext cx="5072098" cy="37862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simple-and-compound-interest-5-63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2582" y="1905000"/>
            <a:ext cx="5683661" cy="4267200"/>
          </a:xfr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simple-and-compound-interest-6-63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2582" y="1905000"/>
            <a:ext cx="5683661" cy="4267200"/>
          </a:xfr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simple-and-compound-interest-7-63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3884" y="2000240"/>
            <a:ext cx="5683661" cy="4267200"/>
          </a:xfr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imple-and-compound-interest-8-63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3164" y="1821873"/>
            <a:ext cx="5683661" cy="4267200"/>
          </a:xfr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imple-and-compound-interest-12-63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2364" y="1946564"/>
            <a:ext cx="5683661" cy="4267200"/>
          </a:xfr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simple-and-compound-interest-13-63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1074" y="1857364"/>
            <a:ext cx="5683661" cy="4267200"/>
          </a:xfr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f02804846_win32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2214</TotalTime>
  <Words>378</Words>
  <Application>Microsoft Office PowerPoint</Application>
  <PresentationFormat>Custom</PresentationFormat>
  <Paragraphs>19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tf02804846_win32</vt:lpstr>
      <vt:lpstr>Simple Interest &amp; Compound Interest</vt:lpstr>
      <vt:lpstr>INTEREST</vt:lpstr>
      <vt:lpstr>TYPES</vt:lpstr>
      <vt:lpstr>Slide 4</vt:lpstr>
      <vt:lpstr>Slide 5</vt:lpstr>
      <vt:lpstr>Slide 6</vt:lpstr>
      <vt:lpstr>Slide 7</vt:lpstr>
      <vt:lpstr>Slide 8</vt:lpstr>
      <vt:lpstr>Slide 9</vt:lpstr>
      <vt:lpstr>Slide 10</vt:lpstr>
      <vt:lpstr>GRAPH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DIFFERENCE B/W CI &amp; SI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Problems on TRAINS</dc:title>
  <dc:creator>M NAMASIVAM</dc:creator>
  <cp:lastModifiedBy>ADMIN 644</cp:lastModifiedBy>
  <cp:revision>155</cp:revision>
  <dcterms:created xsi:type="dcterms:W3CDTF">2020-10-13T06:05:56Z</dcterms:created>
  <dcterms:modified xsi:type="dcterms:W3CDTF">2021-07-24T07:15:43Z</dcterms:modified>
</cp:coreProperties>
</file>