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2500" cy="10144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395497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05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PRICE</a:t>
            </a:r>
            <a:r>
              <a:rPr lang="en-IN" sz="4000" dirty="0" smtClean="0"/>
              <a:t>         CONSUMPTION       </a:t>
            </a:r>
          </a:p>
          <a:p>
            <a:endParaRPr lang="en-IN" sz="4000" dirty="0"/>
          </a:p>
          <a:p>
            <a:pPr marL="0" indent="0">
              <a:buNone/>
            </a:pPr>
            <a:r>
              <a:rPr lang="en-IN" sz="4000" dirty="0" smtClean="0"/>
              <a:t> </a:t>
            </a:r>
          </a:p>
          <a:p>
            <a:pPr marL="0" indent="0">
              <a:buNone/>
            </a:pPr>
            <a:r>
              <a:rPr lang="en-IN" sz="4000" dirty="0"/>
              <a:t> </a:t>
            </a:r>
          </a:p>
        </p:txBody>
      </p:sp>
      <p:sp>
        <p:nvSpPr>
          <p:cNvPr id="4" name="Down Arrow 3"/>
          <p:cNvSpPr/>
          <p:nvPr/>
        </p:nvSpPr>
        <p:spPr>
          <a:xfrm>
            <a:off x="2162629" y="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7177314" y="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64" y="2235200"/>
            <a:ext cx="5558374" cy="2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fontAlgn="base">
              <a:buNone/>
            </a:pPr>
            <a:endParaRPr lang="en-IN" sz="3600" dirty="0" smtClean="0"/>
          </a:p>
          <a:p>
            <a:pPr marL="0" indent="0" fontAlgn="base">
              <a:buNone/>
            </a:pPr>
            <a:r>
              <a:rPr lang="en-IN" sz="4400" dirty="0" smtClean="0">
                <a:solidFill>
                  <a:schemeClr val="accent2"/>
                </a:solidFill>
              </a:rPr>
              <a:t>If </a:t>
            </a:r>
            <a:r>
              <a:rPr lang="en-IN" sz="4400" dirty="0">
                <a:solidFill>
                  <a:schemeClr val="accent2"/>
                </a:solidFill>
              </a:rPr>
              <a:t>price of sugar increases by 20% ,then the percentage reduction in consumption so that expenditure remains the same will be ?</a:t>
            </a:r>
          </a:p>
          <a:p>
            <a:pPr marL="0" indent="0" fontAlgn="base">
              <a:buNone/>
            </a:pPr>
            <a:r>
              <a:rPr lang="en-IN" dirty="0" smtClean="0"/>
              <a:t>               </a:t>
            </a:r>
            <a:r>
              <a:rPr lang="en-IN" sz="4400" dirty="0" smtClean="0"/>
              <a:t>=(20/(100+20))x100 </a:t>
            </a:r>
          </a:p>
          <a:p>
            <a:pPr marL="0" indent="0" fontAlgn="base">
              <a:buNone/>
            </a:pPr>
            <a:r>
              <a:rPr lang="en-IN" sz="4400" dirty="0"/>
              <a:t>	 </a:t>
            </a:r>
            <a:r>
              <a:rPr lang="en-IN" sz="4400" dirty="0" smtClean="0"/>
              <a:t> = (20/120)</a:t>
            </a:r>
            <a:r>
              <a:rPr lang="en-IN" sz="4400" dirty="0"/>
              <a:t> </a:t>
            </a:r>
            <a:r>
              <a:rPr lang="en-IN" sz="4400" dirty="0" smtClean="0"/>
              <a:t>x100</a:t>
            </a:r>
          </a:p>
          <a:p>
            <a:pPr marL="0" indent="0" fontAlgn="base">
              <a:buNone/>
            </a:pPr>
            <a:r>
              <a:rPr lang="en-IN" sz="4400" dirty="0"/>
              <a:t>	</a:t>
            </a:r>
            <a:r>
              <a:rPr lang="en-IN" sz="4400" dirty="0" smtClean="0"/>
              <a:t>  = </a:t>
            </a:r>
            <a:r>
              <a:rPr lang="en-US" sz="4400" dirty="0" smtClean="0"/>
              <a:t>50/3</a:t>
            </a:r>
            <a:r>
              <a:rPr lang="en-US" sz="4400" dirty="0"/>
              <a:t>%</a:t>
            </a:r>
            <a:r>
              <a:rPr lang="en-IN" sz="4400" dirty="0" smtClean="0"/>
              <a:t>  </a:t>
            </a:r>
          </a:p>
          <a:p>
            <a:pPr marL="0" indent="0" fontAlgn="base">
              <a:buNone/>
            </a:pPr>
            <a:r>
              <a:rPr lang="en-IN" sz="4400" dirty="0"/>
              <a:t> </a:t>
            </a:r>
            <a:r>
              <a:rPr lang="en-IN" sz="4400" dirty="0" smtClean="0"/>
              <a:t>     </a:t>
            </a:r>
            <a:endParaRPr lang="en-IN" sz="4400" dirty="0"/>
          </a:p>
          <a:p>
            <a:pPr marL="0" indent="0" fontAlgn="base">
              <a:buNone/>
            </a:pPr>
            <a:endParaRPr lang="en-IN" sz="4400" dirty="0" smtClean="0"/>
          </a:p>
          <a:p>
            <a:pPr marL="0" indent="0" fontAlgn="base">
              <a:buNone/>
            </a:pPr>
            <a:endParaRPr lang="en-IN" sz="4400" dirty="0"/>
          </a:p>
          <a:p>
            <a:pPr marL="0" indent="0" fontAlgn="base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998" y="28187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rgbClr val="FF0000"/>
                </a:solidFill>
              </a:rPr>
              <a:t>Successive profits</a:t>
            </a:r>
          </a:p>
          <a:p>
            <a:pPr marL="0" indent="0" algn="ctr">
              <a:buNone/>
            </a:pPr>
            <a:r>
              <a:rPr lang="en-IN" sz="5400" dirty="0" smtClean="0">
                <a:solidFill>
                  <a:srgbClr val="FF0000"/>
                </a:solidFill>
              </a:rPr>
              <a:t>If x% &amp; y% PROFIT</a:t>
            </a:r>
          </a:p>
          <a:p>
            <a:pPr algn="ctr"/>
            <a:endParaRPr lang="en-IN" sz="5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5400" dirty="0"/>
              <a:t>net percentage profit =[</a:t>
            </a:r>
            <a:r>
              <a:rPr lang="en-IN" sz="5400" dirty="0" err="1"/>
              <a:t>x+y+xy</a:t>
            </a:r>
            <a:r>
              <a:rPr lang="en-IN" sz="5400" dirty="0"/>
              <a:t>/100]</a:t>
            </a:r>
          </a:p>
          <a:p>
            <a:pPr marL="0" indent="0" algn="ctr">
              <a:buNone/>
            </a:pPr>
            <a:r>
              <a:rPr lang="en-IN" sz="5400" dirty="0" smtClean="0">
                <a:solidFill>
                  <a:srgbClr val="FF0000"/>
                </a:solidFill>
              </a:rPr>
              <a:t>If x% is </a:t>
            </a:r>
            <a:r>
              <a:rPr lang="en-IN" sz="5400" dirty="0" err="1" smtClean="0">
                <a:solidFill>
                  <a:srgbClr val="FF0000"/>
                </a:solidFill>
              </a:rPr>
              <a:t>profit&amp;loss</a:t>
            </a:r>
            <a:r>
              <a:rPr lang="en-IN" sz="5400" dirty="0" smtClean="0">
                <a:solidFill>
                  <a:srgbClr val="FF0000"/>
                </a:solidFill>
              </a:rPr>
              <a:t> y%</a:t>
            </a:r>
          </a:p>
          <a:p>
            <a:pPr marL="0" indent="0" algn="ctr">
              <a:buNone/>
            </a:pPr>
            <a:r>
              <a:rPr lang="en-US" sz="5400" dirty="0"/>
              <a:t>net percentage profit or loss = [x – y – </a:t>
            </a:r>
            <a:r>
              <a:rPr lang="en-US" sz="5400" dirty="0" err="1" smtClean="0"/>
              <a:t>xy</a:t>
            </a:r>
            <a:r>
              <a:rPr lang="en-US" sz="5400" dirty="0" smtClean="0"/>
              <a:t>/100]</a:t>
            </a:r>
            <a:endParaRPr lang="en-IN" sz="5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2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05600"/>
          </a:xfrm>
        </p:spPr>
        <p:txBody>
          <a:bodyPr/>
          <a:lstStyle/>
          <a:p>
            <a:endParaRPr lang="en-IN" sz="4000" dirty="0" smtClean="0"/>
          </a:p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 A sells an item at a profit of 20% to B and B sells it to C at a profit of 10%. Find the resultant profit percent </a:t>
            </a:r>
            <a:r>
              <a:rPr lang="en-IN" sz="4000" dirty="0"/>
              <a:t>.</a:t>
            </a:r>
          </a:p>
          <a:p>
            <a:pPr marL="0" indent="0" fontAlgn="base">
              <a:buNone/>
            </a:pPr>
            <a:r>
              <a:rPr lang="en-IN" sz="3600" dirty="0" smtClean="0"/>
              <a:t>                    net profit %= </a:t>
            </a:r>
            <a:r>
              <a:rPr lang="en-IN" sz="3600" dirty="0"/>
              <a:t>{</a:t>
            </a:r>
            <a:r>
              <a:rPr lang="en-IN" sz="3600" dirty="0" err="1"/>
              <a:t>x+y</a:t>
            </a:r>
            <a:r>
              <a:rPr lang="en-IN" sz="3600" dirty="0"/>
              <a:t>+(</a:t>
            </a:r>
            <a:r>
              <a:rPr lang="en-IN" sz="3600" dirty="0" err="1"/>
              <a:t>xy</a:t>
            </a:r>
            <a:r>
              <a:rPr lang="en-IN" sz="3600" dirty="0"/>
              <a:t>/100)}</a:t>
            </a:r>
          </a:p>
          <a:p>
            <a:pPr marL="0" indent="0" fontAlgn="base">
              <a:buNone/>
            </a:pPr>
            <a:r>
              <a:rPr lang="en-IN" sz="3600" dirty="0" smtClean="0"/>
              <a:t>                                       = </a:t>
            </a:r>
            <a:r>
              <a:rPr lang="en-IN" sz="3600" dirty="0"/>
              <a:t>20+ 10 + {(20 x 10)/100</a:t>
            </a:r>
            <a:r>
              <a:rPr lang="en-IN" sz="3600" dirty="0" smtClean="0"/>
              <a:t>}</a:t>
            </a:r>
          </a:p>
          <a:p>
            <a:pPr marL="0" indent="0" fontAlgn="base">
              <a:buNone/>
            </a:pPr>
            <a:r>
              <a:rPr lang="en-IN" sz="3600" dirty="0"/>
              <a:t>	</a:t>
            </a:r>
            <a:r>
              <a:rPr lang="en-IN" sz="3600" dirty="0" smtClean="0"/>
              <a:t>		                  = </a:t>
            </a:r>
            <a:r>
              <a:rPr lang="en-IN" sz="3600" dirty="0"/>
              <a:t>32%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6282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6"/>
            <a:r>
              <a:rPr lang="en-IN" sz="4400" dirty="0" smtClean="0">
                <a:solidFill>
                  <a:srgbClr val="FFFF00"/>
                </a:solidFill>
              </a:rPr>
              <a:t>PROFIT %         LOSS %</a:t>
            </a:r>
          </a:p>
          <a:p>
            <a:pPr marL="2743200" lvl="6" indent="0">
              <a:buNone/>
            </a:pPr>
            <a:endParaRPr lang="en-IN" sz="4400" dirty="0">
              <a:solidFill>
                <a:srgbClr val="FFFF00"/>
              </a:solidFill>
            </a:endParaRPr>
          </a:p>
          <a:p>
            <a:pPr marL="2743200" lvl="6" indent="0">
              <a:buNone/>
            </a:pPr>
            <a:r>
              <a:rPr lang="en-IN" sz="4400" dirty="0" smtClean="0">
                <a:solidFill>
                  <a:srgbClr val="FF0000"/>
                </a:solidFill>
              </a:rPr>
              <a:t>%Loss=</a:t>
            </a:r>
            <a:r>
              <a:rPr lang="en-US" sz="4400" dirty="0" smtClean="0"/>
              <a:t> </a:t>
            </a:r>
            <a:r>
              <a:rPr lang="en-US" sz="4400" dirty="0"/>
              <a:t>p</a:t>
            </a:r>
            <a:r>
              <a:rPr lang="en-US" sz="4400" baseline="30000" dirty="0"/>
              <a:t>2</a:t>
            </a:r>
            <a:r>
              <a:rPr lang="en-US" sz="4400" dirty="0"/>
              <a:t> /</a:t>
            </a:r>
            <a:r>
              <a:rPr lang="en-US" sz="4400" dirty="0" smtClean="0"/>
              <a:t>100</a:t>
            </a:r>
          </a:p>
          <a:p>
            <a:pPr marL="2743200" lvl="6" indent="0">
              <a:buNone/>
            </a:pPr>
            <a:r>
              <a:rPr lang="en-IN" sz="4400" dirty="0">
                <a:solidFill>
                  <a:srgbClr val="92D050"/>
                </a:solidFill>
              </a:rPr>
              <a:t>Two items are sold for </a:t>
            </a:r>
            <a:r>
              <a:rPr lang="en-IN" sz="4400" dirty="0" err="1">
                <a:solidFill>
                  <a:srgbClr val="92D050"/>
                </a:solidFill>
              </a:rPr>
              <a:t>Rs</a:t>
            </a:r>
            <a:r>
              <a:rPr lang="en-IN" sz="4400" dirty="0">
                <a:solidFill>
                  <a:srgbClr val="92D050"/>
                </a:solidFill>
              </a:rPr>
              <a:t> 200.The first one is sold at 20% profit and second one at 20% loss. What is the % loss or gain </a:t>
            </a:r>
            <a:r>
              <a:rPr lang="en-IN" sz="4400" dirty="0" smtClean="0">
                <a:solidFill>
                  <a:srgbClr val="92D050"/>
                </a:solidFill>
              </a:rPr>
              <a:t>?</a:t>
            </a:r>
          </a:p>
          <a:p>
            <a:pPr marL="2743200" lvl="6" indent="0">
              <a:buNone/>
            </a:pPr>
            <a:r>
              <a:rPr lang="en-IN" sz="4400" dirty="0"/>
              <a:t>=&gt; %loss = (20)</a:t>
            </a:r>
            <a:r>
              <a:rPr lang="en-IN" sz="4400" baseline="30000" dirty="0"/>
              <a:t>2</a:t>
            </a:r>
            <a:r>
              <a:rPr lang="en-IN" sz="4400" dirty="0"/>
              <a:t>/100 = 4%</a:t>
            </a:r>
          </a:p>
          <a:p>
            <a:pPr marL="2743200" lvl="6" indent="0">
              <a:buNone/>
            </a:pPr>
            <a:endParaRPr lang="en-IN" sz="4400" dirty="0">
              <a:solidFill>
                <a:srgbClr val="92D050"/>
              </a:solidFill>
            </a:endParaRPr>
          </a:p>
          <a:p>
            <a:pPr marL="2743200" lvl="6" indent="0">
              <a:buNone/>
            </a:pPr>
            <a:endParaRPr lang="en-US" sz="4400" dirty="0"/>
          </a:p>
          <a:p>
            <a:pPr marL="2743200" lvl="6" indent="0">
              <a:buNone/>
            </a:pPr>
            <a:endParaRPr lang="en-US" sz="4400" dirty="0" smtClean="0"/>
          </a:p>
          <a:p>
            <a:pPr marL="2743200" lvl="6" indent="0">
              <a:buNone/>
            </a:pPr>
            <a:endParaRPr lang="en-US" sz="4400" dirty="0" smtClean="0"/>
          </a:p>
          <a:p>
            <a:pPr marL="2743200" lvl="6" indent="0">
              <a:buNone/>
            </a:pPr>
            <a:endParaRPr lang="en-IN" sz="3600" dirty="0"/>
          </a:p>
          <a:p>
            <a:pPr marL="2743200" lvl="6" indent="0" algn="ctr">
              <a:buNone/>
            </a:pPr>
            <a:endParaRPr lang="en-IN" sz="4400" dirty="0" smtClean="0"/>
          </a:p>
          <a:p>
            <a:pPr marL="2743200" lvl="6" indent="0" algn="r">
              <a:buNone/>
            </a:pPr>
            <a:endParaRPr lang="en-IN" sz="4400" dirty="0"/>
          </a:p>
          <a:p>
            <a:pPr marL="2743200" lvl="6" indent="0" algn="r">
              <a:buNone/>
            </a:pPr>
            <a:endParaRPr lang="en-IN" sz="4400" dirty="0"/>
          </a:p>
        </p:txBody>
      </p:sp>
      <p:sp>
        <p:nvSpPr>
          <p:cNvPr id="4" name="Equal 3"/>
          <p:cNvSpPr/>
          <p:nvPr/>
        </p:nvSpPr>
        <p:spPr>
          <a:xfrm>
            <a:off x="5762172" y="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7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652464"/>
            <a:ext cx="6664366" cy="5459654"/>
          </a:xfrm>
        </p:spPr>
      </p:pic>
    </p:spTree>
    <p:extLst>
      <p:ext uri="{BB962C8B-B14F-4D97-AF65-F5344CB8AC3E}">
        <p14:creationId xmlns:p14="http://schemas.microsoft.com/office/powerpoint/2010/main" val="79615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453258" cy="708297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IN" sz="4400" dirty="0" smtClean="0">
              <a:solidFill>
                <a:srgbClr val="FFFF00"/>
              </a:solidFill>
            </a:endParaRPr>
          </a:p>
          <a:p>
            <a:pPr marL="0" indent="0" algn="ctr" fontAlgn="base">
              <a:buNone/>
            </a:pPr>
            <a:r>
              <a:rPr lang="en-IN" sz="4400" dirty="0" smtClean="0">
                <a:solidFill>
                  <a:srgbClr val="FFFF00"/>
                </a:solidFill>
              </a:rPr>
              <a:t>Discount </a:t>
            </a:r>
            <a:r>
              <a:rPr lang="en-IN" sz="4400" dirty="0">
                <a:solidFill>
                  <a:srgbClr val="FFFF00"/>
                </a:solidFill>
              </a:rPr>
              <a:t>= Marked Price – Selling Price</a:t>
            </a:r>
            <a:br>
              <a:rPr lang="en-IN" sz="4400" dirty="0">
                <a:solidFill>
                  <a:srgbClr val="FFFF00"/>
                </a:solidFill>
              </a:rPr>
            </a:br>
            <a:r>
              <a:rPr lang="en-IN" sz="4400" dirty="0" smtClean="0">
                <a:solidFill>
                  <a:srgbClr val="FFFF00"/>
                </a:solidFill>
              </a:rPr>
              <a:t>SP=MP </a:t>
            </a:r>
            <a:r>
              <a:rPr lang="en-IN" sz="4400" dirty="0">
                <a:solidFill>
                  <a:srgbClr val="FFFF00"/>
                </a:solidFill>
              </a:rPr>
              <a:t>– Amount of </a:t>
            </a:r>
            <a:r>
              <a:rPr lang="en-IN" sz="4400" dirty="0" smtClean="0">
                <a:solidFill>
                  <a:srgbClr val="FFFF00"/>
                </a:solidFill>
              </a:rPr>
              <a:t>Discount</a:t>
            </a:r>
            <a:r>
              <a:rPr lang="en-IN" sz="4400" dirty="0">
                <a:solidFill>
                  <a:srgbClr val="FFFF00"/>
                </a:solidFill>
              </a:rPr>
              <a:t/>
            </a:r>
            <a:br>
              <a:rPr lang="en-IN" sz="4400" dirty="0">
                <a:solidFill>
                  <a:srgbClr val="FFFF00"/>
                </a:solidFill>
              </a:rPr>
            </a:br>
            <a:r>
              <a:rPr lang="en-IN" sz="4400" dirty="0">
                <a:solidFill>
                  <a:srgbClr val="FFFF00"/>
                </a:solidFill>
              </a:rPr>
              <a:t>M (1-D%) = Selling </a:t>
            </a:r>
            <a:r>
              <a:rPr lang="en-IN" sz="4400" dirty="0" smtClean="0">
                <a:solidFill>
                  <a:srgbClr val="FFFF00"/>
                </a:solidFill>
              </a:rPr>
              <a:t>Price</a:t>
            </a:r>
          </a:p>
          <a:p>
            <a:pPr marL="0" indent="0" algn="ctr" fontAlgn="base">
              <a:buNone/>
            </a:pPr>
            <a:r>
              <a:rPr lang="en-US" sz="4400" dirty="0" smtClean="0">
                <a:solidFill>
                  <a:srgbClr val="FFFF00"/>
                </a:solidFill>
              </a:rPr>
              <a:t>Selling </a:t>
            </a:r>
            <a:r>
              <a:rPr lang="en-US" sz="4400" dirty="0">
                <a:solidFill>
                  <a:srgbClr val="FFFF00"/>
                </a:solidFill>
              </a:rPr>
              <a:t>Price = Cost Price + </a:t>
            </a:r>
            <a:r>
              <a:rPr lang="en-US" sz="4400" dirty="0" smtClean="0">
                <a:solidFill>
                  <a:srgbClr val="FFFF00"/>
                </a:solidFill>
              </a:rPr>
              <a:t>Gain</a:t>
            </a:r>
          </a:p>
          <a:p>
            <a:pPr marL="0" indent="0" algn="ctr">
              <a:buNone/>
            </a:pPr>
            <a:r>
              <a:rPr lang="nn-NO" sz="4400" dirty="0">
                <a:solidFill>
                  <a:srgbClr val="FFFF00"/>
                </a:solidFill>
              </a:rPr>
              <a:t>M (1-D%) = C (1 + G%)</a:t>
            </a:r>
            <a:endParaRPr lang="en-I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4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143"/>
            <a:ext cx="12192000" cy="6473371"/>
          </a:xfrm>
        </p:spPr>
        <p:txBody>
          <a:bodyPr/>
          <a:lstStyle/>
          <a:p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Natasha offers her customers a discount of 10% on her beauty products and she still makes a profit of 20%. What is the actual cost to her of that beauty product marked </a:t>
            </a:r>
            <a:r>
              <a:rPr lang="en-IN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Rs</a:t>
            </a:r>
            <a:r>
              <a:rPr lang="en-I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400</a:t>
            </a:r>
            <a:r>
              <a:rPr lang="en-I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algn="ctr"/>
            <a:r>
              <a:rPr lang="en-IN" sz="3200" dirty="0">
                <a:solidFill>
                  <a:srgbClr val="FFC000"/>
                </a:solidFill>
              </a:rPr>
              <a:t>Marked price = </a:t>
            </a:r>
            <a:r>
              <a:rPr lang="en-IN" sz="3200" dirty="0" err="1">
                <a:solidFill>
                  <a:srgbClr val="FFC000"/>
                </a:solidFill>
              </a:rPr>
              <a:t>Rs</a:t>
            </a:r>
            <a:r>
              <a:rPr lang="en-IN" sz="3200" dirty="0">
                <a:solidFill>
                  <a:srgbClr val="FFC000"/>
                </a:solidFill>
              </a:rPr>
              <a:t>. 400</a:t>
            </a:r>
            <a:r>
              <a:rPr lang="en-IN" sz="3200" dirty="0">
                <a:solidFill>
                  <a:srgbClr val="FFC000"/>
                </a:solidFill>
              </a:rPr>
              <a:t/>
            </a:r>
            <a:br>
              <a:rPr lang="en-IN" sz="3200" dirty="0">
                <a:solidFill>
                  <a:srgbClr val="FFC000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Discount = 10%</a:t>
            </a:r>
            <a:r>
              <a:rPr lang="en-IN" sz="3200" dirty="0">
                <a:solidFill>
                  <a:srgbClr val="FFC000"/>
                </a:solidFill>
              </a:rPr>
              <a:t/>
            </a:r>
            <a:br>
              <a:rPr lang="en-IN" sz="3200" dirty="0">
                <a:solidFill>
                  <a:srgbClr val="FFC000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Profit = 20%</a:t>
            </a:r>
            <a:r>
              <a:rPr lang="en-IN" sz="3200" dirty="0">
                <a:solidFill>
                  <a:srgbClr val="FFC000"/>
                </a:solidFill>
              </a:rPr>
              <a:t/>
            </a:r>
            <a:br>
              <a:rPr lang="en-IN" sz="3200" dirty="0">
                <a:solidFill>
                  <a:srgbClr val="FFC000"/>
                </a:solidFill>
              </a:rPr>
            </a:br>
            <a:r>
              <a:rPr lang="en-IN" sz="3200" dirty="0" smtClean="0">
                <a:solidFill>
                  <a:srgbClr val="FFC000"/>
                </a:solidFill>
              </a:rPr>
              <a:t>  </a:t>
            </a:r>
            <a:r>
              <a:rPr lang="en-IN" sz="3200" dirty="0">
                <a:solidFill>
                  <a:srgbClr val="FFC000"/>
                </a:solidFill>
              </a:rPr>
              <a:t>Selling Price = 90% of 400</a:t>
            </a:r>
            <a:r>
              <a:rPr lang="en-IN" sz="3200" dirty="0">
                <a:solidFill>
                  <a:srgbClr val="FFC000"/>
                </a:solidFill>
              </a:rPr>
              <a:t/>
            </a:r>
            <a:br>
              <a:rPr lang="en-IN" sz="3200" dirty="0">
                <a:solidFill>
                  <a:srgbClr val="FFC000"/>
                </a:solidFill>
              </a:rPr>
            </a:br>
            <a:r>
              <a:rPr lang="en-IN" sz="3200" dirty="0" smtClean="0">
                <a:solidFill>
                  <a:srgbClr val="FFC000"/>
                </a:solidFill>
              </a:rPr>
              <a:t>then </a:t>
            </a:r>
            <a:r>
              <a:rPr lang="en-IN" sz="3200" dirty="0">
                <a:solidFill>
                  <a:srgbClr val="FFC000"/>
                </a:solidFill>
              </a:rPr>
              <a:t>400 x 90/100 = </a:t>
            </a:r>
            <a:r>
              <a:rPr lang="en-IN" sz="3200" dirty="0" err="1">
                <a:solidFill>
                  <a:srgbClr val="FFC000"/>
                </a:solidFill>
              </a:rPr>
              <a:t>Rs</a:t>
            </a:r>
            <a:r>
              <a:rPr lang="en-IN" sz="3200" dirty="0">
                <a:solidFill>
                  <a:srgbClr val="FFC000"/>
                </a:solidFill>
              </a:rPr>
              <a:t>. 360</a:t>
            </a:r>
            <a:r>
              <a:rPr lang="en-IN" sz="3200" dirty="0">
                <a:solidFill>
                  <a:srgbClr val="FFC000"/>
                </a:solidFill>
              </a:rPr>
              <a:t/>
            </a:r>
            <a:br>
              <a:rPr lang="en-IN" sz="3200" dirty="0">
                <a:solidFill>
                  <a:srgbClr val="FFC000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Selling price = </a:t>
            </a:r>
            <a:r>
              <a:rPr lang="en-IN" sz="3200" dirty="0" err="1">
                <a:solidFill>
                  <a:srgbClr val="FFC000"/>
                </a:solidFill>
              </a:rPr>
              <a:t>Rs</a:t>
            </a:r>
            <a:r>
              <a:rPr lang="en-IN" sz="3200" dirty="0">
                <a:solidFill>
                  <a:srgbClr val="FFC000"/>
                </a:solidFill>
              </a:rPr>
              <a:t>. 360</a:t>
            </a:r>
            <a:r>
              <a:rPr lang="en-IN" sz="3200" dirty="0">
                <a:solidFill>
                  <a:srgbClr val="FFC000"/>
                </a:solidFill>
              </a:rPr>
              <a:t/>
            </a:r>
            <a:br>
              <a:rPr lang="en-IN" sz="3200" dirty="0">
                <a:solidFill>
                  <a:srgbClr val="FFC000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Profit = 20%</a:t>
            </a:r>
            <a:r>
              <a:rPr lang="en-IN" sz="3200" dirty="0">
                <a:solidFill>
                  <a:srgbClr val="FFC000"/>
                </a:solidFill>
              </a:rPr>
              <a:t/>
            </a:r>
            <a:br>
              <a:rPr lang="en-IN" sz="3200" dirty="0">
                <a:solidFill>
                  <a:srgbClr val="FFC000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Cost price = 100/120 x 360 = </a:t>
            </a:r>
            <a:r>
              <a:rPr lang="en-IN" sz="3200" dirty="0" err="1">
                <a:solidFill>
                  <a:srgbClr val="FFC000"/>
                </a:solidFill>
              </a:rPr>
              <a:t>Rs</a:t>
            </a:r>
            <a:r>
              <a:rPr lang="en-IN" sz="3200" dirty="0">
                <a:solidFill>
                  <a:srgbClr val="FFC000"/>
                </a:solidFill>
              </a:rPr>
              <a:t>. 300</a:t>
            </a:r>
            <a:endParaRPr lang="en-IN" sz="3200" dirty="0" smtClean="0">
              <a:solidFill>
                <a:srgbClr val="FFC000"/>
              </a:solidFill>
            </a:endParaRPr>
          </a:p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8" y="333829"/>
            <a:ext cx="11317515" cy="589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>
                <a:solidFill>
                  <a:srgbClr val="FFFF00"/>
                </a:solidFill>
              </a:rPr>
              <a:t>successive </a:t>
            </a:r>
            <a:r>
              <a:rPr lang="en-IN" sz="6600" dirty="0" smtClean="0">
                <a:solidFill>
                  <a:srgbClr val="FFFF00"/>
                </a:solidFill>
              </a:rPr>
              <a:t>discounts:</a:t>
            </a:r>
          </a:p>
          <a:p>
            <a:pPr marL="0" indent="0">
              <a:buNone/>
            </a:pPr>
            <a:r>
              <a:rPr lang="en-IN" sz="5400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FF0000"/>
                </a:solidFill>
              </a:rPr>
              <a:t>Selling Price = (</a:t>
            </a:r>
            <a:r>
              <a:rPr lang="en-IN" sz="5400" dirty="0" smtClean="0">
                <a:solidFill>
                  <a:srgbClr val="FF0000"/>
                </a:solidFill>
              </a:rPr>
              <a:t>1-x</a:t>
            </a:r>
            <a:r>
              <a:rPr lang="en-IN" sz="5400" dirty="0">
                <a:solidFill>
                  <a:srgbClr val="FF0000"/>
                </a:solidFill>
              </a:rPr>
              <a:t>%)(1-y%) </a:t>
            </a:r>
            <a:r>
              <a:rPr lang="en-IN" sz="5400" dirty="0" smtClean="0">
                <a:solidFill>
                  <a:srgbClr val="FF0000"/>
                </a:solidFill>
              </a:rPr>
              <a:t>x MP</a:t>
            </a:r>
          </a:p>
          <a:p>
            <a:pPr marL="0" indent="0">
              <a:buNone/>
            </a:pPr>
            <a:endParaRPr lang="en-IN" sz="5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20" y="3178629"/>
            <a:ext cx="5016209" cy="24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67601"/>
            <a:ext cx="11273971" cy="6218685"/>
          </a:xfrm>
        </p:spPr>
        <p:txBody>
          <a:bodyPr/>
          <a:lstStyle/>
          <a:p>
            <a:r>
              <a:rPr lang="en-IN" sz="3200" dirty="0">
                <a:solidFill>
                  <a:srgbClr val="FFFF00"/>
                </a:solidFill>
              </a:rPr>
              <a:t>Pankaj offers a 10% discounts on his goods and he offers a further discount of 5% on the reduced price to those customers who pay cash. What does a customer have to pay in cash for a cricket bat of </a:t>
            </a:r>
            <a:r>
              <a:rPr lang="en-IN" sz="3200" dirty="0" err="1">
                <a:solidFill>
                  <a:srgbClr val="FFFF00"/>
                </a:solidFill>
              </a:rPr>
              <a:t>Rs</a:t>
            </a:r>
            <a:r>
              <a:rPr lang="en-IN" sz="3200" dirty="0">
                <a:solidFill>
                  <a:srgbClr val="FFFF00"/>
                </a:solidFill>
              </a:rPr>
              <a:t>. 200?</a:t>
            </a:r>
            <a:r>
              <a:rPr lang="en-IN" sz="3200" dirty="0">
                <a:solidFill>
                  <a:srgbClr val="FFFF00"/>
                </a:solidFill>
              </a:rPr>
              <a:t/>
            </a:r>
            <a:br>
              <a:rPr lang="en-IN" sz="3200" dirty="0">
                <a:solidFill>
                  <a:srgbClr val="FFFF00"/>
                </a:solidFill>
              </a:rPr>
            </a:br>
            <a:r>
              <a:rPr lang="en-IN" b="1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sz="4000" dirty="0">
                <a:solidFill>
                  <a:srgbClr val="FF0000"/>
                </a:solidFill>
              </a:rPr>
              <a:t>Price of the cricket bat = </a:t>
            </a:r>
            <a:r>
              <a:rPr lang="en-IN" sz="4000" dirty="0" err="1">
                <a:solidFill>
                  <a:srgbClr val="FF0000"/>
                </a:solidFill>
              </a:rPr>
              <a:t>Rs</a:t>
            </a:r>
            <a:r>
              <a:rPr lang="en-IN" sz="4000" dirty="0">
                <a:solidFill>
                  <a:srgbClr val="FF0000"/>
                </a:solidFill>
              </a:rPr>
              <a:t>. 200</a:t>
            </a:r>
            <a:r>
              <a:rPr lang="en-IN" sz="4000" dirty="0">
                <a:solidFill>
                  <a:srgbClr val="FF0000"/>
                </a:solidFill>
              </a:rPr>
              <a:t/>
            </a: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>
                <a:solidFill>
                  <a:srgbClr val="FF0000"/>
                </a:solidFill>
              </a:rPr>
              <a:t>After Discount of 10% </a:t>
            </a:r>
            <a:r>
              <a:rPr lang="en-IN" sz="4000" dirty="0" smtClean="0">
                <a:solidFill>
                  <a:srgbClr val="FF0000"/>
                </a:solidFill>
              </a:rPr>
              <a:t>=</a:t>
            </a:r>
            <a:r>
              <a:rPr lang="en-IN" sz="4000" dirty="0" err="1" smtClean="0">
                <a:solidFill>
                  <a:srgbClr val="FF0000"/>
                </a:solidFill>
              </a:rPr>
              <a:t>Rs</a:t>
            </a:r>
            <a:r>
              <a:rPr lang="en-IN" sz="4000" dirty="0">
                <a:solidFill>
                  <a:srgbClr val="FF0000"/>
                </a:solidFill>
              </a:rPr>
              <a:t>. 180</a:t>
            </a:r>
            <a:r>
              <a:rPr lang="en-IN" sz="4000" dirty="0">
                <a:solidFill>
                  <a:srgbClr val="FF0000"/>
                </a:solidFill>
              </a:rPr>
              <a:t/>
            </a: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 smtClean="0">
                <a:solidFill>
                  <a:srgbClr val="FF0000"/>
                </a:solidFill>
              </a:rPr>
              <a:t>After </a:t>
            </a:r>
            <a:r>
              <a:rPr lang="en-IN" sz="4000" dirty="0">
                <a:solidFill>
                  <a:srgbClr val="FF0000"/>
                </a:solidFill>
              </a:rPr>
              <a:t>Discount </a:t>
            </a:r>
            <a:r>
              <a:rPr lang="en-IN" sz="4000" dirty="0" smtClean="0">
                <a:solidFill>
                  <a:srgbClr val="FF0000"/>
                </a:solidFill>
              </a:rPr>
              <a:t>of 5% = Rs.171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12" y="4183062"/>
            <a:ext cx="3289045" cy="21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725838" y="2071049"/>
            <a:ext cx="6675461" cy="2309882"/>
          </a:xfrm>
        </p:spPr>
        <p:txBody>
          <a:bodyPr>
            <a:normAutofit/>
          </a:bodyPr>
          <a:lstStyle/>
          <a:p>
            <a:r>
              <a:rPr lang="en-IN" b="1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259308"/>
            <a:ext cx="11151358" cy="5959378"/>
          </a:xfrm>
        </p:spPr>
        <p:txBody>
          <a:bodyPr/>
          <a:lstStyle/>
          <a:p>
            <a:r>
              <a:rPr lang="en-IN" sz="4000" b="1" dirty="0"/>
              <a:t>If S. P. &gt; C.P.,</a:t>
            </a:r>
            <a:r>
              <a:rPr lang="en-IN" sz="4000" dirty="0"/>
              <a:t> then</a:t>
            </a:r>
          </a:p>
          <a:p>
            <a:r>
              <a:rPr lang="en-IN" sz="4000" dirty="0"/>
              <a:t>            </a:t>
            </a:r>
            <a:r>
              <a:rPr lang="en-IN" sz="4000" b="1" dirty="0"/>
              <a:t>Profit = S. P. – C. P.</a:t>
            </a:r>
            <a:endParaRPr lang="en-IN" sz="4000" dirty="0"/>
          </a:p>
          <a:p>
            <a:r>
              <a:rPr lang="en-IN" sz="4000" b="1" dirty="0"/>
              <a:t>                ⇒ S. P. = C. P. + Profit</a:t>
            </a:r>
            <a:endParaRPr lang="en-IN" sz="4000" dirty="0"/>
          </a:p>
          <a:p>
            <a:r>
              <a:rPr lang="en-IN" sz="4000" b="1" dirty="0"/>
              <a:t>                ⇒ C. P. = S. P. – Profit</a:t>
            </a:r>
            <a:r>
              <a:rPr lang="en-IN" sz="4000" b="1" dirty="0" smtClean="0"/>
              <a:t>.</a:t>
            </a:r>
          </a:p>
          <a:p>
            <a:endParaRPr lang="en-IN" dirty="0"/>
          </a:p>
          <a:p>
            <a:r>
              <a:rPr lang="en-IN" sz="4000" b="1" dirty="0"/>
              <a:t>if S.P. &lt; C.P.,</a:t>
            </a:r>
            <a:r>
              <a:rPr lang="en-IN" sz="4000" dirty="0"/>
              <a:t> then</a:t>
            </a:r>
          </a:p>
          <a:p>
            <a:r>
              <a:rPr lang="en-IN" sz="4000" dirty="0"/>
              <a:t>            </a:t>
            </a:r>
            <a:r>
              <a:rPr lang="en-IN" sz="4000" b="1" dirty="0"/>
              <a:t>Loss – C.P. – S.P.</a:t>
            </a:r>
            <a:endParaRPr lang="en-IN" sz="4000" dirty="0"/>
          </a:p>
          <a:p>
            <a:r>
              <a:rPr lang="en-IN" sz="4000" b="1" dirty="0"/>
              <a:t>                ⇒ C. P. = S. P. + </a:t>
            </a:r>
            <a:r>
              <a:rPr lang="en-IN" sz="4000" b="1" dirty="0" smtClean="0"/>
              <a:t>Loss</a:t>
            </a:r>
          </a:p>
          <a:p>
            <a:r>
              <a:rPr lang="en-IN" sz="4000" b="1" dirty="0" smtClean="0"/>
              <a:t>                  S</a:t>
            </a:r>
            <a:r>
              <a:rPr lang="en-IN" sz="4000" b="1" dirty="0"/>
              <a:t>. P. = C. P. – Loss</a:t>
            </a:r>
            <a:endParaRPr lang="en-IN" sz="4000" dirty="0"/>
          </a:p>
          <a:p>
            <a:endParaRPr lang="en-IN" sz="4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49" y="1401063"/>
            <a:ext cx="3359187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346" y="709782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Profit and loss percentage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06" y="2197290"/>
            <a:ext cx="8592803" cy="3289111"/>
          </a:xfrm>
        </p:spPr>
      </p:pic>
    </p:spTree>
    <p:extLst>
      <p:ext uri="{BB962C8B-B14F-4D97-AF65-F5344CB8AC3E}">
        <p14:creationId xmlns:p14="http://schemas.microsoft.com/office/powerpoint/2010/main" val="3267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405815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Ram buys a book for Rs.100 and sells it for Rs.150. Find his gain or loss </a:t>
            </a:r>
            <a:r>
              <a:rPr lang="en-US" sz="4000" dirty="0" smtClean="0">
                <a:solidFill>
                  <a:srgbClr val="FFFF00"/>
                </a:solidFill>
              </a:rPr>
              <a:t>percentage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4000" dirty="0"/>
              <a:t>CP =Rs.100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  SP </a:t>
            </a:r>
            <a:r>
              <a:rPr lang="en-US" sz="4000" dirty="0"/>
              <a:t>= </a:t>
            </a:r>
            <a:r>
              <a:rPr lang="en-US" sz="4000" dirty="0" smtClean="0"/>
              <a:t>Rs.150</a:t>
            </a:r>
          </a:p>
          <a:p>
            <a:pPr marL="0" indent="0" fontAlgn="base">
              <a:buNone/>
            </a:pPr>
            <a:r>
              <a:rPr lang="en-IN" sz="4000" dirty="0"/>
              <a:t> Profit = SP – CP = 150 – 100 = </a:t>
            </a:r>
            <a:r>
              <a:rPr lang="en-IN" sz="4000" dirty="0" err="1"/>
              <a:t>Rs</a:t>
            </a:r>
            <a:r>
              <a:rPr lang="en-IN" sz="4000" dirty="0"/>
              <a:t>. 50</a:t>
            </a:r>
          </a:p>
          <a:p>
            <a:pPr marL="0" indent="0">
              <a:buNone/>
            </a:pPr>
            <a:r>
              <a:rPr lang="en-US" sz="4000" dirty="0"/>
              <a:t> ​Profit Percentage = (Profit / CP) x 100</a:t>
            </a:r>
            <a:r>
              <a:rPr lang="en-US" sz="4000" dirty="0" smtClean="0"/>
              <a:t>%</a:t>
            </a:r>
          </a:p>
          <a:p>
            <a:pPr marL="0" indent="0" fontAlgn="base">
              <a:buNone/>
            </a:pPr>
            <a:r>
              <a:rPr lang="en-IN" sz="4000" dirty="0" smtClean="0"/>
              <a:t> Profit </a:t>
            </a:r>
            <a:r>
              <a:rPr lang="en-IN" sz="4000" dirty="0"/>
              <a:t>Percentage = (50 / 100) x 100% </a:t>
            </a:r>
            <a:endParaRPr lang="en-IN" sz="4000" dirty="0" smtClean="0"/>
          </a:p>
          <a:p>
            <a:pPr marL="0" indent="0" fontAlgn="base">
              <a:buNone/>
            </a:pPr>
            <a:r>
              <a:rPr lang="en-IN" sz="4000" dirty="0" smtClean="0"/>
              <a:t>				 = </a:t>
            </a:r>
            <a:r>
              <a:rPr lang="en-IN" sz="4000" dirty="0"/>
              <a:t>(1/2)x100 % </a:t>
            </a:r>
            <a:endParaRPr lang="en-IN" sz="4000" dirty="0" smtClean="0"/>
          </a:p>
          <a:p>
            <a:pPr marL="0" indent="0" fontAlgn="base">
              <a:buNone/>
            </a:pPr>
            <a:r>
              <a:rPr lang="en-IN" sz="4000" dirty="0" smtClean="0"/>
              <a:t>				 = </a:t>
            </a:r>
            <a:r>
              <a:rPr lang="en-IN" sz="4000" dirty="0"/>
              <a:t>50</a:t>
            </a:r>
            <a:r>
              <a:rPr lang="en-IN" sz="3200" dirty="0"/>
              <a:t>%</a:t>
            </a:r>
          </a:p>
          <a:p>
            <a:pPr marL="0" indent="0" fontAlgn="base">
              <a:buNone/>
            </a:pPr>
            <a:r>
              <a:rPr lang="en-IN" sz="3200" b="1" dirty="0"/>
              <a:t> </a:t>
            </a:r>
            <a:endParaRPr lang="en-IN" sz="3200" dirty="0"/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169" y="1457325"/>
            <a:ext cx="2314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29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en-IN" sz="4000" b="1" dirty="0" smtClean="0"/>
          </a:p>
          <a:p>
            <a:pPr marL="0" indent="0" algn="ctr">
              <a:buNone/>
            </a:pPr>
            <a:r>
              <a:rPr lang="en-IN" sz="5400" b="1" u="sng" dirty="0" smtClean="0">
                <a:solidFill>
                  <a:srgbClr val="92D050"/>
                </a:solidFill>
              </a:rPr>
              <a:t>Sale </a:t>
            </a:r>
            <a:r>
              <a:rPr lang="en-IN" sz="5400" b="1" u="sng" dirty="0">
                <a:solidFill>
                  <a:srgbClr val="92D050"/>
                </a:solidFill>
              </a:rPr>
              <a:t>price </a:t>
            </a:r>
            <a:r>
              <a:rPr lang="en-IN" sz="5400" b="1" dirty="0">
                <a:solidFill>
                  <a:srgbClr val="92D050"/>
                </a:solidFill>
              </a:rPr>
              <a:t>:</a:t>
            </a:r>
            <a:endParaRPr lang="en-IN" sz="5400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N" sz="4000" dirty="0" smtClean="0"/>
          </a:p>
          <a:p>
            <a:pPr marL="0" indent="0" algn="ctr">
              <a:buNone/>
            </a:pPr>
            <a:r>
              <a:rPr lang="en-IN" sz="4000" dirty="0" smtClean="0">
                <a:solidFill>
                  <a:srgbClr val="FF0000"/>
                </a:solidFill>
              </a:rPr>
              <a:t>If </a:t>
            </a:r>
            <a:r>
              <a:rPr lang="en-IN" sz="4000" dirty="0">
                <a:solidFill>
                  <a:srgbClr val="FF0000"/>
                </a:solidFill>
              </a:rPr>
              <a:t>there is a profit of P %,</a:t>
            </a: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>
                <a:solidFill>
                  <a:srgbClr val="FF0000"/>
                </a:solidFill>
              </a:rPr>
              <a:t>Cost Price = C</a:t>
            </a: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4000" dirty="0" smtClean="0">
                <a:solidFill>
                  <a:srgbClr val="FF0000"/>
                </a:solidFill>
              </a:rPr>
              <a:t>SP </a:t>
            </a:r>
            <a:r>
              <a:rPr lang="en-IN" sz="4000" dirty="0">
                <a:solidFill>
                  <a:srgbClr val="FF0000"/>
                </a:solidFill>
              </a:rPr>
              <a:t>= {(100+P)/100}</a:t>
            </a:r>
            <a:r>
              <a:rPr lang="en-IN" sz="4000" dirty="0" err="1">
                <a:solidFill>
                  <a:srgbClr val="FF0000"/>
                </a:solidFill>
              </a:rPr>
              <a:t>xC</a:t>
            </a:r>
            <a:endParaRPr lang="en-IN" sz="4000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3600" dirty="0"/>
              <a:t> </a:t>
            </a:r>
            <a:r>
              <a:rPr lang="en-IN" sz="4000" dirty="0"/>
              <a:t>If there is a loss of L %,</a:t>
            </a:r>
            <a:br>
              <a:rPr lang="en-IN" sz="4000" dirty="0"/>
            </a:br>
            <a:r>
              <a:rPr lang="en-IN" sz="4000" dirty="0"/>
              <a:t>Cost Price = C</a:t>
            </a:r>
            <a:br>
              <a:rPr lang="en-IN" sz="4000" dirty="0"/>
            </a:br>
            <a:r>
              <a:rPr lang="en-IN" sz="4000" dirty="0" smtClean="0"/>
              <a:t>SP </a:t>
            </a:r>
            <a:r>
              <a:rPr lang="en-IN" sz="4000" dirty="0"/>
              <a:t>= {(100-L)/100}</a:t>
            </a:r>
            <a:r>
              <a:rPr lang="en-IN" sz="4000" dirty="0" err="1"/>
              <a:t>xC</a:t>
            </a:r>
            <a:endParaRPr lang="en-IN" sz="4000" dirty="0"/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5" name="AutoShape 2" descr="New study on demonetisation explains why cash is still king in India"/>
          <p:cNvSpPr>
            <a:spLocks noChangeAspect="1" noChangeArrowheads="1"/>
          </p:cNvSpPr>
          <p:nvPr/>
        </p:nvSpPr>
        <p:spPr bwMode="auto">
          <a:xfrm>
            <a:off x="155575" y="-1154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1" y="457880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5400" u="sng" dirty="0">
                <a:solidFill>
                  <a:srgbClr val="FFFF00"/>
                </a:solidFill>
              </a:rPr>
              <a:t>Cost </a:t>
            </a:r>
            <a:r>
              <a:rPr lang="en-US" sz="5400" u="sng" dirty="0" smtClean="0">
                <a:solidFill>
                  <a:srgbClr val="FFFF00"/>
                </a:solidFill>
              </a:rPr>
              <a:t>price</a:t>
            </a:r>
          </a:p>
          <a:p>
            <a:pPr marL="1371600" lvl="3" indent="0">
              <a:buNone/>
            </a:pPr>
            <a:endParaRPr lang="en-US" sz="5400" u="sng" dirty="0"/>
          </a:p>
          <a:p>
            <a:pPr marL="1371600" lvl="3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If there is a profit of P %,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Cost Price = C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Sale price= SP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Then C = {100/(100+p)} x SP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u="sng" dirty="0" smtClean="0"/>
              <a:t> </a:t>
            </a:r>
          </a:p>
          <a:p>
            <a:pPr marL="1371600" lvl="3" indent="0" fontAlgn="base">
              <a:buNone/>
            </a:pPr>
            <a:r>
              <a:rPr lang="en-IN" sz="3600" dirty="0" smtClean="0"/>
              <a:t>If </a:t>
            </a:r>
            <a:r>
              <a:rPr lang="en-IN" sz="3600" dirty="0"/>
              <a:t>there is a loss of L %,</a:t>
            </a:r>
            <a:br>
              <a:rPr lang="en-IN" sz="3600" dirty="0"/>
            </a:br>
            <a:r>
              <a:rPr lang="en-IN" sz="3600" dirty="0"/>
              <a:t>Then</a:t>
            </a:r>
            <a:br>
              <a:rPr lang="en-IN" sz="3600" dirty="0"/>
            </a:br>
            <a:r>
              <a:rPr lang="en-IN" sz="3600" dirty="0"/>
              <a:t>C = {100/(100-L)}</a:t>
            </a:r>
            <a:r>
              <a:rPr lang="en-IN" sz="3600" dirty="0" err="1"/>
              <a:t>xSP</a:t>
            </a:r>
            <a:endParaRPr lang="en-IN" sz="3600" dirty="0"/>
          </a:p>
          <a:p>
            <a:pPr marL="0" indent="0" fontAlgn="base">
              <a:buNone/>
            </a:pPr>
            <a:endParaRPr lang="en-IN" sz="2400" dirty="0"/>
          </a:p>
          <a:p>
            <a:pPr marL="1371600" lvl="3" indent="0">
              <a:buNone/>
            </a:pPr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16051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04716"/>
            <a:ext cx="12192000" cy="7062717"/>
          </a:xfrm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5400" b="1" dirty="0" smtClean="0"/>
              <a:t>     When </a:t>
            </a:r>
            <a:r>
              <a:rPr lang="en-IN" sz="5400" b="1" dirty="0"/>
              <a:t>Seller Is Not </a:t>
            </a:r>
            <a:r>
              <a:rPr lang="en-IN" sz="5400" b="1" dirty="0" smtClean="0"/>
              <a:t>Honest?</a:t>
            </a:r>
            <a:endParaRPr lang="en-IN" sz="5400" b="1" dirty="0"/>
          </a:p>
          <a:p>
            <a:endParaRPr lang="en-IN" dirty="0"/>
          </a:p>
        </p:txBody>
      </p:sp>
      <p:pic>
        <p:nvPicPr>
          <p:cNvPr id="2050" name="Picture 2" descr="Sad Face Happy Face Mask Stock Illustrations – 3,123 Sad Fac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05" y="1314905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rofit-and-Loss-Formulas-and-Tricks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3985840"/>
            <a:ext cx="9323379" cy="161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72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fontAlgn="base"/>
            <a:r>
              <a:rPr lang="en-IN" sz="3600" dirty="0">
                <a:solidFill>
                  <a:srgbClr val="FFC000"/>
                </a:solidFill>
              </a:rPr>
              <a:t>A seller uses a weighing stone of 900gms instead of 1 Kg. Find his real profit percent.</a:t>
            </a:r>
          </a:p>
          <a:p>
            <a:pPr fontAlgn="base"/>
            <a:endParaRPr lang="en-IN" sz="2800" dirty="0"/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    </a:t>
            </a:r>
            <a:r>
              <a:rPr lang="en-US" sz="2800" dirty="0">
                <a:solidFill>
                  <a:schemeClr val="accent1"/>
                </a:solidFill>
              </a:rPr>
              <a:t>seller uses 900g weight instead of 1000g 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    </a:t>
            </a:r>
            <a:r>
              <a:rPr lang="en-US" sz="2800" dirty="0"/>
              <a:t> </a:t>
            </a:r>
            <a:r>
              <a:rPr lang="en-US" sz="2800" dirty="0" smtClean="0"/>
              <a:t>Error </a:t>
            </a:r>
            <a:r>
              <a:rPr lang="en-US" sz="2800" dirty="0"/>
              <a:t>= 1000 – 900 = </a:t>
            </a:r>
            <a:r>
              <a:rPr lang="en-US" sz="2800" dirty="0" smtClean="0"/>
              <a:t>100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r>
              <a:rPr lang="en-IN" sz="2800" dirty="0"/>
              <a:t>True value = 1000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1"/>
                </a:solidFill>
              </a:rPr>
              <a:t> </a:t>
            </a:r>
            <a:r>
              <a:rPr lang="en-IN" sz="2800" dirty="0" smtClean="0">
                <a:solidFill>
                  <a:schemeClr val="accent1"/>
                </a:solidFill>
              </a:rPr>
              <a:t>       </a:t>
            </a:r>
            <a:r>
              <a:rPr lang="en-IN" sz="2800" dirty="0" smtClean="0"/>
              <a:t>Real </a:t>
            </a:r>
            <a:r>
              <a:rPr lang="en-IN" sz="2800" dirty="0"/>
              <a:t>Profit % = 100 / (1000 – 100) x 100</a:t>
            </a:r>
            <a:br>
              <a:rPr lang="en-IN" sz="2800" dirty="0"/>
            </a:br>
            <a:r>
              <a:rPr lang="en-IN" sz="2800" dirty="0" smtClean="0"/>
              <a:t>                     = </a:t>
            </a:r>
            <a:r>
              <a:rPr lang="en-IN" sz="2800" dirty="0"/>
              <a:t>100/900 x 100 = 11.11%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1064851"/>
            <a:ext cx="4383314" cy="47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600"/>
            <a:ext cx="12192000" cy="67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>
                <a:solidFill>
                  <a:srgbClr val="FFFF00"/>
                </a:solidFill>
              </a:rPr>
              <a:t>Price        CONSUMPTION          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FFFF00"/>
                </a:solidFill>
              </a:rPr>
              <a:t> </a:t>
            </a:r>
            <a:r>
              <a:rPr lang="en-IN" sz="4000" dirty="0" smtClean="0">
                <a:solidFill>
                  <a:srgbClr val="FFFF00"/>
                </a:solidFill>
              </a:rPr>
              <a:t>                                                 </a:t>
            </a:r>
          </a:p>
          <a:p>
            <a:pPr marL="0" indent="0">
              <a:buNone/>
            </a:pPr>
            <a:r>
              <a:rPr lang="en-IN" sz="4000" dirty="0" smtClean="0">
                <a:solidFill>
                  <a:srgbClr val="FFFF00"/>
                </a:solidFill>
              </a:rPr>
              <a:t>                                                                              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1480457" y="1016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6593912" y="1408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84" y="1843478"/>
            <a:ext cx="4499136" cy="25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65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195</TotalTime>
  <Words>337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PowerPoint Presentation</vt:lpstr>
      <vt:lpstr>. </vt:lpstr>
      <vt:lpstr>Profit and loss percentage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and loss &amp; percentages</dc:title>
  <dc:creator>yuva priya</dc:creator>
  <cp:lastModifiedBy>yuva priya</cp:lastModifiedBy>
  <cp:revision>18</cp:revision>
  <dcterms:created xsi:type="dcterms:W3CDTF">2020-08-10T15:09:05Z</dcterms:created>
  <dcterms:modified xsi:type="dcterms:W3CDTF">2020-08-10T18:24:28Z</dcterms:modified>
</cp:coreProperties>
</file>