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256" r:id="rId2"/>
    <p:sldId id="257" r:id="rId3"/>
    <p:sldId id="275" r:id="rId4"/>
    <p:sldId id="270" r:id="rId5"/>
    <p:sldId id="276" r:id="rId6"/>
    <p:sldId id="271" r:id="rId7"/>
    <p:sldId id="272" r:id="rId8"/>
    <p:sldId id="279" r:id="rId9"/>
    <p:sldId id="274" r:id="rId10"/>
    <p:sldId id="301" r:id="rId11"/>
    <p:sldId id="324" r:id="rId12"/>
    <p:sldId id="323" r:id="rId13"/>
    <p:sldId id="322" r:id="rId14"/>
    <p:sldId id="305" r:id="rId15"/>
    <p:sldId id="315" r:id="rId16"/>
    <p:sldId id="317" r:id="rId17"/>
    <p:sldId id="316" r:id="rId18"/>
    <p:sldId id="320" r:id="rId19"/>
    <p:sldId id="321" r:id="rId20"/>
    <p:sldId id="308" r:id="rId21"/>
    <p:sldId id="313" r:id="rId22"/>
    <p:sldId id="280" r:id="rId23"/>
    <p:sldId id="319" r:id="rId24"/>
    <p:sldId id="283" r:id="rId25"/>
    <p:sldId id="311" r:id="rId26"/>
    <p:sldId id="309" r:id="rId27"/>
    <p:sldId id="312" r:id="rId28"/>
    <p:sldId id="287" r:id="rId29"/>
    <p:sldId id="307" r:id="rId30"/>
    <p:sldId id="297" r:id="rId31"/>
    <p:sldId id="298" r:id="rId32"/>
    <p:sldId id="299" r:id="rId33"/>
    <p:sldId id="294" r:id="rId34"/>
    <p:sldId id="291" r:id="rId35"/>
    <p:sldId id="292" r:id="rId36"/>
    <p:sldId id="293" r:id="rId37"/>
    <p:sldId id="295" r:id="rId38"/>
    <p:sldId id="288" r:id="rId39"/>
    <p:sldId id="289" r:id="rId40"/>
    <p:sldId id="290" r:id="rId4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599" autoAdjust="0"/>
  </p:normalViewPr>
  <p:slideViewPr>
    <p:cSldViewPr>
      <p:cViewPr varScale="1">
        <p:scale>
          <a:sx n="64" d="100"/>
          <a:sy n="64" d="100"/>
        </p:scale>
        <p:origin x="544" y="3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notesMaster" Target="notesMasters/notesMaster1.xml" /><Relationship Id="rId47"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4/24/2021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4/24/2021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4/24/2021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4/24/2021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4/24/2021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4/24/2021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4/24/2021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4/24/2021</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4/24/2021</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4/24/2021</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4/24/2021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4/24/2021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4/24/2021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SENTENCE COMPLETION </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185D7-AE86-4198-8F84-DB63EB764A90}"/>
              </a:ext>
            </a:extLst>
          </p:cNvPr>
          <p:cNvSpPr>
            <a:spLocks noGrp="1"/>
          </p:cNvSpPr>
          <p:nvPr>
            <p:ph type="title"/>
          </p:nvPr>
        </p:nvSpPr>
        <p:spPr/>
        <p:txBody>
          <a:bodyPr>
            <a:normAutofit/>
          </a:bodyPr>
          <a:lstStyle/>
          <a:p>
            <a:pPr algn="ctr"/>
            <a:r>
              <a:rPr lang="en-US" sz="5400" b="1" i="1" dirty="0"/>
              <a:t>Grammar</a:t>
            </a:r>
            <a:endParaRPr lang="en-IN" sz="5400" b="1" i="1" dirty="0"/>
          </a:p>
        </p:txBody>
      </p:sp>
      <p:sp>
        <p:nvSpPr>
          <p:cNvPr id="3" name="Content Placeholder 2">
            <a:extLst>
              <a:ext uri="{FF2B5EF4-FFF2-40B4-BE49-F238E27FC236}">
                <a16:creationId xmlns:a16="http://schemas.microsoft.com/office/drawing/2014/main" id="{7DD0BEB7-B140-4A29-986A-7F1A15A31FD8}"/>
              </a:ext>
            </a:extLst>
          </p:cNvPr>
          <p:cNvSpPr>
            <a:spLocks noGrp="1"/>
          </p:cNvSpPr>
          <p:nvPr>
            <p:ph idx="1"/>
          </p:nvPr>
        </p:nvSpPr>
        <p:spPr/>
        <p:txBody>
          <a:bodyPr>
            <a:normAutofit/>
          </a:bodyPr>
          <a:lstStyle/>
          <a:p>
            <a:r>
              <a:rPr lang="en-US" sz="4000" dirty="0"/>
              <a:t>Noun</a:t>
            </a:r>
          </a:p>
          <a:p>
            <a:r>
              <a:rPr lang="en-US" sz="4000" dirty="0"/>
              <a:t>Adjective </a:t>
            </a:r>
          </a:p>
          <a:p>
            <a:r>
              <a:rPr lang="en-US" sz="4000" dirty="0"/>
              <a:t>Adverb</a:t>
            </a:r>
          </a:p>
          <a:p>
            <a:r>
              <a:rPr lang="en-US" sz="4000" dirty="0"/>
              <a:t>Tense</a:t>
            </a:r>
            <a:endParaRPr lang="en-IN" sz="4000" dirty="0"/>
          </a:p>
        </p:txBody>
      </p:sp>
    </p:spTree>
    <p:extLst>
      <p:ext uri="{BB962C8B-B14F-4D97-AF65-F5344CB8AC3E}">
        <p14:creationId xmlns:p14="http://schemas.microsoft.com/office/powerpoint/2010/main" val="199391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2CFC-15CB-453B-88BC-EC1674E0008F}"/>
              </a:ext>
            </a:extLst>
          </p:cNvPr>
          <p:cNvSpPr>
            <a:spLocks noGrp="1"/>
          </p:cNvSpPr>
          <p:nvPr>
            <p:ph type="title"/>
          </p:nvPr>
        </p:nvSpPr>
        <p:spPr/>
        <p:txBody>
          <a:bodyPr/>
          <a:lstStyle/>
          <a:p>
            <a:r>
              <a:rPr lang="en-US" dirty="0"/>
              <a:t>Support Indicators</a:t>
            </a:r>
            <a:endParaRPr lang="en-IN" dirty="0"/>
          </a:p>
        </p:txBody>
      </p:sp>
      <p:sp>
        <p:nvSpPr>
          <p:cNvPr id="3" name="Content Placeholder 2">
            <a:extLst>
              <a:ext uri="{FF2B5EF4-FFF2-40B4-BE49-F238E27FC236}">
                <a16:creationId xmlns:a16="http://schemas.microsoft.com/office/drawing/2014/main" id="{89BFAB75-8D44-4D42-8C5A-79B8884F6D96}"/>
              </a:ext>
            </a:extLst>
          </p:cNvPr>
          <p:cNvSpPr>
            <a:spLocks noGrp="1"/>
          </p:cNvSpPr>
          <p:nvPr>
            <p:ph idx="1"/>
          </p:nvPr>
        </p:nvSpPr>
        <p:spPr>
          <a:xfrm>
            <a:off x="1522414" y="1905000"/>
            <a:ext cx="10116614" cy="4267200"/>
          </a:xfrm>
        </p:spPr>
        <p:txBody>
          <a:bodyPr/>
          <a:lstStyle/>
          <a:p>
            <a:r>
              <a:rPr lang="en-US" dirty="0"/>
              <a:t>Virat Kohli played the match well and India _____ the match.</a:t>
            </a:r>
          </a:p>
          <a:p>
            <a:r>
              <a:rPr lang="en-US" dirty="0"/>
              <a:t>A. lost </a:t>
            </a:r>
          </a:p>
          <a:p>
            <a:r>
              <a:rPr lang="en-US" dirty="0"/>
              <a:t>B. won </a:t>
            </a:r>
          </a:p>
          <a:p>
            <a:endParaRPr lang="en-US" dirty="0"/>
          </a:p>
          <a:p>
            <a:r>
              <a:rPr lang="en-US" dirty="0"/>
              <a:t>In addition to Sheela being an outstanding student ,she was also a _______vocalist.</a:t>
            </a:r>
          </a:p>
          <a:p>
            <a:r>
              <a:rPr lang="en-US" dirty="0"/>
              <a:t>A. Talented</a:t>
            </a:r>
          </a:p>
          <a:p>
            <a:r>
              <a:rPr lang="en-US" dirty="0"/>
              <a:t>B. Inept</a:t>
            </a:r>
          </a:p>
          <a:p>
            <a:pPr marL="0" indent="0">
              <a:buNone/>
            </a:pPr>
            <a:endParaRPr lang="en-US" dirty="0"/>
          </a:p>
          <a:p>
            <a:endParaRPr lang="en-IN" dirty="0"/>
          </a:p>
        </p:txBody>
      </p:sp>
    </p:spTree>
    <p:extLst>
      <p:ext uri="{BB962C8B-B14F-4D97-AF65-F5344CB8AC3E}">
        <p14:creationId xmlns:p14="http://schemas.microsoft.com/office/powerpoint/2010/main" val="164386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936D-EE02-4661-8759-35405DCDE26E}"/>
              </a:ext>
            </a:extLst>
          </p:cNvPr>
          <p:cNvSpPr>
            <a:spLocks noGrp="1"/>
          </p:cNvSpPr>
          <p:nvPr>
            <p:ph type="title"/>
          </p:nvPr>
        </p:nvSpPr>
        <p:spPr/>
        <p:txBody>
          <a:bodyPr/>
          <a:lstStyle/>
          <a:p>
            <a:r>
              <a:rPr lang="en-US" dirty="0"/>
              <a:t>Contrast Indicators</a:t>
            </a:r>
            <a:endParaRPr lang="en-IN" dirty="0"/>
          </a:p>
        </p:txBody>
      </p:sp>
      <p:sp>
        <p:nvSpPr>
          <p:cNvPr id="3" name="Content Placeholder 2">
            <a:extLst>
              <a:ext uri="{FF2B5EF4-FFF2-40B4-BE49-F238E27FC236}">
                <a16:creationId xmlns:a16="http://schemas.microsoft.com/office/drawing/2014/main" id="{66D2281F-7C86-42F5-8E9C-4C33B4B39FC1}"/>
              </a:ext>
            </a:extLst>
          </p:cNvPr>
          <p:cNvSpPr>
            <a:spLocks noGrp="1"/>
          </p:cNvSpPr>
          <p:nvPr>
            <p:ph idx="1"/>
          </p:nvPr>
        </p:nvSpPr>
        <p:spPr/>
        <p:txBody>
          <a:bodyPr/>
          <a:lstStyle/>
          <a:p>
            <a:r>
              <a:rPr lang="en-US" dirty="0"/>
              <a:t>Virat Kohli played the match well but India _____ the match.</a:t>
            </a:r>
          </a:p>
          <a:p>
            <a:r>
              <a:rPr lang="en-US" dirty="0"/>
              <a:t>A. lost </a:t>
            </a:r>
          </a:p>
          <a:p>
            <a:r>
              <a:rPr lang="en-US" dirty="0"/>
              <a:t>B. won </a:t>
            </a:r>
          </a:p>
          <a:p>
            <a:endParaRPr lang="en-US" dirty="0"/>
          </a:p>
          <a:p>
            <a:r>
              <a:rPr lang="en-US" dirty="0"/>
              <a:t>Despite Sheela’s preparation she  ____________ the interview</a:t>
            </a:r>
          </a:p>
          <a:p>
            <a:r>
              <a:rPr lang="en-US" dirty="0"/>
              <a:t>A. aced</a:t>
            </a:r>
          </a:p>
          <a:p>
            <a:r>
              <a:rPr lang="en-US" dirty="0"/>
              <a:t>B. Flunked </a:t>
            </a:r>
          </a:p>
          <a:p>
            <a:endParaRPr lang="en-IN" dirty="0"/>
          </a:p>
        </p:txBody>
      </p:sp>
    </p:spTree>
    <p:extLst>
      <p:ext uri="{BB962C8B-B14F-4D97-AF65-F5344CB8AC3E}">
        <p14:creationId xmlns:p14="http://schemas.microsoft.com/office/powerpoint/2010/main" val="56827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6153-CDC8-4F02-8088-DEA4FF9428DC}"/>
              </a:ext>
            </a:extLst>
          </p:cNvPr>
          <p:cNvSpPr>
            <a:spLocks noGrp="1"/>
          </p:cNvSpPr>
          <p:nvPr>
            <p:ph type="title"/>
          </p:nvPr>
        </p:nvSpPr>
        <p:spPr/>
        <p:txBody>
          <a:bodyPr/>
          <a:lstStyle/>
          <a:p>
            <a:r>
              <a:rPr lang="en-US" dirty="0"/>
              <a:t>Contrast Indicators</a:t>
            </a:r>
            <a:endParaRPr lang="en-IN" dirty="0"/>
          </a:p>
        </p:txBody>
      </p:sp>
      <p:sp>
        <p:nvSpPr>
          <p:cNvPr id="3" name="Content Placeholder 2">
            <a:extLst>
              <a:ext uri="{FF2B5EF4-FFF2-40B4-BE49-F238E27FC236}">
                <a16:creationId xmlns:a16="http://schemas.microsoft.com/office/drawing/2014/main" id="{55467661-0D23-43A9-8C91-82F1CE1318B7}"/>
              </a:ext>
            </a:extLst>
          </p:cNvPr>
          <p:cNvSpPr>
            <a:spLocks noGrp="1"/>
          </p:cNvSpPr>
          <p:nvPr>
            <p:ph idx="1"/>
          </p:nvPr>
        </p:nvSpPr>
        <p:spPr/>
        <p:txBody>
          <a:bodyPr/>
          <a:lstStyle/>
          <a:p>
            <a:r>
              <a:rPr lang="en-US" dirty="0"/>
              <a:t>Rahul  looks a noble person but he always becomes ________ any good deed.</a:t>
            </a:r>
          </a:p>
          <a:p>
            <a:endParaRPr lang="en-US" dirty="0"/>
          </a:p>
          <a:p>
            <a:r>
              <a:rPr lang="en-US" dirty="0"/>
              <a:t>A  supporter of</a:t>
            </a:r>
          </a:p>
          <a:p>
            <a:r>
              <a:rPr lang="en-US" dirty="0"/>
              <a:t>B . obstacle for</a:t>
            </a:r>
          </a:p>
          <a:p>
            <a:r>
              <a:rPr lang="en-US" dirty="0"/>
              <a:t>C. swift to do</a:t>
            </a:r>
          </a:p>
          <a:p>
            <a:r>
              <a:rPr lang="en-US" dirty="0"/>
              <a:t>D. promoter for</a:t>
            </a:r>
            <a:endParaRPr lang="en-IN" dirty="0"/>
          </a:p>
        </p:txBody>
      </p:sp>
    </p:spTree>
    <p:extLst>
      <p:ext uri="{BB962C8B-B14F-4D97-AF65-F5344CB8AC3E}">
        <p14:creationId xmlns:p14="http://schemas.microsoft.com/office/powerpoint/2010/main" val="76669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86325E-7333-4DC6-9626-4F6533C97AE7}"/>
              </a:ext>
            </a:extLst>
          </p:cNvPr>
          <p:cNvSpPr>
            <a:spLocks noGrp="1"/>
          </p:cNvSpPr>
          <p:nvPr>
            <p:ph type="title"/>
          </p:nvPr>
        </p:nvSpPr>
        <p:spPr/>
        <p:txBody>
          <a:bodyPr/>
          <a:lstStyle/>
          <a:p>
            <a:pPr algn="ctr"/>
            <a:r>
              <a:rPr lang="en-US" b="1" i="1" dirty="0"/>
              <a:t>Single fillers</a:t>
            </a:r>
            <a:endParaRPr lang="en-IN" b="1" i="1" dirty="0"/>
          </a:p>
        </p:txBody>
      </p:sp>
    </p:spTree>
    <p:extLst>
      <p:ext uri="{BB962C8B-B14F-4D97-AF65-F5344CB8AC3E}">
        <p14:creationId xmlns:p14="http://schemas.microsoft.com/office/powerpoint/2010/main" val="76887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0C9CAC-BDF3-466B-B391-0FF9428E86A1}"/>
              </a:ext>
            </a:extLst>
          </p:cNvPr>
          <p:cNvSpPr txBox="1"/>
          <p:nvPr/>
        </p:nvSpPr>
        <p:spPr>
          <a:xfrm>
            <a:off x="621804" y="620688"/>
            <a:ext cx="10945216" cy="5588838"/>
          </a:xfrm>
          <a:prstGeom prst="rect">
            <a:avLst/>
          </a:prstGeom>
          <a:noFill/>
        </p:spPr>
        <p:txBody>
          <a:bodyPr wrap="square">
            <a:spAutoFit/>
          </a:bodyPr>
          <a:lstStyle/>
          <a:p>
            <a:pPr>
              <a:lnSpc>
                <a:spcPct val="107000"/>
              </a:lnSpc>
              <a:spcAft>
                <a:spcPts val="800"/>
              </a:spcAft>
            </a:pPr>
            <a:r>
              <a:rPr lang="en-IN" sz="3600" dirty="0">
                <a:latin typeface="Times New Roman" panose="02020603050405020304" pitchFamily="18" charset="0"/>
                <a:ea typeface="Calibri" panose="020F0502020204030204" pitchFamily="34" charset="0"/>
                <a:cs typeface="Times New Roman" panose="02020603050405020304" pitchFamily="18" charset="0"/>
              </a:rPr>
              <a:t>1</a:t>
            </a: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600" dirty="0" err="1">
                <a:effectLst/>
                <a:latin typeface="Times New Roman" panose="02020603050405020304" pitchFamily="18" charset="0"/>
                <a:ea typeface="Calibri" panose="020F0502020204030204" pitchFamily="34" charset="0"/>
                <a:cs typeface="Times New Roman" panose="02020603050405020304" pitchFamily="18" charset="0"/>
              </a:rPr>
              <a:t>Levina</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unknowingly ______ the thief by holding open the elevator</a:t>
            </a:r>
            <a:r>
              <a:rPr lang="en-IN" sz="3600" dirty="0">
                <a:latin typeface="Times New Roman" panose="02020603050405020304" pitchFamily="18" charset="0"/>
                <a:ea typeface="Calibri" panose="020F0502020204030204" pitchFamily="34" charset="0"/>
                <a:cs typeface="Times New Roman" panose="02020603050405020304" pitchFamily="18" charset="0"/>
              </a:rPr>
              <a:t> </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doors and ensuring his escape.</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 coerced</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b) proclaimed</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c) abetted</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d) sanctioned</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e) solicited</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333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5B079A-5F67-42C9-9902-00D43EF14F72}"/>
              </a:ext>
            </a:extLst>
          </p:cNvPr>
          <p:cNvSpPr txBox="1"/>
          <p:nvPr/>
        </p:nvSpPr>
        <p:spPr>
          <a:xfrm>
            <a:off x="693812" y="692696"/>
            <a:ext cx="11089232" cy="5411418"/>
          </a:xfrm>
          <a:prstGeom prst="rect">
            <a:avLst/>
          </a:prstGeom>
          <a:noFill/>
        </p:spPr>
        <p:txBody>
          <a:bodyPr wrap="square">
            <a:spAutoFit/>
          </a:bodyPr>
          <a:lstStyle/>
          <a:p>
            <a:pPr>
              <a:lnSpc>
                <a:spcPct val="107000"/>
              </a:lnSpc>
              <a:spcAft>
                <a:spcPts val="800"/>
              </a:spcAft>
            </a:pPr>
            <a:r>
              <a:rPr lang="en-IN" sz="36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His suit of armor made the knight ______ to his enemy’s attack,</a:t>
            </a:r>
            <a:r>
              <a:rPr lang="en-IN" sz="3600" dirty="0">
                <a:latin typeface="Times New Roman" panose="02020603050405020304" pitchFamily="18" charset="0"/>
                <a:ea typeface="Calibri" panose="020F0502020204030204" pitchFamily="34" charset="0"/>
                <a:cs typeface="Times New Roman" panose="02020603050405020304" pitchFamily="18" charset="0"/>
              </a:rPr>
              <a:t> </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and he was able to escape safely to his castle.</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 vulnerable</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b) churlish</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c) invulnerable</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d) static</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e) imprudent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03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5C1E74-B1A6-4427-853A-AE15CAE2C4F1}"/>
              </a:ext>
            </a:extLst>
          </p:cNvPr>
          <p:cNvSpPr txBox="1"/>
          <p:nvPr/>
        </p:nvSpPr>
        <p:spPr>
          <a:xfrm>
            <a:off x="693812" y="620688"/>
            <a:ext cx="10801200" cy="5308826"/>
          </a:xfrm>
          <a:prstGeom prst="rect">
            <a:avLst/>
          </a:prstGeom>
          <a:noFill/>
        </p:spPr>
        <p:txBody>
          <a:bodyPr wrap="square">
            <a:spAutoFit/>
          </a:bodyPr>
          <a:lstStyle/>
          <a:p>
            <a:pPr>
              <a:lnSpc>
                <a:spcPct val="107000"/>
              </a:lnSpc>
              <a:spcAft>
                <a:spcPts val="800"/>
              </a:spcAft>
            </a:pPr>
            <a:r>
              <a:rPr lang="en-IN" sz="36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The ______ townspeople celebrated the soldier’s return to his</a:t>
            </a:r>
            <a:r>
              <a:rPr lang="en-IN" sz="3600" dirty="0">
                <a:latin typeface="Times New Roman" panose="02020603050405020304" pitchFamily="18" charset="0"/>
                <a:ea typeface="Calibri" panose="020F0502020204030204" pitchFamily="34" charset="0"/>
                <a:cs typeface="Times New Roman" panose="02020603050405020304" pitchFamily="18" charset="0"/>
              </a:rPr>
              <a:t> </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home by adorning trees with yellow ribbons and balloons.</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 somber</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b) jubilant</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c) pitiless</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d) cunning</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e) unsullied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83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418CEF-A711-48B8-9A58-7F0BAE892179}"/>
              </a:ext>
            </a:extLst>
          </p:cNvPr>
          <p:cNvSpPr txBox="1"/>
          <p:nvPr/>
        </p:nvSpPr>
        <p:spPr>
          <a:xfrm>
            <a:off x="729816" y="620688"/>
            <a:ext cx="10729192" cy="4714817"/>
          </a:xfrm>
          <a:prstGeom prst="rect">
            <a:avLst/>
          </a:prstGeom>
          <a:noFill/>
        </p:spPr>
        <p:txBody>
          <a:bodyPr wrap="square">
            <a:spAutoFit/>
          </a:bodyPr>
          <a:lstStyle/>
          <a:p>
            <a:pPr>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4) Searching frantically to find the hidden jewels, the thieves</a:t>
            </a:r>
            <a:r>
              <a:rPr lang="en-IN" sz="3600" dirty="0">
                <a:latin typeface="Times New Roman" panose="02020603050405020304" pitchFamily="18" charset="0"/>
                <a:ea typeface="Calibri" panose="020F0502020204030204" pitchFamily="34" charset="0"/>
                <a:cs typeface="Times New Roman" panose="02020603050405020304" pitchFamily="18" charset="0"/>
              </a:rPr>
              <a:t> </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proceeded to ______ the entire house.</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 justify</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b) darken</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c) amplify</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d) ransack</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e) glorify</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573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EED703-093B-4B1B-8ACF-3E990DCD55B3}"/>
              </a:ext>
            </a:extLst>
          </p:cNvPr>
          <p:cNvSpPr txBox="1"/>
          <p:nvPr/>
        </p:nvSpPr>
        <p:spPr>
          <a:xfrm>
            <a:off x="837828" y="476672"/>
            <a:ext cx="10657184" cy="4714817"/>
          </a:xfrm>
          <a:prstGeom prst="rect">
            <a:avLst/>
          </a:prstGeom>
          <a:noFill/>
        </p:spPr>
        <p:txBody>
          <a:bodyPr wrap="square">
            <a:spAutoFit/>
          </a:bodyPr>
          <a:lstStyle/>
          <a:p>
            <a:pPr>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5)Lauren’s ______ features, what you first noticed about her, were</a:t>
            </a:r>
            <a:r>
              <a:rPr lang="en-IN" sz="3600" dirty="0">
                <a:latin typeface="Times New Roman" panose="02020603050405020304" pitchFamily="18" charset="0"/>
                <a:ea typeface="Calibri" panose="020F0502020204030204" pitchFamily="34" charset="0"/>
                <a:cs typeface="Times New Roman" panose="02020603050405020304" pitchFamily="18" charset="0"/>
              </a:rPr>
              <a:t> </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her stunning black hair and large, dark eyes.</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 savvy</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b) affluent</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c) predominant</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d) universal</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e) malicious</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901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4000" b="1" i="1" dirty="0"/>
              <a:t>TODAY’S CLASS</a:t>
            </a:r>
          </a:p>
        </p:txBody>
      </p:sp>
      <p:sp>
        <p:nvSpPr>
          <p:cNvPr id="14" name="Content Placeholder 13"/>
          <p:cNvSpPr>
            <a:spLocks noGrp="1"/>
          </p:cNvSpPr>
          <p:nvPr>
            <p:ph idx="1"/>
          </p:nvPr>
        </p:nvSpPr>
        <p:spPr/>
        <p:txBody>
          <a:bodyPr/>
          <a:lstStyle/>
          <a:p>
            <a:r>
              <a:rPr lang="en-US" sz="3600" dirty="0"/>
              <a:t>Introduction</a:t>
            </a:r>
          </a:p>
          <a:p>
            <a:r>
              <a:rPr lang="en-US" sz="3600" dirty="0"/>
              <a:t>Why?</a:t>
            </a:r>
          </a:p>
          <a:p>
            <a:r>
              <a:rPr lang="en-US" sz="3600" dirty="0"/>
              <a:t>Types</a:t>
            </a:r>
          </a:p>
          <a:p>
            <a:r>
              <a:rPr lang="en-US" sz="3600" dirty="0"/>
              <a:t>Techniques</a:t>
            </a:r>
          </a:p>
          <a:p>
            <a:r>
              <a:rPr lang="en-US" sz="3600" dirty="0"/>
              <a:t>Practice questions</a:t>
            </a:r>
          </a:p>
          <a:p>
            <a:endParaRPr lang="en-US" dirty="0"/>
          </a:p>
          <a:p>
            <a:pPr marL="0" indent="0">
              <a:buNone/>
            </a:pPr>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4503-2925-477C-9AF1-740A02B28914}"/>
              </a:ext>
            </a:extLst>
          </p:cNvPr>
          <p:cNvSpPr>
            <a:spLocks noGrp="1"/>
          </p:cNvSpPr>
          <p:nvPr>
            <p:ph type="title"/>
          </p:nvPr>
        </p:nvSpPr>
        <p:spPr/>
        <p:txBody>
          <a:bodyPr/>
          <a:lstStyle/>
          <a:p>
            <a:pPr algn="ctr"/>
            <a:r>
              <a:rPr lang="en-US" sz="5400" b="1" i="1" dirty="0"/>
              <a:t>Double filler</a:t>
            </a:r>
            <a:endParaRPr lang="en-IN" sz="5400" b="1" i="1" dirty="0"/>
          </a:p>
        </p:txBody>
      </p:sp>
      <p:sp>
        <p:nvSpPr>
          <p:cNvPr id="3" name="Text Placeholder 2">
            <a:extLst>
              <a:ext uri="{FF2B5EF4-FFF2-40B4-BE49-F238E27FC236}">
                <a16:creationId xmlns:a16="http://schemas.microsoft.com/office/drawing/2014/main" id="{E815280C-EC67-481F-B274-448BD1DF9EE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74751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0796A0-49B2-47B7-8476-16A2F61B0A81}"/>
              </a:ext>
            </a:extLst>
          </p:cNvPr>
          <p:cNvSpPr txBox="1"/>
          <p:nvPr/>
        </p:nvSpPr>
        <p:spPr>
          <a:xfrm>
            <a:off x="621804" y="476672"/>
            <a:ext cx="10801200" cy="4716035"/>
          </a:xfrm>
          <a:prstGeom prst="rect">
            <a:avLst/>
          </a:prstGeom>
          <a:noFill/>
        </p:spPr>
        <p:txBody>
          <a:bodyPr wrap="square">
            <a:spAutoFit/>
          </a:bodyPr>
          <a:lstStyle/>
          <a:p>
            <a:pPr>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1) The police arrested Ramesh on a _______ of theft but for lack of evidence ________him.</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 crime…imprisoned</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b) punished…complaint</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c) left…condition</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d) tip…absconding</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3600" dirty="0">
                <a:effectLst/>
                <a:latin typeface="Times New Roman" panose="02020603050405020304" pitchFamily="18" charset="0"/>
                <a:ea typeface="Calibri" panose="020F0502020204030204" pitchFamily="34" charset="0"/>
              </a:rPr>
              <a:t>e) charge…released</a:t>
            </a:r>
            <a:endParaRPr lang="en-IN" sz="3600" dirty="0"/>
          </a:p>
        </p:txBody>
      </p:sp>
    </p:spTree>
    <p:extLst>
      <p:ext uri="{BB962C8B-B14F-4D97-AF65-F5344CB8AC3E}">
        <p14:creationId xmlns:p14="http://schemas.microsoft.com/office/powerpoint/2010/main" val="280604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8DEFAD-1F5F-4283-87BD-9380E85F0C00}"/>
              </a:ext>
            </a:extLst>
          </p:cNvPr>
          <p:cNvSpPr txBox="1"/>
          <p:nvPr/>
        </p:nvSpPr>
        <p:spPr>
          <a:xfrm>
            <a:off x="621804" y="548680"/>
            <a:ext cx="11089232" cy="6241709"/>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2) In some government offices, people are __________ to ‘high tea’ and given a _________ samosa, a couple of biscuits and a cup of tea.</a:t>
            </a:r>
          </a:p>
          <a:p>
            <a:pPr lvl="1">
              <a:lnSpc>
                <a:spcPct val="150000"/>
              </a:lnSpc>
            </a:pPr>
            <a:r>
              <a:rPr lang="en-IN" sz="3600" dirty="0">
                <a:latin typeface="Times New Roman" panose="02020603050405020304" pitchFamily="18" charset="0"/>
                <a:cs typeface="Times New Roman" panose="02020603050405020304" pitchFamily="18" charset="0"/>
              </a:rPr>
              <a:t>a) oasis…roved </a:t>
            </a:r>
          </a:p>
          <a:p>
            <a:pPr lvl="1">
              <a:lnSpc>
                <a:spcPct val="150000"/>
              </a:lnSpc>
            </a:pPr>
            <a:r>
              <a:rPr lang="en-IN" sz="3600" dirty="0">
                <a:latin typeface="Times New Roman" panose="02020603050405020304" pitchFamily="18" charset="0"/>
                <a:cs typeface="Times New Roman" panose="02020603050405020304" pitchFamily="18" charset="0"/>
              </a:rPr>
              <a:t>b) opaque… delightful</a:t>
            </a:r>
          </a:p>
          <a:p>
            <a:pPr lvl="1">
              <a:lnSpc>
                <a:spcPct val="150000"/>
              </a:lnSpc>
            </a:pPr>
            <a:r>
              <a:rPr lang="en-IN" sz="3600" dirty="0">
                <a:latin typeface="Times New Roman" panose="02020603050405020304" pitchFamily="18" charset="0"/>
                <a:cs typeface="Times New Roman" panose="02020603050405020304" pitchFamily="18" charset="0"/>
              </a:rPr>
              <a:t>c) interested… creeping</a:t>
            </a:r>
          </a:p>
          <a:p>
            <a:pPr lvl="1">
              <a:lnSpc>
                <a:spcPct val="150000"/>
              </a:lnSpc>
            </a:pPr>
            <a:r>
              <a:rPr lang="en-IN" sz="3600" dirty="0">
                <a:latin typeface="Times New Roman" panose="02020603050405020304" pitchFamily="18" charset="0"/>
                <a:cs typeface="Times New Roman" panose="02020603050405020304" pitchFamily="18" charset="0"/>
              </a:rPr>
              <a:t>d) invited… stale</a:t>
            </a:r>
          </a:p>
          <a:p>
            <a:pPr lvl="1">
              <a:lnSpc>
                <a:spcPct val="150000"/>
              </a:lnSpc>
            </a:pPr>
            <a:r>
              <a:rPr lang="en-IN" sz="3600" dirty="0">
                <a:latin typeface="Times New Roman" panose="02020603050405020304" pitchFamily="18" charset="0"/>
                <a:cs typeface="Times New Roman" panose="02020603050405020304" pitchFamily="18" charset="0"/>
              </a:rPr>
              <a:t>e) promoted… tasty</a:t>
            </a:r>
          </a:p>
          <a:p>
            <a:pPr>
              <a:lnSpc>
                <a:spcPct val="90000"/>
              </a:lnSpc>
            </a:pPr>
            <a:endParaRPr lang="en-IN" sz="2400" dirty="0"/>
          </a:p>
        </p:txBody>
      </p:sp>
    </p:spTree>
    <p:extLst>
      <p:ext uri="{BB962C8B-B14F-4D97-AF65-F5344CB8AC3E}">
        <p14:creationId xmlns:p14="http://schemas.microsoft.com/office/powerpoint/2010/main" val="134011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497DA-7504-4B42-A4DA-A4DB1CE352A5}"/>
              </a:ext>
            </a:extLst>
          </p:cNvPr>
          <p:cNvSpPr txBox="1"/>
          <p:nvPr/>
        </p:nvSpPr>
        <p:spPr>
          <a:xfrm>
            <a:off x="477788" y="332656"/>
            <a:ext cx="11449272" cy="5037276"/>
          </a:xfrm>
          <a:prstGeom prst="rect">
            <a:avLst/>
          </a:prstGeom>
          <a:noFill/>
        </p:spPr>
        <p:txBody>
          <a:bodyPr wrap="square">
            <a:spAutoFit/>
          </a:bodyPr>
          <a:lstStyle/>
          <a:p>
            <a:pPr>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3) With women participation ______ sharply in the </a:t>
            </a:r>
            <a:r>
              <a:rPr lang="en-US" sz="3600" dirty="0" err="1">
                <a:effectLst/>
                <a:latin typeface="Times New Roman" panose="02020603050405020304" pitchFamily="18" charset="0"/>
                <a:ea typeface="Calibri" panose="020F0502020204030204" pitchFamily="34" charset="0"/>
                <a:cs typeface="Times New Roman" panose="02020603050405020304" pitchFamily="18" charset="0"/>
              </a:rPr>
              <a:t>labour</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force over the past decade, there is a need to improve _____ for them.</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lvl="1">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a) dipping…opportunities</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lvl="1">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b) reducing…ways</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lvl="1">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c) withdrawing…convenience</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lvl="1">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d) stressing…circumstance</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lvl="1">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e) steeping…excuses</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526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928658-CD51-45FC-8ABB-B2EA8E08DE77}"/>
              </a:ext>
            </a:extLst>
          </p:cNvPr>
          <p:cNvSpPr txBox="1"/>
          <p:nvPr/>
        </p:nvSpPr>
        <p:spPr>
          <a:xfrm>
            <a:off x="405780" y="332656"/>
            <a:ext cx="11377264" cy="645715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4) I) For years people thought Raja had turned into ghost and ___________ the peepul tree that still grows outside the Gate.</a:t>
            </a:r>
          </a:p>
          <a:p>
            <a:r>
              <a:rPr lang="en-IN" sz="2800" dirty="0">
                <a:latin typeface="Times New Roman" panose="02020603050405020304" pitchFamily="18" charset="0"/>
                <a:cs typeface="Times New Roman" panose="02020603050405020304" pitchFamily="18" charset="0"/>
              </a:rPr>
              <a:t>II) After a late-night horror movie, a group of college students went to de Monte Colony to see if the place was indeed __________.</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a) formidable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b) accrued</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c) wanted</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d) untroubled</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e) haunted</a:t>
            </a:r>
          </a:p>
          <a:p>
            <a:pPr>
              <a:lnSpc>
                <a:spcPct val="90000"/>
              </a:lnSpc>
            </a:pPr>
            <a:endParaRPr lang="en-IN" sz="2400" dirty="0"/>
          </a:p>
        </p:txBody>
      </p:sp>
      <p:sp>
        <p:nvSpPr>
          <p:cNvPr id="3" name="TextBox 2">
            <a:extLst>
              <a:ext uri="{FF2B5EF4-FFF2-40B4-BE49-F238E27FC236}">
                <a16:creationId xmlns:a16="http://schemas.microsoft.com/office/drawing/2014/main" id="{33554DC5-D932-48AB-91F4-78C6B0AED335}"/>
              </a:ext>
            </a:extLst>
          </p:cNvPr>
          <p:cNvSpPr txBox="1"/>
          <p:nvPr/>
        </p:nvSpPr>
        <p:spPr>
          <a:xfrm>
            <a:off x="4582244" y="2889681"/>
            <a:ext cx="6912768" cy="1421928"/>
          </a:xfrm>
          <a:prstGeom prst="rect">
            <a:avLst/>
          </a:prstGeom>
          <a:noFill/>
        </p:spPr>
        <p:txBody>
          <a:bodyPr wrap="square" rtlCol="0">
            <a:spAutoFit/>
          </a:bodyPr>
          <a:lstStyle/>
          <a:p>
            <a:pPr>
              <a:lnSpc>
                <a:spcPct val="90000"/>
              </a:lnSpc>
            </a:pPr>
            <a:r>
              <a:rPr lang="en-IN" dirty="0"/>
              <a:t>In this question there are two blank spaces followed by five words denoted by a), b), c), d) and e). Find out ONE word that fits appropriately in both the sentences I and II to make it meaningfully complete. </a:t>
            </a:r>
          </a:p>
          <a:p>
            <a:pPr>
              <a:lnSpc>
                <a:spcPct val="90000"/>
              </a:lnSpc>
            </a:pPr>
            <a:endParaRPr lang="en-IN" sz="2400" dirty="0"/>
          </a:p>
        </p:txBody>
      </p:sp>
    </p:spTree>
    <p:extLst>
      <p:ext uri="{BB962C8B-B14F-4D97-AF65-F5344CB8AC3E}">
        <p14:creationId xmlns:p14="http://schemas.microsoft.com/office/powerpoint/2010/main" val="275514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5C1C-9B6E-4A79-B0B0-BB681747C4DE}"/>
              </a:ext>
            </a:extLst>
          </p:cNvPr>
          <p:cNvSpPr>
            <a:spLocks noGrp="1"/>
          </p:cNvSpPr>
          <p:nvPr>
            <p:ph type="title"/>
          </p:nvPr>
        </p:nvSpPr>
        <p:spPr/>
        <p:txBody>
          <a:bodyPr/>
          <a:lstStyle/>
          <a:p>
            <a:r>
              <a:rPr lang="en-US" sz="5400" b="1" i="1" dirty="0"/>
              <a:t>Sentence Equivalence</a:t>
            </a:r>
            <a:endParaRPr lang="en-IN" sz="5400" b="1" i="1" dirty="0"/>
          </a:p>
        </p:txBody>
      </p:sp>
      <p:sp>
        <p:nvSpPr>
          <p:cNvPr id="3" name="Text Placeholder 2">
            <a:extLst>
              <a:ext uri="{FF2B5EF4-FFF2-40B4-BE49-F238E27FC236}">
                <a16:creationId xmlns:a16="http://schemas.microsoft.com/office/drawing/2014/main" id="{48BFAE0F-5C43-49FE-A389-C10C8D312FF0}"/>
              </a:ext>
            </a:extLst>
          </p:cNvPr>
          <p:cNvSpPr>
            <a:spLocks noGrp="1"/>
          </p:cNvSpPr>
          <p:nvPr>
            <p:ph type="body" idx="1"/>
          </p:nvPr>
        </p:nvSpPr>
        <p:spPr/>
        <p:txBody>
          <a:bodyPr>
            <a:normAutofit lnSpcReduction="10000"/>
          </a:bodyPr>
          <a:lstStyle/>
          <a:p>
            <a:r>
              <a:rPr lang="en-US" dirty="0"/>
              <a:t>For each of the following questions, select the two answer choices that, when used to complete the sentence, fit the meaning of the sentence as a whole and produce completed sentences that are alike in meaning</a:t>
            </a:r>
            <a:endParaRPr lang="en-IN" dirty="0"/>
          </a:p>
          <a:p>
            <a:endParaRPr lang="en-IN" dirty="0"/>
          </a:p>
        </p:txBody>
      </p:sp>
    </p:spTree>
    <p:extLst>
      <p:ext uri="{BB962C8B-B14F-4D97-AF65-F5344CB8AC3E}">
        <p14:creationId xmlns:p14="http://schemas.microsoft.com/office/powerpoint/2010/main" val="224636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167553-2BD2-4C43-9C6B-273F2A62A4FE}"/>
              </a:ext>
            </a:extLst>
          </p:cNvPr>
          <p:cNvSpPr txBox="1"/>
          <p:nvPr/>
        </p:nvSpPr>
        <p:spPr>
          <a:xfrm>
            <a:off x="333772" y="260648"/>
            <a:ext cx="11258492" cy="6555641"/>
          </a:xfrm>
          <a:prstGeom prst="rect">
            <a:avLst/>
          </a:prstGeom>
          <a:noFill/>
        </p:spPr>
        <p:txBody>
          <a:bodyPr wrap="square" rtlCol="0">
            <a:spAutoFit/>
          </a:bodyPr>
          <a:lstStyle/>
          <a:p>
            <a:pPr marL="514350" indent="-514350">
              <a:buAutoNum type="arabicParenR"/>
            </a:pPr>
            <a:r>
              <a:rPr lang="en-US" sz="2800" dirty="0">
                <a:latin typeface="Times New Roman" panose="02020603050405020304" pitchFamily="18" charset="0"/>
                <a:cs typeface="Times New Roman" panose="02020603050405020304" pitchFamily="18" charset="0"/>
              </a:rPr>
              <a:t>In the simple soybean, the author is much less restrained in his enthusiasm for the bean’s medical efficacy than he is in his technical writings, but he still cautions against treating soy as a_______</a:t>
            </a:r>
          </a:p>
          <a:p>
            <a:endParaRPr lang="en-US" sz="2800" dirty="0">
              <a:latin typeface="Times New Roman" panose="02020603050405020304" pitchFamily="18" charset="0"/>
              <a:cs typeface="Times New Roman" panose="02020603050405020304" pitchFamily="18" charset="0"/>
            </a:endParaRPr>
          </a:p>
          <a:p>
            <a:pPr marL="971550" lvl="1" indent="-514350">
              <a:buAutoNum type="alphaUcParenR"/>
            </a:pPr>
            <a:r>
              <a:rPr lang="en-US" sz="2800" dirty="0">
                <a:latin typeface="Times New Roman" panose="02020603050405020304" pitchFamily="18" charset="0"/>
                <a:cs typeface="Times New Roman" panose="02020603050405020304" pitchFamily="18" charset="0"/>
              </a:rPr>
              <a:t>staple </a:t>
            </a:r>
          </a:p>
          <a:p>
            <a:pPr lvl="1"/>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B) Supplement</a:t>
            </a:r>
          </a:p>
          <a:p>
            <a:pPr lvl="1"/>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C) Messenger</a:t>
            </a:r>
          </a:p>
          <a:p>
            <a:pPr lvl="1"/>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D) panacea </a:t>
            </a:r>
          </a:p>
          <a:p>
            <a:pPr lvl="1"/>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E) cure-all </a:t>
            </a:r>
          </a:p>
          <a:p>
            <a:pPr lvl="1"/>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F) Forerunner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478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5F15A0-9376-47DA-95F6-4D7064363C39}"/>
              </a:ext>
            </a:extLst>
          </p:cNvPr>
          <p:cNvSpPr txBox="1"/>
          <p:nvPr/>
        </p:nvSpPr>
        <p:spPr>
          <a:xfrm>
            <a:off x="441784" y="404664"/>
            <a:ext cx="11305256" cy="698652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2) Some analysts worry about consumers’ perception that the electronics industry is always on the verge of major breakthroughs; that perception could hurt the industry by making consumers reluctant to buy products they believe will soon be _______</a:t>
            </a:r>
          </a:p>
          <a:p>
            <a:endParaRPr lang="en-US" sz="2800" dirty="0">
              <a:latin typeface="Times New Roman" panose="02020603050405020304" pitchFamily="18" charset="0"/>
              <a:cs typeface="Times New Roman" panose="02020603050405020304" pitchFamily="18" charset="0"/>
            </a:endParaRPr>
          </a:p>
          <a:p>
            <a:pPr marL="457200" indent="-457200">
              <a:buAutoNum type="alphaUcParenR"/>
            </a:pPr>
            <a:r>
              <a:rPr lang="en-US" sz="2800" dirty="0">
                <a:latin typeface="Times New Roman" panose="02020603050405020304" pitchFamily="18" charset="0"/>
                <a:cs typeface="Times New Roman" panose="02020603050405020304" pitchFamily="18" charset="0"/>
              </a:rPr>
              <a:t>incompatible </a:t>
            </a:r>
          </a:p>
          <a:p>
            <a:pPr marL="457200" indent="-457200">
              <a:buAutoNum type="alphaUcParenR"/>
            </a:pPr>
            <a:endParaRPr lang="en-US" sz="2800" dirty="0">
              <a:latin typeface="Times New Roman" panose="02020603050405020304" pitchFamily="18" charset="0"/>
              <a:cs typeface="Times New Roman" panose="02020603050405020304" pitchFamily="18" charset="0"/>
            </a:endParaRPr>
          </a:p>
          <a:p>
            <a:pPr marL="457200" indent="-457200">
              <a:buAutoNum type="alphaUcParenR"/>
            </a:pPr>
            <a:r>
              <a:rPr lang="en-US" sz="2800" dirty="0">
                <a:latin typeface="Times New Roman" panose="02020603050405020304" pitchFamily="18" charset="0"/>
                <a:cs typeface="Times New Roman" panose="02020603050405020304" pitchFamily="18" charset="0"/>
              </a:rPr>
              <a:t>devalued </a:t>
            </a:r>
          </a:p>
          <a:p>
            <a:pPr marL="457200" indent="-457200">
              <a:buAutoNum type="alphaUcParenR"/>
            </a:pPr>
            <a:endParaRPr lang="en-US" sz="2800" dirty="0">
              <a:latin typeface="Times New Roman" panose="02020603050405020304" pitchFamily="18" charset="0"/>
              <a:cs typeface="Times New Roman" panose="02020603050405020304" pitchFamily="18" charset="0"/>
            </a:endParaRPr>
          </a:p>
          <a:p>
            <a:pPr marL="457200" indent="-457200">
              <a:buAutoNum type="alphaUcParenR"/>
            </a:pPr>
            <a:r>
              <a:rPr lang="en-US" sz="2800" dirty="0">
                <a:latin typeface="Times New Roman" panose="02020603050405020304" pitchFamily="18" charset="0"/>
                <a:cs typeface="Times New Roman" panose="02020603050405020304" pitchFamily="18" charset="0"/>
              </a:rPr>
              <a:t>obsolete </a:t>
            </a:r>
          </a:p>
          <a:p>
            <a:pPr marL="457200" indent="-457200">
              <a:buAutoNum type="alphaUcParenR"/>
            </a:pPr>
            <a:endParaRPr lang="en-US" sz="2800" dirty="0">
              <a:latin typeface="Times New Roman" panose="02020603050405020304" pitchFamily="18" charset="0"/>
              <a:cs typeface="Times New Roman" panose="02020603050405020304" pitchFamily="18" charset="0"/>
            </a:endParaRPr>
          </a:p>
          <a:p>
            <a:pPr marL="457200" indent="-457200">
              <a:buAutoNum type="alphaUcParenR"/>
            </a:pPr>
            <a:r>
              <a:rPr lang="en-US" sz="2800" dirty="0">
                <a:latin typeface="Times New Roman" panose="02020603050405020304" pitchFamily="18" charset="0"/>
                <a:cs typeface="Times New Roman" panose="02020603050405020304" pitchFamily="18" charset="0"/>
              </a:rPr>
              <a:t>Omnipresent</a:t>
            </a:r>
          </a:p>
          <a:p>
            <a:pPr marL="457200" indent="-457200">
              <a:buAutoNum type="alphaUcParenR"/>
            </a:pPr>
            <a:endParaRPr lang="en-US" sz="2800" dirty="0">
              <a:latin typeface="Times New Roman" panose="02020603050405020304" pitchFamily="18" charset="0"/>
              <a:cs typeface="Times New Roman" panose="02020603050405020304" pitchFamily="18" charset="0"/>
            </a:endParaRPr>
          </a:p>
          <a:p>
            <a:pPr marL="457200" indent="-457200">
              <a:buAutoNum type="alphaUcParenR"/>
            </a:pPr>
            <a:r>
              <a:rPr lang="en-US" sz="2800" dirty="0">
                <a:latin typeface="Times New Roman" panose="02020603050405020304" pitchFamily="18" charset="0"/>
                <a:cs typeface="Times New Roman" panose="02020603050405020304" pitchFamily="18" charset="0"/>
              </a:rPr>
              <a:t>everywhere </a:t>
            </a:r>
          </a:p>
          <a:p>
            <a:pPr marL="457200" indent="-457200">
              <a:buAutoNum type="alphaUcParenR"/>
            </a:pPr>
            <a:endParaRPr lang="en-US" sz="2800" dirty="0">
              <a:latin typeface="Times New Roman" panose="02020603050405020304" pitchFamily="18" charset="0"/>
              <a:cs typeface="Times New Roman" panose="02020603050405020304" pitchFamily="18" charset="0"/>
            </a:endParaRPr>
          </a:p>
          <a:p>
            <a:pPr marL="457200" indent="-457200">
              <a:buAutoNum type="alphaUcParenR"/>
            </a:pPr>
            <a:r>
              <a:rPr lang="en-US" sz="2800" dirty="0">
                <a:latin typeface="Times New Roman" panose="02020603050405020304" pitchFamily="18" charset="0"/>
                <a:cs typeface="Times New Roman" panose="02020603050405020304" pitchFamily="18" charset="0"/>
              </a:rPr>
              <a:t>outmoded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33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D170-5FD7-4660-A33E-48221FCC5F6E}"/>
              </a:ext>
            </a:extLst>
          </p:cNvPr>
          <p:cNvSpPr>
            <a:spLocks noGrp="1"/>
          </p:cNvSpPr>
          <p:nvPr>
            <p:ph type="title"/>
          </p:nvPr>
        </p:nvSpPr>
        <p:spPr/>
        <p:txBody>
          <a:bodyPr/>
          <a:lstStyle/>
          <a:p>
            <a:pPr algn="ctr"/>
            <a:r>
              <a:rPr lang="en-US" sz="5400" b="1" i="1" dirty="0"/>
              <a:t>CLOZE TEST</a:t>
            </a:r>
            <a:endParaRPr lang="en-IN" sz="5400" b="1" i="1" dirty="0"/>
          </a:p>
        </p:txBody>
      </p:sp>
      <p:sp>
        <p:nvSpPr>
          <p:cNvPr id="3" name="Text Placeholder 2">
            <a:extLst>
              <a:ext uri="{FF2B5EF4-FFF2-40B4-BE49-F238E27FC236}">
                <a16:creationId xmlns:a16="http://schemas.microsoft.com/office/drawing/2014/main" id="{4C02348B-1856-4691-B5AE-2F4F2CC32FBC}"/>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1363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BD19-01FB-4B90-87EF-61A68D103208}"/>
              </a:ext>
            </a:extLst>
          </p:cNvPr>
          <p:cNvSpPr>
            <a:spLocks noGrp="1"/>
          </p:cNvSpPr>
          <p:nvPr>
            <p:ph type="title"/>
          </p:nvPr>
        </p:nvSpPr>
        <p:spPr/>
        <p:txBody>
          <a:bodyPr>
            <a:normAutofit/>
          </a:bodyPr>
          <a:lstStyle/>
          <a:p>
            <a:pPr algn="ctr"/>
            <a:r>
              <a:rPr lang="en-US" sz="5400" b="1" i="1" dirty="0"/>
              <a:t>Introduction</a:t>
            </a:r>
            <a:endParaRPr lang="en-IN" sz="5400" b="1" i="1" dirty="0"/>
          </a:p>
        </p:txBody>
      </p:sp>
      <p:sp>
        <p:nvSpPr>
          <p:cNvPr id="3" name="Content Placeholder 2">
            <a:extLst>
              <a:ext uri="{FF2B5EF4-FFF2-40B4-BE49-F238E27FC236}">
                <a16:creationId xmlns:a16="http://schemas.microsoft.com/office/drawing/2014/main" id="{9E847901-607F-45F6-8347-4C9F8A3C8BCC}"/>
              </a:ext>
            </a:extLst>
          </p:cNvPr>
          <p:cNvSpPr>
            <a:spLocks noGrp="1"/>
          </p:cNvSpPr>
          <p:nvPr>
            <p:ph idx="1"/>
          </p:nvPr>
        </p:nvSpPr>
        <p:spPr/>
        <p:txBody>
          <a:bodyPr/>
          <a:lstStyle/>
          <a:p>
            <a:pPr marL="0" indent="0">
              <a:buNone/>
            </a:pPr>
            <a:r>
              <a:rPr lang="en-US" dirty="0"/>
              <a:t>                                                   </a:t>
            </a:r>
            <a:r>
              <a:rPr lang="en-US" sz="4000" dirty="0">
                <a:latin typeface="Times New Roman" panose="02020603050405020304" pitchFamily="18" charset="0"/>
                <a:cs typeface="Times New Roman" panose="02020603050405020304" pitchFamily="18" charset="0"/>
              </a:rPr>
              <a:t>CLOZE TEST</a:t>
            </a:r>
            <a:endParaRPr lang="en-IN" sz="4000" dirty="0">
              <a:latin typeface="Times New Roman" panose="02020603050405020304" pitchFamily="18" charset="0"/>
              <a:cs typeface="Times New Roman" panose="02020603050405020304" pitchFamily="18" charset="0"/>
            </a:endParaRPr>
          </a:p>
        </p:txBody>
      </p:sp>
      <p:sp>
        <p:nvSpPr>
          <p:cNvPr id="6" name="Arrow: Down 5">
            <a:extLst>
              <a:ext uri="{FF2B5EF4-FFF2-40B4-BE49-F238E27FC236}">
                <a16:creationId xmlns:a16="http://schemas.microsoft.com/office/drawing/2014/main" id="{56C21D23-3523-4B23-A532-2311E4028E95}"/>
              </a:ext>
            </a:extLst>
          </p:cNvPr>
          <p:cNvSpPr/>
          <p:nvPr/>
        </p:nvSpPr>
        <p:spPr>
          <a:xfrm>
            <a:off x="6022404" y="2695600"/>
            <a:ext cx="432048" cy="1368152"/>
          </a:xfrm>
          <a:prstGeom prst="downArrow">
            <a:avLst/>
          </a:prstGeom>
          <a:solidFill>
            <a:schemeClr val="tx1"/>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5F9CD82-7A2A-415C-810D-77CBB4E774D7}"/>
              </a:ext>
            </a:extLst>
          </p:cNvPr>
          <p:cNvSpPr txBox="1"/>
          <p:nvPr/>
        </p:nvSpPr>
        <p:spPr>
          <a:xfrm>
            <a:off x="4510236" y="4214191"/>
            <a:ext cx="4680520" cy="1200329"/>
          </a:xfrm>
          <a:prstGeom prst="rect">
            <a:avLst/>
          </a:prstGeom>
          <a:noFill/>
        </p:spPr>
        <p:txBody>
          <a:bodyPr wrap="square" rtlCol="0">
            <a:spAutoFit/>
          </a:bodyPr>
          <a:lstStyle/>
          <a:p>
            <a:pPr>
              <a:lnSpc>
                <a:spcPct val="90000"/>
              </a:lnSpc>
            </a:pPr>
            <a:r>
              <a:rPr lang="en-US" sz="4000" dirty="0">
                <a:latin typeface="Times New Roman" panose="02020603050405020304" pitchFamily="18" charset="0"/>
                <a:cs typeface="Times New Roman" panose="02020603050405020304" pitchFamily="18" charset="0"/>
              </a:rPr>
              <a:t>Fill in the blanks</a:t>
            </a:r>
          </a:p>
          <a:p>
            <a:pPr>
              <a:lnSpc>
                <a:spcPct val="90000"/>
              </a:lnSpc>
            </a:pPr>
            <a:r>
              <a:rPr lang="en-US" sz="4000" dirty="0">
                <a:latin typeface="Times New Roman" panose="02020603050405020304" pitchFamily="18" charset="0"/>
                <a:cs typeface="Times New Roman" panose="02020603050405020304" pitchFamily="18" charset="0"/>
              </a:rPr>
              <a:t>     (Passage)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12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BD19-01FB-4B90-87EF-61A68D103208}"/>
              </a:ext>
            </a:extLst>
          </p:cNvPr>
          <p:cNvSpPr>
            <a:spLocks noGrp="1"/>
          </p:cNvSpPr>
          <p:nvPr>
            <p:ph type="title"/>
          </p:nvPr>
        </p:nvSpPr>
        <p:spPr/>
        <p:txBody>
          <a:bodyPr>
            <a:normAutofit/>
          </a:bodyPr>
          <a:lstStyle/>
          <a:p>
            <a:pPr algn="ctr"/>
            <a:r>
              <a:rPr lang="en-US" sz="4400" b="1" i="1" dirty="0"/>
              <a:t>Introduction</a:t>
            </a:r>
            <a:endParaRPr lang="en-IN" sz="4400" b="1" i="1" dirty="0"/>
          </a:p>
        </p:txBody>
      </p:sp>
      <p:sp>
        <p:nvSpPr>
          <p:cNvPr id="3" name="Content Placeholder 2">
            <a:extLst>
              <a:ext uri="{FF2B5EF4-FFF2-40B4-BE49-F238E27FC236}">
                <a16:creationId xmlns:a16="http://schemas.microsoft.com/office/drawing/2014/main" id="{9E847901-607F-45F6-8347-4C9F8A3C8BCC}"/>
              </a:ext>
            </a:extLst>
          </p:cNvPr>
          <p:cNvSpPr>
            <a:spLocks noGrp="1"/>
          </p:cNvSpPr>
          <p:nvPr>
            <p:ph idx="1"/>
          </p:nvPr>
        </p:nvSpPr>
        <p:spPr>
          <a:xfrm>
            <a:off x="1522414" y="1931633"/>
            <a:ext cx="9144000" cy="4267200"/>
          </a:xfrm>
        </p:spPr>
        <p:txBody>
          <a:bodyPr/>
          <a:lstStyle/>
          <a:p>
            <a:pPr marL="0" indent="0">
              <a:buNone/>
            </a:pPr>
            <a:r>
              <a:rPr lang="en-US" dirty="0"/>
              <a:t>                                </a:t>
            </a:r>
            <a:r>
              <a:rPr lang="en-US" sz="4000" dirty="0">
                <a:latin typeface="Times New Roman" panose="02020603050405020304" pitchFamily="18" charset="0"/>
                <a:cs typeface="Times New Roman" panose="02020603050405020304" pitchFamily="18" charset="0"/>
              </a:rPr>
              <a:t>SENTENCE COMPLETION</a:t>
            </a:r>
            <a:endParaRPr lang="en-IN" sz="4000" dirty="0">
              <a:latin typeface="Times New Roman" panose="02020603050405020304" pitchFamily="18" charset="0"/>
              <a:cs typeface="Times New Roman" panose="02020603050405020304" pitchFamily="18" charset="0"/>
            </a:endParaRPr>
          </a:p>
        </p:txBody>
      </p:sp>
      <p:sp>
        <p:nvSpPr>
          <p:cNvPr id="6" name="Arrow: Down 5">
            <a:extLst>
              <a:ext uri="{FF2B5EF4-FFF2-40B4-BE49-F238E27FC236}">
                <a16:creationId xmlns:a16="http://schemas.microsoft.com/office/drawing/2014/main" id="{56C21D23-3523-4B23-A532-2311E4028E95}"/>
              </a:ext>
            </a:extLst>
          </p:cNvPr>
          <p:cNvSpPr/>
          <p:nvPr/>
        </p:nvSpPr>
        <p:spPr>
          <a:xfrm>
            <a:off x="6022404" y="2695600"/>
            <a:ext cx="432048" cy="1368152"/>
          </a:xfrm>
          <a:prstGeom prst="downArrow">
            <a:avLst/>
          </a:prstGeom>
          <a:solidFill>
            <a:schemeClr val="tx1"/>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5F9CD82-7A2A-415C-810D-77CBB4E774D7}"/>
              </a:ext>
            </a:extLst>
          </p:cNvPr>
          <p:cNvSpPr txBox="1"/>
          <p:nvPr/>
        </p:nvSpPr>
        <p:spPr>
          <a:xfrm>
            <a:off x="4510236" y="4350186"/>
            <a:ext cx="4680520" cy="1200329"/>
          </a:xfrm>
          <a:prstGeom prst="rect">
            <a:avLst/>
          </a:prstGeom>
          <a:noFill/>
        </p:spPr>
        <p:txBody>
          <a:bodyPr wrap="square" rtlCol="0">
            <a:spAutoFit/>
          </a:bodyPr>
          <a:lstStyle/>
          <a:p>
            <a:pPr>
              <a:lnSpc>
                <a:spcPct val="90000"/>
              </a:lnSpc>
            </a:pPr>
            <a:r>
              <a:rPr lang="en-US" sz="4000" dirty="0">
                <a:latin typeface="Times New Roman" panose="02020603050405020304" pitchFamily="18" charset="0"/>
                <a:cs typeface="Times New Roman" panose="02020603050405020304" pitchFamily="18" charset="0"/>
              </a:rPr>
              <a:t>Fill in the blanks</a:t>
            </a:r>
          </a:p>
          <a:p>
            <a:pPr>
              <a:lnSpc>
                <a:spcPct val="90000"/>
              </a:lnSpc>
            </a:pPr>
            <a:r>
              <a:rPr lang="en-US" sz="4000" dirty="0">
                <a:latin typeface="Times New Roman" panose="02020603050405020304" pitchFamily="18" charset="0"/>
                <a:cs typeface="Times New Roman" panose="02020603050405020304" pitchFamily="18" charset="0"/>
              </a:rPr>
              <a:t>    (Sentence)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59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2688-CD19-4C16-9601-5C9BF6525EDC}"/>
              </a:ext>
            </a:extLst>
          </p:cNvPr>
          <p:cNvSpPr>
            <a:spLocks noGrp="1"/>
          </p:cNvSpPr>
          <p:nvPr>
            <p:ph type="ctrTitle"/>
          </p:nvPr>
        </p:nvSpPr>
        <p:spPr/>
        <p:txBody>
          <a:bodyPr/>
          <a:lstStyle/>
          <a:p>
            <a:r>
              <a:rPr lang="en-US" dirty="0"/>
              <a:t>Question-1</a:t>
            </a:r>
            <a:endParaRPr lang="en-IN" dirty="0"/>
          </a:p>
        </p:txBody>
      </p:sp>
      <p:sp>
        <p:nvSpPr>
          <p:cNvPr id="3" name="Subtitle 2">
            <a:extLst>
              <a:ext uri="{FF2B5EF4-FFF2-40B4-BE49-F238E27FC236}">
                <a16:creationId xmlns:a16="http://schemas.microsoft.com/office/drawing/2014/main" id="{15ED03FC-867A-4C83-8A8E-1F9CF505C37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0662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F16F38-6982-45AF-92D0-A6CCF880288A}"/>
              </a:ext>
            </a:extLst>
          </p:cNvPr>
          <p:cNvSpPr txBox="1"/>
          <p:nvPr/>
        </p:nvSpPr>
        <p:spPr>
          <a:xfrm>
            <a:off x="405780" y="188640"/>
            <a:ext cx="11377264" cy="6888039"/>
          </a:xfrm>
          <a:prstGeom prst="rect">
            <a:avLst/>
          </a:prstGeom>
          <a:noFill/>
        </p:spPr>
        <p:txBody>
          <a:bodyPr wrap="square" rtlCol="0">
            <a:spAutoFit/>
          </a:bodyPr>
          <a:lstStyle/>
          <a:p>
            <a:pPr>
              <a:lnSpc>
                <a:spcPct val="90000"/>
              </a:lnSpc>
            </a:pPr>
            <a:r>
              <a:rPr lang="en-IN" sz="2800" dirty="0">
                <a:latin typeface="Times New Roman" panose="02020603050405020304" pitchFamily="18" charset="0"/>
                <a:cs typeface="Times New Roman" panose="02020603050405020304" pitchFamily="18" charset="0"/>
              </a:rPr>
              <a:t>More treasured than the bullion in its vaults are the data a bank has stored on its servers. Bankers know what their customers eat, where they shop and, increasingly, what they ___ </a:t>
            </a:r>
            <a:r>
              <a:rPr lang="en-IN" sz="2800" b="1" dirty="0">
                <a:latin typeface="Times New Roman" panose="02020603050405020304" pitchFamily="18" charset="0"/>
                <a:cs typeface="Times New Roman" panose="02020603050405020304" pitchFamily="18" charset="0"/>
              </a:rPr>
              <a:t>(1) ___</a:t>
            </a:r>
            <a:r>
              <a:rPr lang="en-IN" sz="2800" dirty="0">
                <a:latin typeface="Times New Roman" panose="02020603050405020304" pitchFamily="18" charset="0"/>
                <a:cs typeface="Times New Roman" panose="02020603050405020304" pitchFamily="18" charset="0"/>
              </a:rPr>
              <a:t> to online. It is possible for customers to share these data with others, but the process is cumbersome. In effect, banks enjoy a monopoly over data that has helped them ____ </a:t>
            </a:r>
            <a:r>
              <a:rPr lang="en-IN" sz="2800" b="1" dirty="0">
                <a:latin typeface="Times New Roman" panose="02020603050405020304" pitchFamily="18" charset="0"/>
                <a:cs typeface="Times New Roman" panose="02020603050405020304" pitchFamily="18" charset="0"/>
              </a:rPr>
              <a:t>(2) ___</a:t>
            </a:r>
            <a:r>
              <a:rPr lang="en-IN" sz="2800" dirty="0">
                <a:latin typeface="Times New Roman" panose="02020603050405020304" pitchFamily="18" charset="0"/>
                <a:cs typeface="Times New Roman" panose="02020603050405020304" pitchFamily="18" charset="0"/>
              </a:rPr>
              <a:t> with lousy service and ____ </a:t>
            </a:r>
            <a:r>
              <a:rPr lang="en-IN" sz="2800" b="1" dirty="0">
                <a:latin typeface="Times New Roman" panose="02020603050405020304" pitchFamily="18" charset="0"/>
                <a:cs typeface="Times New Roman" panose="02020603050405020304" pitchFamily="18" charset="0"/>
              </a:rPr>
              <a:t>(3) ___</a:t>
            </a:r>
            <a:r>
              <a:rPr lang="en-IN" sz="2800" dirty="0">
                <a:latin typeface="Times New Roman" panose="02020603050405020304" pitchFamily="18" charset="0"/>
                <a:cs typeface="Times New Roman" panose="02020603050405020304" pitchFamily="18" charset="0"/>
              </a:rPr>
              <a:t> newcomers with better ideas. In Europe, at least, that is all about to change. The source of this upheaval is a new set of regulations, snappily named the Second Payment Service Directive, or “PSD2”. </a:t>
            </a:r>
          </a:p>
          <a:p>
            <a:pPr>
              <a:lnSpc>
                <a:spcPct val="90000"/>
              </a:lnSpc>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Q. 1) a) roll out , b) get up , c) ask out , d) chop down , e) get ahead</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Q. 2) a) make out , b) yammer on , c) get away . d) jack up , e) hang out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Q. 3) a) take back , b) bring around . c) take away from , d) think through , e) fend off</a:t>
            </a:r>
          </a:p>
          <a:p>
            <a:pPr>
              <a:lnSpc>
                <a:spcPct val="90000"/>
              </a:lnSpc>
            </a:pPr>
            <a:endParaRPr lang="en-IN" sz="2800" dirty="0"/>
          </a:p>
          <a:p>
            <a:pPr>
              <a:lnSpc>
                <a:spcPct val="90000"/>
              </a:lnSpc>
            </a:pPr>
            <a:endParaRPr lang="en-IN" sz="2400" dirty="0"/>
          </a:p>
        </p:txBody>
      </p:sp>
    </p:spTree>
    <p:extLst>
      <p:ext uri="{BB962C8B-B14F-4D97-AF65-F5344CB8AC3E}">
        <p14:creationId xmlns:p14="http://schemas.microsoft.com/office/powerpoint/2010/main" val="248916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716407-0A40-4E3E-A44E-43E7F95868CF}"/>
              </a:ext>
            </a:extLst>
          </p:cNvPr>
          <p:cNvSpPr txBox="1"/>
          <p:nvPr/>
        </p:nvSpPr>
        <p:spPr>
          <a:xfrm>
            <a:off x="621804" y="620688"/>
            <a:ext cx="11017224" cy="5447645"/>
          </a:xfrm>
          <a:prstGeom prst="rect">
            <a:avLst/>
          </a:prstGeom>
          <a:noFill/>
        </p:spPr>
        <p:txBody>
          <a:bodyPr wrap="square" rtlCol="0">
            <a:spAutoFit/>
          </a:bodyPr>
          <a:lstStyle/>
          <a:p>
            <a:pPr>
              <a:lnSpc>
                <a:spcPct val="90000"/>
              </a:lnSpc>
            </a:pPr>
            <a:r>
              <a:rPr lang="en-IN" sz="3200" dirty="0">
                <a:latin typeface="Times New Roman" panose="02020603050405020304" pitchFamily="18" charset="0"/>
                <a:cs typeface="Times New Roman" panose="02020603050405020304" pitchFamily="18" charset="0"/>
              </a:rPr>
              <a:t>The rules, which are being finalised and will be ____ </a:t>
            </a:r>
            <a:r>
              <a:rPr lang="en-IN" sz="3200" b="1" dirty="0">
                <a:latin typeface="Times New Roman" panose="02020603050405020304" pitchFamily="18" charset="0"/>
                <a:cs typeface="Times New Roman" panose="02020603050405020304" pitchFamily="18" charset="0"/>
              </a:rPr>
              <a:t>(4) ___</a:t>
            </a:r>
            <a:r>
              <a:rPr lang="en-IN" sz="3200" dirty="0">
                <a:latin typeface="Times New Roman" panose="02020603050405020304" pitchFamily="18" charset="0"/>
                <a:cs typeface="Times New Roman" panose="02020603050405020304" pitchFamily="18" charset="0"/>
              </a:rPr>
              <a:t> from January next year, will compel banks to share data easily with licensed third parties. Bankers in Europe squeal that their profits and customer relationships are ____ </a:t>
            </a:r>
            <a:r>
              <a:rPr lang="en-IN" sz="3200" b="1" dirty="0">
                <a:latin typeface="Times New Roman" panose="02020603050405020304" pitchFamily="18" charset="0"/>
                <a:cs typeface="Times New Roman" panose="02020603050405020304" pitchFamily="18" charset="0"/>
              </a:rPr>
              <a:t>(5) ___</a:t>
            </a:r>
            <a:r>
              <a:rPr lang="en-IN" sz="3200" dirty="0">
                <a:latin typeface="Times New Roman" panose="02020603050405020304" pitchFamily="18" charset="0"/>
                <a:cs typeface="Times New Roman" panose="02020603050405020304" pitchFamily="18" charset="0"/>
              </a:rPr>
              <a:t>. Fearing they could be next, America’s bankers are already lobbying their regulators to keep their data monopoly intact. Such reactions are predictable and wrong.</a:t>
            </a:r>
          </a:p>
          <a:p>
            <a:pPr>
              <a:lnSpc>
                <a:spcPct val="90000"/>
              </a:lnSpc>
            </a:pP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Q. 4) a) tire out , b) settle on , c) spell out , d) in force , e) iron out</a:t>
            </a: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Q. 5) a) under threat , b) name after , c) back out , d) quiet down</a:t>
            </a:r>
          </a:p>
          <a:p>
            <a:pPr>
              <a:lnSpc>
                <a:spcPct val="90000"/>
              </a:lnSpc>
            </a:pPr>
            <a:endParaRPr lang="en-IN" sz="2400" dirty="0"/>
          </a:p>
        </p:txBody>
      </p:sp>
    </p:spTree>
    <p:extLst>
      <p:ext uri="{BB962C8B-B14F-4D97-AF65-F5344CB8AC3E}">
        <p14:creationId xmlns:p14="http://schemas.microsoft.com/office/powerpoint/2010/main" val="175404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11508-EEEF-4DC9-8CD9-F2D91162702C}"/>
              </a:ext>
            </a:extLst>
          </p:cNvPr>
          <p:cNvSpPr>
            <a:spLocks noGrp="1"/>
          </p:cNvSpPr>
          <p:nvPr>
            <p:ph type="title"/>
          </p:nvPr>
        </p:nvSpPr>
        <p:spPr/>
        <p:txBody>
          <a:bodyPr/>
          <a:lstStyle/>
          <a:p>
            <a:r>
              <a:rPr lang="en-US" dirty="0"/>
              <a:t>Question-2</a:t>
            </a:r>
            <a:endParaRPr lang="en-IN" dirty="0"/>
          </a:p>
        </p:txBody>
      </p:sp>
      <p:sp>
        <p:nvSpPr>
          <p:cNvPr id="3" name="Text Placeholder 2">
            <a:extLst>
              <a:ext uri="{FF2B5EF4-FFF2-40B4-BE49-F238E27FC236}">
                <a16:creationId xmlns:a16="http://schemas.microsoft.com/office/drawing/2014/main" id="{C72F976E-6593-4A6C-9BDF-0FE6D412ED38}"/>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2882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AB907E-0F91-4DCF-9A13-197C7CD822EB}"/>
              </a:ext>
            </a:extLst>
          </p:cNvPr>
          <p:cNvSpPr txBox="1"/>
          <p:nvPr/>
        </p:nvSpPr>
        <p:spPr>
          <a:xfrm>
            <a:off x="369776" y="116632"/>
            <a:ext cx="11449272" cy="6931128"/>
          </a:xfrm>
          <a:prstGeom prst="rect">
            <a:avLst/>
          </a:prstGeom>
          <a:noFill/>
        </p:spPr>
        <p:txBody>
          <a:bodyPr wrap="square" rtlCol="0">
            <a:spAutoFit/>
          </a:bodyPr>
          <a:lstStyle/>
          <a:p>
            <a:pPr>
              <a:lnSpc>
                <a:spcPct val="90000"/>
              </a:lnSpc>
            </a:pPr>
            <a:r>
              <a:rPr lang="en-IN" sz="2800" dirty="0">
                <a:latin typeface="Times New Roman" panose="02020603050405020304" pitchFamily="18" charset="0"/>
                <a:cs typeface="Times New Roman" panose="02020603050405020304" pitchFamily="18" charset="0"/>
              </a:rPr>
              <a:t>Early every morning, a shepherd took his flock of sheep out in the field to graze. He would sit by __(1)__ as the sheep lazily __(2)__ on fresh grass. After they had eaten he would round them up and walk back home. Sometimes while watching his flock, he would curl up in a quiet corner an go off to sleep. One day, the shepherd __(3)__ a wolf which had strayed in the field, eyeing his sheep. However, it was some distance away and it made no effort to come nearer. The shepherd at first stood on guard against the wolf, as against an enemy and kept a __(4)__ watch over its movement.</a:t>
            </a:r>
          </a:p>
          <a:p>
            <a:pPr>
              <a:lnSpc>
                <a:spcPct val="90000"/>
              </a:lnSpc>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Q1. a) Servicing , b) watching , c) overhauling , d) examining , e) securitizing</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Q2. a) observed , b) walked , c) munched , d) groping , e) viewing</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Q3. a) caught , b) sought , c) knocked , d) tapped , e) kicked</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Q4. a) gently , b) kindly , c) recent , d) strict , e) shield</a:t>
            </a:r>
          </a:p>
          <a:p>
            <a:pPr>
              <a:lnSpc>
                <a:spcPct val="90000"/>
              </a:lnSpc>
            </a:pPr>
            <a:endParaRPr lang="en-IN" sz="2400" dirty="0"/>
          </a:p>
        </p:txBody>
      </p:sp>
    </p:spTree>
    <p:extLst>
      <p:ext uri="{BB962C8B-B14F-4D97-AF65-F5344CB8AC3E}">
        <p14:creationId xmlns:p14="http://schemas.microsoft.com/office/powerpoint/2010/main" val="152589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6147D-6435-470E-9206-96CEFCD81643}"/>
              </a:ext>
            </a:extLst>
          </p:cNvPr>
          <p:cNvSpPr txBox="1"/>
          <p:nvPr/>
        </p:nvSpPr>
        <p:spPr>
          <a:xfrm>
            <a:off x="297768" y="548680"/>
            <a:ext cx="11593288" cy="6561796"/>
          </a:xfrm>
          <a:prstGeom prst="rect">
            <a:avLst/>
          </a:prstGeom>
          <a:noFill/>
        </p:spPr>
        <p:txBody>
          <a:bodyPr wrap="square" rtlCol="0">
            <a:spAutoFit/>
          </a:bodyPr>
          <a:lstStyle/>
          <a:p>
            <a:pPr>
              <a:lnSpc>
                <a:spcPct val="90000"/>
              </a:lnSpc>
            </a:pPr>
            <a:r>
              <a:rPr lang="en-IN" sz="2800" dirty="0">
                <a:latin typeface="Times New Roman" panose="02020603050405020304" pitchFamily="18" charset="0"/>
                <a:cs typeface="Times New Roman" panose="02020603050405020304" pitchFamily="18" charset="0"/>
              </a:rPr>
              <a:t>But the wolf did not do anything. When  shepherd herded the sheep and __(5)__ home with his flock, the wolf quietly followed them at a distance. This continued for a while. The shepherd would find the wolf waiting at the edge of the field every morning. But it made not the</a:t>
            </a:r>
            <a:r>
              <a:rPr lang="en-IN" sz="2800" i="1" dirty="0">
                <a:solidFill>
                  <a:schemeClr val="accent1">
                    <a:lumMod val="75000"/>
                  </a:schemeClr>
                </a:solidFill>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__(6)__ effort to seize the sheep and would just watch. So, by and by, the shepherd let down his guard a bit. A few days later, he began to actually look forward to the wolf’s __(7)__. The wolf, generally sat on a larger piece of rock, looked like a big sheep dog from afar. </a:t>
            </a:r>
          </a:p>
          <a:p>
            <a:pPr>
              <a:lnSpc>
                <a:spcPct val="90000"/>
              </a:lnSpc>
            </a:pPr>
            <a:r>
              <a:rPr lang="en-IN" sz="2800" dirty="0">
                <a:latin typeface="Times New Roman" panose="02020603050405020304" pitchFamily="18" charset="0"/>
                <a:cs typeface="Times New Roman" panose="02020603050405020304" pitchFamily="18" charset="0"/>
              </a:rPr>
              <a:t>Q5. a) dropped , b) returns , c) stayed , d)walk , e) headed</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Q6. a) slightest , b) strict , c) precious , d) severe	 , e) exact</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Q7. a) activity , b) observance , c) adherence , d) presence , e) action</a:t>
            </a:r>
          </a:p>
          <a:p>
            <a:r>
              <a:rPr lang="en-IN" sz="2800" dirty="0">
                <a:latin typeface="Times New Roman" panose="02020603050405020304" pitchFamily="18" charset="0"/>
                <a:cs typeface="Times New Roman" panose="02020603050405020304" pitchFamily="18" charset="0"/>
              </a:rPr>
              <a:t> </a:t>
            </a:r>
          </a:p>
          <a:p>
            <a:endParaRPr lang="en-IN" sz="3200" dirty="0">
              <a:latin typeface="Times New Roman" panose="02020603050405020304" pitchFamily="18" charset="0"/>
              <a:cs typeface="Times New Roman" panose="02020603050405020304" pitchFamily="18" charset="0"/>
            </a:endParaRPr>
          </a:p>
          <a:p>
            <a:pPr>
              <a:lnSpc>
                <a:spcPct val="90000"/>
              </a:lnSpc>
            </a:pPr>
            <a:endParaRPr lang="en-IN" sz="2400" dirty="0"/>
          </a:p>
        </p:txBody>
      </p:sp>
    </p:spTree>
    <p:extLst>
      <p:ext uri="{BB962C8B-B14F-4D97-AF65-F5344CB8AC3E}">
        <p14:creationId xmlns:p14="http://schemas.microsoft.com/office/powerpoint/2010/main" val="371625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18F74C-8BB9-4978-9B3D-5E2627DACDAF}"/>
              </a:ext>
            </a:extLst>
          </p:cNvPr>
          <p:cNvSpPr txBox="1"/>
          <p:nvPr/>
        </p:nvSpPr>
        <p:spPr>
          <a:xfrm>
            <a:off x="333773" y="260648"/>
            <a:ext cx="11521279" cy="6672596"/>
          </a:xfrm>
          <a:prstGeom prst="rect">
            <a:avLst/>
          </a:prstGeom>
          <a:noFill/>
        </p:spPr>
        <p:txBody>
          <a:bodyPr wrap="square" rtlCol="0">
            <a:spAutoFit/>
          </a:bodyPr>
          <a:lstStyle/>
          <a:p>
            <a:pPr>
              <a:lnSpc>
                <a:spcPct val="90000"/>
              </a:lnSpc>
            </a:pPr>
            <a:r>
              <a:rPr lang="en-IN" sz="2800" dirty="0">
                <a:latin typeface="Times New Roman" panose="02020603050405020304" pitchFamily="18" charset="0"/>
                <a:cs typeface="Times New Roman" panose="02020603050405020304" pitchFamily="18" charset="0"/>
              </a:rPr>
              <a:t>The shepherd thought that other wild animals or mischief – makers </a:t>
            </a:r>
            <a:r>
              <a:rPr lang="en-IN" sz="2800" b="1" i="1" dirty="0">
                <a:latin typeface="Times New Roman" panose="02020603050405020304" pitchFamily="18" charset="0"/>
                <a:cs typeface="Times New Roman" panose="02020603050405020304" pitchFamily="18" charset="0"/>
              </a:rPr>
              <a:t>would be </a:t>
            </a:r>
            <a:r>
              <a:rPr lang="en-IN" sz="2800" dirty="0">
                <a:latin typeface="Times New Roman" panose="02020603050405020304" pitchFamily="18" charset="0"/>
                <a:cs typeface="Times New Roman" panose="02020603050405020304" pitchFamily="18" charset="0"/>
              </a:rPr>
              <a:t>__(8)__ of the dog’s presence and not harm his flock while it was around. Now, he began to look upon the wolf as a guardian of his flock. One day, in the middle of grazing his sheep, the shepherd was </a:t>
            </a:r>
            <a:r>
              <a:rPr lang="en-IN" sz="2800">
                <a:latin typeface="Times New Roman" panose="02020603050405020304" pitchFamily="18" charset="0"/>
                <a:cs typeface="Times New Roman" panose="02020603050405020304" pitchFamily="18" charset="0"/>
              </a:rPr>
              <a:t>called back </a:t>
            </a:r>
            <a:r>
              <a:rPr lang="en-IN" sz="2800" dirty="0">
                <a:latin typeface="Times New Roman" panose="02020603050405020304" pitchFamily="18" charset="0"/>
                <a:cs typeface="Times New Roman" panose="02020603050405020304" pitchFamily="18" charset="0"/>
              </a:rPr>
              <a:t>home __(9)__. Leaving the sheep entirely in charge of the wolf, he left. When he came back, what did he find? That the wolf had eaten most of his flock with only a few sheep __(10)___ about. Carcasses of the dead sheep lay around, everywhere. The shepherd sat down in shock after witnessing the slaughter “Serves me right”, he moaned to himself, “after all, I entrusted the welfare of my flock to a wolf”</a:t>
            </a:r>
          </a:p>
          <a:p>
            <a:pPr>
              <a:lnSpc>
                <a:spcPct val="90000"/>
              </a:lnSpc>
            </a:pPr>
            <a:endParaRPr lang="en-IN" sz="2800" dirty="0">
              <a:latin typeface="Times New Roman" panose="02020603050405020304" pitchFamily="18" charset="0"/>
              <a:cs typeface="Times New Roman" panose="02020603050405020304" pitchFamily="18" charset="0"/>
            </a:endParaRPr>
          </a:p>
          <a:p>
            <a:pPr>
              <a:lnSpc>
                <a:spcPct val="90000"/>
              </a:lnSpc>
            </a:pPr>
            <a:r>
              <a:rPr lang="en-IN" sz="2800" dirty="0">
                <a:latin typeface="Times New Roman" panose="02020603050405020304" pitchFamily="18" charset="0"/>
                <a:cs typeface="Times New Roman" panose="02020603050405020304" pitchFamily="18" charset="0"/>
              </a:rPr>
              <a:t>Q8. a) fear , b) horror , c) scared , d) panic , e) fright </a:t>
            </a:r>
          </a:p>
          <a:p>
            <a:pPr>
              <a:lnSpc>
                <a:spcPct val="90000"/>
              </a:lnSpc>
            </a:pPr>
            <a:endParaRPr lang="en-IN" sz="2800" dirty="0">
              <a:latin typeface="Times New Roman" panose="02020603050405020304" pitchFamily="18" charset="0"/>
              <a:cs typeface="Times New Roman" panose="02020603050405020304" pitchFamily="18" charset="0"/>
            </a:endParaRPr>
          </a:p>
          <a:p>
            <a:pPr>
              <a:lnSpc>
                <a:spcPct val="90000"/>
              </a:lnSpc>
            </a:pPr>
            <a:r>
              <a:rPr lang="en-IN" sz="2800" dirty="0">
                <a:latin typeface="Times New Roman" panose="02020603050405020304" pitchFamily="18" charset="0"/>
                <a:cs typeface="Times New Roman" panose="02020603050405020304" pitchFamily="18" charset="0"/>
              </a:rPr>
              <a:t>Q9. a) hardly , b) urgently , c) eventually , d)evidently , e) severely 			</a:t>
            </a:r>
          </a:p>
          <a:p>
            <a:r>
              <a:rPr lang="en-IN" sz="2800" dirty="0">
                <a:latin typeface="Times New Roman" panose="02020603050405020304" pitchFamily="18" charset="0"/>
                <a:cs typeface="Times New Roman" panose="02020603050405020304" pitchFamily="18" charset="0"/>
              </a:rPr>
              <a:t>Q10. a) felled , b) fuelled , c) cornered , d) deepened , e) wandering</a:t>
            </a:r>
          </a:p>
          <a:p>
            <a:pPr>
              <a:lnSpc>
                <a:spcPct val="90000"/>
              </a:lnSpc>
            </a:pPr>
            <a:endParaRPr lang="en-IN" sz="2400" dirty="0"/>
          </a:p>
        </p:txBody>
      </p:sp>
    </p:spTree>
    <p:extLst>
      <p:ext uri="{BB962C8B-B14F-4D97-AF65-F5344CB8AC3E}">
        <p14:creationId xmlns:p14="http://schemas.microsoft.com/office/powerpoint/2010/main" val="221225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1D7D-AD29-451E-A3CE-816BBD9EDD6D}"/>
              </a:ext>
            </a:extLst>
          </p:cNvPr>
          <p:cNvSpPr>
            <a:spLocks noGrp="1"/>
          </p:cNvSpPr>
          <p:nvPr>
            <p:ph type="ctrTitle"/>
          </p:nvPr>
        </p:nvSpPr>
        <p:spPr/>
        <p:txBody>
          <a:bodyPr/>
          <a:lstStyle/>
          <a:p>
            <a:r>
              <a:rPr lang="en-US" dirty="0"/>
              <a:t>Question-3</a:t>
            </a:r>
            <a:endParaRPr lang="en-IN" dirty="0"/>
          </a:p>
        </p:txBody>
      </p:sp>
      <p:sp>
        <p:nvSpPr>
          <p:cNvPr id="3" name="Subtitle 2">
            <a:extLst>
              <a:ext uri="{FF2B5EF4-FFF2-40B4-BE49-F238E27FC236}">
                <a16:creationId xmlns:a16="http://schemas.microsoft.com/office/drawing/2014/main" id="{1A61451F-6073-428C-AE62-E45381C112A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41000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DDD803-2D98-4479-A538-E5825BA44DF4}"/>
              </a:ext>
            </a:extLst>
          </p:cNvPr>
          <p:cNvSpPr txBox="1"/>
          <p:nvPr/>
        </p:nvSpPr>
        <p:spPr>
          <a:xfrm>
            <a:off x="621804" y="404664"/>
            <a:ext cx="11161240" cy="5927777"/>
          </a:xfrm>
          <a:prstGeom prst="rect">
            <a:avLst/>
          </a:prstGeom>
          <a:noFill/>
        </p:spPr>
        <p:txBody>
          <a:bodyPr wrap="square" rtlCol="0">
            <a:spAutoFit/>
          </a:bodyPr>
          <a:lstStyle/>
          <a:p>
            <a:pPr>
              <a:lnSpc>
                <a:spcPct val="90000"/>
              </a:lnSpc>
            </a:pPr>
            <a:r>
              <a:rPr lang="en-US" dirty="0"/>
              <a:t>	</a:t>
            </a:r>
            <a:r>
              <a:rPr lang="en-US" sz="2400" dirty="0">
                <a:latin typeface="Times New Roman" panose="02020603050405020304" pitchFamily="18" charset="0"/>
                <a:cs typeface="Times New Roman" panose="02020603050405020304" pitchFamily="18" charset="0"/>
              </a:rPr>
              <a:t>The cavalier view some members of President Donald Trump’s inner circle take of the </a:t>
            </a:r>
            <a:r>
              <a:rPr lang="en-US" sz="2400" b="1" dirty="0">
                <a:latin typeface="Times New Roman" panose="02020603050405020304" pitchFamily="18" charset="0"/>
                <a:cs typeface="Times New Roman" panose="02020603050405020304" pitchFamily="18" charset="0"/>
              </a:rPr>
              <a:t>chaos</a:t>
            </a:r>
            <a:r>
              <a:rPr lang="en-US" sz="2400" dirty="0">
                <a:latin typeface="Times New Roman" panose="02020603050405020304" pitchFamily="18" charset="0"/>
                <a:cs typeface="Times New Roman" panose="02020603050405020304" pitchFamily="18" charset="0"/>
              </a:rPr>
              <a:t> they have ____(1)____ since January 20</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has ____(2)____ both their opponents and many of their Republican colleagues. It should not. The insiders are doing things that Mr. Trump promised to do on the campaign trail, and that they have long wait to see done. And if they are doing it in a way that ____(3)_____ other people’s sensibilities, then all the better; it is what their supporters would want. Take the executive order of January 27</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that barred citizens of seven mostly Muslim nations from entering America for 90 days, and halted all refugee arrivals for 120 days</a:t>
            </a:r>
            <a:r>
              <a:rPr lang="en-US" sz="2400" b="1" i="1" dirty="0">
                <a:latin typeface="Times New Roman" panose="02020603050405020304" pitchFamily="18" charset="0"/>
                <a:cs typeface="Times New Roman" panose="02020603050405020304" pitchFamily="18" charset="0"/>
              </a:rPr>
              <a:t>. </a:t>
            </a:r>
            <a:r>
              <a:rPr lang="en-US" sz="2400" dirty="0"/>
              <a:t>So what if it was put together amid such secrecy that Mr. Trump’s new secretaries for </a:t>
            </a:r>
            <a:r>
              <a:rPr lang="en-US" sz="2400" dirty="0" err="1"/>
              <a:t>defence</a:t>
            </a:r>
            <a:r>
              <a:rPr lang="en-US" sz="2400" dirty="0"/>
              <a:t> and homeland security were reportedly taken by surprise? </a:t>
            </a:r>
            <a:endParaRPr lang="en-US" sz="2400" dirty="0">
              <a:latin typeface="Times New Roman" panose="02020603050405020304" pitchFamily="18" charset="0"/>
              <a:cs typeface="Times New Roman" panose="02020603050405020304" pitchFamily="18" charset="0"/>
            </a:endParaRPr>
          </a:p>
          <a:p>
            <a:pPr>
              <a:lnSpc>
                <a:spcPct val="90000"/>
              </a:lnSpc>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Q1.</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acquiesced , b) peculated, c) fluctuated</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 unleashed,  e) brandished</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Q2.</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startled , b) perforated, c) assimilated</a:t>
            </a:r>
            <a:r>
              <a:rPr lang="en-IN"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d) ravaged , e) trisected</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Q3.</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Frivolous , b) bumptious , c) achromatic</a:t>
            </a:r>
            <a:r>
              <a:rPr lang="en-IN"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d) cadaverous ,  e) tramples</a:t>
            </a:r>
            <a:endParaRPr lang="en-IN" sz="2400" dirty="0">
              <a:latin typeface="Times New Roman" panose="02020603050405020304" pitchFamily="18" charset="0"/>
              <a:cs typeface="Times New Roman" panose="02020603050405020304" pitchFamily="18" charset="0"/>
            </a:endParaRPr>
          </a:p>
          <a:p>
            <a:pPr>
              <a:lnSpc>
                <a:spcPct val="90000"/>
              </a:lnSpc>
            </a:pPr>
            <a:endParaRPr lang="en-IN" sz="2400" dirty="0"/>
          </a:p>
        </p:txBody>
      </p:sp>
    </p:spTree>
    <p:extLst>
      <p:ext uri="{BB962C8B-B14F-4D97-AF65-F5344CB8AC3E}">
        <p14:creationId xmlns:p14="http://schemas.microsoft.com/office/powerpoint/2010/main" val="170607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DE68E0-9C70-46C7-AA0D-E45A71A6C329}"/>
              </a:ext>
            </a:extLst>
          </p:cNvPr>
          <p:cNvSpPr txBox="1"/>
          <p:nvPr/>
        </p:nvSpPr>
        <p:spPr>
          <a:xfrm>
            <a:off x="333772" y="188640"/>
            <a:ext cx="11521280" cy="7380482"/>
          </a:xfrm>
          <a:prstGeom prst="rect">
            <a:avLst/>
          </a:prstGeom>
          <a:noFill/>
        </p:spPr>
        <p:txBody>
          <a:bodyPr wrap="square" rtlCol="0">
            <a:spAutoFit/>
          </a:bodyPr>
          <a:lstStyle/>
          <a:p>
            <a:pPr>
              <a:lnSpc>
                <a:spcPct val="90000"/>
              </a:lnSpc>
            </a:pPr>
            <a:r>
              <a:rPr lang="en-US" sz="2300" dirty="0">
                <a:latin typeface="Times New Roman" panose="02020603050405020304" pitchFamily="18" charset="0"/>
                <a:cs typeface="Times New Roman" panose="02020603050405020304" pitchFamily="18" charset="0"/>
              </a:rPr>
              <a:t>Who cares what if it was __(4)__ drafted in a way that saw travelers __(5)__ visas and even green cards denoting legal permanent residency detained by customs officers until federal judges ordered their release ? Billionaires from silicon valley __(6)__that their innovation, is built on immigration? Protesters, at airports and thronging the streets of foreign capitals ? bring it on. Even case like that of Hameed Khalid </a:t>
            </a:r>
            <a:r>
              <a:rPr lang="en-US" sz="2300" dirty="0" err="1">
                <a:latin typeface="Times New Roman" panose="02020603050405020304" pitchFamily="18" charset="0"/>
                <a:cs typeface="Times New Roman" panose="02020603050405020304" pitchFamily="18" charset="0"/>
              </a:rPr>
              <a:t>Darweesh</a:t>
            </a:r>
            <a:r>
              <a:rPr lang="en-US" sz="2300" dirty="0">
                <a:latin typeface="Times New Roman" panose="02020603050405020304" pitchFamily="18" charset="0"/>
                <a:cs typeface="Times New Roman" panose="02020603050405020304" pitchFamily="18" charset="0"/>
              </a:rPr>
              <a:t>, an interpreter for the American Government in Iraq, detained for nearly 19 hours at JFK airport in New York seemed to make no matter. Mr. </a:t>
            </a:r>
            <a:r>
              <a:rPr lang="en-US" sz="2300" dirty="0" err="1">
                <a:latin typeface="Times New Roman" panose="02020603050405020304" pitchFamily="18" charset="0"/>
                <a:cs typeface="Times New Roman" panose="02020603050405020304" pitchFamily="18" charset="0"/>
              </a:rPr>
              <a:t>Darweesh</a:t>
            </a:r>
            <a:r>
              <a:rPr lang="en-US" sz="2300" dirty="0">
                <a:latin typeface="Times New Roman" panose="02020603050405020304" pitchFamily="18" charset="0"/>
                <a:cs typeface="Times New Roman" panose="02020603050405020304" pitchFamily="18" charset="0"/>
              </a:rPr>
              <a:t> cried as he told the reporters he had been __(7)__, asking “You know how many soldiers I touch by this hand?” hardliners close to Mr. Trump did not __(8)__ when their President was forced to fire his acting  attorney-general after she refused to comply with the travel ban. </a:t>
            </a:r>
          </a:p>
          <a:p>
            <a:r>
              <a:rPr lang="en-US" sz="2300" dirty="0">
                <a:latin typeface="Times New Roman" panose="02020603050405020304" pitchFamily="18" charset="0"/>
                <a:cs typeface="Times New Roman" panose="02020603050405020304" pitchFamily="18" charset="0"/>
              </a:rPr>
              <a:t>Q4.</a:t>
            </a:r>
            <a:r>
              <a:rPr lang="en-IN" sz="2300"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a) ghastly , b) shoddily , c) obliquely</a:t>
            </a:r>
            <a:r>
              <a:rPr lang="en-IN" sz="2300" dirty="0">
                <a:latin typeface="Times New Roman" panose="02020603050405020304" pitchFamily="18" charset="0"/>
                <a:cs typeface="Times New Roman" panose="02020603050405020304" pitchFamily="18" charset="0"/>
              </a:rPr>
              <a:t> , </a:t>
            </a:r>
            <a:r>
              <a:rPr lang="en-US" sz="2300" dirty="0">
                <a:latin typeface="Times New Roman" panose="02020603050405020304" pitchFamily="18" charset="0"/>
                <a:cs typeface="Times New Roman" panose="02020603050405020304" pitchFamily="18" charset="0"/>
              </a:rPr>
              <a:t>d) hastily , e) diagonally</a:t>
            </a:r>
            <a:endParaRPr lang="en-IN"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 </a:t>
            </a:r>
            <a:endParaRPr lang="en-IN"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Q5.</a:t>
            </a:r>
            <a:r>
              <a:rPr lang="en-IN" sz="2300"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a) persisting , b) overeating , c) clutching</a:t>
            </a:r>
            <a:r>
              <a:rPr lang="en-IN" sz="2300" dirty="0">
                <a:latin typeface="Times New Roman" panose="02020603050405020304" pitchFamily="18" charset="0"/>
                <a:cs typeface="Times New Roman" panose="02020603050405020304" pitchFamily="18" charset="0"/>
              </a:rPr>
              <a:t> , </a:t>
            </a:r>
            <a:r>
              <a:rPr lang="en-US" sz="2300" dirty="0">
                <a:latin typeface="Times New Roman" panose="02020603050405020304" pitchFamily="18" charset="0"/>
                <a:cs typeface="Times New Roman" panose="02020603050405020304" pitchFamily="18" charset="0"/>
              </a:rPr>
              <a:t>d) appertaining , e) hoarding</a:t>
            </a:r>
            <a:endParaRPr lang="en-IN"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 </a:t>
            </a:r>
            <a:endParaRPr lang="en-IN"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Q6.</a:t>
            </a:r>
            <a:r>
              <a:rPr lang="en-IN" sz="2300"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a) misruling , b) structuring , c) wandering</a:t>
            </a:r>
            <a:r>
              <a:rPr lang="en-IN" sz="2300" dirty="0">
                <a:latin typeface="Times New Roman" panose="02020603050405020304" pitchFamily="18" charset="0"/>
                <a:cs typeface="Times New Roman" panose="02020603050405020304" pitchFamily="18" charset="0"/>
              </a:rPr>
              <a:t> , </a:t>
            </a:r>
            <a:r>
              <a:rPr lang="en-US" sz="2300" dirty="0">
                <a:latin typeface="Times New Roman" panose="02020603050405020304" pitchFamily="18" charset="0"/>
                <a:cs typeface="Times New Roman" panose="02020603050405020304" pitchFamily="18" charset="0"/>
              </a:rPr>
              <a:t>d) obligating , e) complaining</a:t>
            </a:r>
          </a:p>
          <a:p>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Q7.</a:t>
            </a:r>
            <a:r>
              <a:rPr lang="en-IN" sz="2300"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a) implicated , b) acquainted , c) handcuffed</a:t>
            </a:r>
            <a:r>
              <a:rPr lang="en-IN" sz="2300" dirty="0">
                <a:latin typeface="Times New Roman" panose="02020603050405020304" pitchFamily="18" charset="0"/>
                <a:cs typeface="Times New Roman" panose="02020603050405020304" pitchFamily="18" charset="0"/>
              </a:rPr>
              <a:t> , </a:t>
            </a:r>
            <a:r>
              <a:rPr lang="en-US" sz="2300" dirty="0">
                <a:latin typeface="Times New Roman" panose="02020603050405020304" pitchFamily="18" charset="0"/>
                <a:cs typeface="Times New Roman" panose="02020603050405020304" pitchFamily="18" charset="0"/>
              </a:rPr>
              <a:t>d) gyrated , e) mesmerized</a:t>
            </a:r>
            <a:endParaRPr lang="en-IN"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 </a:t>
            </a:r>
            <a:endParaRPr lang="en-IN"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Q8.</a:t>
            </a:r>
            <a:r>
              <a:rPr lang="en-IN" sz="2300"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a) aberration , b) flinch , c) florist</a:t>
            </a:r>
            <a:r>
              <a:rPr lang="en-IN" sz="2300" dirty="0">
                <a:latin typeface="Times New Roman" panose="02020603050405020304" pitchFamily="18" charset="0"/>
                <a:cs typeface="Times New Roman" panose="02020603050405020304" pitchFamily="18" charset="0"/>
              </a:rPr>
              <a:t> , </a:t>
            </a:r>
            <a:r>
              <a:rPr lang="en-US" sz="2300" dirty="0">
                <a:latin typeface="Times New Roman" panose="02020603050405020304" pitchFamily="18" charset="0"/>
                <a:cs typeface="Times New Roman" panose="02020603050405020304" pitchFamily="18" charset="0"/>
              </a:rPr>
              <a:t>d) amorphous , e) imminence</a:t>
            </a:r>
            <a:endParaRPr lang="en-IN" sz="23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a:lnSpc>
                <a:spcPct val="90000"/>
              </a:lnSpc>
            </a:pPr>
            <a:endParaRPr lang="en-IN" sz="2400" dirty="0"/>
          </a:p>
        </p:txBody>
      </p:sp>
    </p:spTree>
    <p:extLst>
      <p:ext uri="{BB962C8B-B14F-4D97-AF65-F5344CB8AC3E}">
        <p14:creationId xmlns:p14="http://schemas.microsoft.com/office/powerpoint/2010/main" val="208653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3AE2-8337-4540-946E-E08D98B5A62A}"/>
              </a:ext>
            </a:extLst>
          </p:cNvPr>
          <p:cNvSpPr>
            <a:spLocks noGrp="1"/>
          </p:cNvSpPr>
          <p:nvPr>
            <p:ph type="title"/>
          </p:nvPr>
        </p:nvSpPr>
        <p:spPr/>
        <p:txBody>
          <a:bodyPr>
            <a:normAutofit/>
          </a:bodyPr>
          <a:lstStyle/>
          <a:p>
            <a:pPr algn="ctr"/>
            <a:r>
              <a:rPr lang="en-US" sz="4400" b="1" i="1" dirty="0"/>
              <a:t>Why?</a:t>
            </a:r>
            <a:endParaRPr lang="en-IN" sz="4400" b="1" i="1" dirty="0"/>
          </a:p>
        </p:txBody>
      </p:sp>
      <p:sp>
        <p:nvSpPr>
          <p:cNvPr id="3" name="Content Placeholder 2">
            <a:extLst>
              <a:ext uri="{FF2B5EF4-FFF2-40B4-BE49-F238E27FC236}">
                <a16:creationId xmlns:a16="http://schemas.microsoft.com/office/drawing/2014/main" id="{646F4B30-58B3-4D0E-A9B6-C784478700B2}"/>
              </a:ext>
            </a:extLst>
          </p:cNvPr>
          <p:cNvSpPr>
            <a:spLocks noGrp="1"/>
          </p:cNvSpPr>
          <p:nvPr>
            <p:ph idx="1"/>
          </p:nvPr>
        </p:nvSpPr>
        <p:spPr/>
        <p:txBody>
          <a:bodyPr/>
          <a:lstStyle/>
          <a:p>
            <a:r>
              <a:rPr lang="en-US" sz="4400" dirty="0">
                <a:latin typeface="Times New Roman" panose="02020603050405020304" pitchFamily="18" charset="0"/>
                <a:cs typeface="Times New Roman" panose="02020603050405020304" pitchFamily="18" charset="0"/>
              </a:rPr>
              <a:t>Its checks your </a:t>
            </a:r>
          </a:p>
          <a:p>
            <a:pPr lvl="1"/>
            <a:r>
              <a:rPr lang="en-US" sz="4400" dirty="0">
                <a:latin typeface="Times New Roman" panose="02020603050405020304" pitchFamily="18" charset="0"/>
                <a:cs typeface="Times New Roman" panose="02020603050405020304" pitchFamily="18" charset="0"/>
              </a:rPr>
              <a:t>Vocabulary skills</a:t>
            </a:r>
          </a:p>
          <a:p>
            <a:pPr lvl="1"/>
            <a:r>
              <a:rPr lang="en-US" sz="4400" dirty="0">
                <a:latin typeface="Times New Roman" panose="02020603050405020304" pitchFamily="18" charset="0"/>
                <a:cs typeface="Times New Roman" panose="02020603050405020304" pitchFamily="18" charset="0"/>
              </a:rPr>
              <a:t>Comprehension ability</a:t>
            </a:r>
          </a:p>
          <a:p>
            <a:pPr lvl="1"/>
            <a:r>
              <a:rPr lang="en-US" sz="4400" dirty="0">
                <a:latin typeface="Times New Roman" panose="02020603050405020304" pitchFamily="18" charset="0"/>
                <a:cs typeface="Times New Roman" panose="02020603050405020304" pitchFamily="18" charset="0"/>
              </a:rPr>
              <a:t>Grammar</a:t>
            </a:r>
          </a:p>
          <a:p>
            <a:pPr lvl="1"/>
            <a:r>
              <a:rPr lang="en-US" sz="4400" dirty="0">
                <a:latin typeface="Times New Roman" panose="02020603050405020304" pitchFamily="18" charset="0"/>
                <a:cs typeface="Times New Roman" panose="02020603050405020304" pitchFamily="18" charset="0"/>
              </a:rPr>
              <a:t>Knowledge</a:t>
            </a:r>
          </a:p>
          <a:p>
            <a:pPr lvl="1"/>
            <a:endParaRPr lang="en-US" sz="4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19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334248-9671-40C2-BCBF-B946E5601240}"/>
              </a:ext>
            </a:extLst>
          </p:cNvPr>
          <p:cNvSpPr txBox="1"/>
          <p:nvPr/>
        </p:nvSpPr>
        <p:spPr>
          <a:xfrm>
            <a:off x="405780" y="476672"/>
            <a:ext cx="11377264" cy="4524315"/>
          </a:xfrm>
          <a:prstGeom prst="rect">
            <a:avLst/>
          </a:prstGeom>
          <a:noFill/>
        </p:spPr>
        <p:txBody>
          <a:bodyPr wrap="square" rtlCol="0">
            <a:spAutoFit/>
          </a:bodyPr>
          <a:lstStyle/>
          <a:p>
            <a:pPr>
              <a:lnSpc>
                <a:spcPct val="90000"/>
              </a:lnSpc>
            </a:pPr>
            <a:r>
              <a:rPr lang="en-US" sz="2400" dirty="0">
                <a:latin typeface="Times New Roman" panose="02020603050405020304" pitchFamily="18" charset="0"/>
                <a:cs typeface="Times New Roman" panose="02020603050405020304" pitchFamily="18" charset="0"/>
              </a:rPr>
              <a:t>And they showed no sign of worrying that a policy nominally designed to reduce terrorism has little prospect of doing so. The reason for this bullshit __(9)__ is both straightforward and alarming. The President’s currently most influential advisers believe that he has a mandate to blow up norms of good governance. When he fires bureaucrats who stand in his way, bullies business bosses into keeping jobs in America, browbeats members of congress and -most deliciously- provokes __(10)__ dismay journalism, many of the voters who gave him that mandate applaud. With no interest in converting those who oppose him, such support is the best sort of strength. </a:t>
            </a:r>
          </a:p>
          <a:p>
            <a:pPr>
              <a:lnSpc>
                <a:spcPct val="90000"/>
              </a:lnSpc>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Q9.</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abhorrent , b) immerse , c) implicit</a:t>
            </a:r>
            <a:r>
              <a:rPr lang="en-IN"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d) insouciance , e) furtive</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Q10.</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abridging , b) meliorating , c) swooning</a:t>
            </a:r>
            <a:r>
              <a:rPr lang="en-IN"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d) imperiling , e) muffling </a:t>
            </a:r>
            <a:endParaRPr lang="en-IN" sz="2400" dirty="0">
              <a:latin typeface="Times New Roman" panose="02020603050405020304" pitchFamily="18" charset="0"/>
              <a:cs typeface="Times New Roman" panose="02020603050405020304" pitchFamily="18" charset="0"/>
            </a:endParaRPr>
          </a:p>
          <a:p>
            <a:pPr>
              <a:lnSpc>
                <a:spcPct val="90000"/>
              </a:lnSpc>
            </a:pPr>
            <a:endParaRPr lang="en-IN" sz="2400" dirty="0"/>
          </a:p>
        </p:txBody>
      </p:sp>
    </p:spTree>
    <p:extLst>
      <p:ext uri="{BB962C8B-B14F-4D97-AF65-F5344CB8AC3E}">
        <p14:creationId xmlns:p14="http://schemas.microsoft.com/office/powerpoint/2010/main" val="384685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1200-B1AB-438A-9D51-870F075C1CCC}"/>
              </a:ext>
            </a:extLst>
          </p:cNvPr>
          <p:cNvSpPr>
            <a:spLocks noGrp="1"/>
          </p:cNvSpPr>
          <p:nvPr>
            <p:ph type="title"/>
          </p:nvPr>
        </p:nvSpPr>
        <p:spPr/>
        <p:txBody>
          <a:bodyPr>
            <a:normAutofit/>
          </a:bodyPr>
          <a:lstStyle/>
          <a:p>
            <a:pPr algn="ctr"/>
            <a:r>
              <a:rPr lang="en-US" sz="4400" b="1" i="1" dirty="0"/>
              <a:t>Why comprehension ability?</a:t>
            </a:r>
            <a:endParaRPr lang="en-IN" sz="4400" b="1" i="1" dirty="0"/>
          </a:p>
        </p:txBody>
      </p:sp>
      <p:sp>
        <p:nvSpPr>
          <p:cNvPr id="3" name="Content Placeholder 2">
            <a:extLst>
              <a:ext uri="{FF2B5EF4-FFF2-40B4-BE49-F238E27FC236}">
                <a16:creationId xmlns:a16="http://schemas.microsoft.com/office/drawing/2014/main" id="{FFBFC59F-02A6-4334-B73E-947B62F6B0DB}"/>
              </a:ext>
            </a:extLst>
          </p:cNvPr>
          <p:cNvSpPr>
            <a:spLocks noGrp="1"/>
          </p:cNvSpPr>
          <p:nvPr>
            <p:ph idx="1"/>
          </p:nvPr>
        </p:nvSpPr>
        <p:spPr/>
        <p:txBody>
          <a:bodyPr>
            <a:noAutofit/>
          </a:bodyPr>
          <a:lstStyle/>
          <a:p>
            <a:pPr marL="0" indent="0">
              <a:buNone/>
            </a:pPr>
            <a:r>
              <a:rPr lang="en-US" sz="3200" dirty="0"/>
              <a:t>Tom and Jerry were both _____ , so they decided to purchase ______ to share.</a:t>
            </a:r>
          </a:p>
          <a:p>
            <a:pPr marL="457200" indent="-457200">
              <a:buAutoNum type="alphaUcPeriod"/>
            </a:pPr>
            <a:r>
              <a:rPr lang="en-US" sz="3200" dirty="0"/>
              <a:t>hungry….a soda</a:t>
            </a:r>
          </a:p>
          <a:p>
            <a:pPr marL="457200" indent="-457200">
              <a:buAutoNum type="alphaUcPeriod"/>
            </a:pPr>
            <a:r>
              <a:rPr lang="en-US" sz="3200" dirty="0"/>
              <a:t>exhausted ….. A meal</a:t>
            </a:r>
          </a:p>
          <a:p>
            <a:pPr marL="457200" indent="-457200">
              <a:buAutoNum type="alphaUcPeriod"/>
            </a:pPr>
            <a:r>
              <a:rPr lang="en-US" sz="3200" dirty="0"/>
              <a:t>starving…medicine</a:t>
            </a:r>
          </a:p>
          <a:p>
            <a:pPr marL="457200" indent="-457200">
              <a:buAutoNum type="alphaUcPeriod"/>
            </a:pPr>
            <a:r>
              <a:rPr lang="en-US" sz="3200" dirty="0"/>
              <a:t>confused…</a:t>
            </a:r>
            <a:r>
              <a:rPr lang="en-IN" sz="3200" dirty="0"/>
              <a:t> a snack</a:t>
            </a:r>
          </a:p>
          <a:p>
            <a:pPr marL="457200" indent="-457200">
              <a:buAutoNum type="alphaUcPeriod"/>
            </a:pPr>
            <a:r>
              <a:rPr lang="en-IN" sz="3200" dirty="0" err="1"/>
              <a:t>thristy</a:t>
            </a:r>
            <a:r>
              <a:rPr lang="en-IN" sz="3200" dirty="0"/>
              <a:t>…a beverage</a:t>
            </a:r>
            <a:endParaRPr lang="en-US" sz="3200" dirty="0"/>
          </a:p>
        </p:txBody>
      </p:sp>
    </p:spTree>
    <p:extLst>
      <p:ext uri="{BB962C8B-B14F-4D97-AF65-F5344CB8AC3E}">
        <p14:creationId xmlns:p14="http://schemas.microsoft.com/office/powerpoint/2010/main" val="101090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89B0-CD63-4255-8D77-C2C7FB8507F8}"/>
              </a:ext>
            </a:extLst>
          </p:cNvPr>
          <p:cNvSpPr>
            <a:spLocks noGrp="1"/>
          </p:cNvSpPr>
          <p:nvPr>
            <p:ph type="title"/>
          </p:nvPr>
        </p:nvSpPr>
        <p:spPr/>
        <p:txBody>
          <a:bodyPr>
            <a:normAutofit/>
          </a:bodyPr>
          <a:lstStyle/>
          <a:p>
            <a:pPr algn="ctr"/>
            <a:r>
              <a:rPr lang="en-US" sz="4400" b="1" i="1" dirty="0"/>
              <a:t>Types </a:t>
            </a:r>
            <a:endParaRPr lang="en-IN" sz="4400" b="1" i="1" dirty="0"/>
          </a:p>
        </p:txBody>
      </p:sp>
      <p:sp>
        <p:nvSpPr>
          <p:cNvPr id="3" name="Content Placeholder 2">
            <a:extLst>
              <a:ext uri="{FF2B5EF4-FFF2-40B4-BE49-F238E27FC236}">
                <a16:creationId xmlns:a16="http://schemas.microsoft.com/office/drawing/2014/main" id="{AF17C713-F21D-41E1-8354-45620428809A}"/>
              </a:ext>
            </a:extLst>
          </p:cNvPr>
          <p:cNvSpPr>
            <a:spLocks noGrp="1"/>
          </p:cNvSpPr>
          <p:nvPr>
            <p:ph idx="1"/>
          </p:nvPr>
        </p:nvSpPr>
        <p:spPr/>
        <p:txBody>
          <a:bodyPr>
            <a:normAutofit/>
          </a:bodyPr>
          <a:lstStyle/>
          <a:p>
            <a:r>
              <a:rPr lang="en-US" sz="4000" b="1" i="1" dirty="0">
                <a:latin typeface="Times New Roman" panose="02020603050405020304" pitchFamily="18" charset="0"/>
                <a:cs typeface="Times New Roman" panose="02020603050405020304" pitchFamily="18" charset="0"/>
              </a:rPr>
              <a:t>Single fillers</a:t>
            </a:r>
          </a:p>
          <a:p>
            <a:r>
              <a:rPr lang="en-US" sz="4000" b="1" i="1" dirty="0">
                <a:latin typeface="Times New Roman" panose="02020603050405020304" pitchFamily="18" charset="0"/>
                <a:cs typeface="Times New Roman" panose="02020603050405020304" pitchFamily="18" charset="0"/>
              </a:rPr>
              <a:t>Double fillers</a:t>
            </a:r>
          </a:p>
          <a:p>
            <a:r>
              <a:rPr lang="en-US" sz="4000" b="1" i="1" dirty="0">
                <a:latin typeface="Times New Roman" panose="02020603050405020304" pitchFamily="18" charset="0"/>
                <a:cs typeface="Times New Roman" panose="02020603050405020304" pitchFamily="18" charset="0"/>
              </a:rPr>
              <a:t>Triple fillers</a:t>
            </a:r>
            <a:endParaRPr lang="en-IN"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7814-6F12-41F7-BB1E-C99DA575D8CE}"/>
              </a:ext>
            </a:extLst>
          </p:cNvPr>
          <p:cNvSpPr>
            <a:spLocks noGrp="1"/>
          </p:cNvSpPr>
          <p:nvPr>
            <p:ph type="title"/>
          </p:nvPr>
        </p:nvSpPr>
        <p:spPr/>
        <p:txBody>
          <a:bodyPr/>
          <a:lstStyle/>
          <a:p>
            <a:pPr algn="ctr"/>
            <a:r>
              <a:rPr lang="en-US" sz="5400" b="1" i="1" dirty="0"/>
              <a:t>STRATEGIES</a:t>
            </a:r>
            <a:endParaRPr lang="en-IN" sz="5400" b="1" i="1" dirty="0"/>
          </a:p>
        </p:txBody>
      </p:sp>
    </p:spTree>
    <p:extLst>
      <p:ext uri="{BB962C8B-B14F-4D97-AF65-F5344CB8AC3E}">
        <p14:creationId xmlns:p14="http://schemas.microsoft.com/office/powerpoint/2010/main" val="165997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A6F0-CB5B-488C-B3FF-A8CA51299E1A}"/>
              </a:ext>
            </a:extLst>
          </p:cNvPr>
          <p:cNvSpPr>
            <a:spLocks noGrp="1"/>
          </p:cNvSpPr>
          <p:nvPr>
            <p:ph type="title"/>
          </p:nvPr>
        </p:nvSpPr>
        <p:spPr/>
        <p:txBody>
          <a:bodyPr>
            <a:normAutofit/>
          </a:bodyPr>
          <a:lstStyle/>
          <a:p>
            <a:pPr algn="ctr"/>
            <a:r>
              <a:rPr lang="en-US" sz="4400" b="1" i="1" dirty="0"/>
              <a:t>Transitional words</a:t>
            </a:r>
            <a:endParaRPr lang="en-IN" sz="4400" b="1" i="1" dirty="0"/>
          </a:p>
        </p:txBody>
      </p:sp>
      <p:sp>
        <p:nvSpPr>
          <p:cNvPr id="3" name="Content Placeholder 2">
            <a:extLst>
              <a:ext uri="{FF2B5EF4-FFF2-40B4-BE49-F238E27FC236}">
                <a16:creationId xmlns:a16="http://schemas.microsoft.com/office/drawing/2014/main" id="{B69EEA24-C4AE-45E1-BE1D-B2564FA16490}"/>
              </a:ext>
            </a:extLst>
          </p:cNvPr>
          <p:cNvSpPr>
            <a:spLocks noGrp="1"/>
          </p:cNvSpPr>
          <p:nvPr>
            <p:ph idx="1"/>
          </p:nvPr>
        </p:nvSpPr>
        <p:spPr/>
        <p:txBody>
          <a:bodyPr>
            <a:normAutofit/>
          </a:bodyPr>
          <a:lstStyle/>
          <a:p>
            <a:r>
              <a:rPr lang="en-US" sz="3200" dirty="0"/>
              <a:t>Contrast indicators </a:t>
            </a:r>
          </a:p>
          <a:p>
            <a:pPr lvl="1"/>
            <a:r>
              <a:rPr lang="en-US" sz="3200" dirty="0"/>
              <a:t>But, yet , despite, although, however</a:t>
            </a:r>
          </a:p>
          <a:p>
            <a:r>
              <a:rPr lang="en-US" sz="3200" dirty="0"/>
              <a:t>Support indicators</a:t>
            </a:r>
          </a:p>
          <a:p>
            <a:pPr lvl="1"/>
            <a:r>
              <a:rPr lang="en-US" sz="3200" dirty="0"/>
              <a:t>And , also, furthermore, likewise, in addition, for</a:t>
            </a:r>
          </a:p>
          <a:p>
            <a:r>
              <a:rPr lang="en-US" sz="3200" dirty="0"/>
              <a:t>Cause and effect indicators</a:t>
            </a:r>
          </a:p>
          <a:p>
            <a:pPr lvl="1"/>
            <a:r>
              <a:rPr lang="en-US" sz="3200" dirty="0"/>
              <a:t>Because, for, thus, hence, therefore, if, then</a:t>
            </a:r>
            <a:endParaRPr lang="en-IN" sz="3200" dirty="0"/>
          </a:p>
        </p:txBody>
      </p:sp>
    </p:spTree>
    <p:extLst>
      <p:ext uri="{BB962C8B-B14F-4D97-AF65-F5344CB8AC3E}">
        <p14:creationId xmlns:p14="http://schemas.microsoft.com/office/powerpoint/2010/main" val="100349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CC0D-802B-49D9-8727-D0F0A28B3D0A}"/>
              </a:ext>
            </a:extLst>
          </p:cNvPr>
          <p:cNvSpPr>
            <a:spLocks noGrp="1"/>
          </p:cNvSpPr>
          <p:nvPr>
            <p:ph type="title"/>
          </p:nvPr>
        </p:nvSpPr>
        <p:spPr/>
        <p:txBody>
          <a:bodyPr>
            <a:normAutofit/>
          </a:bodyPr>
          <a:lstStyle/>
          <a:p>
            <a:pPr algn="ctr"/>
            <a:r>
              <a:rPr lang="en-US" sz="5400" b="1" i="1" dirty="0"/>
              <a:t>Apposition</a:t>
            </a:r>
            <a:endParaRPr lang="en-IN" sz="5400" b="1" i="1" dirty="0"/>
          </a:p>
        </p:txBody>
      </p:sp>
      <p:sp>
        <p:nvSpPr>
          <p:cNvPr id="3" name="Content Placeholder 2">
            <a:extLst>
              <a:ext uri="{FF2B5EF4-FFF2-40B4-BE49-F238E27FC236}">
                <a16:creationId xmlns:a16="http://schemas.microsoft.com/office/drawing/2014/main" id="{2D221C6B-6686-4E6B-A294-16CCA70CF613}"/>
              </a:ext>
            </a:extLst>
          </p:cNvPr>
          <p:cNvSpPr>
            <a:spLocks noGrp="1"/>
          </p:cNvSpPr>
          <p:nvPr>
            <p:ph idx="1"/>
          </p:nvPr>
        </p:nvSpPr>
        <p:spPr>
          <a:xfrm>
            <a:off x="909836" y="1905000"/>
            <a:ext cx="11017224" cy="4267200"/>
          </a:xfrm>
        </p:spPr>
        <p:txBody>
          <a:bodyPr>
            <a:normAutofit/>
          </a:bodyPr>
          <a:lstStyle/>
          <a:p>
            <a:r>
              <a:rPr lang="en-US" sz="3200" dirty="0"/>
              <a:t> </a:t>
            </a:r>
            <a:r>
              <a:rPr lang="en-US" sz="4000" dirty="0"/>
              <a:t>Apposition and not opposition.</a:t>
            </a:r>
          </a:p>
          <a:p>
            <a:r>
              <a:rPr lang="en-IN" sz="4000" dirty="0"/>
              <a:t>Two noun phrases next to each other in a clause, and they refer to the same person or thing.</a:t>
            </a:r>
          </a:p>
          <a:p>
            <a:pPr lvl="1"/>
            <a:r>
              <a:rPr lang="en-IN" sz="4000" dirty="0" err="1"/>
              <a:t>Eg</a:t>
            </a:r>
            <a:r>
              <a:rPr lang="en-IN" sz="4000" dirty="0"/>
              <a:t>-  </a:t>
            </a:r>
            <a:r>
              <a:rPr lang="en-IN" sz="4000" b="1" i="1" dirty="0"/>
              <a:t>The biggest room in the house, the living room, looks out on to a beautiful garden. </a:t>
            </a:r>
          </a:p>
        </p:txBody>
      </p:sp>
    </p:spTree>
    <p:extLst>
      <p:ext uri="{BB962C8B-B14F-4D97-AF65-F5344CB8AC3E}">
        <p14:creationId xmlns:p14="http://schemas.microsoft.com/office/powerpoint/2010/main" val="367097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1443</TotalTime>
  <Words>2525</Words>
  <Application>Microsoft Office PowerPoint</Application>
  <PresentationFormat>Custom</PresentationFormat>
  <Paragraphs>224</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Chalkboard 16x9</vt:lpstr>
      <vt:lpstr>SENTENCE COMPLETION </vt:lpstr>
      <vt:lpstr>TODAY’S CLASS</vt:lpstr>
      <vt:lpstr>Introduction</vt:lpstr>
      <vt:lpstr>Why?</vt:lpstr>
      <vt:lpstr>Why comprehension ability?</vt:lpstr>
      <vt:lpstr>Types </vt:lpstr>
      <vt:lpstr>STRATEGIES</vt:lpstr>
      <vt:lpstr>Transitional words</vt:lpstr>
      <vt:lpstr>Apposition</vt:lpstr>
      <vt:lpstr>Grammar</vt:lpstr>
      <vt:lpstr>Support Indicators</vt:lpstr>
      <vt:lpstr>Contrast Indicators</vt:lpstr>
      <vt:lpstr>Contrast Indicators</vt:lpstr>
      <vt:lpstr>Single fillers</vt:lpstr>
      <vt:lpstr>PowerPoint Presentation</vt:lpstr>
      <vt:lpstr>PowerPoint Presentation</vt:lpstr>
      <vt:lpstr>PowerPoint Presentation</vt:lpstr>
      <vt:lpstr>PowerPoint Presentation</vt:lpstr>
      <vt:lpstr>PowerPoint Presentation</vt:lpstr>
      <vt:lpstr>Double filler</vt:lpstr>
      <vt:lpstr>PowerPoint Presentation</vt:lpstr>
      <vt:lpstr>PowerPoint Presentation</vt:lpstr>
      <vt:lpstr>PowerPoint Presentation</vt:lpstr>
      <vt:lpstr>PowerPoint Presentation</vt:lpstr>
      <vt:lpstr>Sentence Equivalence</vt:lpstr>
      <vt:lpstr>PowerPoint Presentation</vt:lpstr>
      <vt:lpstr>PowerPoint Presentation</vt:lpstr>
      <vt:lpstr>CLOZE TEST</vt:lpstr>
      <vt:lpstr>Introduction</vt:lpstr>
      <vt:lpstr>Question-1</vt:lpstr>
      <vt:lpstr>PowerPoint Presentation</vt:lpstr>
      <vt:lpstr>PowerPoint Presentation</vt:lpstr>
      <vt:lpstr>Question-2</vt:lpstr>
      <vt:lpstr>PowerPoint Presentation</vt:lpstr>
      <vt:lpstr>PowerPoint Presentation</vt:lpstr>
      <vt:lpstr>PowerPoint Presentation</vt:lpstr>
      <vt:lpstr>Question-3</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VIGNESH</dc:creator>
  <cp:lastModifiedBy>BDA-B-SEC</cp:lastModifiedBy>
  <cp:revision>81</cp:revision>
  <dcterms:created xsi:type="dcterms:W3CDTF">2020-07-30T10:48:38Z</dcterms:created>
  <dcterms:modified xsi:type="dcterms:W3CDTF">2021-04-24T06:21:11Z</dcterms:modified>
</cp:coreProperties>
</file>