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01B62-BA82-47B2-8440-17C59F6BCB62}" v="10" dt="2020-09-20T16:31:42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42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18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700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6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67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269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0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20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23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99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50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85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1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0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49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74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3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BD2B21-B8C6-458B-AADE-1920642547A5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DEA06D-AAB4-4C4D-A833-5DC5629F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51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E987-DC75-4B88-B736-0E3556B53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786980"/>
            <a:ext cx="6815669" cy="1515533"/>
          </a:xfrm>
        </p:spPr>
        <p:txBody>
          <a:bodyPr/>
          <a:lstStyle/>
          <a:p>
            <a:r>
              <a:rPr lang="en-US" dirty="0"/>
              <a:t>UNIT THREE</a:t>
            </a:r>
            <a:br>
              <a:rPr lang="en-US" dirty="0"/>
            </a:br>
            <a:r>
              <a:rPr lang="en-US" dirty="0"/>
              <a:t>Part Three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23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37651E-DD18-4D64-923B-7662BAF4AD2F}"/>
              </a:ext>
            </a:extLst>
          </p:cNvPr>
          <p:cNvSpPr txBox="1"/>
          <p:nvPr/>
        </p:nvSpPr>
        <p:spPr>
          <a:xfrm>
            <a:off x="1161515" y="837210"/>
            <a:ext cx="1012351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b="1" u="sng" dirty="0">
                <a:effectLst/>
                <a:latin typeface="Times New Roman" panose="02020603050405020304" pitchFamily="18" charset="0"/>
              </a:rPr>
              <a:t>Transformational leadership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</a:rPr>
              <a:t>T</a:t>
            </a:r>
            <a:r>
              <a:rPr lang="en-US" sz="2400" b="1" dirty="0">
                <a:effectLst/>
                <a:latin typeface="Times New Roman" panose="02020603050405020304" pitchFamily="18" charset="0"/>
              </a:rPr>
              <a:t>ransformational leadership 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describes someone who is truly inspirational as a leader and who arouses others to seek extraordinary performance accomplishments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</a:rPr>
              <a:t>T</a:t>
            </a:r>
            <a:r>
              <a:rPr lang="en-US" sz="2400" b="1" dirty="0">
                <a:effectLst/>
                <a:latin typeface="Times New Roman" panose="02020603050405020304" pitchFamily="18" charset="0"/>
              </a:rPr>
              <a:t>ransactional leadership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, which describes someone who is more methodical in keeping others focused on progress towards goal accomplishment. A transactional leader adjusts tasks, rewards and structures to move followers towards accomplishing </a:t>
            </a:r>
            <a:r>
              <a:rPr lang="en-US" sz="2400" dirty="0" err="1">
                <a:effectLst/>
                <a:latin typeface="Times New Roman" panose="02020603050405020304" pitchFamily="18" charset="0"/>
              </a:rPr>
              <a:t>organisational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 objectives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</a:rPr>
              <a:t>V</a:t>
            </a:r>
            <a:r>
              <a:rPr lang="en-IN" sz="2400" i="1" dirty="0">
                <a:effectLst/>
                <a:latin typeface="Times New Roman" panose="02020603050405020304" pitchFamily="18" charset="0"/>
              </a:rPr>
              <a:t>ision </a:t>
            </a:r>
            <a:endParaRPr lang="en-IN" sz="2400" dirty="0">
              <a:effectLst/>
              <a:latin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</a:rPr>
              <a:t>C</a:t>
            </a:r>
            <a:r>
              <a:rPr lang="en-IN" sz="2400" i="1" dirty="0">
                <a:effectLst/>
                <a:latin typeface="Times New Roman" panose="02020603050405020304" pitchFamily="18" charset="0"/>
              </a:rPr>
              <a:t>harisma </a:t>
            </a:r>
            <a:endParaRPr lang="en-IN" sz="2400" dirty="0">
              <a:effectLst/>
              <a:latin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</a:rPr>
              <a:t>S</a:t>
            </a:r>
            <a:r>
              <a:rPr lang="en-IN" sz="2400" i="1" dirty="0">
                <a:effectLst/>
                <a:latin typeface="Times New Roman" panose="02020603050405020304" pitchFamily="18" charset="0"/>
              </a:rPr>
              <a:t>ymbolism </a:t>
            </a:r>
            <a:endParaRPr lang="en-IN" sz="2400" dirty="0">
              <a:effectLst/>
              <a:latin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</a:rPr>
              <a:t> </a:t>
            </a:r>
            <a:r>
              <a:rPr lang="en-IN" sz="2400" i="1" dirty="0">
                <a:latin typeface="Times New Roman" panose="02020603050405020304" pitchFamily="18" charset="0"/>
              </a:rPr>
              <a:t>E</a:t>
            </a:r>
            <a:r>
              <a:rPr lang="en-IN" sz="2400" i="1" dirty="0">
                <a:effectLst/>
                <a:latin typeface="Times New Roman" panose="02020603050405020304" pitchFamily="18" charset="0"/>
              </a:rPr>
              <a:t>mpowerment </a:t>
            </a:r>
            <a:endParaRPr lang="en-IN" sz="2400" dirty="0">
              <a:effectLst/>
              <a:latin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</a:rPr>
              <a:t> </a:t>
            </a:r>
            <a:r>
              <a:rPr lang="en-IN" sz="2400" i="1" dirty="0">
                <a:latin typeface="Times New Roman" panose="02020603050405020304" pitchFamily="18" charset="0"/>
              </a:rPr>
              <a:t>I</a:t>
            </a:r>
            <a:r>
              <a:rPr lang="en-IN" sz="2400" i="1" dirty="0">
                <a:effectLst/>
                <a:latin typeface="Times New Roman" panose="02020603050405020304" pitchFamily="18" charset="0"/>
              </a:rPr>
              <a:t>ntellectual stimulation </a:t>
            </a:r>
            <a:endParaRPr lang="en-IN" sz="2400" dirty="0">
              <a:effectLst/>
              <a:latin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</a:rPr>
              <a:t> </a:t>
            </a:r>
            <a:r>
              <a:rPr lang="en-IN" sz="2400" i="1" dirty="0">
                <a:latin typeface="Times New Roman" panose="02020603050405020304" pitchFamily="18" charset="0"/>
              </a:rPr>
              <a:t>I</a:t>
            </a:r>
            <a:r>
              <a:rPr lang="en-IN" sz="2400" i="1" dirty="0">
                <a:effectLst/>
                <a:latin typeface="Times New Roman" panose="02020603050405020304" pitchFamily="18" charset="0"/>
              </a:rPr>
              <a:t>ntegrity </a:t>
            </a:r>
            <a:endParaRPr lang="en-IN" sz="24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8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940396-4E6D-4F8C-961B-340314438443}"/>
              </a:ext>
            </a:extLst>
          </p:cNvPr>
          <p:cNvSpPr txBox="1"/>
          <p:nvPr/>
        </p:nvSpPr>
        <p:spPr>
          <a:xfrm>
            <a:off x="1338145" y="982176"/>
            <a:ext cx="9879982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800" b="1" u="sng" dirty="0">
                <a:effectLst/>
                <a:latin typeface="Times New Roman" panose="02020603050405020304" pitchFamily="18" charset="0"/>
              </a:rPr>
              <a:t>The critical components of emotional intelligence are the following.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2400" i="1" dirty="0">
                <a:effectLst/>
                <a:latin typeface="Times New Roman" panose="02020603050405020304" pitchFamily="18" charset="0"/>
              </a:rPr>
              <a:t>Self-awareness 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is an ability to understand our own moods and emotions, and understand their impact on our work and on others.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ii. </a:t>
            </a:r>
            <a:r>
              <a:rPr lang="en-US" sz="2400" i="1" dirty="0">
                <a:effectLst/>
                <a:latin typeface="Times New Roman" panose="02020603050405020304" pitchFamily="18" charset="0"/>
              </a:rPr>
              <a:t>Self-regulation 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is the ability to think before we act and to control otherwise disruptive impulses.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iii. </a:t>
            </a:r>
            <a:r>
              <a:rPr lang="en-US" sz="2400" i="1" dirty="0">
                <a:effectLst/>
                <a:latin typeface="Times New Roman" panose="02020603050405020304" pitchFamily="18" charset="0"/>
              </a:rPr>
              <a:t>Motivation 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is the ability to work hard with persistence and for reasons other than money and status.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iv. </a:t>
            </a:r>
            <a:r>
              <a:rPr lang="en-US" sz="2400" i="1" dirty="0">
                <a:effectLst/>
                <a:latin typeface="Times New Roman" panose="02020603050405020304" pitchFamily="18" charset="0"/>
              </a:rPr>
              <a:t>Empathy 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is the ability to understand the emotions of others and to use this understanding to better relate to them.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v. </a:t>
            </a:r>
            <a:r>
              <a:rPr lang="en-US" sz="2400" i="1" dirty="0">
                <a:effectLst/>
                <a:latin typeface="Times New Roman" panose="02020603050405020304" pitchFamily="18" charset="0"/>
              </a:rPr>
              <a:t>Social skill 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is the ability to establish rapport with others and to build good relationships and networks.</a:t>
            </a:r>
          </a:p>
        </p:txBody>
      </p:sp>
    </p:spTree>
    <p:extLst>
      <p:ext uri="{BB962C8B-B14F-4D97-AF65-F5344CB8AC3E}">
        <p14:creationId xmlns:p14="http://schemas.microsoft.com/office/powerpoint/2010/main" val="40232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212ADF-EE18-47A4-B709-78B323AE91A3}"/>
              </a:ext>
            </a:extLst>
          </p:cNvPr>
          <p:cNvSpPr txBox="1"/>
          <p:nvPr/>
        </p:nvSpPr>
        <p:spPr>
          <a:xfrm>
            <a:off x="1373458" y="969485"/>
            <a:ext cx="9445083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600" b="1" u="sng" dirty="0">
                <a:effectLst/>
                <a:latin typeface="Times New Roman" panose="02020603050405020304" pitchFamily="18" charset="0"/>
              </a:rPr>
              <a:t>Drucker’s ‘</a:t>
            </a:r>
            <a:r>
              <a:rPr lang="en-IN" sz="3600" b="1" u="sng" dirty="0" err="1">
                <a:effectLst/>
                <a:latin typeface="Times New Roman" panose="02020603050405020304" pitchFamily="18" charset="0"/>
              </a:rPr>
              <a:t>oldfashioned</a:t>
            </a:r>
            <a:r>
              <a:rPr lang="en-IN" sz="3600" b="1" u="sng" dirty="0">
                <a:effectLst/>
                <a:latin typeface="Times New Roman" panose="02020603050405020304" pitchFamily="18" charset="0"/>
              </a:rPr>
              <a:t>’ leadership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</a:rPr>
              <a:t>He identifies the following three essentials of leadership. First, </a:t>
            </a:r>
            <a:r>
              <a:rPr lang="en-US" sz="3600" i="1" dirty="0">
                <a:effectLst/>
                <a:latin typeface="Times New Roman" panose="02020603050405020304" pitchFamily="18" charset="0"/>
              </a:rPr>
              <a:t>defining and establishing a sense of mission.</a:t>
            </a:r>
            <a:r>
              <a:rPr lang="en-US" sz="3600" dirty="0">
                <a:effectLst/>
                <a:latin typeface="Times New Roman" panose="02020603050405020304" pitchFamily="18" charset="0"/>
              </a:rPr>
              <a:t> Second, </a:t>
            </a:r>
            <a:r>
              <a:rPr lang="en-US" sz="3600" i="1" dirty="0">
                <a:effectLst/>
                <a:latin typeface="Times New Roman" panose="02020603050405020304" pitchFamily="18" charset="0"/>
              </a:rPr>
              <a:t>accepting leadership as a responsibility rather than a rank</a:t>
            </a:r>
            <a:r>
              <a:rPr lang="en-US" sz="3600" dirty="0">
                <a:effectLst/>
                <a:latin typeface="Times New Roman" panose="02020603050405020304" pitchFamily="18" charset="0"/>
              </a:rPr>
              <a:t>. Third,  </a:t>
            </a:r>
            <a:r>
              <a:rPr lang="en-US" sz="3600" i="1" dirty="0">
                <a:effectLst/>
                <a:latin typeface="Times New Roman" panose="02020603050405020304" pitchFamily="18" charset="0"/>
              </a:rPr>
              <a:t>earning and keeping the trust of others</a:t>
            </a:r>
            <a:r>
              <a:rPr lang="en-US" sz="3600" dirty="0">
                <a:effectLst/>
                <a:latin typeface="Times New Roman" panose="02020603050405020304" pitchFamily="18" charset="0"/>
              </a:rPr>
              <a:t>. ‘Effective leadership . . . is not based on being clever; it is based primarily on being consistent.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8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9C79E-C5D7-4FF0-9B9D-25382391EDE8}"/>
              </a:ext>
            </a:extLst>
          </p:cNvPr>
          <p:cNvSpPr txBox="1"/>
          <p:nvPr/>
        </p:nvSpPr>
        <p:spPr>
          <a:xfrm>
            <a:off x="2051824" y="1471961"/>
            <a:ext cx="9132849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b="1" u="sng" dirty="0">
                <a:latin typeface="Times New Roman" panose="02020603050405020304" pitchFamily="18" charset="0"/>
              </a:rPr>
              <a:t>M</a:t>
            </a:r>
            <a:r>
              <a:rPr lang="en-US" sz="3200" b="1" u="sng" dirty="0">
                <a:effectLst/>
                <a:latin typeface="Times New Roman" panose="02020603050405020304" pitchFamily="18" charset="0"/>
              </a:rPr>
              <a:t>oral leadership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 This is leadership by ethical standards that clearly meet the test of being ‘good’ and ‘correct’.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Times New Roman" panose="02020603050405020304" pitchFamily="18" charset="0"/>
            </a:endParaRPr>
          </a:p>
          <a:p>
            <a:r>
              <a:rPr lang="en-US" sz="3200" b="1" u="sng" dirty="0">
                <a:latin typeface="Times New Roman" panose="02020603050405020304" pitchFamily="18" charset="0"/>
              </a:rPr>
              <a:t>A</a:t>
            </a:r>
            <a:r>
              <a:rPr lang="en-US" sz="3200" b="1" u="sng" dirty="0">
                <a:effectLst/>
                <a:latin typeface="Times New Roman" panose="02020603050405020304" pitchFamily="18" charset="0"/>
              </a:rPr>
              <a:t>uthentic leadership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An authentic leader has a high level of </a:t>
            </a:r>
            <a:r>
              <a:rPr lang="en-US" sz="2800" dirty="0" err="1">
                <a:effectLst/>
                <a:latin typeface="Times New Roman" panose="02020603050405020304" pitchFamily="18" charset="0"/>
              </a:rPr>
              <a:t>selfawareness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and clearly understands his or her personal values.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8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DEEBDB-40FB-48E0-BD9C-AC0CC9551880}"/>
              </a:ext>
            </a:extLst>
          </p:cNvPr>
          <p:cNvSpPr txBox="1"/>
          <p:nvPr/>
        </p:nvSpPr>
        <p:spPr>
          <a:xfrm>
            <a:off x="2653988" y="1520785"/>
            <a:ext cx="705872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3200" b="1" u="sng" dirty="0">
                <a:effectLst/>
                <a:latin typeface="Times New Roman" panose="02020603050405020304" pitchFamily="18" charset="0"/>
              </a:rPr>
              <a:t>Importance of Organizing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>
                <a:effectLst/>
                <a:latin typeface="Times New Roman" panose="02020603050405020304" pitchFamily="18" charset="0"/>
              </a:rPr>
              <a:t>Efficient Administration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>
                <a:effectLst/>
                <a:latin typeface="Times New Roman" panose="02020603050405020304" pitchFamily="18" charset="0"/>
              </a:rPr>
              <a:t>Resource 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>
                <a:effectLst/>
                <a:latin typeface="Times New Roman" panose="02020603050405020304" pitchFamily="18" charset="0"/>
              </a:rPr>
              <a:t>Benefits Specialization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>
                <a:effectLst/>
                <a:latin typeface="Times New Roman" panose="02020603050405020304" pitchFamily="18" charset="0"/>
              </a:rPr>
              <a:t>Promotes Effective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>
                <a:effectLst/>
                <a:latin typeface="Times New Roman" panose="02020603050405020304" pitchFamily="18" charset="0"/>
              </a:rPr>
              <a:t>Creates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>
                <a:effectLst/>
                <a:latin typeface="Times New Roman" panose="02020603050405020304" pitchFamily="18" charset="0"/>
              </a:rPr>
              <a:t>Expansion and Growth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800" b="1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1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5C2AAD-779B-459B-855C-4F90EBD7FF48}"/>
              </a:ext>
            </a:extLst>
          </p:cNvPr>
          <p:cNvSpPr txBox="1"/>
          <p:nvPr/>
        </p:nvSpPr>
        <p:spPr>
          <a:xfrm>
            <a:off x="3397405" y="1616255"/>
            <a:ext cx="6110868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3600" b="1" u="sng" dirty="0">
                <a:effectLst/>
                <a:latin typeface="Times New Roman" panose="02020603050405020304" pitchFamily="18" charset="0"/>
              </a:rPr>
              <a:t>Principles of Organizing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b="1" dirty="0">
                <a:effectLst/>
                <a:latin typeface="Times New Roman" panose="02020603050405020304" pitchFamily="18" charset="0"/>
              </a:rPr>
              <a:t>Work Specialization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b="1" dirty="0">
                <a:effectLst/>
                <a:latin typeface="Times New Roman" panose="02020603050405020304" pitchFamily="18" charset="0"/>
              </a:rPr>
              <a:t>Authority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b="1" dirty="0">
                <a:effectLst/>
                <a:latin typeface="Times New Roman" panose="02020603050405020304" pitchFamily="18" charset="0"/>
              </a:rPr>
              <a:t>Chain of Command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b="1" dirty="0">
                <a:effectLst/>
                <a:latin typeface="Times New Roman" panose="02020603050405020304" pitchFamily="18" charset="0"/>
              </a:rPr>
              <a:t>Delegation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b="1" dirty="0">
                <a:effectLst/>
                <a:latin typeface="Times New Roman" panose="02020603050405020304" pitchFamily="18" charset="0"/>
              </a:rPr>
              <a:t>Span of Control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1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7974B1-CEC2-4544-8CCE-F66D6D18DFDC}"/>
              </a:ext>
            </a:extLst>
          </p:cNvPr>
          <p:cNvSpPr txBox="1"/>
          <p:nvPr/>
        </p:nvSpPr>
        <p:spPr>
          <a:xfrm>
            <a:off x="1851101" y="1102543"/>
            <a:ext cx="8285357" cy="4988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3200" b="1" u="sng" dirty="0">
                <a:effectLst/>
                <a:latin typeface="Times New Roman" panose="02020603050405020304" pitchFamily="18" charset="0"/>
              </a:rPr>
              <a:t>The major </a:t>
            </a:r>
            <a:r>
              <a:rPr lang="en-US" sz="3200" b="1" i="1" u="sng" dirty="0">
                <a:effectLst/>
                <a:latin typeface="Times New Roman" panose="02020603050405020304" pitchFamily="18" charset="0"/>
              </a:rPr>
              <a:t>advantages of functional structures </a:t>
            </a:r>
            <a:r>
              <a:rPr lang="en-US" sz="3200" b="1" u="sng" dirty="0">
                <a:effectLst/>
                <a:latin typeface="Times New Roman" panose="02020603050405020304" pitchFamily="18" charset="0"/>
              </a:rPr>
              <a:t>include the following:</a:t>
            </a:r>
          </a:p>
          <a:p>
            <a:pPr marL="457200" indent="-22860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Symbol" panose="05050102010706020507" pitchFamily="18" charset="2"/>
              </a:rPr>
              <a:t>·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Economies of scale with efficient use of resources</a:t>
            </a:r>
          </a:p>
          <a:p>
            <a:pPr marL="457200" indent="-22860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Symbol" panose="05050102010706020507" pitchFamily="18" charset="2"/>
              </a:rPr>
              <a:t>·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Task assignments consistent with expertise and training</a:t>
            </a:r>
          </a:p>
          <a:p>
            <a:pPr marL="457200" indent="-22860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Symbol" panose="05050102010706020507" pitchFamily="18" charset="2"/>
              </a:rPr>
              <a:t>·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High quality technical problem‐solving</a:t>
            </a:r>
          </a:p>
          <a:p>
            <a:pPr marL="457200" indent="-22860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Symbol" panose="05050102010706020507" pitchFamily="18" charset="2"/>
              </a:rPr>
              <a:t>· </a:t>
            </a:r>
            <a:r>
              <a:rPr lang="en-US" sz="2800" dirty="0" err="1">
                <a:effectLst/>
                <a:latin typeface="Times New Roman" panose="02020603050405020304" pitchFamily="18" charset="0"/>
              </a:rPr>
              <a:t>Indepth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training and skill development within functions</a:t>
            </a:r>
          </a:p>
          <a:p>
            <a:pPr marL="457200" indent="-22860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Symbol" panose="05050102010706020507" pitchFamily="18" charset="2"/>
              </a:rPr>
              <a:t>·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Clear career paths within functions.</a:t>
            </a:r>
          </a:p>
        </p:txBody>
      </p:sp>
    </p:spTree>
    <p:extLst>
      <p:ext uri="{BB962C8B-B14F-4D97-AF65-F5344CB8AC3E}">
        <p14:creationId xmlns:p14="http://schemas.microsoft.com/office/powerpoint/2010/main" val="84578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234B2C-3042-4965-9393-BABAECAF2AA9}"/>
              </a:ext>
            </a:extLst>
          </p:cNvPr>
          <p:cNvSpPr txBox="1"/>
          <p:nvPr/>
        </p:nvSpPr>
        <p:spPr>
          <a:xfrm>
            <a:off x="1918010" y="900148"/>
            <a:ext cx="8709102" cy="539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b="1" u="sng" dirty="0">
                <a:effectLst/>
                <a:latin typeface="Times New Roman" panose="02020603050405020304" pitchFamily="18" charset="0"/>
              </a:rPr>
              <a:t>The potential </a:t>
            </a:r>
            <a:r>
              <a:rPr lang="en-US" sz="3200" b="1" i="1" u="sng" dirty="0">
                <a:effectLst/>
                <a:latin typeface="Times New Roman" panose="02020603050405020304" pitchFamily="18" charset="0"/>
              </a:rPr>
              <a:t>advantages of divisional structures </a:t>
            </a:r>
            <a:r>
              <a:rPr lang="en-US" sz="3200" b="1" u="sng" dirty="0">
                <a:effectLst/>
                <a:latin typeface="Times New Roman" panose="02020603050405020304" pitchFamily="18" charset="0"/>
              </a:rPr>
              <a:t>include:</a:t>
            </a:r>
          </a:p>
          <a:p>
            <a:pPr marL="457200" indent="-22860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Symbol" panose="05050102010706020507" pitchFamily="18" charset="2"/>
              </a:rPr>
              <a:t>·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More flexibility in responding to environmental changes</a:t>
            </a:r>
          </a:p>
          <a:p>
            <a:pPr marL="457200" indent="-22860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Symbol" panose="05050102010706020507" pitchFamily="18" charset="2"/>
              </a:rPr>
              <a:t>·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Improved coordination across functional departments</a:t>
            </a:r>
          </a:p>
          <a:p>
            <a:pPr marL="457200" indent="-22860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Symbol" panose="05050102010706020507" pitchFamily="18" charset="2"/>
              </a:rPr>
              <a:t>·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Clear points of responsibility for product or service delivery</a:t>
            </a:r>
          </a:p>
          <a:p>
            <a:pPr marL="457200" indent="-22860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Symbol" panose="05050102010706020507" pitchFamily="18" charset="2"/>
              </a:rPr>
              <a:t>·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Expertise focused on specific customers, products and regions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Greater ease in changing size by adding or deleting divisions. </a:t>
            </a:r>
          </a:p>
        </p:txBody>
      </p:sp>
    </p:spTree>
    <p:extLst>
      <p:ext uri="{BB962C8B-B14F-4D97-AF65-F5344CB8AC3E}">
        <p14:creationId xmlns:p14="http://schemas.microsoft.com/office/powerpoint/2010/main" val="85356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3CDBD6-BC59-4787-A346-C16DA41B6253}"/>
              </a:ext>
            </a:extLst>
          </p:cNvPr>
          <p:cNvSpPr txBox="1"/>
          <p:nvPr/>
        </p:nvSpPr>
        <p:spPr>
          <a:xfrm>
            <a:off x="2627900" y="1336119"/>
            <a:ext cx="6936199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Traits of an ethical leader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personality to defy groupthink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set a good example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Selflessness</a:t>
            </a:r>
            <a:endParaRPr lang="en-IN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They’re not afraid to be challenged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i="1" dirty="0">
                <a:effectLst/>
                <a:latin typeface="Times New Roman" panose="02020603050405020304" pitchFamily="18" charset="0"/>
              </a:rPr>
              <a:t>They take responsibility for everything</a:t>
            </a:r>
            <a:endParaRPr lang="en-US" sz="3200" dirty="0">
              <a:effectLst/>
              <a:latin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6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E051D0-EE88-4EC4-B306-3A9341A63984}"/>
              </a:ext>
            </a:extLst>
          </p:cNvPr>
          <p:cNvSpPr txBox="1"/>
          <p:nvPr/>
        </p:nvSpPr>
        <p:spPr>
          <a:xfrm>
            <a:off x="2186771" y="1391114"/>
            <a:ext cx="611086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200" b="1" u="sng" dirty="0">
                <a:effectLst/>
                <a:latin typeface="Times New Roman" panose="02020603050405020304" pitchFamily="18" charset="0"/>
              </a:rPr>
              <a:t>The nature of 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effectLst/>
                <a:latin typeface="Times New Roman" panose="02020603050405020304" pitchFamily="18" charset="0"/>
              </a:rPr>
              <a:t>Leadership and vision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effectLst/>
                <a:latin typeface="Times New Roman" panose="02020603050405020304" pitchFamily="18" charset="0"/>
              </a:rPr>
              <a:t>Power and influence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864924B-1355-42D5-8598-A3CA775D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71" y="3429000"/>
            <a:ext cx="8248486" cy="191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9E2023-0260-44ED-A515-077482C323A9}"/>
              </a:ext>
            </a:extLst>
          </p:cNvPr>
          <p:cNvSpPr txBox="1"/>
          <p:nvPr/>
        </p:nvSpPr>
        <p:spPr>
          <a:xfrm>
            <a:off x="1674541" y="702469"/>
            <a:ext cx="8842917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u="sng" dirty="0">
                <a:effectLst/>
                <a:latin typeface="Times New Roman" panose="02020603050405020304" pitchFamily="18" charset="0"/>
              </a:rPr>
              <a:t>Sources of position power and personal power used by managers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1" dirty="0">
                <a:effectLst/>
                <a:latin typeface="Times New Roman" panose="02020603050405020304" pitchFamily="18" charset="0"/>
              </a:rPr>
              <a:t>Sources of position power</a:t>
            </a:r>
            <a:endParaRPr lang="en-IN" sz="2000" dirty="0">
              <a:effectLst/>
              <a:latin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</a:rPr>
              <a:t>The three bases of </a:t>
            </a:r>
            <a:r>
              <a:rPr lang="en-US" sz="2000" i="1" dirty="0">
                <a:effectLst/>
                <a:latin typeface="Times New Roman" panose="02020603050405020304" pitchFamily="18" charset="0"/>
              </a:rPr>
              <a:t>position power 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are reward power, coercive power and legitimate power.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</a:rPr>
              <a:t>Reward power 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is the ability to influence through rewards. It is the capacity to offer something of value — a positive outcome — as a way of influencing the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behaviour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of other people.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</a:rPr>
              <a:t>Coercive power 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is the ability to influence through punishment. It is the capacity to punish or withhold positive outcomes as a way of influencing the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behaviour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of other people.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</a:rPr>
              <a:t>Expert power 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is the ability to influence through special expertise. It is the capacity to influence the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behaviour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of other people because they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recognise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your knowledge, understanding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</a:rPr>
              <a:t>Referent power 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is the ability to influence through identification. It is the capacity to influence the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behaviour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of other people because they admire you and want to identify positively with you.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0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DD7B52-4AA0-470D-965D-2FD44AED331B}"/>
              </a:ext>
            </a:extLst>
          </p:cNvPr>
          <p:cNvSpPr txBox="1"/>
          <p:nvPr/>
        </p:nvSpPr>
        <p:spPr>
          <a:xfrm>
            <a:off x="1182030" y="2263027"/>
            <a:ext cx="943393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3200" b="1" u="sng" dirty="0">
                <a:effectLst/>
                <a:latin typeface="Times New Roman" panose="02020603050405020304" pitchFamily="18" charset="0"/>
              </a:rPr>
              <a:t>Turning power into influence</a:t>
            </a:r>
          </a:p>
          <a:p>
            <a:pPr marL="342900" indent="-342900">
              <a:buAutoNum type="arabicParenBoth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 There is no substitute for expertise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</a:rPr>
              <a:t>(2) Likeable personal qualities are very important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</a:rPr>
              <a:t>(3) Effort and hard work breed respect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</a:rPr>
              <a:t>(4) Personal </a:t>
            </a:r>
            <a:r>
              <a:rPr lang="en-US" sz="2800" dirty="0" err="1">
                <a:effectLst/>
                <a:latin typeface="Times New Roman" panose="02020603050405020304" pitchFamily="18" charset="0"/>
              </a:rPr>
              <a:t>behaviour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must support expressed values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IN" sz="14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1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855B78-4FF1-434D-BF4F-717F89AA468B}"/>
              </a:ext>
            </a:extLst>
          </p:cNvPr>
          <p:cNvSpPr txBox="1"/>
          <p:nvPr/>
        </p:nvSpPr>
        <p:spPr>
          <a:xfrm>
            <a:off x="2832410" y="924880"/>
            <a:ext cx="6110868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3200" b="1" u="sng" dirty="0">
                <a:effectLst/>
                <a:latin typeface="Times New Roman" panose="02020603050405020304" pitchFamily="18" charset="0"/>
              </a:rPr>
              <a:t>Ethics and the limits to power</a:t>
            </a:r>
          </a:p>
          <a:p>
            <a:pPr marL="457200" indent="-228600" algn="just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Symbol" panose="05050102010706020507" pitchFamily="18" charset="2"/>
              </a:rPr>
              <a:t>·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The other person must truly understand the directive.</a:t>
            </a:r>
          </a:p>
          <a:p>
            <a:pPr marL="457200" indent="-228600" algn="just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Symbol" panose="05050102010706020507" pitchFamily="18" charset="2"/>
              </a:rPr>
              <a:t>·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The other person must feel capable of carrying out the directive.</a:t>
            </a:r>
          </a:p>
          <a:p>
            <a:pPr marL="457200" indent="-228600" algn="just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Symbol" panose="05050102010706020507" pitchFamily="18" charset="2"/>
              </a:rPr>
              <a:t>·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The other person must believe that the directive is in the </a:t>
            </a:r>
            <a:r>
              <a:rPr lang="en-US" sz="2800" dirty="0" err="1">
                <a:effectLst/>
                <a:latin typeface="Times New Roman" panose="02020603050405020304" pitchFamily="18" charset="0"/>
              </a:rPr>
              <a:t>organisation’s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best interests.</a:t>
            </a:r>
          </a:p>
          <a:p>
            <a:pPr marL="457200" indent="-228600" algn="just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Symbol" panose="05050102010706020507" pitchFamily="18" charset="2"/>
              </a:rPr>
              <a:t>·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The other person must believe that the directive is consistent with personal values.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9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E25D89-F149-41A7-84A2-2EFB11F29603}"/>
              </a:ext>
            </a:extLst>
          </p:cNvPr>
          <p:cNvSpPr txBox="1"/>
          <p:nvPr/>
        </p:nvSpPr>
        <p:spPr>
          <a:xfrm>
            <a:off x="1360448" y="2360257"/>
            <a:ext cx="1000264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200" b="1" u="sng" dirty="0">
                <a:effectLst/>
                <a:latin typeface="Times New Roman" panose="02020603050405020304" pitchFamily="18" charset="0"/>
              </a:rPr>
              <a:t>Empowerment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</a:rPr>
              <a:t>Effective leaders empower others by providing them with the information, responsibility, authority and trust to make decisions and act independently within their areas of expertise.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8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2F7050-3D28-4636-8932-5C1F2D21F450}"/>
              </a:ext>
            </a:extLst>
          </p:cNvPr>
          <p:cNvSpPr txBox="1"/>
          <p:nvPr/>
        </p:nvSpPr>
        <p:spPr>
          <a:xfrm>
            <a:off x="2784087" y="1124246"/>
            <a:ext cx="803259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600" b="1" u="sng" dirty="0">
                <a:effectLst/>
                <a:latin typeface="Times New Roman" panose="02020603050405020304" pitchFamily="18" charset="0"/>
              </a:rPr>
              <a:t>Leadership traits and behaviours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effectLst/>
                <a:latin typeface="Times New Roman" panose="02020603050405020304" pitchFamily="18" charset="0"/>
              </a:rPr>
              <a:t>Drive</a:t>
            </a:r>
            <a:endParaRPr lang="en-US" sz="3200" dirty="0">
              <a:effectLst/>
              <a:latin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effectLst/>
                <a:latin typeface="Times New Roman" panose="02020603050405020304" pitchFamily="18" charset="0"/>
              </a:rPr>
              <a:t>Self-confidence</a:t>
            </a:r>
            <a:endParaRPr lang="en-US" sz="3200" dirty="0">
              <a:effectLst/>
              <a:latin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effectLst/>
                <a:latin typeface="Times New Roman" panose="02020603050405020304" pitchFamily="18" charset="0"/>
              </a:rPr>
              <a:t>Creativity</a:t>
            </a:r>
            <a:r>
              <a:rPr lang="en-US" sz="3200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effectLst/>
                <a:latin typeface="Times New Roman" panose="02020603050405020304" pitchFamily="18" charset="0"/>
              </a:rPr>
              <a:t>Cognitive ability</a:t>
            </a:r>
            <a:endParaRPr lang="en-US" sz="3200" dirty="0">
              <a:effectLst/>
              <a:latin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effectLst/>
                <a:latin typeface="Times New Roman" panose="02020603050405020304" pitchFamily="18" charset="0"/>
              </a:rPr>
              <a:t>Business knowledge</a:t>
            </a:r>
            <a:r>
              <a:rPr lang="en-US" sz="3200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effectLst/>
                <a:latin typeface="Times New Roman" panose="02020603050405020304" pitchFamily="18" charset="0"/>
              </a:rPr>
              <a:t>Motivation</a:t>
            </a:r>
            <a:endParaRPr lang="en-US" sz="3200" dirty="0">
              <a:effectLst/>
              <a:latin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effectLst/>
                <a:latin typeface="Times New Roman" panose="02020603050405020304" pitchFamily="18" charset="0"/>
              </a:rPr>
              <a:t>Flexibility</a:t>
            </a:r>
            <a:r>
              <a:rPr lang="en-US" sz="3200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3200" i="1" dirty="0">
                <a:effectLst/>
                <a:latin typeface="Times New Roman" panose="02020603050405020304" pitchFamily="18" charset="0"/>
              </a:rPr>
              <a:t>Honesty and integrity</a:t>
            </a:r>
            <a:r>
              <a:rPr lang="en-US" sz="3200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IN" sz="14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3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EA9227C-7BDB-4993-A231-A754BD614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48" y="1166021"/>
            <a:ext cx="10446903" cy="45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0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</TotalTime>
  <Words>779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Garamond</vt:lpstr>
      <vt:lpstr>Symbol</vt:lpstr>
      <vt:lpstr>Times New Roman</vt:lpstr>
      <vt:lpstr>Organic</vt:lpstr>
      <vt:lpstr>UNIT THREE Part Three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THREE Part Three</dc:title>
  <dc:creator>shriraam balasubramanian</dc:creator>
  <cp:lastModifiedBy>shriraam balasubramanian</cp:lastModifiedBy>
  <cp:revision>6</cp:revision>
  <dcterms:created xsi:type="dcterms:W3CDTF">2020-09-20T15:37:35Z</dcterms:created>
  <dcterms:modified xsi:type="dcterms:W3CDTF">2020-09-20T17:30:58Z</dcterms:modified>
</cp:coreProperties>
</file>