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ED7538D-292B-472C-A6EC-0B169DCC89BF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35B864E-55FB-4C3C-9E12-6506EF9EE41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49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538D-292B-472C-A6EC-0B169DCC89BF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864E-55FB-4C3C-9E12-6506EF9EE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307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538D-292B-472C-A6EC-0B169DCC89BF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864E-55FB-4C3C-9E12-6506EF9EE41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520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538D-292B-472C-A6EC-0B169DCC89BF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864E-55FB-4C3C-9E12-6506EF9EE41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894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538D-292B-472C-A6EC-0B169DCC89BF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864E-55FB-4C3C-9E12-6506EF9EE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437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538D-292B-472C-A6EC-0B169DCC89BF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864E-55FB-4C3C-9E12-6506EF9EE41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701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538D-292B-472C-A6EC-0B169DCC89BF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864E-55FB-4C3C-9E12-6506EF9EE41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444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538D-292B-472C-A6EC-0B169DCC89BF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864E-55FB-4C3C-9E12-6506EF9EE41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409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538D-292B-472C-A6EC-0B169DCC89BF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864E-55FB-4C3C-9E12-6506EF9EE41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327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538D-292B-472C-A6EC-0B169DCC89BF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864E-55FB-4C3C-9E12-6506EF9EE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15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538D-292B-472C-A6EC-0B169DCC89BF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864E-55FB-4C3C-9E12-6506EF9EE41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40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538D-292B-472C-A6EC-0B169DCC89BF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864E-55FB-4C3C-9E12-6506EF9EE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42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538D-292B-472C-A6EC-0B169DCC89BF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864E-55FB-4C3C-9E12-6506EF9EE41F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36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538D-292B-472C-A6EC-0B169DCC89BF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864E-55FB-4C3C-9E12-6506EF9EE41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96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538D-292B-472C-A6EC-0B169DCC89BF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864E-55FB-4C3C-9E12-6506EF9EE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58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538D-292B-472C-A6EC-0B169DCC89BF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864E-55FB-4C3C-9E12-6506EF9EE41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85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538D-292B-472C-A6EC-0B169DCC89BF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864E-55FB-4C3C-9E12-6506EF9EE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25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D7538D-292B-472C-A6EC-0B169DCC89BF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5B864E-55FB-4C3C-9E12-6506EF9EE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62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 three- Part One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45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3" y="0"/>
            <a:ext cx="10894423" cy="6635931"/>
          </a:xfrm>
        </p:spPr>
        <p:txBody>
          <a:bodyPr>
            <a:noAutofit/>
          </a:bodyPr>
          <a:lstStyle/>
          <a:p>
            <a:r>
              <a:rPr lang="en-US" sz="4000" b="1" dirty="0"/>
              <a:t>PROJECT MANAGEMENT AND </a:t>
            </a:r>
            <a:r>
              <a:rPr lang="en-US" sz="4000" b="1" dirty="0" smtClean="0"/>
              <a:t>CONTROL</a:t>
            </a:r>
            <a:endParaRPr lang="en-IN" sz="4000" dirty="0"/>
          </a:p>
          <a:p>
            <a:r>
              <a:rPr lang="en-US" sz="4000" b="1" dirty="0"/>
              <a:t>Gantt charts</a:t>
            </a:r>
            <a:endParaRPr lang="en-IN" sz="4000" dirty="0"/>
          </a:p>
          <a:p>
            <a:r>
              <a:rPr lang="en-US" sz="4000" dirty="0"/>
              <a:t>A Gantt chart, such, graphically displays the scheduling of tasks required to complete a </a:t>
            </a:r>
            <a:r>
              <a:rPr lang="en-US" sz="4000" dirty="0" smtClean="0"/>
              <a:t>project</a:t>
            </a:r>
            <a:endParaRPr lang="en-IN" sz="4000" dirty="0"/>
          </a:p>
          <a:p>
            <a:r>
              <a:rPr lang="en-US" sz="4000" b="1" dirty="0"/>
              <a:t>CPM/PERT techniques</a:t>
            </a:r>
            <a:endParaRPr lang="en-IN" sz="4000" dirty="0"/>
          </a:p>
          <a:p>
            <a:r>
              <a:rPr lang="en-US" sz="4000" dirty="0"/>
              <a:t>PERT – Project Evaluation and Review Technique</a:t>
            </a:r>
            <a:endParaRPr lang="en-IN" sz="4000" dirty="0"/>
          </a:p>
          <a:p>
            <a:r>
              <a:rPr lang="en-US" sz="4000" dirty="0"/>
              <a:t>CPM- Critical Path Method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707797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598420"/>
              </p:ext>
            </p:extLst>
          </p:nvPr>
        </p:nvGraphicFramePr>
        <p:xfrm>
          <a:off x="655820" y="548638"/>
          <a:ext cx="10552113" cy="57425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17371">
                  <a:extLst>
                    <a:ext uri="{9D8B030D-6E8A-4147-A177-3AD203B41FA5}">
                      <a16:colId xmlns:a16="http://schemas.microsoft.com/office/drawing/2014/main" val="1567860882"/>
                    </a:ext>
                  </a:extLst>
                </a:gridCol>
                <a:gridCol w="3517371">
                  <a:extLst>
                    <a:ext uri="{9D8B030D-6E8A-4147-A177-3AD203B41FA5}">
                      <a16:colId xmlns:a16="http://schemas.microsoft.com/office/drawing/2014/main" val="2486968776"/>
                    </a:ext>
                  </a:extLst>
                </a:gridCol>
                <a:gridCol w="3517371">
                  <a:extLst>
                    <a:ext uri="{9D8B030D-6E8A-4147-A177-3AD203B41FA5}">
                      <a16:colId xmlns:a16="http://schemas.microsoft.com/office/drawing/2014/main" val="350035236"/>
                    </a:ext>
                  </a:extLst>
                </a:gridCol>
              </a:tblGrid>
              <a:tr h="7163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Basis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Planning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Controlling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4535148"/>
                  </a:ext>
                </a:extLst>
              </a:tr>
              <a:tr h="13932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Meaning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It is the first step on deciding what to do, how, where and when a specific work has to be done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Controlling is the main goal and responsibilities of all management in any enterprises.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38918122"/>
                  </a:ext>
                </a:extLst>
              </a:tr>
              <a:tr h="7163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Function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Planning is about looking ahead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Controlling is looking back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6934108"/>
                  </a:ext>
                </a:extLst>
              </a:tr>
              <a:tr h="7163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Process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It is the first process in building a business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It is the last structure any business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143177"/>
                  </a:ext>
                </a:extLst>
              </a:tr>
              <a:tr h="7163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Features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Planning, arranging, employee, direction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Controls all the planning features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3686327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7565" y="-250239"/>
            <a:ext cx="1339950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difference between Planning and Controlling.</a:t>
            </a:r>
            <a:endParaRPr kumimoji="0" lang="en-US" alt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91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32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646" y="130629"/>
            <a:ext cx="11025051" cy="653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0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33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011" y="91440"/>
            <a:ext cx="11456126" cy="667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1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898" y="310120"/>
            <a:ext cx="9601196" cy="33189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000" b="1" dirty="0" smtClean="0"/>
              <a:t>BUDGETARY </a:t>
            </a:r>
            <a:r>
              <a:rPr lang="en-GB" sz="4000" b="1" dirty="0"/>
              <a:t>CONTROL</a:t>
            </a:r>
            <a:endParaRPr lang="en-IN" sz="4000" dirty="0"/>
          </a:p>
          <a:p>
            <a:r>
              <a:rPr lang="en-US" sz="4000" dirty="0"/>
              <a:t>The establishment of budgets, relating the responsibilities of executives to the requirements of a policy</a:t>
            </a:r>
            <a:endParaRPr lang="en-IN" sz="4000" dirty="0"/>
          </a:p>
          <a:p>
            <a:pPr marL="0" indent="0">
              <a:buNone/>
            </a:pPr>
            <a:r>
              <a:rPr lang="en-US" sz="4000" dirty="0"/>
              <a:t> </a:t>
            </a:r>
            <a:endParaRPr lang="en-IN" sz="4000" dirty="0"/>
          </a:p>
          <a:p>
            <a:r>
              <a:rPr lang="en-GB" sz="4000" b="1" dirty="0"/>
              <a:t>Revenue and Expense Budgets</a:t>
            </a:r>
            <a:endParaRPr lang="en-IN" sz="4000" dirty="0"/>
          </a:p>
          <a:p>
            <a:pPr lvl="0"/>
            <a:r>
              <a:rPr lang="en-GB" sz="4000" dirty="0"/>
              <a:t>Budgets spell out plans for revenues and operating expenses in rupee terms. </a:t>
            </a:r>
            <a:endParaRPr lang="en-IN" sz="4000" dirty="0"/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94088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018" y="257869"/>
            <a:ext cx="9601196" cy="6155994"/>
          </a:xfrm>
        </p:spPr>
        <p:txBody>
          <a:bodyPr>
            <a:normAutofit fontScale="47500" lnSpcReduction="20000"/>
          </a:bodyPr>
          <a:lstStyle/>
          <a:p>
            <a:r>
              <a:rPr lang="en-GB" sz="10100" b="1" dirty="0"/>
              <a:t>Time, Space, Material, and Product Budgets</a:t>
            </a:r>
            <a:endParaRPr lang="en-IN" sz="10100" dirty="0"/>
          </a:p>
          <a:p>
            <a:pPr lvl="0"/>
            <a:r>
              <a:rPr lang="en-GB" sz="10100" dirty="0"/>
              <a:t>Many budgets are better expressed in quantities rather than in monetary(money) terms</a:t>
            </a:r>
            <a:r>
              <a:rPr lang="en-GB" sz="10100" dirty="0" smtClean="0"/>
              <a:t>.</a:t>
            </a:r>
          </a:p>
          <a:p>
            <a:r>
              <a:rPr lang="en-IN" sz="10100" dirty="0"/>
              <a:t> </a:t>
            </a:r>
            <a:r>
              <a:rPr lang="en-GB" sz="10100" b="1" dirty="0"/>
              <a:t>Capital Expenditure Budgets </a:t>
            </a:r>
            <a:endParaRPr lang="en-IN" sz="10100" dirty="0"/>
          </a:p>
          <a:p>
            <a:pPr lvl="0"/>
            <a:r>
              <a:rPr lang="en-GB" sz="10100" dirty="0"/>
              <a:t>capital expenditures for plant, machinery, equipment, inventories, and other items. </a:t>
            </a:r>
            <a:endParaRPr lang="en-IN" sz="10100" dirty="0"/>
          </a:p>
          <a:p>
            <a:pPr lvl="0"/>
            <a:endParaRPr lang="en-IN" sz="5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722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4144" y="545251"/>
            <a:ext cx="9601196" cy="6169057"/>
          </a:xfrm>
        </p:spPr>
        <p:txBody>
          <a:bodyPr>
            <a:normAutofit fontScale="62500" lnSpcReduction="20000"/>
          </a:bodyPr>
          <a:lstStyle/>
          <a:p>
            <a:r>
              <a:rPr lang="en-GB" sz="6000" b="1" dirty="0"/>
              <a:t>Cash Budgets </a:t>
            </a:r>
            <a:endParaRPr lang="en-IN" sz="6000" dirty="0"/>
          </a:p>
          <a:p>
            <a:pPr lvl="0"/>
            <a:r>
              <a:rPr lang="en-GB" sz="6000" dirty="0"/>
              <a:t>cash budget is simply a forecast of cash receipts </a:t>
            </a:r>
            <a:endParaRPr lang="en-IN" sz="6000" dirty="0"/>
          </a:p>
          <a:p>
            <a:r>
              <a:rPr lang="en-GB" sz="6000" b="1" dirty="0"/>
              <a:t>Variable Budget </a:t>
            </a:r>
            <a:endParaRPr lang="en-IN" sz="6000" dirty="0"/>
          </a:p>
          <a:p>
            <a:pPr lvl="0"/>
            <a:r>
              <a:rPr lang="en-GB" sz="6000" dirty="0"/>
              <a:t>analysis of expense items to determine how individual costs should vary with volume of output </a:t>
            </a:r>
            <a:endParaRPr lang="en-IN" sz="6000" dirty="0"/>
          </a:p>
          <a:p>
            <a:r>
              <a:rPr lang="en-GB" sz="6000" b="1" dirty="0"/>
              <a:t>Zero Based Budget</a:t>
            </a:r>
            <a:r>
              <a:rPr lang="en-GB" sz="6000" dirty="0"/>
              <a:t> </a:t>
            </a:r>
            <a:endParaRPr lang="en-IN" sz="6000" dirty="0"/>
          </a:p>
          <a:p>
            <a:pPr lvl="0"/>
            <a:r>
              <a:rPr lang="en-GB" sz="6000" dirty="0"/>
              <a:t>By starting the budget of each package from base zero, budgeters calculate costs </a:t>
            </a:r>
            <a:endParaRPr lang="en-IN" sz="6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8002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829" y="675881"/>
            <a:ext cx="9601196" cy="662625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4800" b="1" dirty="0" smtClean="0"/>
              <a:t>NON-BUDGETARY </a:t>
            </a:r>
            <a:r>
              <a:rPr lang="en-GB" sz="4800" b="1" dirty="0"/>
              <a:t>CONTROL TECHNIQUES </a:t>
            </a:r>
            <a:endParaRPr lang="en-IN" sz="4800" dirty="0"/>
          </a:p>
          <a:p>
            <a:pPr lvl="0"/>
            <a:r>
              <a:rPr lang="en-GB" sz="4800" dirty="0"/>
              <a:t>Many traditional control devices not connected with budgets, although some may be related to, and used with, budgetary controls.</a:t>
            </a:r>
            <a:endParaRPr lang="en-IN" sz="4800" dirty="0"/>
          </a:p>
          <a:p>
            <a:r>
              <a:rPr lang="en-IN" sz="4800" dirty="0"/>
              <a:t> </a:t>
            </a:r>
            <a:r>
              <a:rPr lang="en-GB" sz="4800" b="1" dirty="0"/>
              <a:t>Statistical data: </a:t>
            </a:r>
            <a:endParaRPr lang="en-IN" sz="4800" dirty="0"/>
          </a:p>
          <a:p>
            <a:pPr lvl="0"/>
            <a:r>
              <a:rPr lang="en-GB" sz="4800" dirty="0"/>
              <a:t>Analysing the numerical data </a:t>
            </a:r>
            <a:endParaRPr lang="en-IN" sz="4800" dirty="0"/>
          </a:p>
          <a:p>
            <a:r>
              <a:rPr lang="en-GB" sz="4800" b="1" dirty="0"/>
              <a:t> Break- even point analysis </a:t>
            </a:r>
            <a:endParaRPr lang="en-IN" sz="4800" dirty="0"/>
          </a:p>
          <a:p>
            <a:pPr lvl="0"/>
            <a:r>
              <a:rPr lang="en-GB" sz="4800" dirty="0"/>
              <a:t>chart depicts the relationship of sales and expenses</a:t>
            </a:r>
            <a:endParaRPr lang="en-IN" sz="4800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0574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331" y="0"/>
            <a:ext cx="10763795" cy="6740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 </a:t>
            </a:r>
            <a:r>
              <a:rPr lang="en-US" sz="4000" b="1" dirty="0"/>
              <a:t>INFORMATION AND FINANCIAL CONTROLS</a:t>
            </a:r>
            <a:endParaRPr lang="en-IN" sz="4000" dirty="0"/>
          </a:p>
          <a:p>
            <a:r>
              <a:rPr lang="en-US" sz="4000" i="1" dirty="0"/>
              <a:t>Liquidity</a:t>
            </a:r>
            <a:r>
              <a:rPr lang="en-US" sz="4000" dirty="0"/>
              <a:t> — ability to generate cash to pay bills; </a:t>
            </a:r>
            <a:endParaRPr lang="en-IN" sz="4000" dirty="0"/>
          </a:p>
          <a:p>
            <a:r>
              <a:rPr lang="en-US" sz="4000" i="1" dirty="0"/>
              <a:t>Leverage</a:t>
            </a:r>
            <a:r>
              <a:rPr lang="en-US" sz="4000" dirty="0"/>
              <a:t> — ability to earn more in returns than the cost of debt; </a:t>
            </a:r>
            <a:endParaRPr lang="en-IN" sz="4000" dirty="0"/>
          </a:p>
          <a:p>
            <a:r>
              <a:rPr lang="en-US" sz="4000" i="1" dirty="0"/>
              <a:t>Asset management</a:t>
            </a:r>
            <a:r>
              <a:rPr lang="en-US" sz="4000" dirty="0"/>
              <a:t> — ability to use resources efficiently and operate at minimum cost</a:t>
            </a:r>
            <a:r>
              <a:rPr lang="en-US" sz="4000" dirty="0" smtClean="0"/>
              <a:t>;</a:t>
            </a:r>
          </a:p>
          <a:p>
            <a:r>
              <a:rPr lang="en-US" sz="4000" dirty="0" smtClean="0"/>
              <a:t>  </a:t>
            </a:r>
            <a:r>
              <a:rPr lang="en-US" sz="4000" i="1" dirty="0"/>
              <a:t>Profitability</a:t>
            </a:r>
            <a:r>
              <a:rPr lang="en-US" sz="4000" dirty="0"/>
              <a:t> — ability to earn revenues greater than costs.</a:t>
            </a:r>
            <a:endParaRPr lang="en-IN" sz="4000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4191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893" y="35800"/>
            <a:ext cx="9601196" cy="6704633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OPERATIONS CONTROL </a:t>
            </a:r>
            <a:endParaRPr lang="en-IN" sz="4000" dirty="0"/>
          </a:p>
          <a:p>
            <a:pPr lvl="0"/>
            <a:r>
              <a:rPr lang="en-GB" sz="4000" b="1" dirty="0"/>
              <a:t>Purchase Control</a:t>
            </a:r>
            <a:endParaRPr lang="en-IN" sz="4000" dirty="0"/>
          </a:p>
          <a:p>
            <a:pPr lvl="0"/>
            <a:r>
              <a:rPr lang="en-GB" sz="4000" b="1" dirty="0"/>
              <a:t>Inventory Control</a:t>
            </a:r>
            <a:endParaRPr lang="en-IN" sz="4000" dirty="0"/>
          </a:p>
          <a:p>
            <a:pPr lvl="0"/>
            <a:r>
              <a:rPr lang="en-GB" sz="4000" b="1" dirty="0"/>
              <a:t>Quality Control</a:t>
            </a:r>
            <a:endParaRPr lang="en-IN" sz="4000" dirty="0"/>
          </a:p>
          <a:p>
            <a:r>
              <a:rPr lang="en-GB" sz="4000" dirty="0"/>
              <a:t>Quality control refers to the technical process that gathers, examines, </a:t>
            </a:r>
            <a:r>
              <a:rPr lang="en-GB" sz="4000" dirty="0" err="1"/>
              <a:t>analyze</a:t>
            </a:r>
            <a:r>
              <a:rPr lang="en-GB" sz="4000" dirty="0"/>
              <a:t> &amp; report the progress of the project &amp; conformance with the performance requirements</a:t>
            </a:r>
            <a:endParaRPr lang="en-IN" sz="4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0595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</TotalTime>
  <Words>368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Garamond</vt:lpstr>
      <vt:lpstr>Times New Roman</vt:lpstr>
      <vt:lpstr>Organic</vt:lpstr>
      <vt:lpstr>Unit three- Part 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three- Part One</dc:title>
  <dc:creator>hp</dc:creator>
  <cp:lastModifiedBy>hp</cp:lastModifiedBy>
  <cp:revision>2</cp:revision>
  <dcterms:created xsi:type="dcterms:W3CDTF">2020-09-06T16:14:11Z</dcterms:created>
  <dcterms:modified xsi:type="dcterms:W3CDTF">2020-09-06T16:31:20Z</dcterms:modified>
</cp:coreProperties>
</file>