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66" r:id="rId7"/>
    <p:sldId id="267" r:id="rId8"/>
    <p:sldId id="264" r:id="rId9"/>
    <p:sldId id="271" r:id="rId10"/>
    <p:sldId id="269" r:id="rId11"/>
    <p:sldId id="273" r:id="rId12"/>
    <p:sldId id="272" r:id="rId13"/>
    <p:sldId id="265" r:id="rId14"/>
    <p:sldId id="259" r:id="rId15"/>
    <p:sldId id="260" r:id="rId16"/>
    <p:sldId id="261" r:id="rId17"/>
    <p:sldId id="26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jpe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UBBU\Desktop\IMAG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3944172"/>
            <a:ext cx="9144000" cy="1618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300" b="1" dirty="0" smtClean="0">
                <a:solidFill>
                  <a:srgbClr val="002060"/>
                </a:solidFill>
              </a:rPr>
              <a:t>Semiconductor Physics(18PYB103J)</a:t>
            </a:r>
          </a:p>
          <a:p>
            <a:pPr algn="l"/>
            <a:r>
              <a:rPr lang="en-US" sz="4300" b="1" i="1" dirty="0" smtClean="0">
                <a:solidFill>
                  <a:srgbClr val="002060"/>
                </a:solidFill>
              </a:rPr>
              <a:t>                    Module I – Lecture </a:t>
            </a:r>
            <a:endParaRPr lang="en-US" sz="4300" b="1" i="1" dirty="0" smtClean="0">
              <a:solidFill>
                <a:srgbClr val="002060"/>
              </a:solidFill>
            </a:endParaRPr>
          </a:p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14, 15 &amp; 16 </a:t>
            </a:r>
            <a:endParaRPr lang="en-US" sz="2600" b="1" i="1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0" y="5571494"/>
            <a:ext cx="9144000" cy="33855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 smtClean="0">
              <a:solidFill>
                <a:srgbClr val="FFFF0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"/>
            <a:ext cx="1871694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1628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5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95590"/>
            <a:ext cx="5858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Non-equilibrium properties of carriers</a:t>
            </a:r>
          </a:p>
        </p:txBody>
      </p:sp>
      <p:pic>
        <p:nvPicPr>
          <p:cNvPr id="3074" name="Picture 2" descr="C:\Users\SUBBU\Desktop\Pi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11382"/>
            <a:ext cx="859096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9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95590"/>
            <a:ext cx="5858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Non-equilibrium properties of carriers</a:t>
            </a:r>
          </a:p>
        </p:txBody>
      </p:sp>
      <p:pic>
        <p:nvPicPr>
          <p:cNvPr id="2052" name="Picture 4" descr="C:\Users\SUBBU\Desktop\Pic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6" y="914399"/>
            <a:ext cx="8934984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9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95590"/>
            <a:ext cx="5858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Non-equilibrium properties of carriers</a:t>
            </a:r>
          </a:p>
        </p:txBody>
      </p:sp>
      <p:pic>
        <p:nvPicPr>
          <p:cNvPr id="1027" name="Picture 3" descr="C:\Users\SUBBU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" y="838200"/>
            <a:ext cx="7915816" cy="53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5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29718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838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600" dirty="0" smtClean="0"/>
                  <a:t>1.1 A silver wire has a resistivity of 1.54 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 10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1600" dirty="0" smtClean="0"/>
                  <a:t> ohm m </a:t>
                </a:r>
                <a:r>
                  <a:rPr lang="en-US" sz="1600" dirty="0"/>
                  <a:t>at </a:t>
                </a:r>
                <a:r>
                  <a:rPr lang="en-US" sz="1600" dirty="0" smtClean="0"/>
                  <a:t>room temperature</a:t>
                </a:r>
                <a:r>
                  <a:rPr lang="en-US" sz="1600" dirty="0"/>
                  <a:t>. For an electric field along the wire of 1 volt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 smtClean="0"/>
                  <a:t>, compute the mobility and drift velocity of electron. The number of conduction electron in  Silver is 5.8 </a:t>
                </a:r>
                <a:r>
                  <a:rPr lang="en-US" sz="1600" dirty="0"/>
                  <a:t>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838200"/>
              </a:xfrm>
              <a:blipFill rotWithShape="1">
                <a:blip r:embed="rId2"/>
                <a:stretch>
                  <a:fillRect l="-370" t="-2174" r="-370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C:\Users\SUBBU\Desktop\Pictur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619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"/>
            <a:ext cx="831273" cy="41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839200" cy="45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1.2. Free electron density </a:t>
                </a:r>
                <a:r>
                  <a:rPr lang="en-US" sz="1800" dirty="0"/>
                  <a:t>of aluminum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18.1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 10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28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800" dirty="0" smtClean="0"/>
                  <a:t>. Calculate its Fermi </a:t>
                </a:r>
                <a:r>
                  <a:rPr lang="en-US" sz="1800" dirty="0"/>
                  <a:t>energy at 0 K.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839200" cy="457200"/>
              </a:xfrm>
              <a:blipFill rotWithShape="1">
                <a:blip r:embed="rId2"/>
                <a:stretch>
                  <a:fillRect l="-552" t="-6667" r="-89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C:\Users\SUBBU\Desktop\Picture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1371600"/>
            <a:ext cx="6605588" cy="49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2"/>
            <a:ext cx="831273" cy="41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412459"/>
            <a:ext cx="8229600" cy="91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1.3. Find </a:t>
            </a:r>
            <a:r>
              <a:rPr lang="en-US" sz="1800" dirty="0"/>
              <a:t>the velocity of copper wire whose cross-sectional area is 1 mm </a:t>
            </a:r>
            <a:r>
              <a:rPr lang="en-US" sz="1800" dirty="0" smtClean="0"/>
              <a:t>when the </a:t>
            </a:r>
            <a:r>
              <a:rPr lang="en-US" sz="1800" dirty="0"/>
              <a:t>wire carries a current of 10 A. Assume that each copper </a:t>
            </a:r>
            <a:r>
              <a:rPr lang="en-US" sz="1800" dirty="0" smtClean="0"/>
              <a:t>atom contributes </a:t>
            </a:r>
            <a:r>
              <a:rPr lang="en-US" sz="1800" dirty="0"/>
              <a:t>one election to the electron gas.</a:t>
            </a:r>
          </a:p>
        </p:txBody>
      </p:sp>
      <p:pic>
        <p:nvPicPr>
          <p:cNvPr id="19458" name="Picture 2" descr="C:\Users\SUBBU\Desktop\Pictur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" y="1604102"/>
            <a:ext cx="6012873" cy="498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2"/>
            <a:ext cx="831273" cy="41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381001"/>
                <a:ext cx="8229600" cy="7620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1800" dirty="0" smtClean="0"/>
                  <a:t>1.4.  Calculate the drift velocity of the free electrons (with a mobility of 3.5 </a:t>
                </a:r>
                <a:r>
                  <a:rPr lang="en-US" sz="1800" dirty="0"/>
                  <a:t>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/>
                          </a:rPr>
                          <m:t> 10</m:t>
                        </m:r>
                      </m:e>
                      <m:sup>
                        <m:r>
                          <a:rPr lang="en-US" sz="1800" b="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       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  in </a:t>
                </a:r>
                <a:r>
                  <a:rPr lang="en-US" sz="1800" dirty="0"/>
                  <a:t>copper for an electric field strength of 0.5 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381001"/>
                <a:ext cx="8229600" cy="762000"/>
              </a:xfrm>
              <a:blipFill rotWithShape="1">
                <a:blip r:embed="rId2"/>
                <a:stretch>
                  <a:fillRect l="-66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 descr="C:\Users\SUBBU\Desktop\Pictur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6" y="1219200"/>
            <a:ext cx="5529524" cy="30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"/>
            <a:ext cx="831273" cy="41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UBBU\Desktop\Webinar\s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371600" cy="51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"/>
            <a:ext cx="1382169" cy="68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914400"/>
            <a:ext cx="7570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1.5. Evaluate </a:t>
            </a:r>
            <a:r>
              <a:rPr lang="en-IN" dirty="0"/>
              <a:t>the value of Fermi distribution function for an energy </a:t>
            </a:r>
            <a:r>
              <a:rPr lang="en-IN" dirty="0" err="1"/>
              <a:t>kT</a:t>
            </a:r>
            <a:r>
              <a:rPr lang="en-IN" dirty="0"/>
              <a:t> above the Fermi energy.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1205532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84" y="2849663"/>
            <a:ext cx="2049504" cy="47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29891"/>
            <a:ext cx="227127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10" y="4495800"/>
            <a:ext cx="1104234" cy="55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66" y="5261263"/>
            <a:ext cx="1136166" cy="30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2849663"/>
            <a:ext cx="274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Fermi distribution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244870"/>
                <a:ext cx="784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1.6. Use </a:t>
                </a:r>
                <a:r>
                  <a:rPr lang="en-US" dirty="0"/>
                  <a:t>the Fermi distribution function to obtain the value of F(E) for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  <a:r>
                  <a:rPr lang="da-DK" dirty="0"/>
                  <a:t>= 0.01 eV at 200K.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4870"/>
                <a:ext cx="78486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2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SUBBU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696200" cy="4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82" y="6272506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61403" y="306739"/>
            <a:ext cx="4419600" cy="4111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 14, 15 &amp; 16 Topics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78621" y="1752600"/>
            <a:ext cx="598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Influence of donors in semiconductor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Influence of acceptors in </a:t>
            </a:r>
            <a:r>
              <a:rPr lang="en-US" dirty="0" smtClean="0"/>
              <a:t>semiconductor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Non-equilibrium properties of </a:t>
            </a:r>
            <a:r>
              <a:rPr lang="en-US" dirty="0" smtClean="0"/>
              <a:t>carriers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65666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1.7. An </a:t>
            </a:r>
            <a:r>
              <a:rPr lang="en-US" dirty="0"/>
              <a:t>LED emits green light of wavelength </a:t>
            </a:r>
            <a:r>
              <a:rPr lang="en-US" dirty="0" smtClean="0"/>
              <a:t>5512 </a:t>
            </a:r>
            <a:r>
              <a:rPr lang="en-US" dirty="0"/>
              <a:t>Å. Calculate </a:t>
            </a:r>
            <a:r>
              <a:rPr lang="en-US" dirty="0" smtClean="0"/>
              <a:t>the value </a:t>
            </a:r>
            <a:r>
              <a:rPr lang="en-US" dirty="0"/>
              <a:t>of </a:t>
            </a:r>
            <a:r>
              <a:rPr lang="en-US" dirty="0" smtClean="0"/>
              <a:t>band gap </a:t>
            </a:r>
            <a:r>
              <a:rPr lang="en-US" dirty="0"/>
              <a:t>in </a:t>
            </a:r>
            <a:r>
              <a:rPr lang="en-US" dirty="0" err="1"/>
              <a:t>eV</a:t>
            </a:r>
            <a:r>
              <a:rPr lang="en-US" dirty="0"/>
              <a:t>.</a:t>
            </a:r>
          </a:p>
        </p:txBody>
      </p:sp>
      <p:pic>
        <p:nvPicPr>
          <p:cNvPr id="5122" name="Picture 2" descr="C:\Users\SUBBU\Desktop\Pi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990600"/>
            <a:ext cx="6705600" cy="54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62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212559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Problems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914400"/>
                <a:ext cx="86868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 smtClean="0"/>
                  <a:t>A Copper wire whose is 0.16 cm carries a steady current of 20 A. What is the</a:t>
                </a:r>
              </a:p>
              <a:p>
                <a:pPr algn="just"/>
                <a:r>
                  <a:rPr lang="en-US" dirty="0"/>
                  <a:t>current density of wire? Also calculate the drift velocity of the electrons in copper</a:t>
                </a:r>
                <a:r>
                  <a:rPr lang="en-US" dirty="0" smtClean="0"/>
                  <a:t>.</a:t>
                </a:r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2. </a:t>
                </a:r>
                <a:r>
                  <a:rPr lang="en-US" dirty="0"/>
                  <a:t>Calculate the drift velocity and mean free path of copper when it carries a steady</a:t>
                </a:r>
              </a:p>
              <a:p>
                <a:pPr algn="just"/>
                <a:r>
                  <a:rPr lang="en-US" dirty="0"/>
                  <a:t>current of 10 amperes and whose radius is 0.08 cm. Assume that the mean</a:t>
                </a:r>
              </a:p>
              <a:p>
                <a:pPr algn="just"/>
                <a:r>
                  <a:rPr lang="en-US" dirty="0"/>
                  <a:t>thermal velocity 1.6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m/s </a:t>
                </a:r>
                <a:r>
                  <a:rPr lang="en-US" dirty="0"/>
                  <a:t>and the resistivity of copper 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 smtClean="0"/>
                  <a:t> Ohm m.</a:t>
                </a:r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3. </a:t>
                </a:r>
                <a:r>
                  <a:rPr lang="en-US" dirty="0"/>
                  <a:t>The resistivity of aluminum at room temperature is 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 Ohm </a:t>
                </a:r>
                <a:r>
                  <a:rPr lang="en-US" dirty="0" smtClean="0"/>
                  <a:t>m. Calculate</a:t>
                </a:r>
                <a:endParaRPr lang="en-US" dirty="0"/>
              </a:p>
              <a:p>
                <a:pPr algn="just"/>
                <a:r>
                  <a:rPr lang="en-US" dirty="0" smtClean="0"/>
                  <a:t>The </a:t>
                </a:r>
                <a:r>
                  <a:rPr lang="en-US" dirty="0"/>
                  <a:t>drift velocity </a:t>
                </a:r>
                <a:r>
                  <a:rPr lang="en-US" dirty="0" smtClean="0"/>
                  <a:t>and </a:t>
                </a:r>
                <a:r>
                  <a:rPr lang="en-US" dirty="0"/>
                  <a:t>mean free path on the basis of classical free electron theory</a:t>
                </a:r>
                <a:r>
                  <a:rPr lang="en-US" dirty="0" smtClean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 smtClean="0"/>
                  <a:t>4. Using </a:t>
                </a:r>
                <a:r>
                  <a:rPr lang="en-US" dirty="0"/>
                  <a:t>the Fermi function, evaluate the temperature at which there is 1% probability</a:t>
                </a:r>
              </a:p>
              <a:p>
                <a:pPr algn="just"/>
                <a:r>
                  <a:rPr lang="en-US" dirty="0"/>
                  <a:t>in a solid will have an energy 0.5 </a:t>
                </a:r>
                <a:r>
                  <a:rPr lang="en-US" dirty="0" err="1"/>
                  <a:t>eV</a:t>
                </a:r>
                <a:r>
                  <a:rPr lang="en-US" dirty="0"/>
                  <a:t>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5 </a:t>
                </a:r>
                <a:r>
                  <a:rPr lang="en-US" dirty="0" err="1"/>
                  <a:t>eV</a:t>
                </a:r>
                <a:r>
                  <a:rPr lang="en-US" dirty="0" smtClean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 smtClean="0"/>
                  <a:t>5. Calculate the </a:t>
                </a:r>
                <a:r>
                  <a:rPr lang="en-US" dirty="0"/>
                  <a:t>probability of finding the electron at E = E</a:t>
                </a:r>
                <a:r>
                  <a:rPr lang="en-US" baseline="-25000" dirty="0"/>
                  <a:t>F</a:t>
                </a:r>
                <a:r>
                  <a:rPr lang="en-US" dirty="0"/>
                  <a:t> at 100 </a:t>
                </a:r>
                <a:r>
                  <a:rPr lang="en-US" dirty="0" smtClean="0"/>
                  <a:t>K.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 smtClean="0"/>
                  <a:t>6. </a:t>
                </a:r>
                <a:r>
                  <a:rPr lang="en-US" dirty="0"/>
                  <a:t>If the Resistivity is 1.73 x 10</a:t>
                </a:r>
                <a:r>
                  <a:rPr lang="en-US" baseline="30000" dirty="0"/>
                  <a:t>8</a:t>
                </a:r>
                <a:r>
                  <a:rPr lang="en-US" dirty="0"/>
                  <a:t> </a:t>
                </a:r>
                <a:r>
                  <a:rPr lang="en-US" dirty="0" smtClean="0"/>
                  <a:t>Ohm m</a:t>
                </a:r>
                <a:r>
                  <a:rPr lang="en-US" dirty="0"/>
                  <a:t>, then </a:t>
                </a:r>
                <a:r>
                  <a:rPr lang="en-US" dirty="0" smtClean="0"/>
                  <a:t>calculate its the conductivity.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6868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632" t="-67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" y="41609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small quantities of selected impurities are added to an intrinsic semiconductor it becomes an extrinsic </a:t>
            </a:r>
            <a:r>
              <a:rPr lang="en-US" dirty="0" smtClean="0"/>
              <a:t>semiconductor.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Depending </a:t>
            </a:r>
            <a:r>
              <a:rPr lang="en-US" dirty="0"/>
              <a:t>upon the type of impurity extrinsic semiconductors are of two types, namely 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     </a:t>
            </a:r>
            <a:r>
              <a:rPr lang="en-US" sz="2400" b="1" dirty="0" smtClean="0"/>
              <a:t>N </a:t>
            </a:r>
            <a:r>
              <a:rPr lang="en-US" sz="2400" b="1" dirty="0"/>
              <a:t>– type </a:t>
            </a:r>
            <a:r>
              <a:rPr lang="en-US" sz="2400" b="1" dirty="0" smtClean="0"/>
              <a:t>semiconductor</a:t>
            </a:r>
          </a:p>
          <a:p>
            <a:pPr algn="ctr">
              <a:lnSpc>
                <a:spcPct val="150000"/>
              </a:lnSpc>
            </a:pPr>
            <a:endParaRPr lang="en-US" sz="2400" b="1" dirty="0"/>
          </a:p>
          <a:p>
            <a:pPr algn="ctr">
              <a:lnSpc>
                <a:spcPct val="150000"/>
              </a:lnSpc>
            </a:pPr>
            <a:r>
              <a:rPr lang="en-US" sz="2400" b="1" dirty="0"/>
              <a:t> </a:t>
            </a:r>
            <a:r>
              <a:rPr lang="en-US" sz="2400" b="1" dirty="0" smtClean="0"/>
              <a:t>     P </a:t>
            </a:r>
            <a:r>
              <a:rPr lang="en-US" sz="2400" b="1" dirty="0"/>
              <a:t>– type semiconductor.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228600"/>
            <a:ext cx="3902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Semiconductors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95590"/>
            <a:ext cx="5817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of donors in semiconductor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N – Type Semiconductors: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Generally, pure semiconductors have four valence electrons and can form four </a:t>
            </a:r>
            <a:r>
              <a:rPr lang="en-US" dirty="0" smtClean="0"/>
              <a:t>covalent bonds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 err="1"/>
              <a:t>pentavalent</a:t>
            </a:r>
            <a:r>
              <a:rPr lang="en-US" dirty="0"/>
              <a:t> impurity, say </a:t>
            </a:r>
            <a:r>
              <a:rPr lang="en-US" dirty="0" smtClean="0"/>
              <a:t>Phosphorus (</a:t>
            </a:r>
            <a:r>
              <a:rPr lang="en-US" dirty="0"/>
              <a:t>P</a:t>
            </a:r>
            <a:r>
              <a:rPr lang="en-US" dirty="0" smtClean="0"/>
              <a:t>) </a:t>
            </a:r>
            <a:r>
              <a:rPr lang="en-US" dirty="0"/>
              <a:t>which have five valence electrons </a:t>
            </a:r>
            <a:r>
              <a:rPr lang="en-US" dirty="0" smtClean="0"/>
              <a:t>is doped </a:t>
            </a:r>
            <a:r>
              <a:rPr lang="en-US" dirty="0"/>
              <a:t>with pure </a:t>
            </a:r>
            <a:r>
              <a:rPr lang="en-US" dirty="0" smtClean="0"/>
              <a:t>Si, </a:t>
            </a:r>
            <a:r>
              <a:rPr lang="en-US" dirty="0"/>
              <a:t>the four valance electrons of P</a:t>
            </a:r>
            <a:r>
              <a:rPr lang="en-US" dirty="0" smtClean="0"/>
              <a:t> </a:t>
            </a:r>
            <a:r>
              <a:rPr lang="en-US" dirty="0"/>
              <a:t>is making covalent bond with 4 electrons </a:t>
            </a:r>
            <a:r>
              <a:rPr lang="en-US" dirty="0" smtClean="0"/>
              <a:t>of Si </a:t>
            </a:r>
            <a:r>
              <a:rPr lang="en-US" dirty="0"/>
              <a:t>atom and one electron is left out alone.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electron is present in the donor level which </a:t>
            </a:r>
            <a:r>
              <a:rPr lang="en-US" dirty="0" smtClean="0"/>
              <a:t>is lying </a:t>
            </a:r>
            <a:r>
              <a:rPr lang="en-US" dirty="0"/>
              <a:t>just below the conduction band as shown in Figure. </a:t>
            </a:r>
            <a:endParaRPr lang="en-US" dirty="0" smtClean="0"/>
          </a:p>
        </p:txBody>
      </p:sp>
      <p:pic>
        <p:nvPicPr>
          <p:cNvPr id="4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2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32148" y="80674"/>
            <a:ext cx="5562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 Semiconductor – N Type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 descr="C:\Users\SUBBU\Desktop\Screenshot_20200530-210400_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609600"/>
            <a:ext cx="7224024" cy="330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BBU\Desktop\Webinar\s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08489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4197927"/>
                <a:ext cx="3584892" cy="176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Atomic number of Phosphorus is 15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Electronic configuration  of P:</a:t>
                </a:r>
                <a:endParaRPr lang="en-US" b="1" dirty="0"/>
              </a:p>
              <a:p>
                <a:endParaRPr lang="en-US" b="1" dirty="0" smtClean="0"/>
              </a:p>
              <a:p>
                <a:r>
                  <a:rPr lang="en-US" b="1" dirty="0" smtClean="0">
                    <a:solidFill>
                      <a:srgbClr val="00B0F0"/>
                    </a:solidFill>
                  </a:rPr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1" i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𝐩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  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197927"/>
                <a:ext cx="3584892" cy="1760547"/>
              </a:xfrm>
              <a:prstGeom prst="rect">
                <a:avLst/>
              </a:prstGeom>
              <a:blipFill rotWithShape="1">
                <a:blip r:embed="rId4"/>
                <a:stretch>
                  <a:fillRect l="-1361" t="-1736" r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0"/>
            <a:ext cx="7848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This energy level is called donor level and it is represented as Ed. Now the p atom is ready to ’donate’ this single electron.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small amount of energy is supplied, As donates the electron to the conduction band and become into positive ion.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N - type semiconductor, holes are minority current carriers and electrons are majority current </a:t>
            </a:r>
            <a:r>
              <a:rPr lang="en-US" dirty="0" smtClean="0"/>
              <a:t>carriers.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Such </a:t>
            </a:r>
            <a:r>
              <a:rPr lang="en-US" dirty="0"/>
              <a:t>type of semiconductor is called ‘N-type semiconductor’ or ‘DONOR’.</a:t>
            </a:r>
          </a:p>
        </p:txBody>
      </p:sp>
      <p:pic>
        <p:nvPicPr>
          <p:cNvPr id="3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4534"/>
            <a:ext cx="7010400" cy="584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7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95590"/>
            <a:ext cx="6213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of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acceptors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semiconductor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743643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P– Type Semiconductors: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When a trivalent impurity say Boron (which have three valence electrons) is doped </a:t>
            </a:r>
            <a:r>
              <a:rPr lang="en-US" dirty="0" smtClean="0"/>
              <a:t>with pure Si, </a:t>
            </a:r>
            <a:r>
              <a:rPr lang="en-US" dirty="0"/>
              <a:t>the 3 valance electrons of Boron making covalent bond with 3 electrons of Si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the 4th </a:t>
            </a:r>
            <a:r>
              <a:rPr lang="en-US" dirty="0"/>
              <a:t>electron of </a:t>
            </a:r>
            <a:r>
              <a:rPr lang="en-US" dirty="0" smtClean="0"/>
              <a:t>Si </a:t>
            </a:r>
            <a:r>
              <a:rPr lang="en-US" dirty="0"/>
              <a:t>does not have a pair, so a ‘hole’ exists in Boron atom.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Boron is </a:t>
            </a:r>
            <a:r>
              <a:rPr lang="en-US" dirty="0"/>
              <a:t>ready to ‘accept’ an electron from Si</a:t>
            </a:r>
            <a:r>
              <a:rPr lang="en-US" dirty="0" smtClean="0"/>
              <a:t> </a:t>
            </a:r>
            <a:r>
              <a:rPr lang="en-US" dirty="0"/>
              <a:t>to fill the hole. This hole is present in the donor level of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Boron atom which is lying just above the valance band as shown in Figure. This energy level </a:t>
            </a:r>
            <a:r>
              <a:rPr lang="en-US" dirty="0" smtClean="0"/>
              <a:t>is called </a:t>
            </a:r>
            <a:r>
              <a:rPr lang="en-US" dirty="0"/>
              <a:t>as acceptor level and it is represented as Ea.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small amount of energy is supplied</a:t>
            </a:r>
            <a:r>
              <a:rPr lang="en-US" dirty="0" smtClean="0"/>
              <a:t>, the </a:t>
            </a:r>
            <a:r>
              <a:rPr lang="en-US" dirty="0"/>
              <a:t>electron in the valance band move to the acceptor and the Boron become into negative ion.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 P </a:t>
            </a:r>
            <a:r>
              <a:rPr lang="en-US" dirty="0"/>
              <a:t>- type semiconductor, holes are majority current carriers and electrons are minority </a:t>
            </a:r>
            <a:r>
              <a:rPr lang="en-US" dirty="0" smtClean="0"/>
              <a:t>current carriers</a:t>
            </a:r>
            <a:r>
              <a:rPr lang="en-US" dirty="0"/>
              <a:t>. Such type of semiconductor is called ‘P-type semiconductor’ or ‘ACCEPTOR’</a:t>
            </a:r>
          </a:p>
        </p:txBody>
      </p:sp>
      <p:pic>
        <p:nvPicPr>
          <p:cNvPr id="4" name="Picture 2" descr="C:\Users\SUBBU\Desktop\Web Symposium 12 Sep 20\srm log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855"/>
            <a:ext cx="1143000" cy="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3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7400" y="84861"/>
            <a:ext cx="5176838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 Semiconductor –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1" name="Picture 5" descr="Chapter I : Basis of Semiconductors : p-type Semiconduc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893618"/>
            <a:ext cx="8162925" cy="322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UBBU\Desktop\Webinar\s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08489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19400" y="4419600"/>
                <a:ext cx="3290455" cy="1500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/>
                  <a:t>Atomic number of Boron is 5</a:t>
                </a:r>
              </a:p>
              <a:p>
                <a:endParaRPr lang="en-US" b="1" dirty="0" smtClean="0"/>
              </a:p>
              <a:p>
                <a:pPr algn="ctr"/>
                <a:r>
                  <a:rPr lang="en-US" b="1" dirty="0" smtClean="0"/>
                  <a:t>Electronic configuration  of B:</a:t>
                </a:r>
                <a:endParaRPr lang="en-US" b="1" dirty="0"/>
              </a:p>
              <a:p>
                <a:endParaRPr lang="en-US" b="1" dirty="0" smtClean="0"/>
              </a:p>
              <a:p>
                <a:pPr algn="ctr"/>
                <a:r>
                  <a:rPr lang="en-US" b="1" dirty="0" smtClean="0">
                    <a:solidFill>
                      <a:srgbClr val="00B0F0"/>
                    </a:solidFill>
                  </a:rPr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19600"/>
                <a:ext cx="3290455" cy="1500988"/>
              </a:xfrm>
              <a:prstGeom prst="rect">
                <a:avLst/>
              </a:prstGeom>
              <a:blipFill rotWithShape="1">
                <a:blip r:embed="rId4"/>
                <a:stretch>
                  <a:fillRect t="-2033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3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EB755-195B-469D-9212-3C99E6B0D88E}"/>
</file>

<file path=customXml/itemProps2.xml><?xml version="1.0" encoding="utf-8"?>
<ds:datastoreItem xmlns:ds="http://schemas.openxmlformats.org/officeDocument/2006/customXml" ds:itemID="{13C6C767-F2A6-4027-8E30-7CB94E50E0EB}"/>
</file>

<file path=customXml/itemProps3.xml><?xml version="1.0" encoding="utf-8"?>
<ds:datastoreItem xmlns:ds="http://schemas.openxmlformats.org/officeDocument/2006/customXml" ds:itemID="{ED5C48F8-74DF-46C0-875D-7169D463FFA9}"/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999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Lecture 4, 14, 15 &amp; 16 Topics </vt:lpstr>
      <vt:lpstr>PowerPoint Presentation</vt:lpstr>
      <vt:lpstr>PowerPoint Presentation</vt:lpstr>
      <vt:lpstr>Extrinsic Semiconductor – N Type</vt:lpstr>
      <vt:lpstr>PowerPoint Presentation</vt:lpstr>
      <vt:lpstr>PowerPoint Presentation</vt:lpstr>
      <vt:lpstr>PowerPoint Presentation</vt:lpstr>
      <vt:lpstr>Extrinsic Semiconductor – P Type</vt:lpstr>
      <vt:lpstr>PowerPoint Presentation</vt:lpstr>
      <vt:lpstr>PowerPoint Presentation</vt:lpstr>
      <vt:lpstr>PowerPoint Presentation</vt:lpstr>
      <vt:lpstr>PowerPoint Presentation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K. Subramanian</dc:creator>
  <cp:lastModifiedBy>SUBBU</cp:lastModifiedBy>
  <cp:revision>71</cp:revision>
  <dcterms:created xsi:type="dcterms:W3CDTF">2006-08-16T00:00:00Z</dcterms:created>
  <dcterms:modified xsi:type="dcterms:W3CDTF">2020-09-26T15:16:03Z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