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3" r:id="rId2"/>
    <p:sldId id="289" r:id="rId3"/>
    <p:sldId id="290" r:id="rId4"/>
    <p:sldId id="282" r:id="rId5"/>
    <p:sldId id="283" r:id="rId6"/>
    <p:sldId id="284" r:id="rId7"/>
    <p:sldId id="285" r:id="rId8"/>
    <p:sldId id="288" r:id="rId9"/>
    <p:sldId id="293" r:id="rId10"/>
    <p:sldId id="294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7" autoAdjust="0"/>
    <p:restoredTop sz="94660"/>
  </p:normalViewPr>
  <p:slideViewPr>
    <p:cSldViewPr snapToGrid="0">
      <p:cViewPr varScale="1">
        <p:scale>
          <a:sx n="35" d="100"/>
          <a:sy n="35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536C-1BE5-4CD4-AAF1-CF45E41E93E8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CBAF-FCC0-48FC-9208-7DB5D56B6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060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6A40-FDEB-4B3E-A9B1-F1A40385F0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14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CBAF-FCC0-48FC-9208-7DB5D56B6F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35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25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27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60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82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190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05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267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6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672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414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796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32B5-4A78-482F-857D-2F4A7C5B592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7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404812" y="3575672"/>
            <a:ext cx="8334375" cy="1074653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Classical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Theory &amp; Quantum Free Electron Theory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589291" y="6538913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45F2-F159-4654-BF31-03E95E875D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0" y="1480828"/>
            <a:ext cx="9144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PHYSICS </a:t>
            </a:r>
          </a:p>
          <a:p>
            <a:pPr algn="ctr" eaLnBrk="1" hangingPunct="1"/>
            <a:r>
              <a:rPr lang="en-US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</a:t>
            </a:r>
          </a:p>
          <a:p>
            <a:pPr algn="ctr" eaLnBrk="1" hangingPunct="1"/>
            <a:endParaRPr lang="en-US" sz="1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Physics: Semiconductor Physics</a:t>
            </a:r>
          </a:p>
          <a:p>
            <a:pPr algn="ctr"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Module-I, Lecture-1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3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942259-D49D-4EBB-8492-AC21DE6B353E}" type="slidenum">
              <a:rPr lang="en-US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1130171"/>
            <a:ext cx="8610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classical free electron theory: </a:t>
            </a: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phenomena such a photoelectric effect, Compton effect and the black body radiation couldn’t be explained by classical free electron theory.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explain the electrical conductivity of semiconductors and Insulators.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Ferromagnetism cannot be explained by theory.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3118" y="398850"/>
            <a:ext cx="5617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of Metals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292123" y="1046833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91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26188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452E0E-E6CD-42FC-AC7D-3143E62E6272}" type="slidenum">
              <a:rPr lang="en-US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381000" y="1049338"/>
            <a:ext cx="8305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theory could not explain many physical properties.</a:t>
            </a:r>
          </a:p>
          <a:p>
            <a:pPr algn="just"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1928,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Sommerfield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a new theory applying quantum mechanical concepts and Fermi-Dirac statistics to the free electrons in the metal. This theory is called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free electron theory.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permits all electrons to gain energy. But quantum free electron theory permits only a fraction of electrons to gain energy.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895600" y="67056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95071" y="531944"/>
            <a:ext cx="6934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FREE ELECTRON THEORY</a:t>
            </a:r>
          </a:p>
        </p:txBody>
      </p:sp>
    </p:spTree>
    <p:extLst>
      <p:ext uri="{BB962C8B-B14F-4D97-AF65-F5344CB8AC3E}">
        <p14:creationId xmlns="" xmlns:p14="http://schemas.microsoft.com/office/powerpoint/2010/main" val="235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26188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128D3D-C030-4848-B5A9-F499C8328AF0}" type="slidenum">
              <a:rPr lang="en-US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241300" y="979488"/>
            <a:ext cx="85217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Quantum mechanics moving particles has some sort of wave motion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wavelength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=h/p (De-Broglie wavelength)</a:t>
            </a:r>
          </a:p>
          <a:p>
            <a:pPr algn="just"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characterize moving particle having wave motion-(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introduced</a:t>
            </a:r>
          </a:p>
          <a:p>
            <a:pPr algn="just"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quantum theory of free electrons energy of a free electron is given by</a:t>
            </a:r>
          </a:p>
          <a:p>
            <a:pPr algn="just"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= 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/8mL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 eaLnBrk="1" hangingPunct="1"/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According to quantum theory of free electrons the electrical conductivity is given by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 = ne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T/m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895600" y="67056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36559" y="1046831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0458" y="365341"/>
            <a:ext cx="5643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Theory of Metals</a:t>
            </a:r>
          </a:p>
        </p:txBody>
      </p:sp>
    </p:spTree>
    <p:extLst>
      <p:ext uri="{BB962C8B-B14F-4D97-AF65-F5344CB8AC3E}">
        <p14:creationId xmlns="" xmlns:p14="http://schemas.microsoft.com/office/powerpoint/2010/main" val="11015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26188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293BF3-C120-4879-B844-B534124AA416}" type="slidenum">
              <a:rPr lang="en-US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398463" y="1073150"/>
            <a:ext cx="8077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MERITS OF QUANTUM FREE ELECTRON THEORY</a:t>
            </a:r>
          </a:p>
          <a:p>
            <a:pPr algn="just" eaLnBrk="1" hangingPunct="1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successfully explains the electrical and thermal conductivity of metals.</a:t>
            </a:r>
          </a:p>
          <a:p>
            <a:pPr algn="just"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We can explain the Thermionic phenomenon. </a:t>
            </a:r>
          </a:p>
          <a:p>
            <a:pPr algn="just"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Temperature dependence of conductivity of metals can be explained by this theory. </a:t>
            </a:r>
          </a:p>
          <a:p>
            <a:pPr algn="just"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It can explain the specific heat of metals.</a:t>
            </a:r>
          </a:p>
          <a:p>
            <a:pPr algn="just"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 It explains magnetic susceptibility of metals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895600" y="67056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0380" y="383436"/>
            <a:ext cx="5643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Free Electron Theory of Metals</a:t>
            </a:r>
          </a:p>
        </p:txBody>
      </p:sp>
    </p:spTree>
    <p:extLst>
      <p:ext uri="{BB962C8B-B14F-4D97-AF65-F5344CB8AC3E}">
        <p14:creationId xmlns="" xmlns:p14="http://schemas.microsoft.com/office/powerpoint/2010/main" val="39019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26188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E744D2-49FD-40E8-807B-281A00349FD3}" type="slidenum">
              <a:rPr lang="en-US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73175"/>
            <a:ext cx="8382000" cy="41544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DEMERITS OF QUANTUM FREE ELECTRON THEORY </a:t>
            </a:r>
          </a:p>
          <a:p>
            <a:pP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unable to explain the metallic properties of exhibited by only certain crystals </a:t>
            </a:r>
          </a:p>
          <a:p>
            <a:pPr marL="342900" indent="-342900">
              <a:buFontTx/>
              <a:buAutoNum type="arabicPeriod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Failed to give difference of metals/semiconductors/ insulators</a:t>
            </a:r>
          </a:p>
          <a:p>
            <a:pPr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 It is unable to explain why the atomic arrays in metallic crystals should prefer certain structures only 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895600" y="67056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2932" y="383436"/>
            <a:ext cx="5643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Free Electron Theory of Metals</a:t>
            </a:r>
          </a:p>
        </p:txBody>
      </p:sp>
    </p:spTree>
    <p:extLst>
      <p:ext uri="{BB962C8B-B14F-4D97-AF65-F5344CB8AC3E}">
        <p14:creationId xmlns="" xmlns:p14="http://schemas.microsoft.com/office/powerpoint/2010/main" val="34397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483" y="998157"/>
            <a:ext cx="872829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Free Electron Theory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electron theory of materials is to explain the structure and properties of solids through their electronic structure.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also gives information about bonding in solids, energy levels in  metals and cohesive &amp; repulsive forces in metals.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Development of Free Electron Theory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Blip>
                <a:blip r:embed="rId3"/>
              </a:buBlip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Classical free electron theory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Drude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Lorentz]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 macroscopic theory, through which free electrons in lattice  and it obeys the laws of classical mechanics. Here the electrons are assumed to  move in a  constant potential.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6701" y="6351218"/>
            <a:ext cx="236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Module-I  Lecture-1</a:t>
            </a:r>
            <a:endParaRPr lang="en-IN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883118" y="398850"/>
            <a:ext cx="5617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of Metals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54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999" y="1248729"/>
            <a:ext cx="85728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Quantum free electron theory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Sommerfeld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Theory]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microscopic theory, according to this theory the electrons in lattice moves in a  constant potential and it obeys law of quantum mechanics.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Brillouin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Zone Theory [Band Theory]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Bloch developed this theory in which the electrons move in a periodic potential provided by periodicity of crystal lattice. It explains the  mechanisms of  conductivity,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semiconductivity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on the basis of  energy bands and hence band theory.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Classical Free Electron Theory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According to  kinetic theory of gases in  a metal,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Drude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assumed free electrons are as a gas of electrons.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1548" y="6511708"/>
            <a:ext cx="236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 Module-I  Lecture-1</a:t>
            </a:r>
            <a:endParaRPr lang="en-IN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883118" y="398850"/>
            <a:ext cx="5617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of Metals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36559" y="1064939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35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856297" y="1104076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14388" y="6581775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74531" y="105950"/>
            <a:ext cx="594708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42798"/>
                </a:solidFill>
                <a:latin typeface="Bookman Old Style" panose="02050604050505020204" pitchFamily="18" charset="0"/>
              </a:rPr>
              <a:t> </a:t>
            </a:r>
            <a:endParaRPr lang="en-US" sz="2800" b="1" dirty="0">
              <a:solidFill>
                <a:srgbClr val="04279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772" y="1199904"/>
            <a:ext cx="86744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42798"/>
                </a:solidFill>
                <a:latin typeface="Bookman Old Style" panose="02050604050505020204" pitchFamily="18" charset="0"/>
              </a:rPr>
              <a:t>Drude</a:t>
            </a:r>
            <a:r>
              <a:rPr lang="en-US" sz="2400" b="1" dirty="0" smtClean="0">
                <a:solidFill>
                  <a:srgbClr val="042798"/>
                </a:solidFill>
                <a:latin typeface="Bookman Old Style" panose="02050604050505020204" pitchFamily="18" charset="0"/>
              </a:rPr>
              <a:t> Theory</a:t>
            </a: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This theory initially proposed by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Drude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1900,and it’s the first theory to explain the electrical conduction in conducting materials and reveals that free electrons are responsible for the electrical conduction.</a:t>
            </a:r>
          </a:p>
          <a:p>
            <a:pPr algn="just"/>
            <a:endParaRPr lang="en-US" sz="2400" b="1" dirty="0" smtClean="0">
              <a:solidFill>
                <a:srgbClr val="042798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42798"/>
                </a:solidFill>
                <a:latin typeface="Bookman Old Style" panose="02050604050505020204" pitchFamily="18" charset="0"/>
              </a:rPr>
              <a:t>Free electrons</a:t>
            </a:r>
          </a:p>
          <a:p>
            <a:pPr algn="just"/>
            <a:r>
              <a:rPr lang="en-US" sz="2400" b="1" dirty="0" smtClean="0">
                <a:solidFill>
                  <a:srgbClr val="042798"/>
                </a:solidFill>
                <a:latin typeface="Bookman Old Style" panose="02050604050505020204" pitchFamily="18" charset="0"/>
              </a:rPr>
              <a:t> </a:t>
            </a:r>
          </a:p>
          <a:p>
            <a:pPr algn="just"/>
            <a:r>
              <a:rPr lang="en-US" sz="2400" b="1" dirty="0">
                <a:solidFill>
                  <a:srgbClr val="042798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metals especially in Cu, Ag and Al valence electrons are so weakly attached to the nuclei they can be easily removed or detached such electrons are called as free electrons.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all the valence electrons in the metals are not free electrons.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993" y="503628"/>
            <a:ext cx="5629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of </a:t>
            </a:r>
            <a:r>
              <a:rPr 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Metals</a:t>
            </a:r>
            <a:endParaRPr lang="en-US" sz="2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22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92123" y="1046833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</a:t>
            </a:r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>
          <a:xfrm>
            <a:off x="590750" y="5453915"/>
            <a:ext cx="8077200" cy="152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3121" y="380746"/>
            <a:ext cx="5839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of </a:t>
            </a:r>
            <a:r>
              <a:rPr 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Metals</a:t>
            </a:r>
            <a:endParaRPr lang="en-US" sz="2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91" y="1291245"/>
            <a:ext cx="6890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42798"/>
                </a:solidFill>
                <a:latin typeface="Bookman Old Style" panose="02050604050505020204" pitchFamily="18" charset="0"/>
              </a:rPr>
              <a:t>Concept of Classical Free electron </a:t>
            </a:r>
            <a:r>
              <a:rPr lang="en-US" sz="2400" b="1" dirty="0">
                <a:solidFill>
                  <a:srgbClr val="042798"/>
                </a:solidFill>
                <a:latin typeface="Bookman Old Style" panose="02050604050505020204" pitchFamily="18" charset="0"/>
              </a:rPr>
              <a:t>Theory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567" y="1917978"/>
            <a:ext cx="87977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According to this theory, metals consists of positive ions fixed in lattice and negative ions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vander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 freely within the boundaries of the metal.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As they are responsible for conductivity called as Conduction electrons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This cloud of free electrons are called as electron gas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They differ fro ordinary gas in two aspects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        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ree electron gas is charged while molecules of ordinary gases are neutral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Concentration of electron is &gt; ordinary gas concentration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7133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92123" y="1046833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0737" y="495245"/>
            <a:ext cx="6680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of </a:t>
            </a:r>
            <a:r>
              <a:rPr 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Metals</a:t>
            </a:r>
            <a:endParaRPr lang="en-US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478" y="1342601"/>
            <a:ext cx="88710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Lorentz in 1900, suggested that free electrons are treated as perfect gas. He used Maxwell-Boltzmann statistics to the electron gas with following assumptions:</a:t>
            </a:r>
          </a:p>
          <a:p>
            <a:pPr algn="just"/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PS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Mutual repulsion between the negatively charged electrons are neglected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Potential field due to positive ions within the crystal is assumed to be constant everywhere.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PS" charset="2"/>
            </a:endParaRPr>
          </a:p>
          <a:p>
            <a:pPr algn="just"/>
            <a:r>
              <a:rPr lang="en-US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Electrons motion in the absence of electric field: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Possess elastic collision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Net displacement in any direction is zero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neglect of electron–electron interaction between collisions is known as the “</a:t>
            </a:r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electron approximation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PS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240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37388" y="1046833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30916" y="440925"/>
            <a:ext cx="7477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of </a:t>
            </a:r>
            <a:r>
              <a:rPr 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Metals</a:t>
            </a:r>
            <a:r>
              <a:rPr lang="en-US" sz="2800" b="1" dirty="0" smtClean="0">
                <a:solidFill>
                  <a:srgbClr val="000099"/>
                </a:solidFill>
                <a:latin typeface="Bookman Old Style" panose="02050604050505020204" pitchFamily="18" charset="0"/>
              </a:rPr>
              <a:t> </a:t>
            </a:r>
            <a:endParaRPr lang="en-US" sz="2800" b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857" y="1365346"/>
            <a:ext cx="887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Electrons </a:t>
            </a:r>
            <a:r>
              <a:rPr lang="en-US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motion in </a:t>
            </a:r>
            <a:r>
              <a:rPr lang="en-US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presence </a:t>
            </a:r>
            <a:r>
              <a:rPr lang="en-US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of electric field:</a:t>
            </a:r>
          </a:p>
        </p:txBody>
      </p:sp>
      <p:sp>
        <p:nvSpPr>
          <p:cNvPr id="3" name="AutoShape 2" descr="Conducting Mate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23042" y="2127564"/>
            <a:ext cx="6174463" cy="12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5359" y="2037521"/>
            <a:ext cx="86415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In presence of electric field the equilibrium condition disturbed  and the free electrons acquire some  energy from electric field.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The electrons cannot be accelerated indefinitely due to the collisions of electrons with lattice 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Drift: </a:t>
            </a: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The net movement of electrons due to an applied electric field is called drift.</a:t>
            </a:r>
          </a:p>
          <a:p>
            <a:pPr algn="just"/>
            <a:r>
              <a:rPr lang="en-US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4. Drift velocity 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In the presence of externally applied electromagnetic fields, the electrons acquire some amount of energy from the field and are directed to move towards higher potential. As a result, the electrons acquire a constant velocity known as </a:t>
            </a:r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Drift velocity </a:t>
            </a:r>
            <a:r>
              <a:rPr lang="en-US" altLang="en-US" sz="2400" i="1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V</a:t>
            </a:r>
            <a:r>
              <a:rPr lang="en-US" altLang="en-US" sz="2400" i="1" baseline="-25000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d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PS" charset="2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PS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75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92123" y="1046833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857" y="1365346"/>
            <a:ext cx="8784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‘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known as the relaxation time and  it is defined as the time taken by an electron between two successive collisions. That relaxation time is also called </a:t>
            </a:r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free  time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[or] </a:t>
            </a:r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time. 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Electrons are assumed to achieve thermal equilibrium with their surroundings only through collision. These collisions are assumed to maintain local thermodynamic equilibrium in a particularly simple way.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4327124"/>
            <a:ext cx="4039737" cy="145959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740497" y="5939128"/>
            <a:ext cx="5781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Figure 2</a:t>
            </a:r>
            <a:r>
              <a:rPr lang="en-US" sz="2100" b="1" dirty="0" smtClean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| </a:t>
            </a:r>
            <a:r>
              <a:rPr lang="en-US" altLang="en-US" sz="2400" b="1" dirty="0"/>
              <a:t>Trajectory of a conduction </a:t>
            </a:r>
            <a:r>
              <a:rPr lang="en-US" altLang="en-US" sz="2400" b="1" dirty="0" smtClean="0"/>
              <a:t>electron</a:t>
            </a:r>
            <a:endParaRPr lang="en-US" sz="21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3118" y="398850"/>
            <a:ext cx="5617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of Metals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8A3FDC-78B4-4E95-B452-F8792A43CB06}" type="slidenum">
              <a:rPr lang="en-US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Lecture-1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1409700"/>
            <a:ext cx="8229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of classical free electron theory: </a:t>
            </a: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It verifies Ohm’s law. </a:t>
            </a: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 It explains the electrical and thermal conductivities of metals. </a:t>
            </a: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(3). It derives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Wiedemann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Franz law. (i.e., the relation between electrical conductivity and thermal conductivity)</a:t>
            </a: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(4). It explains optical properties of metals.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1715" y="3244334"/>
            <a:ext cx="466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Classical free electron theory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3118" y="398850"/>
            <a:ext cx="5617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Free Electron Theory of Metals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92123" y="1046833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99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8BBB12-8F48-4996-A86A-7BBEC12262AA}"/>
</file>

<file path=customXml/itemProps2.xml><?xml version="1.0" encoding="utf-8"?>
<ds:datastoreItem xmlns:ds="http://schemas.openxmlformats.org/officeDocument/2006/customXml" ds:itemID="{C681F08A-DF4A-4B77-97AF-F3F7A7B62855}"/>
</file>

<file path=customXml/itemProps3.xml><?xml version="1.0" encoding="utf-8"?>
<ds:datastoreItem xmlns:ds="http://schemas.openxmlformats.org/officeDocument/2006/customXml" ds:itemID="{0E53A9DD-54E9-433D-BAC7-84F3F8A0FB3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</TotalTime>
  <Words>1079</Words>
  <Application>Microsoft Office PowerPoint</Application>
  <PresentationFormat>On-screen Show (4:3)</PresentationFormat>
  <Paragraphs>152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79</cp:revision>
  <dcterms:created xsi:type="dcterms:W3CDTF">2020-06-11T07:36:12Z</dcterms:created>
  <dcterms:modified xsi:type="dcterms:W3CDTF">2020-10-10T08:48:42Z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