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9" r:id="rId10"/>
    <p:sldId id="264" r:id="rId11"/>
    <p:sldId id="270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4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46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9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56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7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3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1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9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0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75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17-10-2020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752600" y="1066800"/>
            <a:ext cx="86106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DEPARTMENT OF PHYSICS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SRM INSTITUTE OF SCIENCE AND TECHNOLOGY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18PYB103J </a:t>
            </a:r>
            <a:r>
              <a:rPr lang="en-US" sz="18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–Semiconductor 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Physics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1979" y="4105816"/>
            <a:ext cx="9229065" cy="1200329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E-K DIAGRAM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DIRECT AND INDIRECT BANDGAP SEMICONDUCTORS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6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9909" y="508570"/>
            <a:ext cx="703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Direct and Indirect band gap semiconductors</a:t>
            </a:r>
            <a:endParaRPr lang="en-IN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0636" y="1215343"/>
            <a:ext cx="7328132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know the relation between energy and wave number for an one dimensional lattice. In real crystals the E – k relationship is much more complicated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crystals the interatomic distances and internal potential energy distribution vary with direction of the crystal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the E – K relationship and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 formation depends on the orientation of the electron wave vector to the crystallographic axes.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crystals like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GaAs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maximum of the valence band occurs at the same value of K as the minimum of the conduction band.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band gap semiconductor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88" r="1895" b="35951"/>
          <a:stretch/>
        </p:blipFill>
        <p:spPr>
          <a:xfrm>
            <a:off x="7439566" y="1754660"/>
            <a:ext cx="4578263" cy="4003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89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9970"/>
            <a:ext cx="6439930" cy="5492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band gap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918" y="1898570"/>
            <a:ext cx="11677135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few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semiconductors like Si the maximum of the valence band does not always occur at the same K values the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conduction band. This we call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indirect band gap semiconductor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direct band gap semiconductors the direction of motion of an electron during a transition across the energy gap, remains unchanged.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efficiency of transition of charge carriers across the band gap is more in direct band gap than in indirect band gap semiconductors.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5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4450" y="1319212"/>
            <a:ext cx="11213326" cy="5134420"/>
            <a:chOff x="827424" y="1312292"/>
            <a:chExt cx="12360220" cy="5342126"/>
          </a:xfrm>
        </p:grpSpPr>
        <p:sp>
          <p:nvSpPr>
            <p:cNvPr id="9" name="TextBox 8"/>
            <p:cNvSpPr txBox="1"/>
            <p:nvPr/>
          </p:nvSpPr>
          <p:spPr>
            <a:xfrm>
              <a:off x="827424" y="5117327"/>
              <a:ext cx="12360220" cy="153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direct recombination occurs with the release of energy equals to energy difference between two levels such as </a:t>
              </a:r>
              <a:r>
                <a:rPr lang="en-I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IN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probability of radiative recombination is high and hence direct </a:t>
              </a:r>
              <a:r>
                <a:rPr lang="en-I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bandgap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semiconductors are used in optical 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indirect band gap, Due to relative difference in momentum , first the momentum is conserved by release of </a:t>
              </a:r>
              <a:endPara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after both the </a:t>
              </a:r>
            </a:p>
            <a:p>
              <a:pPr algn="just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Momentum align themselves. The probability of radiative recombination is comparatively low.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74538" y="1319212"/>
              <a:ext cx="3504279" cy="3479855"/>
              <a:chOff x="874538" y="1524810"/>
              <a:chExt cx="2979145" cy="327425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05417" y="1524810"/>
                <a:ext cx="1041746" cy="62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We know</a:t>
                </a:r>
              </a:p>
              <a:p>
                <a:r>
                  <a:rPr lang="en-IN" dirty="0" smtClean="0"/>
                  <a:t>P=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ℏk</a:t>
                </a:r>
                <a:endParaRPr lang="en-IN" dirty="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r="6516"/>
              <a:stretch/>
            </p:blipFill>
            <p:spPr>
              <a:xfrm>
                <a:off x="874538" y="2142101"/>
                <a:ext cx="2979145" cy="2656966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1463" y="1312292"/>
              <a:ext cx="4846673" cy="3528811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4438014" y="6449013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39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6" y="899965"/>
            <a:ext cx="11424213" cy="5654519"/>
          </a:xfrm>
          <a:prstGeom prst="rect">
            <a:avLst/>
          </a:prstGeom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18PYB103J Module-I Lecture 7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76287"/>
            <a:ext cx="8905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71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77" y="1319212"/>
            <a:ext cx="89195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E-K Diagram</a:t>
            </a:r>
          </a:p>
          <a:p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band diagram shows the band gap energy only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more electrical and optical properties of semiconductor material we need to know E-K diagram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E-K diagram shows characteristics of particular semiconductor material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relationship between energy and momentum of available states for electron in the crystal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being the momentum and E as the energy from a mathematical point of view K is the wave vector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E-K diagram of semiconductor is obtained by solving the Schrodinger’s equation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1470" y="28456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C.B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628304" y="4034245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V.B</a:t>
            </a:r>
            <a:endParaRPr lang="en-IN" dirty="0"/>
          </a:p>
        </p:txBody>
      </p:sp>
      <p:cxnSp>
        <p:nvCxnSpPr>
          <p:cNvPr id="15" name="Straight Connector 14"/>
          <p:cNvCxnSpPr>
            <a:endCxn id="6" idx="1"/>
          </p:cNvCxnSpPr>
          <p:nvPr/>
        </p:nvCxnSpPr>
        <p:spPr>
          <a:xfrm flipH="1">
            <a:off x="10058400" y="3894487"/>
            <a:ext cx="342900" cy="64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938093" y="2717772"/>
            <a:ext cx="1813882" cy="1855850"/>
            <a:chOff x="9938093" y="2717772"/>
            <a:chExt cx="1813882" cy="1855850"/>
          </a:xfrm>
        </p:grpSpPr>
        <p:grpSp>
          <p:nvGrpSpPr>
            <p:cNvPr id="24" name="Group 23"/>
            <p:cNvGrpSpPr/>
            <p:nvPr/>
          </p:nvGrpSpPr>
          <p:grpSpPr>
            <a:xfrm>
              <a:off x="9938093" y="2717772"/>
              <a:ext cx="1813882" cy="1855850"/>
              <a:chOff x="9938093" y="2717772"/>
              <a:chExt cx="1813882" cy="18558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70557" y="3845715"/>
                <a:ext cx="1615580" cy="4877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58400" y="4518949"/>
                <a:ext cx="1615580" cy="48772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9938093" y="2717772"/>
                <a:ext cx="1813882" cy="1855850"/>
                <a:chOff x="9893468" y="2717442"/>
                <a:chExt cx="1813882" cy="1855850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 flipV="1">
                  <a:off x="10058400" y="2717442"/>
                  <a:ext cx="1596980" cy="1287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058400" y="3275825"/>
                  <a:ext cx="1615580" cy="48772"/>
                </a:xfrm>
                <a:prstGeom prst="rect">
                  <a:avLst/>
                </a:prstGeom>
              </p:spPr>
            </p:pic>
            <p:cxnSp>
              <p:nvCxnSpPr>
                <p:cNvPr id="13" name="Straight Arrow Connector 12"/>
                <p:cNvCxnSpPr>
                  <a:stCxn id="4" idx="0"/>
                  <a:endCxn id="5" idx="0"/>
                </p:cNvCxnSpPr>
                <p:nvPr/>
              </p:nvCxnSpPr>
              <p:spPr>
                <a:xfrm>
                  <a:off x="10866190" y="3275825"/>
                  <a:ext cx="12157" cy="56989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50194" y="3846789"/>
                  <a:ext cx="353599" cy="658425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83576" y="3877506"/>
                  <a:ext cx="353599" cy="658425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02310" y="3908222"/>
                  <a:ext cx="353599" cy="658425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34670" y="3914867"/>
                  <a:ext cx="353599" cy="658425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93468" y="3879388"/>
                  <a:ext cx="353599" cy="658425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53751" y="3908222"/>
                  <a:ext cx="353599" cy="658425"/>
                </a:xfrm>
                <a:prstGeom prst="rect">
                  <a:avLst/>
                </a:prstGeom>
              </p:spPr>
            </p:pic>
          </p:grpSp>
        </p:grpSp>
        <p:sp>
          <p:nvSpPr>
            <p:cNvPr id="25" name="TextBox 24"/>
            <p:cNvSpPr txBox="1"/>
            <p:nvPr/>
          </p:nvSpPr>
          <p:spPr>
            <a:xfrm>
              <a:off x="10984788" y="333006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/>
                <a:t>E</a:t>
              </a:r>
              <a:r>
                <a:rPr lang="en-IN" baseline="-25000" dirty="0" err="1"/>
                <a:t>g</a:t>
              </a:r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954868" y="372945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E-K Diagram</a:t>
            </a:r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36559" y="1225580"/>
            <a:ext cx="8774867" cy="37042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73" y="834983"/>
            <a:ext cx="5548958" cy="5895358"/>
            <a:chOff x="540395" y="1496701"/>
            <a:chExt cx="4428498" cy="5895358"/>
          </a:xfrm>
        </p:grpSpPr>
        <p:sp>
          <p:nvSpPr>
            <p:cNvPr id="2" name="Rectangle 1"/>
            <p:cNvSpPr/>
            <p:nvPr/>
          </p:nvSpPr>
          <p:spPr>
            <a:xfrm>
              <a:off x="901745" y="1496701"/>
              <a:ext cx="1353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Bloch Theorem</a:t>
              </a:r>
              <a:endPara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0395" y="2036747"/>
              <a:ext cx="4428498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Most of the semiconductors are in crystalline form,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i.e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atoms are arranged in periodic manner.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electron in a crystal is governed by the laws of quantum mechanics.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we have one electron and one proton system like hydrogen atom it is easy to solve Schrodinger 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 in solid there are large number of atoms and electrons present, so its very difficult to solve the Schrodinger equation.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we consider a one dimensional periodic lattice and the potential energy (PE) of a moving electron depends on its position inside the lattice, but the PE is said to be periodic in nature by F. Bloch, and the probability of finding a electron is also periodic, the wave-function associated with electron is also periodic in nature.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 the probability of finding electron is equal to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|Ψ|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endPara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4" r="6296" b="6451"/>
          <a:stretch/>
        </p:blipFill>
        <p:spPr>
          <a:xfrm>
            <a:off x="6175608" y="1262130"/>
            <a:ext cx="6016392" cy="4235651"/>
          </a:xfrm>
          <a:prstGeom prst="rect">
            <a:avLst/>
          </a:prstGeom>
        </p:spPr>
      </p:pic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536559" y="1287365"/>
            <a:ext cx="9385917" cy="98106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18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719" y="1130898"/>
            <a:ext cx="11848243" cy="5356258"/>
            <a:chOff x="862904" y="1359524"/>
            <a:chExt cx="11848243" cy="535625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" name="Rectangle 1"/>
                <p:cNvSpPr/>
                <p:nvPr/>
              </p:nvSpPr>
              <p:spPr>
                <a:xfrm>
                  <a:off x="1154744" y="2079385"/>
                  <a:ext cx="5250288" cy="668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 smtClean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/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IN" sz="2400" i="1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𝛹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400" i="1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a14:m>
                  <a:r>
                    <a:rPr lang="en-US" sz="2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/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IN" sz="2400" i="1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ћ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IN" sz="2400" i="1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Ψ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a14:m>
                  <a:r>
                    <a:rPr lang="en-IN" sz="2400" dirty="0" smtClean="0"/>
                    <a:t> ------(1)</a:t>
                  </a:r>
                  <a:endParaRPr lang="en-IN" sz="2400" dirty="0"/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744" y="2079385"/>
                  <a:ext cx="5250288" cy="66838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1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1880315" y="1359524"/>
              <a:ext cx="830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Schrödinger’s one-Dimensional time independent wave equation</a:t>
              </a:r>
              <a:endParaRPr lang="en-I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62904" y="2747773"/>
                  <a:ext cx="11848243" cy="396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Bloch postulated that the potential (V) inside the crystal is periodic, so V can be written as V(</a:t>
                  </a:r>
                  <a:r>
                    <a:rPr lang="en-IN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for </a:t>
                  </a:r>
                </a:p>
                <a:p>
                  <a:r>
                    <a:rPr lang="en-I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 dimensional lattice.</a:t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Again the periodic 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potential 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V(x) can be written as by means of lattice constant V(</a:t>
                  </a:r>
                  <a:r>
                    <a:rPr lang="en-IN" sz="20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I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  <a:p>
                  <a:r>
                    <a:rPr lang="en-I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/>
                  </a:r>
                  <a:r>
                    <a:rPr lang="en-I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i.e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V(</a:t>
                  </a:r>
                  <a:r>
                    <a:rPr lang="en-IN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V (</a:t>
                  </a:r>
                  <a:r>
                    <a:rPr lang="en-IN" sz="2000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I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)--------(2)</a:t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Bloch also postulated that the wave function of en electron moving in a periodic lattice is periodic and</a:t>
                  </a:r>
                </a:p>
                <a:p>
                  <a:r>
                    <a:rPr lang="en-I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hich is given as </a:t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/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  <m:sSub>
                        <m:sSubPr>
                          <m:ctrlPr>
                            <a:rPr lang="en-I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---------(3), 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(periodicity of crystal)</a:t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we substitute the </a:t>
                  </a:r>
                  <a:r>
                    <a:rPr lang="en-I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eqs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2 &amp; 3 in </a:t>
                  </a:r>
                  <a:r>
                    <a:rPr lang="en-I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eq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 one can get the solution for the 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Schrödinger’s 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 independent equation by </a:t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Numerical and analytical methods</a:t>
                  </a:r>
                </a:p>
                <a:p>
                  <a:r>
                    <a:rPr lang="en-I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/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𝛹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/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ћ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IN" sz="2000" i="1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IN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2000" b="0" i="1" smtClean="0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a14:m>
                  <a:r>
                    <a:rPr lang="en-IN" sz="2000" dirty="0" smtClean="0"/>
                    <a:t/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the above equation if we plot energy Eigen values </a:t>
                  </a:r>
                  <a:r>
                    <a:rPr lang="en-IN" sz="2000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vs</a:t>
                  </a:r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wave vector K will give the E-K diagram</a:t>
                  </a:r>
                </a:p>
                <a:p>
                  <a:r>
                    <a:rPr lang="en-I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 the energy Eigen values are periodic in k space</a:t>
                  </a:r>
                  <a:endParaRPr lang="en-IN" sz="20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04" y="2747773"/>
                  <a:ext cx="11848243" cy="396800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14" t="-768" r="-154" b="-1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536559" y="690820"/>
            <a:ext cx="9521841" cy="4048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22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074" t="41787" r="27643"/>
          <a:stretch/>
        </p:blipFill>
        <p:spPr>
          <a:xfrm>
            <a:off x="6185571" y="2112135"/>
            <a:ext cx="5783196" cy="3342623"/>
          </a:xfrm>
          <a:prstGeom prst="rect">
            <a:avLst/>
          </a:prstGeom>
          <a:ln>
            <a:solidFill>
              <a:srgbClr val="FF0000"/>
            </a:solidFill>
            <a:prstDash val="solid"/>
          </a:ln>
        </p:spPr>
      </p:pic>
      <p:sp>
        <p:nvSpPr>
          <p:cNvPr id="3" name="Rectangle 2"/>
          <p:cNvSpPr/>
          <p:nvPr/>
        </p:nvSpPr>
        <p:spPr>
          <a:xfrm>
            <a:off x="215806" y="1538613"/>
            <a:ext cx="5764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E-K diagram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zone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zone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zone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06193" y="3847330"/>
                <a:ext cx="6079377" cy="298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zone scheme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periodic repetition of allowed energy values corresponding to each allowed band, which is obtained by the periodic repetition of the region of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k 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whole k-space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3" y="3847330"/>
                <a:ext cx="6079377" cy="2984920"/>
              </a:xfrm>
              <a:prstGeom prst="rect">
                <a:avLst/>
              </a:prstGeom>
              <a:blipFill rotWithShape="0">
                <a:blip r:embed="rId3"/>
                <a:stretch>
                  <a:fillRect l="-1503" t="-1633" r="-1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29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538" t="32912" r="33562" b="16335"/>
          <a:stretch/>
        </p:blipFill>
        <p:spPr>
          <a:xfrm>
            <a:off x="7328078" y="1600706"/>
            <a:ext cx="4314423" cy="38985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118162" y="1184855"/>
                <a:ext cx="7116651" cy="5051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 </a:t>
                </a: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Zone </a:t>
                </a:r>
                <a:r>
                  <a:rPr lang="en-IN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Scheme:</a:t>
                </a: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scheme, different bands are drawn in different zones. In k- space.</a:t>
                </a:r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discontinuities is obtained at K=±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n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 1, ± 2,…</a:t>
                </a:r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 k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first Brillouin zone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 k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second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Brillouin zone </a:t>
                </a:r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discontinuities in the curve is due to Braggs law of reflection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the edges of allowed bands (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2" y="1184855"/>
                <a:ext cx="7116651" cy="5051704"/>
              </a:xfrm>
              <a:prstGeom prst="rect">
                <a:avLst/>
              </a:prstGeom>
              <a:blipFill rotWithShape="1">
                <a:blip r:embed="rId3"/>
                <a:stretch>
                  <a:fillRect l="-1284" t="-965" r="-1113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53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40" t="41814" r="41391"/>
          <a:stretch/>
        </p:blipFill>
        <p:spPr>
          <a:xfrm>
            <a:off x="7614377" y="1599456"/>
            <a:ext cx="4250029" cy="4640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61330" y="1161187"/>
            <a:ext cx="712086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zone scheme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scheme the first Brillouin zone is shown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since the E-K diagram is periodic, it is sufficient to 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restrict to first zone in the reduced scheme.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we know the energy values of first zone 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 respect to K then we know every where because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energy Eigen values are periodic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of optoelectronic text books the reduce zone 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scheme is shown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9" y="958849"/>
            <a:ext cx="11461851" cy="5594352"/>
          </a:xfrm>
          <a:prstGeom prst="rect">
            <a:avLst/>
          </a:prstGeom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92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7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" y="1414933"/>
            <a:ext cx="11751888" cy="4941418"/>
          </a:xfrm>
          <a:prstGeom prst="rect">
            <a:avLst/>
          </a:prstGeom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80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38B9DE-920D-4E7E-9F33-0140FF3D7DA0}"/>
</file>

<file path=customXml/itemProps2.xml><?xml version="1.0" encoding="utf-8"?>
<ds:datastoreItem xmlns:ds="http://schemas.openxmlformats.org/officeDocument/2006/customXml" ds:itemID="{7E744B6A-4D6F-4CAC-A5A4-F3CD205AA8EF}"/>
</file>

<file path=customXml/itemProps3.xml><?xml version="1.0" encoding="utf-8"?>
<ds:datastoreItem xmlns:ds="http://schemas.openxmlformats.org/officeDocument/2006/customXml" ds:itemID="{F328EC8A-2690-4194-9EFB-30D7457A0D75}"/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712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Direct and Indirect band gap semiconductors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vattikondala</dc:creator>
  <cp:lastModifiedBy>HP</cp:lastModifiedBy>
  <cp:revision>56</cp:revision>
  <dcterms:created xsi:type="dcterms:W3CDTF">2020-08-27T03:47:03Z</dcterms:created>
  <dcterms:modified xsi:type="dcterms:W3CDTF">2020-10-17T04:43:04Z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