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70" r:id="rId4"/>
    <p:sldId id="271" r:id="rId5"/>
    <p:sldId id="272" r:id="rId6"/>
    <p:sldId id="282" r:id="rId7"/>
    <p:sldId id="273" r:id="rId8"/>
    <p:sldId id="280" r:id="rId9"/>
    <p:sldId id="276" r:id="rId10"/>
    <p:sldId id="277" r:id="rId11"/>
    <p:sldId id="281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19-10-2020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46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19-10-2020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599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19-10-2020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3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19-10-2020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8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19-10-2020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56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19-10-2020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378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19-10-2020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33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19-10-2020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12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19-10-2020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98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19-10-2020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0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19-10-2020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75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19-10-2020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6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29100" y="6538912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18PYB103J Module-I Lecture 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1752600" y="1066800"/>
            <a:ext cx="86106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00FF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</a:rPr>
              <a:t>DEPARTMENT OF PHYSICS </a:t>
            </a:r>
            <a:endParaRPr lang="en-US" sz="24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SRM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</a:rPr>
              <a:t>INSTITUTE OF SCIENCE AND TECHNOLOGY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</a:rPr>
              <a:t>18PYB103J –</a:t>
            </a:r>
            <a:r>
              <a:rPr lang="en-US" sz="18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Semiconductor </a:t>
            </a: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</a:rPr>
              <a:t>Physics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800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3096" y="3533080"/>
            <a:ext cx="5734907" cy="13234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phonons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Brillouin Zone (1D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76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2874" y="6080130"/>
            <a:ext cx="316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8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6487" y="1266825"/>
            <a:ext cx="8120270" cy="480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879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5696" y="1081297"/>
            <a:ext cx="6917634" cy="516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12874" y="6433029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8</a:t>
            </a:r>
          </a:p>
        </p:txBody>
      </p:sp>
    </p:spTree>
    <p:extLst>
      <p:ext uri="{BB962C8B-B14F-4D97-AF65-F5344CB8AC3E}">
        <p14:creationId xmlns:p14="http://schemas.microsoft.com/office/powerpoint/2010/main" xmlns="" val="11103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389" y="3528350"/>
            <a:ext cx="105561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importance of Brillouin zone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Brillouin zones are used to describe and analyze the electron energy in the band energy structure of crystals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286" y="1371600"/>
            <a:ext cx="99301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Wigner-Seitz cell: smallest possible primitive cell, which consist of one lattice point and all the surrounding space closer to it than to any other point. The construction of the W-S cell in the reciprocal lattice delivers the first Brillouin zone (important for diffraction)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12874" y="5987531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8</a:t>
            </a:r>
          </a:p>
        </p:txBody>
      </p:sp>
    </p:spTree>
    <p:extLst>
      <p:ext uri="{BB962C8B-B14F-4D97-AF65-F5344CB8AC3E}">
        <p14:creationId xmlns:p14="http://schemas.microsoft.com/office/powerpoint/2010/main" xmlns="" val="302885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267200" y="6553201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18PYB103J Module-I Lecture 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5477" y="1678867"/>
            <a:ext cx="11357360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Any solid crystal consists of atoms bound into a specific repeating three-dimensional spatial pattern called a lattice.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Here the atoms behave as if they are connected by tiny springs, their </a:t>
            </a:r>
            <a:r>
              <a:rPr lang="en-US" sz="28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own thermal energy</a:t>
            </a: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or outside forces make the lattice vibrate.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generates mechanical waves that carry </a:t>
            </a:r>
            <a:r>
              <a:rPr lang="en-US" sz="28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heat</a:t>
            </a: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and </a:t>
            </a:r>
            <a:r>
              <a:rPr lang="en-US" sz="28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sound</a:t>
            </a: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through the material.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packet of these waves can travel throughout the crystal with a definite </a:t>
            </a:r>
            <a:r>
              <a:rPr lang="en-US" sz="2800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energy</a:t>
            </a:r>
            <a:r>
              <a:rPr lang="en-US" sz="28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and </a:t>
            </a:r>
            <a:r>
              <a:rPr lang="en-US" sz="2800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momentum, </a:t>
            </a:r>
            <a:r>
              <a:rPr lang="en-US" sz="28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 in </a:t>
            </a:r>
            <a:r>
              <a:rPr lang="en-US" sz="2800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quantum mechanical</a:t>
            </a:r>
            <a:r>
              <a:rPr lang="en-US" sz="28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terms the waves can be treated as a particle, called a phonon.</a:t>
            </a: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phonon is a definite discrete unit or </a:t>
            </a:r>
            <a:r>
              <a:rPr lang="en-US" sz="28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quantum </a:t>
            </a: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of vibrational </a:t>
            </a:r>
            <a:r>
              <a:rPr lang="en-US" sz="28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mechanical energy, </a:t>
            </a: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just as a </a:t>
            </a:r>
            <a:r>
              <a:rPr lang="en-US" sz="28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photon is </a:t>
            </a: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 </a:t>
            </a:r>
            <a:r>
              <a:rPr lang="en-US" sz="28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quantum of</a:t>
            </a: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electromagnetic </a:t>
            </a: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or light energy.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415" y="908307"/>
            <a:ext cx="437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CONCEPT OF PHONONS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70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304800"/>
            <a:ext cx="3886200" cy="487362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of Phonons</a:t>
            </a:r>
          </a:p>
        </p:txBody>
      </p:sp>
      <p:pic>
        <p:nvPicPr>
          <p:cNvPr id="7172" name="Picture 4" descr="THERMAL PROPERTIES Heat Capacity - ppt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" b="10739"/>
          <a:stretch/>
        </p:blipFill>
        <p:spPr bwMode="auto">
          <a:xfrm>
            <a:off x="1808922" y="1148174"/>
            <a:ext cx="8469397" cy="5308046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  <a:extLst/>
        </p:spPr>
      </p:pic>
      <p:sp>
        <p:nvSpPr>
          <p:cNvPr id="3" name="Rectangle 2"/>
          <p:cNvSpPr/>
          <p:nvPr/>
        </p:nvSpPr>
        <p:spPr>
          <a:xfrm>
            <a:off x="4438014" y="6449009"/>
            <a:ext cx="16754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8</a:t>
            </a:r>
          </a:p>
        </p:txBody>
      </p:sp>
    </p:spTree>
    <p:extLst>
      <p:ext uri="{BB962C8B-B14F-4D97-AF65-F5344CB8AC3E}">
        <p14:creationId xmlns:p14="http://schemas.microsoft.com/office/powerpoint/2010/main" xmlns="" val="14646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95" y="1100560"/>
            <a:ext cx="1152838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Phonon: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photon is the smallest unit of light. Similarly, for sound, the smallest unit is called phonon. In a lattice structure, vibrations are created by atoms.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quantized,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lowest state energy of vibration is called phonon.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Atoms were considered as rigid, with atoms stuck in their lattice. In reality, atoms can be considered as simple harmonic oscillators. The harmonic oscillator has a ground state energy and an associated vibrational mode even at 0 ° K.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named phonons because at high energy levels long wavelength phonons give rise to sound. According to quantum mechanics, similar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have wave nature, waves must also have particle nature. So, phonon is also treated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quasi particle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Similar to particles, these waves can carry throughout the crystal, heat, energy and momentum.</a:t>
            </a:r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12874" y="5987532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8</a:t>
            </a:r>
          </a:p>
        </p:txBody>
      </p:sp>
    </p:spTree>
    <p:extLst>
      <p:ext uri="{BB962C8B-B14F-4D97-AF65-F5344CB8AC3E}">
        <p14:creationId xmlns:p14="http://schemas.microsoft.com/office/powerpoint/2010/main" xmlns="" val="33313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619" y="1325212"/>
            <a:ext cx="1133161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important application of phonons is in the field of superconductivity, where the electrical resistance of certain materials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becomes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zero near absolute zero.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ordinary crystals, there is a loss of energy as heat as the electrons collide with impurities. But in superconductors, at low temperatures, they tend to attract slightly because of phonons. Now the movement occur as a coherent group thus minimizing energy loss.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Phonons also have important application in detectors like Cryogenic Dark Matter Search, which aim to detect even the slightest vibration in a crystal lattice caused by even a single phonon.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12874" y="6323822"/>
            <a:ext cx="316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8</a:t>
            </a:r>
          </a:p>
        </p:txBody>
      </p:sp>
    </p:spTree>
    <p:extLst>
      <p:ext uri="{BB962C8B-B14F-4D97-AF65-F5344CB8AC3E}">
        <p14:creationId xmlns:p14="http://schemas.microsoft.com/office/powerpoint/2010/main" xmlns="" val="12866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9312" y="1518410"/>
            <a:ext cx="795337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12874" y="6323822"/>
            <a:ext cx="316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1743" y="570589"/>
            <a:ext cx="592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Comparison between Phonons and Photons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96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1" y="457201"/>
            <a:ext cx="4459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Concept of Brillouin zone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16689" y="1262130"/>
            <a:ext cx="113547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different Brillouin zones correspond to primitive cells of a different type that come up in the theory of electronic levels in a periodic potential.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Brillouin zone is considered as the Wigner-Seitz (WS) primitive cell in the reciprocal lattice. In other words, the first Brillouin zone is a geometrical construction to the WS primitive cell in the k-space.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direct lattice,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procedure of drawing a WS cell is as follows: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Draw lines to connect a given lattice points to all nearby lattice points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Draw lines to connect a given lattice points to all nearby lattice points.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ii) Draw new lines or plane at the mid point and normal to the lines in(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. 	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iii) The smallest volume enclosed in this way is the WS primitive cell.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12874" y="6218651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8</a:t>
            </a:r>
          </a:p>
        </p:txBody>
      </p:sp>
    </p:spTree>
    <p:extLst>
      <p:ext uri="{BB962C8B-B14F-4D97-AF65-F5344CB8AC3E}">
        <p14:creationId xmlns:p14="http://schemas.microsoft.com/office/powerpoint/2010/main" xmlns="" val="16725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12874" y="6218651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73" y="1739348"/>
            <a:ext cx="63627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0373" y="2688949"/>
            <a:ext cx="5683734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admin\Desktop\Untitled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5835" y="329648"/>
            <a:ext cx="4029075" cy="281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614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2354" y="834344"/>
            <a:ext cx="11042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Remarks: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The planes divide the Fourier space of the crystal into fragments as shown for a square lattice.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The central square is a primitive cell of the reciprocal lattice. It is a Wigner-Seitz cell of the reciprocal lattice (called the first Brillouin zone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The first Brillouin zone is the smallest volume entirely enclosed by the planes. </a:t>
            </a:r>
          </a:p>
        </p:txBody>
      </p:sp>
      <p:pic>
        <p:nvPicPr>
          <p:cNvPr id="111618" name="Picture 2" descr="C:\Users\admin\Desktop\Untitled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1" y="4343400"/>
            <a:ext cx="5019675" cy="18859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512874" y="6359324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18PYB103J Module-I Lecture 8</a:t>
            </a:r>
          </a:p>
        </p:txBody>
      </p:sp>
    </p:spTree>
    <p:extLst>
      <p:ext uri="{BB962C8B-B14F-4D97-AF65-F5344CB8AC3E}">
        <p14:creationId xmlns:p14="http://schemas.microsoft.com/office/powerpoint/2010/main" xmlns="" val="24534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7" ma:contentTypeDescription="Create a new document." ma:contentTypeScope="" ma:versionID="b7df9f81ce5664d8a147af2ed417116e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007b36324e81b2c6fed2d0b4d0499ef5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9AFD97-FEEF-497F-AD93-4969A7C2D3CC}"/>
</file>

<file path=customXml/itemProps2.xml><?xml version="1.0" encoding="utf-8"?>
<ds:datastoreItem xmlns:ds="http://schemas.openxmlformats.org/officeDocument/2006/customXml" ds:itemID="{AC457177-D020-4B99-90CF-6C19A9F6A21E}"/>
</file>

<file path=customXml/itemProps3.xml><?xml version="1.0" encoding="utf-8"?>
<ds:datastoreItem xmlns:ds="http://schemas.openxmlformats.org/officeDocument/2006/customXml" ds:itemID="{49A2FE79-1645-4FD1-AF30-AA31C3BF0450}"/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626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Slide 1</vt:lpstr>
      <vt:lpstr>Slide 2</vt:lpstr>
      <vt:lpstr>Concept of Phonons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vattikondala</dc:creator>
  <cp:lastModifiedBy>HP</cp:lastModifiedBy>
  <cp:revision>64</cp:revision>
  <dcterms:created xsi:type="dcterms:W3CDTF">2020-08-27T03:47:03Z</dcterms:created>
  <dcterms:modified xsi:type="dcterms:W3CDTF">2020-10-19T04:31:22Z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