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81" r:id="rId3"/>
    <p:sldId id="288" r:id="rId4"/>
    <p:sldId id="282" r:id="rId5"/>
    <p:sldId id="283" r:id="rId6"/>
    <p:sldId id="289" r:id="rId7"/>
    <p:sldId id="290" r:id="rId8"/>
    <p:sldId id="284" r:id="rId9"/>
    <p:sldId id="291" r:id="rId10"/>
    <p:sldId id="292" r:id="rId11"/>
    <p:sldId id="293"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01" autoAdjust="0"/>
    <p:restoredTop sz="94660"/>
  </p:normalViewPr>
  <p:slideViewPr>
    <p:cSldViewPr snapToGrid="0">
      <p:cViewPr varScale="1">
        <p:scale>
          <a:sx n="69" d="100"/>
          <a:sy n="69" d="100"/>
        </p:scale>
        <p:origin x="-1302"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53810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18347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58288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0311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49383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32403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640806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78792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44807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4434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889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0838A-4FF0-44A1-9DAC-06AA7A76E377}" type="datetimeFigureOut">
              <a:rPr lang="en-IN" smtClean="0">
                <a:solidFill>
                  <a:prstClr val="black">
                    <a:tint val="75000"/>
                  </a:prstClr>
                </a:solidFill>
              </a:rPr>
              <a:pPr/>
              <a:t>17-10-2020</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502595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3077"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470987-5A10-470D-B06A-5EF75BA6CBF6}" type="slidenum">
              <a:rPr lang="en-US" altLang="en-US" sz="1200" smtClean="0">
                <a:solidFill>
                  <a:srgbClr val="898989"/>
                </a:solidFill>
              </a:rPr>
              <a:pPr>
                <a:spcBef>
                  <a:spcPct val="0"/>
                </a:spcBef>
                <a:buFontTx/>
                <a:buNone/>
              </a:pPr>
              <a:t>1</a:t>
            </a:fld>
            <a:endParaRPr lang="en-US" altLang="en-US" sz="1200" smtClean="0">
              <a:solidFill>
                <a:srgbClr val="898989"/>
              </a:solidFill>
            </a:endParaRPr>
          </a:p>
        </p:txBody>
      </p:sp>
      <p:sp>
        <p:nvSpPr>
          <p:cNvPr id="7" name="Rectangle 9"/>
          <p:cNvSpPr>
            <a:spLocks noChangeArrowheads="1"/>
          </p:cNvSpPr>
          <p:nvPr/>
        </p:nvSpPr>
        <p:spPr bwMode="auto">
          <a:xfrm>
            <a:off x="268288" y="3003550"/>
            <a:ext cx="8639175" cy="1382430"/>
          </a:xfrm>
          <a:prstGeom prst="rect">
            <a:avLst/>
          </a:prstGeom>
          <a:solidFill>
            <a:srgbClr val="FF0000"/>
          </a:solidFill>
          <a:ln w="38100">
            <a:solidFill>
              <a:schemeClr val="accent1">
                <a:lumMod val="75000"/>
              </a:schemeClr>
            </a:solidFill>
          </a:ln>
          <a:effectLst/>
        </p:spPr>
        <p:txBody>
          <a:bodyPr lIns="90488" tIns="44450" rIns="90488" bIns="44450">
            <a:spAutoFit/>
          </a:bodyPr>
          <a:lstStyle/>
          <a:p>
            <a:pPr algn="ctr"/>
            <a:r>
              <a:rPr lang="en-US" sz="2800" b="1" dirty="0">
                <a:solidFill>
                  <a:schemeClr val="bg1"/>
                </a:solidFill>
                <a:latin typeface="Times New Roman" pitchFamily="18" charset="0"/>
                <a:cs typeface="Times New Roman" pitchFamily="18" charset="0"/>
              </a:rPr>
              <a:t>ENERGY BAND STRUCTURE OF  SEMICONDUCTOR </a:t>
            </a:r>
            <a:r>
              <a:rPr lang="en-US" sz="2800" b="1" dirty="0" smtClean="0">
                <a:solidFill>
                  <a:schemeClr val="bg1"/>
                </a:solidFill>
                <a:latin typeface="Times New Roman" pitchFamily="18" charset="0"/>
                <a:cs typeface="Times New Roman" pitchFamily="18" charset="0"/>
              </a:rPr>
              <a:t>&amp; </a:t>
            </a:r>
            <a:r>
              <a:rPr lang="en-US" sz="2800" b="1" dirty="0">
                <a:solidFill>
                  <a:schemeClr val="bg1"/>
                </a:solidFill>
                <a:latin typeface="Times New Roman" pitchFamily="18" charset="0"/>
                <a:cs typeface="Times New Roman" pitchFamily="18" charset="0"/>
              </a:rPr>
              <a:t>CONCEPTS OF EFFECTIVE MASS </a:t>
            </a:r>
          </a:p>
        </p:txBody>
      </p:sp>
      <p:sp>
        <p:nvSpPr>
          <p:cNvPr id="3079" name="TextBox 5"/>
          <p:cNvSpPr txBox="1">
            <a:spLocks noChangeArrowheads="1"/>
          </p:cNvSpPr>
          <p:nvPr/>
        </p:nvSpPr>
        <p:spPr bwMode="auto">
          <a:xfrm>
            <a:off x="8761413" y="7078663"/>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Times New Roman" panose="02020603050405020304" pitchFamily="18" charset="0"/>
                <a:cs typeface="Times New Roman" panose="02020603050405020304" pitchFamily="18" charset="0"/>
              </a:rPr>
              <a:t>                     18PYB103J Module-I Lecture-1</a:t>
            </a:r>
          </a:p>
        </p:txBody>
      </p:sp>
      <p:sp>
        <p:nvSpPr>
          <p:cNvPr id="3080" name="TextBox 5"/>
          <p:cNvSpPr txBox="1">
            <a:spLocks noChangeArrowheads="1"/>
          </p:cNvSpPr>
          <p:nvPr/>
        </p:nvSpPr>
        <p:spPr bwMode="auto">
          <a:xfrm>
            <a:off x="0" y="1477963"/>
            <a:ext cx="91440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solidFill>
                  <a:srgbClr val="000099"/>
                </a:solidFill>
                <a:latin typeface="Times New Roman" panose="02020603050405020304" pitchFamily="18" charset="0"/>
                <a:cs typeface="Times New Roman" panose="02020603050405020304" pitchFamily="18" charset="0"/>
              </a:rPr>
              <a:t>DEPARTMENT OF PHYSICS </a:t>
            </a:r>
          </a:p>
          <a:p>
            <a:pPr algn="ctr" eaLnBrk="1" hangingPunct="1">
              <a:spcBef>
                <a:spcPct val="0"/>
              </a:spcBef>
              <a:buFontTx/>
              <a:buNone/>
            </a:pPr>
            <a:r>
              <a:rPr lang="en-US" altLang="en-US" sz="1800" b="1" dirty="0">
                <a:solidFill>
                  <a:srgbClr val="000099"/>
                </a:solidFill>
                <a:latin typeface="Times New Roman" panose="02020603050405020304" pitchFamily="18" charset="0"/>
                <a:cs typeface="Times New Roman" panose="02020603050405020304" pitchFamily="18" charset="0"/>
              </a:rPr>
              <a:t>SRM INSTITUTE OF SCIENCE AND TECHNOLOGY</a:t>
            </a:r>
          </a:p>
          <a:p>
            <a:pPr algn="ctr" eaLnBrk="1" hangingPunct="1">
              <a:spcBef>
                <a:spcPct val="0"/>
              </a:spcBef>
              <a:buFontTx/>
              <a:buNone/>
            </a:pPr>
            <a:endParaRPr lang="en-US" altLang="en-US" sz="1600" b="1" dirty="0">
              <a:solidFill>
                <a:srgbClr val="000099"/>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18PY103J – Physics: Semiconductor Physics</a:t>
            </a:r>
          </a:p>
          <a:p>
            <a:pPr algn="ct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Module-I, </a:t>
            </a:r>
            <a:r>
              <a:rPr lang="en-US" altLang="en-US" sz="1800" b="1" dirty="0" smtClean="0">
                <a:latin typeface="Times New Roman" panose="02020603050405020304" pitchFamily="18" charset="0"/>
                <a:cs typeface="Times New Roman" panose="02020603050405020304" pitchFamily="18" charset="0"/>
              </a:rPr>
              <a:t>Lecture-9</a:t>
            </a:r>
            <a:endParaRPr lang="en-US" altLang="en-US" sz="1800" b="1"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200" b="1"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4494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151326" y="914400"/>
            <a:ext cx="8841348" cy="5601533"/>
          </a:xfrm>
          <a:prstGeom prst="rect">
            <a:avLst/>
          </a:prstGeom>
        </p:spPr>
        <p:txBody>
          <a:bodyPr wrap="square">
            <a:spAutoFit/>
          </a:bodyPr>
          <a:lstStyle/>
          <a:p>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effective mass of an electron in a </a:t>
            </a:r>
            <a:r>
              <a:rPr lang="en-US" sz="2200" dirty="0" smtClean="0">
                <a:solidFill>
                  <a:srgbClr val="000000"/>
                </a:solidFill>
                <a:latin typeface="Times New Roman" panose="02020603050405020304" pitchFamily="18" charset="0"/>
                <a:cs typeface="Times New Roman" panose="02020603050405020304" pitchFamily="18" charset="0"/>
              </a:rPr>
              <a:t>crystal can be related </a:t>
            </a:r>
            <a:r>
              <a:rPr lang="en-US" sz="2200" dirty="0">
                <a:solidFill>
                  <a:srgbClr val="000000"/>
                </a:solidFill>
                <a:latin typeface="Times New Roman" panose="02020603050405020304" pitchFamily="18" charset="0"/>
                <a:cs typeface="Times New Roman" panose="02020603050405020304" pitchFamily="18" charset="0"/>
              </a:rPr>
              <a:t>to the E versus </a:t>
            </a:r>
            <a:r>
              <a:rPr lang="en-US" sz="2200" dirty="0" smtClean="0">
                <a:solidFill>
                  <a:srgbClr val="000000"/>
                </a:solidFill>
                <a:latin typeface="Times New Roman" panose="02020603050405020304" pitchFamily="18" charset="0"/>
                <a:cs typeface="Times New Roman" panose="02020603050405020304" pitchFamily="18" charset="0"/>
              </a:rPr>
              <a:t>k curves. E-k curves of semiconductor material contains allowed </a:t>
            </a:r>
            <a:r>
              <a:rPr lang="en-US" sz="2200" dirty="0">
                <a:solidFill>
                  <a:srgbClr val="000000"/>
                </a:solidFill>
                <a:latin typeface="Times New Roman" panose="02020603050405020304" pitchFamily="18" charset="0"/>
                <a:cs typeface="Times New Roman" panose="02020603050405020304" pitchFamily="18" charset="0"/>
              </a:rPr>
              <a:t>energy bands that are almost empty of electrons and other </a:t>
            </a:r>
            <a:r>
              <a:rPr lang="en-US" sz="2200" dirty="0" smtClean="0">
                <a:solidFill>
                  <a:srgbClr val="000000"/>
                </a:solidFill>
                <a:latin typeface="Times New Roman" panose="02020603050405020304" pitchFamily="18" charset="0"/>
                <a:cs typeface="Times New Roman" panose="02020603050405020304" pitchFamily="18" charset="0"/>
              </a:rPr>
              <a:t>energy bands </a:t>
            </a:r>
            <a:r>
              <a:rPr lang="en-US" sz="2200" dirty="0">
                <a:solidFill>
                  <a:srgbClr val="000000"/>
                </a:solidFill>
                <a:latin typeface="Times New Roman" panose="02020603050405020304" pitchFamily="18" charset="0"/>
                <a:cs typeface="Times New Roman" panose="02020603050405020304" pitchFamily="18" charset="0"/>
              </a:rPr>
              <a:t>that are almost full of </a:t>
            </a:r>
            <a:r>
              <a:rPr lang="en-US" sz="2200" dirty="0" smtClean="0">
                <a:solidFill>
                  <a:srgbClr val="000000"/>
                </a:solidFill>
                <a:latin typeface="Times New Roman" panose="02020603050405020304" pitchFamily="18" charset="0"/>
                <a:cs typeface="Times New Roman" panose="02020603050405020304" pitchFamily="18" charset="0"/>
              </a:rPr>
              <a:t>electrons.</a:t>
            </a:r>
          </a:p>
          <a:p>
            <a:endParaRPr lang="en-US" sz="1200" dirty="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Recalling Equation, </a:t>
            </a:r>
            <a:r>
              <a:rPr lang="en-US" sz="2200" dirty="0">
                <a:solidFill>
                  <a:srgbClr val="000000"/>
                </a:solidFill>
                <a:latin typeface="Times New Roman" panose="02020603050405020304" pitchFamily="18" charset="0"/>
                <a:cs typeface="Times New Roman" panose="02020603050405020304" pitchFamily="18" charset="0"/>
              </a:rPr>
              <a:t>the energy and momentum are related </a:t>
            </a:r>
            <a:r>
              <a:rPr lang="en-US" sz="2200" dirty="0" smtClean="0">
                <a:solidFill>
                  <a:srgbClr val="000000"/>
                </a:solidFill>
                <a:latin typeface="Times New Roman" panose="02020603050405020304" pitchFamily="18" charset="0"/>
                <a:cs typeface="Times New Roman" panose="02020603050405020304" pitchFamily="18" charset="0"/>
              </a:rPr>
              <a:t>by</a:t>
            </a:r>
          </a:p>
          <a:p>
            <a:endParaRPr lang="en-US" sz="1200" dirty="0">
              <a:solidFill>
                <a:srgbClr val="000000"/>
              </a:solidFill>
              <a:latin typeface="Times New Roman" panose="02020603050405020304" pitchFamily="18" charset="0"/>
              <a:cs typeface="Times New Roman" panose="02020603050405020304" pitchFamily="18" charset="0"/>
            </a:endParaRPr>
          </a:p>
          <a:p>
            <a:pPr algn="ctr"/>
            <a:r>
              <a:rPr lang="en-US" sz="2200" b="1" i="1" dirty="0">
                <a:solidFill>
                  <a:srgbClr val="CC3300"/>
                </a:solidFill>
                <a:latin typeface="Times New Roman" panose="02020603050405020304" pitchFamily="18" charset="0"/>
                <a:cs typeface="Times New Roman" panose="02020603050405020304" pitchFamily="18" charset="0"/>
              </a:rPr>
              <a:t>E = p</a:t>
            </a:r>
            <a:r>
              <a:rPr lang="en-US" sz="2200" b="1" i="1" baseline="30000" dirty="0">
                <a:solidFill>
                  <a:srgbClr val="CC3300"/>
                </a:solidFill>
                <a:latin typeface="Times New Roman" panose="02020603050405020304" pitchFamily="18" charset="0"/>
                <a:cs typeface="Times New Roman" panose="02020603050405020304" pitchFamily="18" charset="0"/>
              </a:rPr>
              <a:t>2</a:t>
            </a:r>
            <a:r>
              <a:rPr lang="en-US" sz="2200" b="1" i="1" dirty="0">
                <a:solidFill>
                  <a:srgbClr val="CC3300"/>
                </a:solidFill>
                <a:latin typeface="Times New Roman" panose="02020603050405020304" pitchFamily="18" charset="0"/>
                <a:cs typeface="Times New Roman" panose="02020603050405020304" pitchFamily="18" charset="0"/>
              </a:rPr>
              <a:t>/2m = ħ</a:t>
            </a:r>
            <a:r>
              <a:rPr lang="en-US" sz="2200" b="1" i="1" baseline="30000" dirty="0">
                <a:solidFill>
                  <a:srgbClr val="CC3300"/>
                </a:solidFill>
                <a:latin typeface="Times New Roman" panose="02020603050405020304" pitchFamily="18" charset="0"/>
                <a:cs typeface="Times New Roman" panose="02020603050405020304" pitchFamily="18" charset="0"/>
              </a:rPr>
              <a:t>2</a:t>
            </a:r>
            <a:r>
              <a:rPr lang="en-US" sz="2200" b="1" i="1" dirty="0">
                <a:solidFill>
                  <a:srgbClr val="CC3300"/>
                </a:solidFill>
                <a:latin typeface="Times New Roman" panose="02020603050405020304" pitchFamily="18" charset="0"/>
                <a:cs typeface="Times New Roman" panose="02020603050405020304" pitchFamily="18" charset="0"/>
              </a:rPr>
              <a:t>k/2m (3)</a:t>
            </a:r>
          </a:p>
          <a:p>
            <a:endParaRPr lang="en-US" sz="1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where </a:t>
            </a:r>
            <a:r>
              <a:rPr lang="en-US" sz="2200" dirty="0">
                <a:solidFill>
                  <a:srgbClr val="000000"/>
                </a:solidFill>
                <a:latin typeface="Times New Roman" panose="02020603050405020304" pitchFamily="18" charset="0"/>
                <a:cs typeface="Times New Roman" panose="02020603050405020304" pitchFamily="18" charset="0"/>
              </a:rPr>
              <a:t>m is the mass of the electron. </a:t>
            </a:r>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momentum </a:t>
            </a:r>
            <a:r>
              <a:rPr lang="en-US" sz="2200" dirty="0" smtClean="0">
                <a:solidFill>
                  <a:srgbClr val="000000"/>
                </a:solidFill>
                <a:latin typeface="Times New Roman" panose="02020603050405020304" pitchFamily="18" charset="0"/>
                <a:cs typeface="Times New Roman" panose="02020603050405020304" pitchFamily="18" charset="0"/>
              </a:rPr>
              <a:t>p and </a:t>
            </a:r>
            <a:r>
              <a:rPr lang="en-US" sz="2200" dirty="0">
                <a:solidFill>
                  <a:srgbClr val="000000"/>
                </a:solidFill>
                <a:latin typeface="Times New Roman" panose="02020603050405020304" pitchFamily="18" charset="0"/>
                <a:cs typeface="Times New Roman" panose="02020603050405020304" pitchFamily="18" charset="0"/>
              </a:rPr>
              <a:t>wave number k are related by </a:t>
            </a:r>
            <a:r>
              <a:rPr lang="en-US" sz="2200" dirty="0" smtClean="0">
                <a:solidFill>
                  <a:srgbClr val="000000"/>
                </a:solidFill>
                <a:latin typeface="Times New Roman" panose="02020603050405020304" pitchFamily="18" charset="0"/>
                <a:cs typeface="Times New Roman" panose="02020603050405020304" pitchFamily="18" charset="0"/>
              </a:rPr>
              <a:t>p=</a:t>
            </a:r>
            <a:r>
              <a:rPr lang="en-US" sz="2200" dirty="0" err="1" smtClean="0">
                <a:solidFill>
                  <a:srgbClr val="000000"/>
                </a:solidFill>
                <a:latin typeface="Times New Roman" panose="02020603050405020304" pitchFamily="18" charset="0"/>
                <a:cs typeface="Times New Roman" panose="02020603050405020304" pitchFamily="18" charset="0"/>
              </a:rPr>
              <a:t>ħk</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anose="02020603050405020304" pitchFamily="18" charset="0"/>
                <a:cs typeface="Times New Roman" panose="02020603050405020304" pitchFamily="18" charset="0"/>
              </a:rPr>
              <a:t>Taking </a:t>
            </a:r>
            <a:r>
              <a:rPr lang="en-US" sz="2200" dirty="0">
                <a:solidFill>
                  <a:srgbClr val="000000"/>
                </a:solidFill>
                <a:latin typeface="Times New Roman" panose="02020603050405020304" pitchFamily="18" charset="0"/>
                <a:cs typeface="Times New Roman" panose="02020603050405020304" pitchFamily="18" charset="0"/>
              </a:rPr>
              <a:t>the derivative of Equation (</a:t>
            </a:r>
            <a:r>
              <a:rPr lang="en-US" sz="2200" dirty="0" smtClean="0">
                <a:solidFill>
                  <a:srgbClr val="000000"/>
                </a:solidFill>
                <a:latin typeface="Times New Roman" panose="02020603050405020304" pitchFamily="18" charset="0"/>
                <a:cs typeface="Times New Roman" panose="02020603050405020304" pitchFamily="18" charset="0"/>
              </a:rPr>
              <a:t>3) </a:t>
            </a:r>
            <a:r>
              <a:rPr lang="en-US" sz="2200" dirty="0">
                <a:solidFill>
                  <a:srgbClr val="000000"/>
                </a:solidFill>
                <a:latin typeface="Times New Roman" panose="02020603050405020304" pitchFamily="18" charset="0"/>
                <a:cs typeface="Times New Roman" panose="02020603050405020304" pitchFamily="18" charset="0"/>
              </a:rPr>
              <a:t>with respect to </a:t>
            </a:r>
            <a:r>
              <a:rPr lang="en-US" sz="2200" dirty="0" smtClean="0">
                <a:solidFill>
                  <a:srgbClr val="000000"/>
                </a:solidFill>
                <a:latin typeface="Times New Roman" panose="02020603050405020304" pitchFamily="18" charset="0"/>
                <a:cs typeface="Times New Roman" panose="02020603050405020304" pitchFamily="18" charset="0"/>
              </a:rPr>
              <a:t>k,</a:t>
            </a:r>
          </a:p>
          <a:p>
            <a:pPr algn="ctr"/>
            <a:r>
              <a:rPr lang="en-US" sz="2200" b="1" i="1" dirty="0" err="1" smtClean="0">
                <a:solidFill>
                  <a:srgbClr val="CC3300"/>
                </a:solidFill>
                <a:latin typeface="Times New Roman" panose="02020603050405020304" pitchFamily="18" charset="0"/>
                <a:cs typeface="Times New Roman" panose="02020603050405020304" pitchFamily="18" charset="0"/>
              </a:rPr>
              <a:t>dE</a:t>
            </a:r>
            <a:r>
              <a:rPr lang="en-US" sz="2200" b="1" i="1" dirty="0" smtClean="0">
                <a:solidFill>
                  <a:srgbClr val="CC3300"/>
                </a:solidFill>
                <a:latin typeface="Times New Roman" panose="02020603050405020304" pitchFamily="18" charset="0"/>
                <a:cs typeface="Times New Roman" panose="02020603050405020304" pitchFamily="18" charset="0"/>
              </a:rPr>
              <a:t>/</a:t>
            </a:r>
            <a:r>
              <a:rPr lang="en-US" sz="2200" b="1" i="1" dirty="0" err="1" smtClean="0">
                <a:solidFill>
                  <a:srgbClr val="CC3300"/>
                </a:solidFill>
                <a:latin typeface="Times New Roman" panose="02020603050405020304" pitchFamily="18" charset="0"/>
                <a:cs typeface="Times New Roman" panose="02020603050405020304" pitchFamily="18" charset="0"/>
              </a:rPr>
              <a:t>dk</a:t>
            </a:r>
            <a:r>
              <a:rPr lang="en-US" sz="2200" b="1" i="1" dirty="0" smtClean="0">
                <a:solidFill>
                  <a:srgbClr val="CC3300"/>
                </a:solidFill>
                <a:latin typeface="Times New Roman" panose="02020603050405020304" pitchFamily="18" charset="0"/>
                <a:cs typeface="Times New Roman" panose="02020603050405020304" pitchFamily="18" charset="0"/>
              </a:rPr>
              <a:t> = ħ</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k/m = </a:t>
            </a:r>
            <a:r>
              <a:rPr lang="en-US" sz="2200" b="1" i="1" dirty="0" err="1" smtClean="0">
                <a:solidFill>
                  <a:srgbClr val="CC3300"/>
                </a:solidFill>
                <a:latin typeface="Times New Roman" panose="02020603050405020304" pitchFamily="18" charset="0"/>
                <a:cs typeface="Times New Roman" panose="02020603050405020304" pitchFamily="18" charset="0"/>
              </a:rPr>
              <a:t>ħp</a:t>
            </a:r>
            <a:r>
              <a:rPr lang="en-US" sz="2200" b="1" i="1" dirty="0" smtClean="0">
                <a:solidFill>
                  <a:srgbClr val="CC3300"/>
                </a:solidFill>
                <a:latin typeface="Times New Roman" panose="02020603050405020304" pitchFamily="18" charset="0"/>
                <a:cs typeface="Times New Roman" panose="02020603050405020304" pitchFamily="18" charset="0"/>
              </a:rPr>
              <a:t>/m (4)</a:t>
            </a:r>
          </a:p>
          <a:p>
            <a:endParaRPr lang="en-US" sz="1200" b="1" i="1" dirty="0" smtClean="0">
              <a:solidFill>
                <a:srgbClr val="CC3300"/>
              </a:solidFill>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Relating </a:t>
            </a:r>
            <a:r>
              <a:rPr lang="en-US" sz="2200" dirty="0">
                <a:latin typeface="Times New Roman" panose="02020603050405020304" pitchFamily="18" charset="0"/>
                <a:cs typeface="Times New Roman" panose="02020603050405020304" pitchFamily="18" charset="0"/>
              </a:rPr>
              <a:t>momentum to velocity, Equation </a:t>
            </a:r>
            <a:r>
              <a:rPr lang="en-US" sz="2200" dirty="0" smtClean="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can be written </a:t>
            </a:r>
            <a:r>
              <a:rPr lang="en-US" sz="2200" dirty="0" smtClean="0">
                <a:latin typeface="Times New Roman" panose="02020603050405020304" pitchFamily="18" charset="0"/>
                <a:cs typeface="Times New Roman" panose="02020603050405020304" pitchFamily="18" charset="0"/>
              </a:rPr>
              <a:t>as</a:t>
            </a:r>
          </a:p>
          <a:p>
            <a:endParaRPr lang="en-US" sz="1200" dirty="0" smtClean="0">
              <a:latin typeface="Times New Roman" panose="02020603050405020304" pitchFamily="18" charset="0"/>
              <a:cs typeface="Times New Roman" panose="02020603050405020304" pitchFamily="18" charset="0"/>
            </a:endParaRPr>
          </a:p>
          <a:p>
            <a:pPr algn="ctr"/>
            <a:r>
              <a:rPr lang="en-US" sz="2200" b="1" i="1" dirty="0" smtClean="0">
                <a:solidFill>
                  <a:srgbClr val="CC3300"/>
                </a:solidFill>
                <a:latin typeface="Times New Roman" panose="02020603050405020304" pitchFamily="18" charset="0"/>
                <a:cs typeface="Times New Roman" panose="02020603050405020304" pitchFamily="18" charset="0"/>
              </a:rPr>
              <a:t>(1/</a:t>
            </a:r>
            <a:r>
              <a:rPr lang="en-US" sz="2200" b="1" i="1" dirty="0">
                <a:solidFill>
                  <a:srgbClr val="CC3300"/>
                </a:solidFill>
                <a:latin typeface="Times New Roman" panose="02020603050405020304" pitchFamily="18" charset="0"/>
                <a:cs typeface="Times New Roman" panose="02020603050405020304" pitchFamily="18" charset="0"/>
              </a:rPr>
              <a:t>ħ</a:t>
            </a:r>
            <a:r>
              <a:rPr lang="en-US" sz="2200" b="1" i="1" dirty="0" smtClean="0">
                <a:solidFill>
                  <a:srgbClr val="CC3300"/>
                </a:solidFill>
                <a:latin typeface="Times New Roman" panose="02020603050405020304" pitchFamily="18" charset="0"/>
                <a:cs typeface="Times New Roman" panose="02020603050405020304" pitchFamily="18" charset="0"/>
              </a:rPr>
              <a:t>)(</a:t>
            </a:r>
            <a:r>
              <a:rPr lang="en-US" sz="2200" b="1" i="1" dirty="0" err="1" smtClean="0">
                <a:solidFill>
                  <a:srgbClr val="CC3300"/>
                </a:solidFill>
                <a:latin typeface="Times New Roman" panose="02020603050405020304" pitchFamily="18" charset="0"/>
                <a:cs typeface="Times New Roman" panose="02020603050405020304" pitchFamily="18" charset="0"/>
              </a:rPr>
              <a:t>dE</a:t>
            </a:r>
            <a:r>
              <a:rPr lang="en-US" sz="2200" b="1" i="1" dirty="0" smtClean="0">
                <a:solidFill>
                  <a:srgbClr val="CC3300"/>
                </a:solidFill>
                <a:latin typeface="Times New Roman" panose="02020603050405020304" pitchFamily="18" charset="0"/>
                <a:cs typeface="Times New Roman" panose="02020603050405020304" pitchFamily="18" charset="0"/>
              </a:rPr>
              <a:t>/</a:t>
            </a:r>
            <a:r>
              <a:rPr lang="en-US" sz="2200" b="1" i="1" dirty="0" err="1" smtClean="0">
                <a:solidFill>
                  <a:srgbClr val="CC3300"/>
                </a:solidFill>
                <a:latin typeface="Times New Roman" panose="02020603050405020304" pitchFamily="18" charset="0"/>
                <a:cs typeface="Times New Roman" panose="02020603050405020304" pitchFamily="18" charset="0"/>
              </a:rPr>
              <a:t>dk</a:t>
            </a:r>
            <a:r>
              <a:rPr lang="en-US" sz="2200" b="1" i="1" dirty="0" smtClean="0">
                <a:solidFill>
                  <a:srgbClr val="CC3300"/>
                </a:solidFill>
                <a:latin typeface="Times New Roman" panose="02020603050405020304" pitchFamily="18" charset="0"/>
                <a:cs typeface="Times New Roman" panose="02020603050405020304" pitchFamily="18" charset="0"/>
              </a:rPr>
              <a:t> )= p/m = v (5)</a:t>
            </a:r>
          </a:p>
          <a:p>
            <a:endParaRPr lang="en-US" sz="1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where </a:t>
            </a:r>
            <a:r>
              <a:rPr lang="en-US" sz="2200" dirty="0">
                <a:latin typeface="Times New Roman" panose="02020603050405020304" pitchFamily="18" charset="0"/>
                <a:cs typeface="Times New Roman" panose="02020603050405020304" pitchFamily="18" charset="0"/>
              </a:rPr>
              <a:t>v is the velocity of the particle. The </a:t>
            </a:r>
            <a:r>
              <a:rPr lang="en-US" sz="2200" dirty="0" smtClean="0">
                <a:latin typeface="Times New Roman" panose="02020603050405020304" pitchFamily="18" charset="0"/>
                <a:cs typeface="Times New Roman" panose="02020603050405020304" pitchFamily="18" charset="0"/>
              </a:rPr>
              <a:t>first </a:t>
            </a:r>
            <a:r>
              <a:rPr lang="en-US" sz="2200" dirty="0">
                <a:latin typeface="Times New Roman" panose="02020603050405020304" pitchFamily="18" charset="0"/>
                <a:cs typeface="Times New Roman" panose="02020603050405020304" pitchFamily="18" charset="0"/>
              </a:rPr>
              <a:t>derivative of E with respect to k </a:t>
            </a:r>
            <a:r>
              <a:rPr lang="en-US" sz="2200" dirty="0" smtClean="0">
                <a:latin typeface="Times New Roman" panose="02020603050405020304" pitchFamily="18" charset="0"/>
                <a:cs typeface="Times New Roman" panose="02020603050405020304" pitchFamily="18" charset="0"/>
              </a:rPr>
              <a:t>is related </a:t>
            </a:r>
            <a:r>
              <a:rPr lang="en-US" sz="2200" dirty="0">
                <a:latin typeface="Times New Roman" panose="02020603050405020304" pitchFamily="18" charset="0"/>
                <a:cs typeface="Times New Roman" panose="02020603050405020304" pitchFamily="18" charset="0"/>
              </a:rPr>
              <a:t>to the velocity of the particle</a:t>
            </a:r>
            <a:r>
              <a:rPr lang="en-US" sz="2200" dirty="0" smtClean="0">
                <a:latin typeface="Times New Roman" panose="02020603050405020304" pitchFamily="18" charset="0"/>
                <a:cs typeface="Times New Roman" panose="02020603050405020304" pitchFamily="18" charset="0"/>
              </a:rPr>
              <a:t>.</a:t>
            </a: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872791" y="60744"/>
            <a:ext cx="382341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Effective Mass</a:t>
            </a:r>
          </a:p>
        </p:txBody>
      </p:sp>
    </p:spTree>
    <p:extLst>
      <p:ext uri="{BB962C8B-B14F-4D97-AF65-F5344CB8AC3E}">
        <p14:creationId xmlns:p14="http://schemas.microsoft.com/office/powerpoint/2010/main" xmlns="" val="2935137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151326" y="914400"/>
            <a:ext cx="8841348" cy="5878532"/>
          </a:xfrm>
          <a:prstGeom prst="rect">
            <a:avLst/>
          </a:prstGeom>
        </p:spPr>
        <p:txBody>
          <a:bodyPr wrap="square">
            <a:spAutoFit/>
          </a:bodyPr>
          <a:lstStyle/>
          <a:p>
            <a:r>
              <a:rPr lang="en-US" sz="2200" dirty="0">
                <a:solidFill>
                  <a:srgbClr val="000000"/>
                </a:solidFill>
                <a:latin typeface="Times New Roman" panose="02020603050405020304" pitchFamily="18" charset="0"/>
                <a:cs typeface="Times New Roman" panose="02020603050405020304" pitchFamily="18" charset="0"/>
              </a:rPr>
              <a:t>If we now take the second derivative of E with respect to k, we </a:t>
            </a:r>
            <a:r>
              <a:rPr lang="en-US" sz="2200" dirty="0" smtClean="0">
                <a:solidFill>
                  <a:srgbClr val="000000"/>
                </a:solidFill>
                <a:latin typeface="Times New Roman" panose="02020603050405020304" pitchFamily="18" charset="0"/>
                <a:cs typeface="Times New Roman" panose="02020603050405020304" pitchFamily="18" charset="0"/>
              </a:rPr>
              <a:t>have</a:t>
            </a:r>
          </a:p>
          <a:p>
            <a:endParaRPr lang="en-US" sz="1200" dirty="0" smtClean="0">
              <a:solidFill>
                <a:srgbClr val="000000"/>
              </a:solidFill>
              <a:latin typeface="Times New Roman" panose="02020603050405020304" pitchFamily="18" charset="0"/>
              <a:cs typeface="Times New Roman" panose="02020603050405020304" pitchFamily="18" charset="0"/>
            </a:endParaRPr>
          </a:p>
          <a:p>
            <a:pPr algn="ctr"/>
            <a:r>
              <a:rPr lang="en-US" sz="2200" b="1" i="1" dirty="0" smtClean="0">
                <a:solidFill>
                  <a:srgbClr val="CC3300"/>
                </a:solidFill>
                <a:latin typeface="Times New Roman" panose="02020603050405020304" pitchFamily="18" charset="0"/>
                <a:cs typeface="Times New Roman" panose="02020603050405020304" pitchFamily="18" charset="0"/>
              </a:rPr>
              <a:t>d</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E/dk</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 </a:t>
            </a:r>
            <a:r>
              <a:rPr lang="en-US" sz="2200" b="1" i="1" dirty="0">
                <a:solidFill>
                  <a:srgbClr val="CC3300"/>
                </a:solidFill>
                <a:latin typeface="Times New Roman" panose="02020603050405020304" pitchFamily="18" charset="0"/>
                <a:cs typeface="Times New Roman" panose="02020603050405020304" pitchFamily="18" charset="0"/>
              </a:rPr>
              <a:t>= </a:t>
            </a:r>
            <a:r>
              <a:rPr lang="en-US" sz="2200" b="1" i="1" dirty="0" smtClean="0">
                <a:solidFill>
                  <a:srgbClr val="CC3300"/>
                </a:solidFill>
                <a:latin typeface="Times New Roman" panose="02020603050405020304" pitchFamily="18" charset="0"/>
                <a:cs typeface="Times New Roman" panose="02020603050405020304" pitchFamily="18" charset="0"/>
              </a:rPr>
              <a:t>ħ</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/m (6)</a:t>
            </a:r>
            <a:endParaRPr lang="en-US" sz="2200" b="1" i="1" dirty="0">
              <a:solidFill>
                <a:srgbClr val="CC3300"/>
              </a:solidFill>
              <a:latin typeface="Times New Roman" panose="02020603050405020304" pitchFamily="18" charset="0"/>
              <a:cs typeface="Times New Roman" panose="02020603050405020304" pitchFamily="18" charset="0"/>
            </a:endParaRPr>
          </a:p>
          <a:p>
            <a:endParaRPr lang="en-US" sz="1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Equation (</a:t>
            </a:r>
            <a:r>
              <a:rPr lang="en-US" sz="2200" dirty="0">
                <a:solidFill>
                  <a:srgbClr val="000000"/>
                </a:solidFill>
                <a:latin typeface="Times New Roman" panose="02020603050405020304" pitchFamily="18" charset="0"/>
                <a:cs typeface="Times New Roman" panose="02020603050405020304" pitchFamily="18" charset="0"/>
              </a:rPr>
              <a:t>6</a:t>
            </a:r>
            <a:r>
              <a:rPr lang="en-US" sz="2200" dirty="0" smtClean="0">
                <a:solidFill>
                  <a:srgbClr val="000000"/>
                </a:solidFill>
                <a:latin typeface="Times New Roman" panose="02020603050405020304" pitchFamily="18" charset="0"/>
                <a:cs typeface="Times New Roman" panose="02020603050405020304" pitchFamily="18" charset="0"/>
              </a:rPr>
              <a:t>) can be rewritten as</a:t>
            </a:r>
          </a:p>
          <a:p>
            <a:endParaRPr lang="en-US" sz="1200" b="1" i="1" dirty="0" smtClean="0">
              <a:solidFill>
                <a:srgbClr val="CC3300"/>
              </a:solidFill>
              <a:latin typeface="Times New Roman" panose="02020603050405020304" pitchFamily="18" charset="0"/>
              <a:cs typeface="Times New Roman" panose="02020603050405020304" pitchFamily="18" charset="0"/>
            </a:endParaRPr>
          </a:p>
          <a:p>
            <a:pPr algn="ctr"/>
            <a:r>
              <a:rPr lang="en-US" sz="2200" b="1" i="1" dirty="0" smtClean="0">
                <a:solidFill>
                  <a:srgbClr val="CC3300"/>
                </a:solidFill>
                <a:latin typeface="Times New Roman" panose="02020603050405020304" pitchFamily="18" charset="0"/>
                <a:cs typeface="Times New Roman" panose="02020603050405020304" pitchFamily="18" charset="0"/>
              </a:rPr>
              <a:t>(1/</a:t>
            </a:r>
            <a:r>
              <a:rPr lang="en-US" sz="2200" b="1" i="1" dirty="0">
                <a:solidFill>
                  <a:srgbClr val="CC3300"/>
                </a:solidFill>
                <a:latin typeface="Times New Roman" panose="02020603050405020304" pitchFamily="18" charset="0"/>
                <a:cs typeface="Times New Roman" panose="02020603050405020304" pitchFamily="18" charset="0"/>
              </a:rPr>
              <a:t>ħ</a:t>
            </a:r>
            <a:r>
              <a:rPr lang="en-US" sz="2200" b="1" i="1" baseline="30000" dirty="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)d</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E/dk</a:t>
            </a:r>
            <a:r>
              <a:rPr lang="en-US" sz="2200" b="1" i="1" baseline="30000" dirty="0" smtClean="0">
                <a:solidFill>
                  <a:srgbClr val="CC3300"/>
                </a:solidFill>
                <a:latin typeface="Times New Roman" panose="02020603050405020304" pitchFamily="18" charset="0"/>
                <a:cs typeface="Times New Roman" panose="02020603050405020304" pitchFamily="18" charset="0"/>
              </a:rPr>
              <a:t>2</a:t>
            </a:r>
            <a:r>
              <a:rPr lang="en-US" sz="2200" b="1" i="1" dirty="0" smtClean="0">
                <a:solidFill>
                  <a:srgbClr val="CC3300"/>
                </a:solidFill>
                <a:latin typeface="Times New Roman" panose="02020603050405020304" pitchFamily="18" charset="0"/>
                <a:cs typeface="Times New Roman" panose="02020603050405020304" pitchFamily="18" charset="0"/>
              </a:rPr>
              <a:t> = 1/</a:t>
            </a:r>
            <a:r>
              <a:rPr lang="en-US" sz="2200" b="1" i="1" dirty="0">
                <a:solidFill>
                  <a:srgbClr val="CC3300"/>
                </a:solidFill>
                <a:latin typeface="Times New Roman" panose="02020603050405020304" pitchFamily="18" charset="0"/>
                <a:cs typeface="Times New Roman" panose="02020603050405020304" pitchFamily="18" charset="0"/>
              </a:rPr>
              <a:t>m* </a:t>
            </a:r>
            <a:r>
              <a:rPr lang="en-US" sz="2200" b="1" i="1" dirty="0" smtClean="0">
                <a:solidFill>
                  <a:srgbClr val="CC3300"/>
                </a:solidFill>
                <a:latin typeface="Times New Roman" panose="02020603050405020304" pitchFamily="18" charset="0"/>
                <a:cs typeface="Times New Roman" panose="02020603050405020304" pitchFamily="18" charset="0"/>
              </a:rPr>
              <a:t>(7)</a:t>
            </a:r>
            <a:endParaRPr lang="en-US" sz="2200" b="1" i="1" dirty="0">
              <a:solidFill>
                <a:srgbClr val="CC3300"/>
              </a:solidFill>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second derivative of </a:t>
            </a:r>
            <a:r>
              <a:rPr lang="en-US" sz="2400"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with respect to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is inversely proportional to the </a:t>
            </a:r>
            <a:r>
              <a:rPr lang="en-US" sz="2400" dirty="0" smtClean="0">
                <a:latin typeface="Times New Roman" panose="02020603050405020304" pitchFamily="18" charset="0"/>
                <a:cs typeface="Times New Roman" panose="02020603050405020304" pitchFamily="18" charset="0"/>
              </a:rPr>
              <a:t>mass of </a:t>
            </a:r>
            <a:r>
              <a:rPr lang="en-US" sz="2400" dirty="0">
                <a:latin typeface="Times New Roman" panose="02020603050405020304" pitchFamily="18" charset="0"/>
                <a:cs typeface="Times New Roman" panose="02020603050405020304" pitchFamily="18" charset="0"/>
              </a:rPr>
              <a:t>the particle.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the case of a free electron, the mass is a constant (</a:t>
            </a:r>
            <a:r>
              <a:rPr lang="en-US" sz="2400" dirty="0" smtClean="0">
                <a:latin typeface="Times New Roman" panose="02020603050405020304" pitchFamily="18" charset="0"/>
                <a:cs typeface="Times New Roman" panose="02020603050405020304" pitchFamily="18" charset="0"/>
              </a:rPr>
              <a:t>non relativistic effect</a:t>
            </a:r>
            <a:r>
              <a:rPr lang="en-US" sz="2400" dirty="0">
                <a:latin typeface="Times New Roman" panose="02020603050405020304" pitchFamily="18" charset="0"/>
                <a:cs typeface="Times New Roman" panose="02020603050405020304" pitchFamily="18" charset="0"/>
              </a:rPr>
              <a:t>), so the second derivative function is a constant</a:t>
            </a:r>
            <a:r>
              <a:rPr lang="en-US" sz="2400" dirty="0" smtClean="0">
                <a:latin typeface="Times New Roman" panose="02020603050405020304" pitchFamily="18" charset="0"/>
                <a:cs typeface="Times New Roman" panose="02020603050405020304" pitchFamily="18" charset="0"/>
              </a:rPr>
              <a:t>.</a:t>
            </a:r>
          </a:p>
          <a:p>
            <a:endParaRPr lang="en-US" sz="1200" dirty="0">
              <a:solidFill>
                <a:srgbClr val="0000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If we apply an electric fi </a:t>
            </a:r>
            <a:r>
              <a:rPr lang="en-US" sz="2200" dirty="0" err="1">
                <a:solidFill>
                  <a:srgbClr val="000000"/>
                </a:solidFill>
                <a:latin typeface="Times New Roman" panose="02020603050405020304" pitchFamily="18" charset="0"/>
                <a:cs typeface="Times New Roman" panose="02020603050405020304" pitchFamily="18" charset="0"/>
              </a:rPr>
              <a:t>eld</a:t>
            </a:r>
            <a:r>
              <a:rPr lang="en-US" sz="2200" dirty="0">
                <a:solidFill>
                  <a:srgbClr val="000000"/>
                </a:solidFill>
                <a:latin typeface="Times New Roman" panose="02020603050405020304" pitchFamily="18" charset="0"/>
                <a:cs typeface="Times New Roman" panose="02020603050405020304" pitchFamily="18" charset="0"/>
              </a:rPr>
              <a:t> to the free electron and use Newton’s classical </a:t>
            </a:r>
            <a:r>
              <a:rPr lang="en-US" sz="2200" dirty="0" smtClean="0">
                <a:solidFill>
                  <a:srgbClr val="000000"/>
                </a:solidFill>
                <a:latin typeface="Times New Roman" panose="02020603050405020304" pitchFamily="18" charset="0"/>
                <a:cs typeface="Times New Roman" panose="02020603050405020304" pitchFamily="18" charset="0"/>
              </a:rPr>
              <a:t>equation of </a:t>
            </a:r>
            <a:r>
              <a:rPr lang="en-US" sz="2200" dirty="0">
                <a:solidFill>
                  <a:srgbClr val="000000"/>
                </a:solidFill>
                <a:latin typeface="Times New Roman" panose="02020603050405020304" pitchFamily="18" charset="0"/>
                <a:cs typeface="Times New Roman" panose="02020603050405020304" pitchFamily="18" charset="0"/>
              </a:rPr>
              <a:t>motion, </a:t>
            </a:r>
            <a:r>
              <a:rPr lang="en-US" sz="2200" dirty="0" smtClean="0">
                <a:solidFill>
                  <a:srgbClr val="000000"/>
                </a:solidFill>
                <a:latin typeface="Times New Roman" panose="02020603050405020304" pitchFamily="18" charset="0"/>
                <a:cs typeface="Times New Roman" panose="02020603050405020304" pitchFamily="18" charset="0"/>
              </a:rPr>
              <a:t>then</a:t>
            </a:r>
            <a:endParaRPr lang="en-US" sz="2200" dirty="0">
              <a:solidFill>
                <a:srgbClr val="000000"/>
              </a:solidFill>
              <a:latin typeface="Times New Roman" panose="02020603050405020304" pitchFamily="18" charset="0"/>
              <a:cs typeface="Times New Roman" panose="02020603050405020304" pitchFamily="18" charset="0"/>
            </a:endParaRPr>
          </a:p>
          <a:p>
            <a:pPr algn="ctr"/>
            <a:r>
              <a:rPr lang="en-US" sz="2200" b="1" i="1" dirty="0" err="1" smtClean="0">
                <a:solidFill>
                  <a:srgbClr val="CC3300"/>
                </a:solidFill>
                <a:latin typeface="Times New Roman" panose="02020603050405020304" pitchFamily="18" charset="0"/>
                <a:cs typeface="Times New Roman" panose="02020603050405020304" pitchFamily="18" charset="0"/>
              </a:rPr>
              <a:t>F</a:t>
            </a:r>
            <a:r>
              <a:rPr lang="en-US" sz="2200" b="1" i="1" baseline="-25000" dirty="0" err="1" smtClean="0">
                <a:solidFill>
                  <a:srgbClr val="CC3300"/>
                </a:solidFill>
                <a:latin typeface="Times New Roman" panose="02020603050405020304" pitchFamily="18" charset="0"/>
                <a:cs typeface="Times New Roman" panose="02020603050405020304" pitchFamily="18" charset="0"/>
              </a:rPr>
              <a:t>ext</a:t>
            </a:r>
            <a:r>
              <a:rPr lang="en-US" sz="2200" b="1" i="1" dirty="0" smtClean="0">
                <a:solidFill>
                  <a:srgbClr val="CC3300"/>
                </a:solidFill>
                <a:latin typeface="Times New Roman" panose="02020603050405020304" pitchFamily="18" charset="0"/>
                <a:cs typeface="Times New Roman" panose="02020603050405020304" pitchFamily="18" charset="0"/>
              </a:rPr>
              <a:t> </a:t>
            </a:r>
            <a:r>
              <a:rPr lang="en-US" sz="2200" b="1" i="1" dirty="0">
                <a:solidFill>
                  <a:srgbClr val="CC3300"/>
                </a:solidFill>
                <a:latin typeface="Times New Roman" panose="02020603050405020304" pitchFamily="18" charset="0"/>
                <a:cs typeface="Times New Roman" panose="02020603050405020304" pitchFamily="18" charset="0"/>
              </a:rPr>
              <a:t>= </a:t>
            </a:r>
            <a:r>
              <a:rPr lang="en-US" sz="2200" b="1" i="1" dirty="0" smtClean="0">
                <a:solidFill>
                  <a:srgbClr val="CC3300"/>
                </a:solidFill>
                <a:latin typeface="Times New Roman" panose="02020603050405020304" pitchFamily="18" charset="0"/>
                <a:cs typeface="Times New Roman" panose="02020603050405020304" pitchFamily="18" charset="0"/>
              </a:rPr>
              <a:t>m* a </a:t>
            </a:r>
            <a:r>
              <a:rPr lang="en-US" sz="2200" b="1" i="1" dirty="0">
                <a:solidFill>
                  <a:srgbClr val="CC3300"/>
                </a:solidFill>
                <a:latin typeface="Times New Roman" panose="02020603050405020304" pitchFamily="18" charset="0"/>
                <a:cs typeface="Times New Roman" panose="02020603050405020304" pitchFamily="18" charset="0"/>
              </a:rPr>
              <a:t>= </a:t>
            </a:r>
            <a:r>
              <a:rPr lang="en-US" sz="2200" b="1" i="1" dirty="0" err="1">
                <a:solidFill>
                  <a:srgbClr val="CC3300"/>
                </a:solidFill>
                <a:latin typeface="Times New Roman" panose="02020603050405020304" pitchFamily="18" charset="0"/>
                <a:cs typeface="Times New Roman" panose="02020603050405020304" pitchFamily="18" charset="0"/>
              </a:rPr>
              <a:t>eE</a:t>
            </a:r>
            <a:r>
              <a:rPr lang="en-US" sz="2200" b="1" i="1" dirty="0">
                <a:solidFill>
                  <a:srgbClr val="CC3300"/>
                </a:solidFill>
                <a:latin typeface="Times New Roman" panose="02020603050405020304" pitchFamily="18" charset="0"/>
                <a:cs typeface="Times New Roman" panose="02020603050405020304" pitchFamily="18" charset="0"/>
              </a:rPr>
              <a:t> </a:t>
            </a:r>
            <a:r>
              <a:rPr lang="en-US" sz="2200" b="1" i="1" dirty="0" smtClean="0">
                <a:solidFill>
                  <a:srgbClr val="CC3300"/>
                </a:solidFill>
                <a:latin typeface="Times New Roman" panose="02020603050405020304" pitchFamily="18" charset="0"/>
                <a:cs typeface="Times New Roman" panose="02020603050405020304" pitchFamily="18" charset="0"/>
              </a:rPr>
              <a:t>(</a:t>
            </a:r>
            <a:r>
              <a:rPr lang="en-US" sz="2200" b="1" i="1" dirty="0">
                <a:solidFill>
                  <a:srgbClr val="CC3300"/>
                </a:solidFill>
                <a:latin typeface="Times New Roman" panose="02020603050405020304" pitchFamily="18" charset="0"/>
                <a:cs typeface="Times New Roman" panose="02020603050405020304" pitchFamily="18" charset="0"/>
              </a:rPr>
              <a:t>8</a:t>
            </a:r>
            <a:r>
              <a:rPr lang="en-US" sz="2200" b="1" i="1" dirty="0" smtClean="0">
                <a:solidFill>
                  <a:srgbClr val="CC3300"/>
                </a:solidFill>
                <a:latin typeface="Times New Roman" panose="02020603050405020304" pitchFamily="18" charset="0"/>
                <a:cs typeface="Times New Roman" panose="02020603050405020304" pitchFamily="18" charset="0"/>
              </a:rPr>
              <a:t>)</a:t>
            </a:r>
          </a:p>
          <a:p>
            <a:pPr algn="ctr"/>
            <a:endParaRPr lang="en-US" sz="1200" b="1" i="1" dirty="0">
              <a:solidFill>
                <a:srgbClr val="CC33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where a is the acceleration, E is the applied electric </a:t>
            </a:r>
            <a:r>
              <a:rPr lang="en-US" sz="2200" dirty="0" smtClean="0">
                <a:solidFill>
                  <a:srgbClr val="000000"/>
                </a:solidFill>
                <a:latin typeface="Times New Roman" panose="02020603050405020304" pitchFamily="18" charset="0"/>
                <a:cs typeface="Times New Roman" panose="02020603050405020304" pitchFamily="18" charset="0"/>
              </a:rPr>
              <a:t>field</a:t>
            </a:r>
            <a:r>
              <a:rPr lang="en-US" sz="2200" dirty="0">
                <a:solidFill>
                  <a:srgbClr val="000000"/>
                </a:solidFill>
                <a:latin typeface="Times New Roman" panose="02020603050405020304" pitchFamily="18" charset="0"/>
                <a:cs typeface="Times New Roman" panose="02020603050405020304" pitchFamily="18" charset="0"/>
              </a:rPr>
              <a:t>, and e is the magnitude </a:t>
            </a:r>
            <a:r>
              <a:rPr lang="en-US" sz="2200" dirty="0" smtClean="0">
                <a:solidFill>
                  <a:srgbClr val="000000"/>
                </a:solidFill>
                <a:latin typeface="Times New Roman" panose="02020603050405020304" pitchFamily="18" charset="0"/>
                <a:cs typeface="Times New Roman" panose="02020603050405020304" pitchFamily="18" charset="0"/>
              </a:rPr>
              <a:t>of the </a:t>
            </a:r>
            <a:r>
              <a:rPr lang="en-US" sz="2200" dirty="0">
                <a:solidFill>
                  <a:srgbClr val="000000"/>
                </a:solidFill>
                <a:latin typeface="Times New Roman" panose="02020603050405020304" pitchFamily="18" charset="0"/>
                <a:cs typeface="Times New Roman" panose="02020603050405020304" pitchFamily="18" charset="0"/>
              </a:rPr>
              <a:t>electronic charge.</a:t>
            </a:r>
          </a:p>
        </p:txBody>
      </p:sp>
      <p:sp>
        <p:nvSpPr>
          <p:cNvPr id="11" name="Rectangle 10"/>
          <p:cNvSpPr/>
          <p:nvPr/>
        </p:nvSpPr>
        <p:spPr>
          <a:xfrm>
            <a:off x="2872791" y="60744"/>
            <a:ext cx="382341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Effective Mass</a:t>
            </a:r>
          </a:p>
        </p:txBody>
      </p:sp>
    </p:spTree>
    <p:extLst>
      <p:ext uri="{BB962C8B-B14F-4D97-AF65-F5344CB8AC3E}">
        <p14:creationId xmlns:p14="http://schemas.microsoft.com/office/powerpoint/2010/main" xmlns="" val="1044187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151326" y="1275008"/>
            <a:ext cx="8841348" cy="4832092"/>
          </a:xfrm>
          <a:prstGeom prst="rect">
            <a:avLst/>
          </a:prstGeom>
        </p:spPr>
        <p:txBody>
          <a:bodyPr wrap="square">
            <a:spAutoFit/>
          </a:bodyPr>
          <a:lstStyle/>
          <a:p>
            <a:r>
              <a:rPr lang="en-US" sz="2200" dirty="0">
                <a:solidFill>
                  <a:srgbClr val="000000"/>
                </a:solidFill>
                <a:latin typeface="Times New Roman" panose="02020603050405020304" pitchFamily="18" charset="0"/>
                <a:cs typeface="Times New Roman" panose="02020603050405020304" pitchFamily="18" charset="0"/>
              </a:rPr>
              <a:t>The effective mass is a parameter that relates the quantum mechanical results </a:t>
            </a:r>
            <a:r>
              <a:rPr lang="en-US" sz="2200" dirty="0" smtClean="0">
                <a:solidFill>
                  <a:srgbClr val="000000"/>
                </a:solidFill>
                <a:latin typeface="Times New Roman" panose="02020603050405020304" pitchFamily="18" charset="0"/>
                <a:cs typeface="Times New Roman" panose="02020603050405020304" pitchFamily="18" charset="0"/>
              </a:rPr>
              <a:t>to the </a:t>
            </a:r>
            <a:r>
              <a:rPr lang="en-US" sz="2200" dirty="0">
                <a:solidFill>
                  <a:srgbClr val="000000"/>
                </a:solidFill>
                <a:latin typeface="Times New Roman" panose="02020603050405020304" pitchFamily="18" charset="0"/>
                <a:cs typeface="Times New Roman" panose="02020603050405020304" pitchFamily="18" charset="0"/>
              </a:rPr>
              <a:t>classical force equations. </a:t>
            </a:r>
            <a:endParaRPr lang="en-US" sz="2200" dirty="0" smtClean="0">
              <a:solidFill>
                <a:srgbClr val="000000"/>
              </a:solidFill>
              <a:latin typeface="Times New Roman" panose="02020603050405020304" pitchFamily="18" charset="0"/>
              <a:cs typeface="Times New Roman" panose="02020603050405020304" pitchFamily="18" charset="0"/>
            </a:endParaRPr>
          </a:p>
          <a:p>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In </a:t>
            </a:r>
            <a:r>
              <a:rPr lang="en-US" sz="2200" dirty="0">
                <a:solidFill>
                  <a:srgbClr val="000000"/>
                </a:solidFill>
                <a:latin typeface="Times New Roman" panose="02020603050405020304" pitchFamily="18" charset="0"/>
                <a:cs typeface="Times New Roman" panose="02020603050405020304" pitchFamily="18" charset="0"/>
              </a:rPr>
              <a:t>most instances, the electron in the bottom of the </a:t>
            </a:r>
            <a:r>
              <a:rPr lang="en-US" sz="2200" dirty="0" smtClean="0">
                <a:solidFill>
                  <a:srgbClr val="000000"/>
                </a:solidFill>
                <a:latin typeface="Times New Roman" panose="02020603050405020304" pitchFamily="18" charset="0"/>
                <a:cs typeface="Times New Roman" panose="02020603050405020304" pitchFamily="18" charset="0"/>
              </a:rPr>
              <a:t>conduction band </a:t>
            </a:r>
            <a:r>
              <a:rPr lang="en-US" sz="2200" dirty="0">
                <a:solidFill>
                  <a:srgbClr val="000000"/>
                </a:solidFill>
                <a:latin typeface="Times New Roman" panose="02020603050405020304" pitchFamily="18" charset="0"/>
                <a:cs typeface="Times New Roman" panose="02020603050405020304" pitchFamily="18" charset="0"/>
              </a:rPr>
              <a:t>can be thought of as a classical particle whose motion can be modeled </a:t>
            </a:r>
            <a:r>
              <a:rPr lang="en-US" sz="2200" dirty="0" smtClean="0">
                <a:solidFill>
                  <a:srgbClr val="000000"/>
                </a:solidFill>
                <a:latin typeface="Times New Roman" panose="02020603050405020304" pitchFamily="18" charset="0"/>
                <a:cs typeface="Times New Roman" panose="02020603050405020304" pitchFamily="18" charset="0"/>
              </a:rPr>
              <a:t>by Newtonian </a:t>
            </a:r>
            <a:r>
              <a:rPr lang="en-US" sz="2200" dirty="0">
                <a:solidFill>
                  <a:srgbClr val="000000"/>
                </a:solidFill>
                <a:latin typeface="Times New Roman" panose="02020603050405020304" pitchFamily="18" charset="0"/>
                <a:cs typeface="Times New Roman" panose="02020603050405020304" pitchFamily="18" charset="0"/>
              </a:rPr>
              <a:t>mechanics, provided that the internal forces and quantum mechanical </a:t>
            </a:r>
            <a:r>
              <a:rPr lang="en-US" sz="2200" dirty="0" smtClean="0">
                <a:solidFill>
                  <a:srgbClr val="000000"/>
                </a:solidFill>
                <a:latin typeface="Times New Roman" panose="02020603050405020304" pitchFamily="18" charset="0"/>
                <a:cs typeface="Times New Roman" panose="02020603050405020304" pitchFamily="18" charset="0"/>
              </a:rPr>
              <a:t>properties are </a:t>
            </a:r>
            <a:r>
              <a:rPr lang="en-US" sz="2200" dirty="0">
                <a:solidFill>
                  <a:srgbClr val="000000"/>
                </a:solidFill>
                <a:latin typeface="Times New Roman" panose="02020603050405020304" pitchFamily="18" charset="0"/>
                <a:cs typeface="Times New Roman" panose="02020603050405020304" pitchFamily="18" charset="0"/>
              </a:rPr>
              <a:t>taken into account through the effective mass</a:t>
            </a:r>
            <a:r>
              <a:rPr lang="en-US" sz="2200" dirty="0" smtClean="0">
                <a:solidFill>
                  <a:srgbClr val="000000"/>
                </a:solidFill>
                <a:latin typeface="Times New Roman" panose="02020603050405020304" pitchFamily="18" charset="0"/>
                <a:cs typeface="Times New Roman" panose="02020603050405020304" pitchFamily="18" charset="0"/>
              </a:rPr>
              <a:t>.</a:t>
            </a:r>
          </a:p>
          <a:p>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If </a:t>
            </a:r>
            <a:r>
              <a:rPr lang="en-US" sz="2200" dirty="0">
                <a:solidFill>
                  <a:srgbClr val="000000"/>
                </a:solidFill>
                <a:latin typeface="Times New Roman" panose="02020603050405020304" pitchFamily="18" charset="0"/>
                <a:cs typeface="Times New Roman" panose="02020603050405020304" pitchFamily="18" charset="0"/>
              </a:rPr>
              <a:t>we apply an electric </a:t>
            </a:r>
            <a:r>
              <a:rPr lang="en-US" sz="2200" dirty="0" smtClean="0">
                <a:solidFill>
                  <a:srgbClr val="000000"/>
                </a:solidFill>
                <a:latin typeface="Times New Roman" panose="02020603050405020304" pitchFamily="18" charset="0"/>
                <a:cs typeface="Times New Roman" panose="02020603050405020304" pitchFamily="18" charset="0"/>
              </a:rPr>
              <a:t>field to the </a:t>
            </a:r>
            <a:r>
              <a:rPr lang="en-US" sz="2200" dirty="0">
                <a:solidFill>
                  <a:srgbClr val="000000"/>
                </a:solidFill>
                <a:latin typeface="Times New Roman" panose="02020603050405020304" pitchFamily="18" charset="0"/>
                <a:cs typeface="Times New Roman" panose="02020603050405020304" pitchFamily="18" charset="0"/>
              </a:rPr>
              <a:t>electron in the bottom of the allowed energy band, </a:t>
            </a:r>
            <a:r>
              <a:rPr lang="en-US" sz="2200" dirty="0" smtClean="0">
                <a:solidFill>
                  <a:srgbClr val="000000"/>
                </a:solidFill>
                <a:latin typeface="Times New Roman" panose="02020603050405020304" pitchFamily="18" charset="0"/>
                <a:cs typeface="Times New Roman" panose="02020603050405020304" pitchFamily="18" charset="0"/>
              </a:rPr>
              <a:t>then the </a:t>
            </a:r>
            <a:r>
              <a:rPr lang="en-US" sz="2200" dirty="0">
                <a:solidFill>
                  <a:srgbClr val="000000"/>
                </a:solidFill>
                <a:latin typeface="Times New Roman" panose="02020603050405020304" pitchFamily="18" charset="0"/>
                <a:cs typeface="Times New Roman" panose="02020603050405020304" pitchFamily="18" charset="0"/>
              </a:rPr>
              <a:t>acceleration i</a:t>
            </a:r>
            <a:r>
              <a:rPr lang="en-US" sz="2200" dirty="0" smtClean="0">
                <a:solidFill>
                  <a:srgbClr val="000000"/>
                </a:solidFill>
                <a:latin typeface="Times New Roman" panose="02020603050405020304" pitchFamily="18" charset="0"/>
                <a:cs typeface="Times New Roman" panose="02020603050405020304" pitchFamily="18" charset="0"/>
              </a:rPr>
              <a:t>s</a:t>
            </a:r>
          </a:p>
          <a:p>
            <a:endParaRPr lang="en-US" sz="2200" dirty="0">
              <a:solidFill>
                <a:srgbClr val="000000"/>
              </a:solidFill>
              <a:latin typeface="Times New Roman" panose="02020603050405020304" pitchFamily="18" charset="0"/>
              <a:cs typeface="Times New Roman" panose="02020603050405020304" pitchFamily="18" charset="0"/>
            </a:endParaRPr>
          </a:p>
          <a:p>
            <a:pPr algn="ctr"/>
            <a:r>
              <a:rPr lang="en-US" sz="2200" b="1" i="1" dirty="0">
                <a:solidFill>
                  <a:srgbClr val="CC3300"/>
                </a:solidFill>
                <a:latin typeface="Times New Roman" panose="02020603050405020304" pitchFamily="18" charset="0"/>
                <a:cs typeface="Times New Roman" panose="02020603050405020304" pitchFamily="18" charset="0"/>
              </a:rPr>
              <a:t>a = </a:t>
            </a:r>
            <a:r>
              <a:rPr lang="en-US" sz="2200" b="1" i="1" dirty="0" err="1">
                <a:solidFill>
                  <a:srgbClr val="CC3300"/>
                </a:solidFill>
                <a:latin typeface="Times New Roman" panose="02020603050405020304" pitchFamily="18" charset="0"/>
                <a:cs typeface="Times New Roman" panose="02020603050405020304" pitchFamily="18" charset="0"/>
              </a:rPr>
              <a:t>eE</a:t>
            </a:r>
            <a:r>
              <a:rPr lang="en-US" sz="2200" b="1" i="1" dirty="0">
                <a:solidFill>
                  <a:srgbClr val="CC3300"/>
                </a:solidFill>
                <a:latin typeface="Times New Roman" panose="02020603050405020304" pitchFamily="18" charset="0"/>
                <a:cs typeface="Times New Roman" panose="02020603050405020304" pitchFamily="18" charset="0"/>
              </a:rPr>
              <a:t>/m</a:t>
            </a:r>
            <a:r>
              <a:rPr lang="en-US" sz="2200" b="1" i="1" dirty="0" smtClean="0">
                <a:solidFill>
                  <a:srgbClr val="CC3300"/>
                </a:solidFill>
                <a:latin typeface="Times New Roman" panose="02020603050405020304" pitchFamily="18" charset="0"/>
                <a:cs typeface="Times New Roman" panose="02020603050405020304" pitchFamily="18" charset="0"/>
              </a:rPr>
              <a:t>* (9)</a:t>
            </a:r>
          </a:p>
          <a:p>
            <a:pPr algn="ct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where </a:t>
            </a:r>
            <a:r>
              <a:rPr lang="en-US" sz="2200" dirty="0" smtClean="0">
                <a:solidFill>
                  <a:srgbClr val="000000"/>
                </a:solidFill>
                <a:latin typeface="Times New Roman" panose="02020603050405020304" pitchFamily="18" charset="0"/>
                <a:cs typeface="Times New Roman" panose="02020603050405020304" pitchFamily="18" charset="0"/>
              </a:rPr>
              <a:t>m* </a:t>
            </a:r>
            <a:r>
              <a:rPr lang="en-US" sz="2200" dirty="0">
                <a:solidFill>
                  <a:srgbClr val="000000"/>
                </a:solidFill>
                <a:latin typeface="Times New Roman" panose="02020603050405020304" pitchFamily="18" charset="0"/>
                <a:cs typeface="Times New Roman" panose="02020603050405020304" pitchFamily="18" charset="0"/>
              </a:rPr>
              <a:t>is the effective mass of the electron</a:t>
            </a:r>
            <a:r>
              <a:rPr lang="en-US" sz="2200" dirty="0" smtClean="0">
                <a:solidFill>
                  <a:srgbClr val="000000"/>
                </a:solidFill>
                <a:latin typeface="Times New Roman" panose="02020603050405020304" pitchFamily="18" charset="0"/>
                <a:cs typeface="Times New Roman" panose="02020603050405020304" pitchFamily="18" charset="0"/>
              </a:rPr>
              <a:t>.</a:t>
            </a: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872791" y="60744"/>
            <a:ext cx="382341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Effective Mass</a:t>
            </a:r>
          </a:p>
        </p:txBody>
      </p:sp>
    </p:spTree>
    <p:extLst>
      <p:ext uri="{BB962C8B-B14F-4D97-AF65-F5344CB8AC3E}">
        <p14:creationId xmlns:p14="http://schemas.microsoft.com/office/powerpoint/2010/main" xmlns="" val="150824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
        <p:nvSpPr>
          <p:cNvPr id="16"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72066" y="1103682"/>
            <a:ext cx="8599868" cy="2123658"/>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To understand </a:t>
            </a:r>
            <a:r>
              <a:rPr lang="en-US" sz="2200" dirty="0">
                <a:latin typeface="Times New Roman" panose="02020603050405020304" pitchFamily="18" charset="0"/>
                <a:cs typeface="Times New Roman" panose="02020603050405020304" pitchFamily="18" charset="0"/>
              </a:rPr>
              <a:t>the Energy band </a:t>
            </a:r>
            <a:r>
              <a:rPr lang="en-US" sz="2200" dirty="0" smtClean="0">
                <a:latin typeface="Times New Roman" panose="02020603050405020304" pitchFamily="18" charset="0"/>
                <a:cs typeface="Times New Roman" panose="02020603050405020304" pitchFamily="18" charset="0"/>
              </a:rPr>
              <a:t>structure, consider silicon atom. A </a:t>
            </a:r>
            <a:r>
              <a:rPr lang="en-US" sz="2200" dirty="0">
                <a:latin typeface="Times New Roman" panose="02020603050405020304" pitchFamily="18" charset="0"/>
                <a:cs typeface="Times New Roman" panose="02020603050405020304" pitchFamily="18" charset="0"/>
              </a:rPr>
              <a:t>schematic representation of an isolated silicon atom is shown in Figure.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Ten </a:t>
            </a:r>
            <a:r>
              <a:rPr lang="en-US" sz="2200" dirty="0">
                <a:latin typeface="Times New Roman" panose="02020603050405020304" pitchFamily="18" charset="0"/>
                <a:cs typeface="Times New Roman" panose="02020603050405020304" pitchFamily="18" charset="0"/>
              </a:rPr>
              <a:t>of the 14 silicon atom electrons occupy deep-lying energy </a:t>
            </a:r>
            <a:r>
              <a:rPr lang="en-US" sz="2200" dirty="0" smtClean="0">
                <a:latin typeface="Times New Roman" panose="02020603050405020304" pitchFamily="18" charset="0"/>
                <a:cs typeface="Times New Roman" panose="02020603050405020304" pitchFamily="18" charset="0"/>
              </a:rPr>
              <a:t>levels close </a:t>
            </a:r>
            <a:r>
              <a:rPr lang="en-US" sz="2200" dirty="0">
                <a:latin typeface="Times New Roman" panose="02020603050405020304" pitchFamily="18" charset="0"/>
                <a:cs typeface="Times New Roman" panose="02020603050405020304" pitchFamily="18" charset="0"/>
              </a:rPr>
              <a:t>to the nucleus.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four remaining valence electrons are relatively weakly bound and are the electrons involved in chemical reactions</a:t>
            </a:r>
            <a:r>
              <a:rPr lang="en-US" sz="2200" dirty="0" smtClean="0">
                <a:latin typeface="Times New Roman" panose="02020603050405020304" pitchFamily="18" charset="0"/>
                <a:cs typeface="Times New Roman" panose="02020603050405020304" pitchFamily="18" charset="0"/>
              </a:rPr>
              <a:t>. </a:t>
            </a:r>
          </a:p>
        </p:txBody>
      </p:sp>
      <p:pic>
        <p:nvPicPr>
          <p:cNvPr id="17" name="Picture 16"/>
          <p:cNvPicPr>
            <a:picLocks noChangeAspect="1"/>
          </p:cNvPicPr>
          <p:nvPr/>
        </p:nvPicPr>
        <p:blipFill>
          <a:blip r:embed="rId2">
            <a:lum bright="-20000" contrast="40000"/>
          </a:blip>
          <a:stretch>
            <a:fillRect/>
          </a:stretch>
        </p:blipFill>
        <p:spPr>
          <a:xfrm>
            <a:off x="2081086" y="3243329"/>
            <a:ext cx="5690007" cy="3037448"/>
          </a:xfrm>
          <a:prstGeom prst="rect">
            <a:avLst/>
          </a:prstGeom>
        </p:spPr>
      </p:pic>
    </p:spTree>
    <p:extLst>
      <p:ext uri="{BB962C8B-B14F-4D97-AF65-F5344CB8AC3E}">
        <p14:creationId xmlns:p14="http://schemas.microsoft.com/office/powerpoint/2010/main" xmlns="" val="201331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60796" y="958570"/>
            <a:ext cx="8677141" cy="5847755"/>
          </a:xfrm>
          <a:prstGeom prst="rect">
            <a:avLst/>
          </a:prstGeom>
        </p:spPr>
        <p:txBody>
          <a:bodyPr wrap="square">
            <a:spAutoFit/>
          </a:bodyPr>
          <a:lstStyle/>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Above Figure </a:t>
            </a:r>
            <a:r>
              <a:rPr lang="en-US" sz="2200" dirty="0">
                <a:latin typeface="Times New Roman" panose="02020603050405020304" pitchFamily="18" charset="0"/>
                <a:cs typeface="Times New Roman" panose="02020603050405020304" pitchFamily="18" charset="0"/>
              </a:rPr>
              <a:t>shows the band splitting of silicon. We need </a:t>
            </a:r>
            <a:r>
              <a:rPr lang="en-US" sz="2200" dirty="0" smtClean="0">
                <a:latin typeface="Times New Roman" panose="02020603050405020304" pitchFamily="18" charset="0"/>
                <a:cs typeface="Times New Roman" panose="02020603050405020304" pitchFamily="18" charset="0"/>
              </a:rPr>
              <a:t>only to </a:t>
            </a:r>
            <a:r>
              <a:rPr lang="en-US" sz="2200" dirty="0">
                <a:latin typeface="Times New Roman" panose="02020603050405020304" pitchFamily="18" charset="0"/>
                <a:cs typeface="Times New Roman" panose="02020603050405020304" pitchFamily="18" charset="0"/>
              </a:rPr>
              <a:t>consider the n=3 level for the valence electrons, since the first two energy shells are completely full and are tightly bound to the nucleus.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3s state corresponds to n=3 and l=0 and contains two quantum states per atom. This state will contain two electrons at T= 0 K. The 3p </a:t>
            </a:r>
            <a:r>
              <a:rPr lang="en-US" sz="2200" dirty="0" smtClean="0">
                <a:latin typeface="Times New Roman" panose="02020603050405020304" pitchFamily="18" charset="0"/>
                <a:cs typeface="Times New Roman" panose="02020603050405020304" pitchFamily="18" charset="0"/>
              </a:rPr>
              <a:t>state corresponds </a:t>
            </a:r>
            <a:r>
              <a:rPr lang="en-US" sz="2200" dirty="0">
                <a:latin typeface="Times New Roman" panose="02020603050405020304" pitchFamily="18" charset="0"/>
                <a:cs typeface="Times New Roman" panose="02020603050405020304" pitchFamily="18" charset="0"/>
              </a:rPr>
              <a:t>to n= 3 and l=1 and contains six quantum states per atom.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state will contain the remaining two electrons in the individual silicon atom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lum bright="-20000" contrast="40000"/>
          </a:blip>
          <a:stretch>
            <a:fillRect/>
          </a:stretch>
        </p:blipFill>
        <p:spPr>
          <a:xfrm>
            <a:off x="2329811" y="1048722"/>
            <a:ext cx="4070989" cy="2536362"/>
          </a:xfrm>
          <a:prstGeom prst="rect">
            <a:avLst/>
          </a:prstGeom>
        </p:spPr>
      </p:pic>
      <p:sp>
        <p:nvSpPr>
          <p:cNvPr id="9" name="TextBox 8"/>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87685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99622" y="1236911"/>
            <a:ext cx="8744755" cy="4493538"/>
          </a:xfrm>
          <a:prstGeom prst="rect">
            <a:avLst/>
          </a:prstGeom>
        </p:spPr>
        <p:txBody>
          <a:bodyPr wrap="square">
            <a:sp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As the interatomic distance decreases, the 3s and 3p states interact and </a:t>
            </a:r>
            <a:r>
              <a:rPr lang="en-US" sz="2200" dirty="0" smtClean="0">
                <a:solidFill>
                  <a:srgbClr val="000000"/>
                </a:solidFill>
                <a:latin typeface="Times New Roman" panose="02020603050405020304" pitchFamily="18" charset="0"/>
                <a:cs typeface="Times New Roman" panose="02020603050405020304" pitchFamily="18" charset="0"/>
              </a:rPr>
              <a:t>overlap (</a:t>
            </a:r>
            <a:r>
              <a:rPr lang="en-US" sz="2200" i="1" dirty="0" smtClean="0">
                <a:solidFill>
                  <a:srgbClr val="000000"/>
                </a:solidFill>
                <a:latin typeface="Times New Roman" panose="02020603050405020304" pitchFamily="18" charset="0"/>
                <a:cs typeface="Times New Roman" panose="02020603050405020304" pitchFamily="18" charset="0"/>
              </a:rPr>
              <a:t>covalent bonding and crystal formation</a:t>
            </a:r>
            <a:r>
              <a:rPr lang="en-US" sz="2200" dirty="0" smtClean="0">
                <a:solidFill>
                  <a:srgbClr val="000000"/>
                </a:solidFill>
                <a:latin typeface="Times New Roman" panose="02020603050405020304" pitchFamily="18" charset="0"/>
                <a:cs typeface="Times New Roman" panose="02020603050405020304" pitchFamily="18" charset="0"/>
              </a:rPr>
              <a:t>). </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At </a:t>
            </a:r>
            <a:r>
              <a:rPr lang="en-US" sz="2200" dirty="0">
                <a:solidFill>
                  <a:srgbClr val="000000"/>
                </a:solidFill>
                <a:latin typeface="Times New Roman" panose="02020603050405020304" pitchFamily="18" charset="0"/>
                <a:cs typeface="Times New Roman" panose="02020603050405020304" pitchFamily="18" charset="0"/>
              </a:rPr>
              <a:t>the equilibrium interatomic distance, the bands have again split, but now </a:t>
            </a:r>
            <a:r>
              <a:rPr lang="en-US" sz="2200" dirty="0" smtClean="0">
                <a:solidFill>
                  <a:srgbClr val="000000"/>
                </a:solidFill>
                <a:latin typeface="Times New Roman" panose="02020603050405020304" pitchFamily="18" charset="0"/>
                <a:cs typeface="Times New Roman" panose="02020603050405020304" pitchFamily="18" charset="0"/>
              </a:rPr>
              <a:t>four quantum </a:t>
            </a:r>
            <a:r>
              <a:rPr lang="en-US" sz="2200" dirty="0">
                <a:solidFill>
                  <a:srgbClr val="000000"/>
                </a:solidFill>
                <a:latin typeface="Times New Roman" panose="02020603050405020304" pitchFamily="18" charset="0"/>
                <a:cs typeface="Times New Roman" panose="02020603050405020304" pitchFamily="18" charset="0"/>
              </a:rPr>
              <a:t>states per atom are in the lower band and four quantum states per atom </a:t>
            </a:r>
            <a:r>
              <a:rPr lang="en-US" sz="2200" dirty="0" smtClean="0">
                <a:solidFill>
                  <a:srgbClr val="000000"/>
                </a:solidFill>
                <a:latin typeface="Times New Roman" panose="02020603050405020304" pitchFamily="18" charset="0"/>
                <a:cs typeface="Times New Roman" panose="02020603050405020304" pitchFamily="18" charset="0"/>
              </a:rPr>
              <a:t>are in </a:t>
            </a:r>
            <a:r>
              <a:rPr lang="en-US" sz="2200" dirty="0">
                <a:solidFill>
                  <a:srgbClr val="000000"/>
                </a:solidFill>
                <a:latin typeface="Times New Roman" panose="02020603050405020304" pitchFamily="18" charset="0"/>
                <a:cs typeface="Times New Roman" panose="02020603050405020304" pitchFamily="18" charset="0"/>
              </a:rPr>
              <a:t>the upper band. </a:t>
            </a:r>
            <a:endParaRPr lang="en-US" sz="2200" dirty="0" smtClean="0">
              <a:solidFill>
                <a:srgbClr val="000000"/>
              </a:solidFill>
              <a:latin typeface="Times New Roman" panose="02020603050405020304" pitchFamily="18" charset="0"/>
              <a:cs typeface="Times New Roman" panose="02020603050405020304" pitchFamily="18" charset="0"/>
            </a:endParaRPr>
          </a:p>
          <a:p>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At </a:t>
            </a:r>
            <a:r>
              <a:rPr lang="en-US" sz="2200" dirty="0">
                <a:solidFill>
                  <a:srgbClr val="000000"/>
                </a:solidFill>
                <a:latin typeface="Times New Roman" panose="02020603050405020304" pitchFamily="18" charset="0"/>
                <a:cs typeface="Times New Roman" panose="02020603050405020304" pitchFamily="18" charset="0"/>
              </a:rPr>
              <a:t>absolute zero degrees, electrons are in the lowest energy state</a:t>
            </a:r>
            <a:r>
              <a:rPr lang="en-US" sz="2200" dirty="0" smtClean="0">
                <a:solidFill>
                  <a:srgbClr val="000000"/>
                </a:solidFill>
                <a:latin typeface="Times New Roman" panose="02020603050405020304" pitchFamily="18" charset="0"/>
                <a:cs typeface="Times New Roman" panose="02020603050405020304" pitchFamily="18" charset="0"/>
              </a:rPr>
              <a:t>, so </a:t>
            </a:r>
            <a:r>
              <a:rPr lang="en-US" sz="2200" dirty="0">
                <a:solidFill>
                  <a:srgbClr val="000000"/>
                </a:solidFill>
                <a:latin typeface="Times New Roman" panose="02020603050405020304" pitchFamily="18" charset="0"/>
                <a:cs typeface="Times New Roman" panose="02020603050405020304" pitchFamily="18" charset="0"/>
              </a:rPr>
              <a:t>that all states in the lower band (the valence band) will be full and all states in </a:t>
            </a:r>
            <a:r>
              <a:rPr lang="en-US" sz="2200" dirty="0" smtClean="0">
                <a:solidFill>
                  <a:srgbClr val="000000"/>
                </a:solidFill>
                <a:latin typeface="Times New Roman" panose="02020603050405020304" pitchFamily="18" charset="0"/>
                <a:cs typeface="Times New Roman" panose="02020603050405020304" pitchFamily="18" charset="0"/>
              </a:rPr>
              <a:t>the upper </a:t>
            </a:r>
            <a:r>
              <a:rPr lang="en-US" sz="2200" dirty="0">
                <a:solidFill>
                  <a:srgbClr val="000000"/>
                </a:solidFill>
                <a:latin typeface="Times New Roman" panose="02020603050405020304" pitchFamily="18" charset="0"/>
                <a:cs typeface="Times New Roman" panose="02020603050405020304" pitchFamily="18" charset="0"/>
              </a:rPr>
              <a:t>band (the </a:t>
            </a:r>
            <a:r>
              <a:rPr lang="en-US" sz="2200" dirty="0" smtClean="0">
                <a:solidFill>
                  <a:srgbClr val="000000"/>
                </a:solidFill>
                <a:latin typeface="Times New Roman" panose="02020603050405020304" pitchFamily="18" charset="0"/>
                <a:cs typeface="Times New Roman" panose="02020603050405020304" pitchFamily="18" charset="0"/>
              </a:rPr>
              <a:t>conduction </a:t>
            </a:r>
            <a:r>
              <a:rPr lang="en-US" sz="2200" dirty="0">
                <a:solidFill>
                  <a:srgbClr val="000000"/>
                </a:solidFill>
                <a:latin typeface="Times New Roman" panose="02020603050405020304" pitchFamily="18" charset="0"/>
                <a:cs typeface="Times New Roman" panose="02020603050405020304" pitchFamily="18" charset="0"/>
              </a:rPr>
              <a:t>band) will be empty.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b="1" i="1" dirty="0">
                <a:solidFill>
                  <a:srgbClr val="000000"/>
                </a:solidFill>
                <a:latin typeface="Times New Roman" panose="02020603050405020304" pitchFamily="18" charset="0"/>
                <a:cs typeface="Times New Roman" panose="02020603050405020304" pitchFamily="18" charset="0"/>
              </a:rPr>
              <a:t>bandgap energy </a:t>
            </a:r>
            <a:r>
              <a:rPr lang="en-US" sz="2200" b="1" i="1" dirty="0" err="1" smtClean="0">
                <a:solidFill>
                  <a:srgbClr val="000000"/>
                </a:solidFill>
                <a:latin typeface="Times New Roman" panose="02020603050405020304" pitchFamily="18" charset="0"/>
                <a:cs typeface="Times New Roman" panose="02020603050405020304" pitchFamily="18" charset="0"/>
              </a:rPr>
              <a:t>E</a:t>
            </a:r>
            <a:r>
              <a:rPr lang="en-US" sz="2200" b="1" i="1" baseline="-25000" dirty="0" err="1" smtClean="0">
                <a:solidFill>
                  <a:srgbClr val="000000"/>
                </a:solidFill>
                <a:latin typeface="Times New Roman" panose="02020603050405020304" pitchFamily="18" charset="0"/>
                <a:cs typeface="Times New Roman" panose="02020603050405020304" pitchFamily="18" charset="0"/>
              </a:rPr>
              <a:t>g</a:t>
            </a:r>
            <a:r>
              <a:rPr lang="en-US" sz="2200" i="1" dirty="0" smtClean="0">
                <a:solidFill>
                  <a:srgbClr val="000000"/>
                </a:solidFill>
                <a:latin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anose="02020603050405020304" pitchFamily="18" charset="0"/>
                <a:cs typeface="Times New Roman" panose="02020603050405020304" pitchFamily="18" charset="0"/>
              </a:rPr>
              <a:t>between the </a:t>
            </a:r>
            <a:r>
              <a:rPr lang="en-US" sz="2200" dirty="0">
                <a:solidFill>
                  <a:srgbClr val="000000"/>
                </a:solidFill>
                <a:latin typeface="Times New Roman" panose="02020603050405020304" pitchFamily="18" charset="0"/>
                <a:cs typeface="Times New Roman" panose="02020603050405020304" pitchFamily="18" charset="0"/>
              </a:rPr>
              <a:t>top of the valence band and the bottom of the conduction band is the width of </a:t>
            </a:r>
            <a:r>
              <a:rPr lang="en-US" sz="2200" dirty="0" smtClean="0">
                <a:solidFill>
                  <a:srgbClr val="000000"/>
                </a:solidFill>
                <a:latin typeface="Times New Roman" panose="02020603050405020304" pitchFamily="18" charset="0"/>
                <a:cs typeface="Times New Roman" panose="02020603050405020304" pitchFamily="18" charset="0"/>
              </a:rPr>
              <a:t>the forbidden </a:t>
            </a:r>
            <a:r>
              <a:rPr lang="en-US" sz="2200" dirty="0">
                <a:solidFill>
                  <a:srgbClr val="000000"/>
                </a:solidFill>
                <a:latin typeface="Times New Roman" panose="02020603050405020304" pitchFamily="18" charset="0"/>
                <a:cs typeface="Times New Roman" panose="02020603050405020304" pitchFamily="18" charset="0"/>
              </a:rPr>
              <a:t>energy band.</a:t>
            </a:r>
            <a:endParaRPr lang="en-US" sz="2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320156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017" y="972761"/>
            <a:ext cx="8615965" cy="550920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At </a:t>
            </a:r>
            <a:r>
              <a:rPr lang="en-US" sz="2200" i="1" dirty="0">
                <a:latin typeface="Times New Roman" panose="02020603050405020304" pitchFamily="18" charset="0"/>
                <a:cs typeface="Times New Roman" panose="02020603050405020304" pitchFamily="18" charset="0"/>
              </a:rPr>
              <a:t>T </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0 K</a:t>
            </a:r>
            <a:r>
              <a:rPr lang="en-US" sz="2200" dirty="0">
                <a:latin typeface="Times New Roman" panose="02020603050405020304" pitchFamily="18" charset="0"/>
                <a:cs typeface="Times New Roman" panose="02020603050405020304" pitchFamily="18" charset="0"/>
              </a:rPr>
              <a:t>, the 4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states in the lower band, the valence band, are </a:t>
            </a:r>
            <a:r>
              <a:rPr lang="en-US" sz="2200" dirty="0" smtClean="0">
                <a:latin typeface="Times New Roman" panose="02020603050405020304" pitchFamily="18" charset="0"/>
                <a:cs typeface="Times New Roman" panose="02020603050405020304" pitchFamily="18" charset="0"/>
              </a:rPr>
              <a:t>filled </a:t>
            </a:r>
            <a:r>
              <a:rPr lang="en-US" sz="2200" dirty="0">
                <a:latin typeface="Times New Roman" panose="02020603050405020304" pitchFamily="18" charset="0"/>
                <a:cs typeface="Times New Roman" panose="02020603050405020304" pitchFamily="18" charset="0"/>
              </a:rPr>
              <a:t>with </a:t>
            </a:r>
            <a:r>
              <a:rPr lang="en-US" sz="2200" dirty="0" smtClean="0">
                <a:latin typeface="Times New Roman" panose="02020603050405020304" pitchFamily="18" charset="0"/>
                <a:cs typeface="Times New Roman" panose="02020603050405020304" pitchFamily="18" charset="0"/>
              </a:rPr>
              <a:t>the valence </a:t>
            </a:r>
            <a:r>
              <a:rPr lang="en-US" sz="2200" dirty="0">
                <a:latin typeface="Times New Roman" panose="02020603050405020304" pitchFamily="18" charset="0"/>
                <a:cs typeface="Times New Roman" panose="02020603050405020304" pitchFamily="18" charset="0"/>
              </a:rPr>
              <a:t>electrons. </a:t>
            </a:r>
            <a:r>
              <a:rPr lang="en-US" sz="2200" dirty="0" smtClean="0">
                <a:latin typeface="Times New Roman" panose="02020603050405020304" pitchFamily="18" charset="0"/>
                <a:cs typeface="Times New Roman" panose="02020603050405020304" pitchFamily="18" charset="0"/>
              </a:rPr>
              <a:t>All of the valence electrons are </a:t>
            </a:r>
            <a:r>
              <a:rPr lang="en-US" sz="2200" dirty="0">
                <a:latin typeface="Times New Roman" panose="02020603050405020304" pitchFamily="18" charset="0"/>
                <a:cs typeface="Times New Roman" panose="02020603050405020304" pitchFamily="18" charset="0"/>
              </a:rPr>
              <a:t>in the valence band. The upper energy band, the conduction band, is completely</a:t>
            </a:r>
          </a:p>
          <a:p>
            <a:r>
              <a:rPr lang="en-US" sz="2200" dirty="0">
                <a:latin typeface="Times New Roman" panose="02020603050405020304" pitchFamily="18" charset="0"/>
                <a:cs typeface="Times New Roman" panose="02020603050405020304" pitchFamily="18" charset="0"/>
              </a:rPr>
              <a:t>empty at </a:t>
            </a:r>
            <a:r>
              <a:rPr lang="en-US" sz="2200" i="1" dirty="0">
                <a:latin typeface="Times New Roman" panose="02020603050405020304" pitchFamily="18" charset="0"/>
                <a:cs typeface="Times New Roman" panose="02020603050405020304" pitchFamily="18" charset="0"/>
              </a:rPr>
              <a:t>T </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0 K.</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the temperature increases above 0 K, a few valence band electrons may </a:t>
            </a:r>
            <a:r>
              <a:rPr lang="en-US" sz="2200" dirty="0" smtClean="0">
                <a:latin typeface="Times New Roman" panose="02020603050405020304" pitchFamily="18" charset="0"/>
                <a:cs typeface="Times New Roman" panose="02020603050405020304" pitchFamily="18" charset="0"/>
              </a:rPr>
              <a:t>gain enough </a:t>
            </a:r>
            <a:r>
              <a:rPr lang="en-US" sz="2200" dirty="0">
                <a:latin typeface="Times New Roman" panose="02020603050405020304" pitchFamily="18" charset="0"/>
                <a:cs typeface="Times New Roman" panose="02020603050405020304" pitchFamily="18" charset="0"/>
              </a:rPr>
              <a:t>thermal energy to break the covalent bond and jump into the </a:t>
            </a:r>
            <a:r>
              <a:rPr lang="en-US" sz="2200" dirty="0" smtClean="0">
                <a:latin typeface="Times New Roman" panose="02020603050405020304" pitchFamily="18" charset="0"/>
                <a:cs typeface="Times New Roman" panose="02020603050405020304" pitchFamily="18" charset="0"/>
              </a:rPr>
              <a:t>conduction band</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means that, as the </a:t>
            </a:r>
            <a:r>
              <a:rPr lang="en-US" sz="2200" dirty="0" smtClean="0">
                <a:latin typeface="Times New Roman" panose="02020603050405020304" pitchFamily="18" charset="0"/>
                <a:cs typeface="Times New Roman" panose="02020603050405020304" pitchFamily="18" charset="0"/>
              </a:rPr>
              <a:t>negatively charged </a:t>
            </a:r>
            <a:r>
              <a:rPr lang="en-US" sz="2200" dirty="0">
                <a:latin typeface="Times New Roman" panose="02020603050405020304" pitchFamily="18" charset="0"/>
                <a:cs typeface="Times New Roman" panose="02020603050405020304" pitchFamily="18" charset="0"/>
              </a:rPr>
              <a:t>electron breaks away from its covalent bonding position, a </a:t>
            </a:r>
            <a:r>
              <a:rPr lang="en-US" sz="2200" dirty="0" smtClean="0">
                <a:latin typeface="Times New Roman" panose="02020603050405020304" pitchFamily="18" charset="0"/>
                <a:cs typeface="Times New Roman" panose="02020603050405020304" pitchFamily="18" charset="0"/>
              </a:rPr>
              <a:t>positively charged </a:t>
            </a:r>
            <a:r>
              <a:rPr lang="en-US" sz="2200" dirty="0">
                <a:latin typeface="Times New Roman" panose="02020603050405020304" pitchFamily="18" charset="0"/>
                <a:cs typeface="Times New Roman" panose="02020603050405020304" pitchFamily="18" charset="0"/>
              </a:rPr>
              <a:t>“empty state” is created in the original covalent bonding position in </a:t>
            </a:r>
            <a:r>
              <a:rPr lang="en-US" sz="2200" dirty="0" smtClean="0">
                <a:latin typeface="Times New Roman" panose="02020603050405020304" pitchFamily="18" charset="0"/>
                <a:cs typeface="Times New Roman" panose="02020603050405020304" pitchFamily="18" charset="0"/>
              </a:rPr>
              <a:t>the valence </a:t>
            </a:r>
            <a:r>
              <a:rPr lang="en-US" sz="2200" dirty="0">
                <a:latin typeface="Times New Roman" panose="02020603050405020304" pitchFamily="18" charset="0"/>
                <a:cs typeface="Times New Roman" panose="02020603050405020304" pitchFamily="18" charset="0"/>
              </a:rPr>
              <a:t>band.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the temperature further increases, more covalent bonds are broken</a:t>
            </a:r>
            <a:r>
              <a:rPr lang="en-US" sz="2200" dirty="0" smtClean="0">
                <a:latin typeface="Times New Roman" panose="02020603050405020304" pitchFamily="18" charset="0"/>
                <a:cs typeface="Times New Roman" panose="02020603050405020304" pitchFamily="18" charset="0"/>
              </a:rPr>
              <a:t>, more </a:t>
            </a:r>
            <a:r>
              <a:rPr lang="en-US" sz="2200" dirty="0">
                <a:latin typeface="Times New Roman" panose="02020603050405020304" pitchFamily="18" charset="0"/>
                <a:cs typeface="Times New Roman" panose="02020603050405020304" pitchFamily="18" charset="0"/>
              </a:rPr>
              <a:t>electrons jump to the conduction band, and more positive “empty states” </a:t>
            </a:r>
            <a:r>
              <a:rPr lang="en-US" sz="2200" dirty="0" smtClean="0">
                <a:latin typeface="Times New Roman" panose="02020603050405020304" pitchFamily="18" charset="0"/>
                <a:cs typeface="Times New Roman" panose="02020603050405020304" pitchFamily="18" charset="0"/>
              </a:rPr>
              <a:t>are created </a:t>
            </a:r>
            <a:r>
              <a:rPr lang="en-US" sz="2200" dirty="0">
                <a:latin typeface="Times New Roman" panose="02020603050405020304" pitchFamily="18" charset="0"/>
                <a:cs typeface="Times New Roman" panose="02020603050405020304" pitchFamily="18" charset="0"/>
              </a:rPr>
              <a:t>in the valence </a:t>
            </a:r>
            <a:r>
              <a:rPr lang="en-US" sz="2200" dirty="0" smtClean="0">
                <a:latin typeface="Times New Roman" panose="02020603050405020304" pitchFamily="18" charset="0"/>
                <a:cs typeface="Times New Roman" panose="02020603050405020304" pitchFamily="18" charset="0"/>
              </a:rPr>
              <a:t>band.</a:t>
            </a:r>
          </a:p>
        </p:txBody>
      </p:sp>
      <p:sp>
        <p:nvSpPr>
          <p:cNvPr id="10" name="TextBox 9"/>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1092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017" y="1107853"/>
            <a:ext cx="8738315" cy="2123658"/>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bond breaking </a:t>
            </a:r>
            <a:r>
              <a:rPr lang="en-US" sz="2200" dirty="0" smtClean="0">
                <a:latin typeface="Times New Roman" panose="02020603050405020304" pitchFamily="18" charset="0"/>
                <a:cs typeface="Times New Roman" panose="02020603050405020304" pitchFamily="18" charset="0"/>
              </a:rPr>
              <a:t>can be related to </a:t>
            </a:r>
            <a:r>
              <a:rPr lang="en-US" sz="2200" dirty="0">
                <a:latin typeface="Times New Roman" panose="02020603050405020304" pitchFamily="18" charset="0"/>
                <a:cs typeface="Times New Roman" panose="02020603050405020304" pitchFamily="18" charset="0"/>
              </a:rPr>
              <a:t>the E versus k energy </a:t>
            </a:r>
            <a:r>
              <a:rPr lang="en-US" sz="2200" dirty="0" smtClean="0">
                <a:latin typeface="Times New Roman" panose="02020603050405020304" pitchFamily="18" charset="0"/>
                <a:cs typeface="Times New Roman" panose="02020603050405020304" pitchFamily="18" charset="0"/>
              </a:rPr>
              <a:t>bands(first </a:t>
            </a:r>
            <a:r>
              <a:rPr lang="en-US" sz="2200" dirty="0" err="1" smtClean="0">
                <a:latin typeface="Times New Roman" panose="02020603050405020304" pitchFamily="18" charset="0"/>
                <a:cs typeface="Times New Roman" panose="02020603050405020304" pitchFamily="18" charset="0"/>
              </a:rPr>
              <a:t>brillouin</a:t>
            </a:r>
            <a:r>
              <a:rPr lang="en-US" sz="2200" dirty="0" smtClean="0">
                <a:latin typeface="Times New Roman" panose="02020603050405020304" pitchFamily="18" charset="0"/>
                <a:cs typeface="Times New Roman" panose="02020603050405020304" pitchFamily="18" charset="0"/>
              </a:rPr>
              <a:t> zone).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Figure shows </a:t>
            </a:r>
            <a:r>
              <a:rPr lang="en-US" sz="2200" dirty="0">
                <a:latin typeface="Times New Roman" panose="02020603050405020304" pitchFamily="18" charset="0"/>
                <a:cs typeface="Times New Roman" panose="02020603050405020304" pitchFamily="18" charset="0"/>
              </a:rPr>
              <a:t>the </a:t>
            </a:r>
            <a:r>
              <a:rPr lang="en-US" sz="2200" i="1" dirty="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rPr>
              <a:t>versus </a:t>
            </a:r>
            <a:r>
              <a:rPr lang="en-US" sz="2200" i="1" dirty="0">
                <a:latin typeface="Times New Roman" panose="02020603050405020304" pitchFamily="18" charset="0"/>
                <a:cs typeface="Times New Roman" panose="02020603050405020304" pitchFamily="18" charset="0"/>
              </a:rPr>
              <a:t>k </a:t>
            </a:r>
            <a:r>
              <a:rPr lang="en-US" sz="2200" dirty="0">
                <a:latin typeface="Times New Roman" panose="02020603050405020304" pitchFamily="18" charset="0"/>
                <a:cs typeface="Times New Roman" panose="02020603050405020304" pitchFamily="18" charset="0"/>
              </a:rPr>
              <a:t>diagram of the conduction and valence bands </a:t>
            </a:r>
            <a:r>
              <a:rPr lang="en-US" sz="2200" dirty="0" smtClean="0">
                <a:latin typeface="Times New Roman" panose="02020603050405020304" pitchFamily="18" charset="0"/>
                <a:cs typeface="Times New Roman" panose="02020603050405020304" pitchFamily="18" charset="0"/>
              </a:rPr>
              <a:t>at </a:t>
            </a:r>
            <a:r>
              <a:rPr lang="en-US" sz="2200" i="1" dirty="0" smtClean="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0 </a:t>
            </a:r>
            <a:r>
              <a:rPr lang="en-US" sz="2200" dirty="0">
                <a:latin typeface="Times New Roman" panose="02020603050405020304" pitchFamily="18" charset="0"/>
                <a:cs typeface="Times New Roman" panose="02020603050405020304" pitchFamily="18" charset="0"/>
              </a:rPr>
              <a:t>K. </a:t>
            </a:r>
            <a:r>
              <a:rPr lang="en-US" sz="2200" dirty="0" smtClean="0">
                <a:latin typeface="Times New Roman" panose="02020603050405020304" pitchFamily="18" charset="0"/>
                <a:cs typeface="Times New Roman" panose="02020603050405020304" pitchFamily="18" charset="0"/>
              </a:rPr>
              <a:t>The energy states in the valence band are completely full and the states in the conduction band are empty. </a:t>
            </a:r>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lum bright="-20000" contrast="40000"/>
          </a:blip>
          <a:stretch>
            <a:fillRect/>
          </a:stretch>
        </p:blipFill>
        <p:spPr>
          <a:xfrm>
            <a:off x="2979488" y="3256209"/>
            <a:ext cx="3294628" cy="3272293"/>
          </a:xfrm>
          <a:prstGeom prst="rect">
            <a:avLst/>
          </a:prstGeom>
        </p:spPr>
      </p:pic>
      <p:sp>
        <p:nvSpPr>
          <p:cNvPr id="10" name="TextBox 9"/>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74796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64017" y="1049975"/>
            <a:ext cx="8615965" cy="2462213"/>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Below Figure shows these same bands for </a:t>
            </a:r>
            <a:r>
              <a:rPr lang="en-US" sz="2200" i="1" dirty="0" smtClean="0">
                <a:latin typeface="Times New Roman" panose="02020603050405020304" pitchFamily="18" charset="0"/>
                <a:cs typeface="Times New Roman" panose="02020603050405020304" pitchFamily="18" charset="0"/>
              </a:rPr>
              <a:t>T </a:t>
            </a:r>
            <a:r>
              <a:rPr lang="en-US" sz="2200" dirty="0">
                <a:latin typeface="Times New Roman" panose="02020603050405020304" pitchFamily="18" charset="0"/>
                <a:cs typeface="Times New Roman" panose="02020603050405020304" pitchFamily="18" charset="0"/>
              </a:rPr>
              <a:t>&gt;</a:t>
            </a:r>
            <a:r>
              <a:rPr lang="en-US" sz="2200" dirty="0" smtClean="0">
                <a:latin typeface="Times New Roman" panose="02020603050405020304" pitchFamily="18" charset="0"/>
                <a:cs typeface="Times New Roman" panose="02020603050405020304" pitchFamily="18" charset="0"/>
              </a:rPr>
              <a:t>0 K, in which some electrons have gained enough energy to jump to the conduction band and have left empty states in the valence band.</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885724" y="2324342"/>
            <a:ext cx="3717776" cy="3419635"/>
          </a:xfrm>
          <a:prstGeom prst="rect">
            <a:avLst/>
          </a:prstGeom>
        </p:spPr>
      </p:pic>
      <p:sp>
        <p:nvSpPr>
          <p:cNvPr id="10" name="TextBox 9"/>
          <p:cNvSpPr txBox="1"/>
          <p:nvPr/>
        </p:nvSpPr>
        <p:spPr>
          <a:xfrm>
            <a:off x="1749220" y="173555"/>
            <a:ext cx="5755165" cy="830997"/>
          </a:xfrm>
          <a:prstGeom prst="rect">
            <a:avLst/>
          </a:prstGeom>
          <a:noFill/>
        </p:spPr>
        <p:txBody>
          <a:bodyPr wrap="none" rtlCol="0">
            <a:spAutoFit/>
          </a:bodyPr>
          <a:lstStyle/>
          <a:p>
            <a:pPr algn="ctr"/>
            <a:r>
              <a:rPr lang="en-US" sz="2400" b="1" dirty="0">
                <a:solidFill>
                  <a:srgbClr val="FF0000"/>
                </a:solidFill>
                <a:latin typeface="Times New Roman" pitchFamily="18" charset="0"/>
                <a:cs typeface="Times New Roman" pitchFamily="18" charset="0"/>
              </a:rPr>
              <a:t>Energy </a:t>
            </a:r>
            <a:r>
              <a:rPr lang="en-US" sz="2400" b="1" dirty="0" smtClean="0">
                <a:solidFill>
                  <a:srgbClr val="FF0000"/>
                </a:solidFill>
                <a:latin typeface="Times New Roman" pitchFamily="18" charset="0"/>
                <a:cs typeface="Times New Roman" pitchFamily="18" charset="0"/>
              </a:rPr>
              <a:t>Band Structure </a:t>
            </a:r>
            <a:r>
              <a:rPr lang="en-US" sz="2400" b="1" dirty="0">
                <a:solidFill>
                  <a:srgbClr val="FF0000"/>
                </a:solidFill>
                <a:latin typeface="Times New Roman" pitchFamily="18" charset="0"/>
                <a:cs typeface="Times New Roman" pitchFamily="18" charset="0"/>
              </a:rPr>
              <a:t>of </a:t>
            </a:r>
            <a:r>
              <a:rPr lang="en-US" sz="2400" b="1" dirty="0" smtClean="0">
                <a:solidFill>
                  <a:srgbClr val="FF0000"/>
                </a:solidFill>
                <a:latin typeface="Times New Roman" pitchFamily="18" charset="0"/>
                <a:cs typeface="Times New Roman" pitchFamily="18" charset="0"/>
              </a:rPr>
              <a:t>Semiconductor </a:t>
            </a:r>
          </a:p>
          <a:p>
            <a:pPr algn="ctr"/>
            <a:r>
              <a:rPr lang="en-US" sz="2400" b="1" dirty="0" smtClean="0">
                <a:solidFill>
                  <a:srgbClr val="FF0000"/>
                </a:solidFill>
                <a:latin typeface="Times New Roman" pitchFamily="18" charset="0"/>
                <a:cs typeface="Times New Roman" pitchFamily="18" charset="0"/>
              </a:rPr>
              <a:t>Brillouin zone</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697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51137" y="1094974"/>
            <a:ext cx="8641726" cy="4493538"/>
          </a:xfrm>
          <a:prstGeom prst="rect">
            <a:avLst/>
          </a:prstGeom>
        </p:spPr>
        <p:txBody>
          <a:bodyPr wrap="square">
            <a:spAutoFit/>
          </a:bodyPr>
          <a:lstStyle/>
          <a:p>
            <a:pPr algn="just"/>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movement of an electron in a lattice will, in general, be different from that </a:t>
            </a:r>
            <a:r>
              <a:rPr lang="en-US" sz="2200" dirty="0" smtClean="0">
                <a:solidFill>
                  <a:srgbClr val="000000"/>
                </a:solidFill>
                <a:latin typeface="Times New Roman" panose="02020603050405020304" pitchFamily="18" charset="0"/>
                <a:cs typeface="Times New Roman" panose="02020603050405020304" pitchFamily="18" charset="0"/>
              </a:rPr>
              <a:t>of an </a:t>
            </a:r>
            <a:r>
              <a:rPr lang="en-US" sz="2200" dirty="0">
                <a:solidFill>
                  <a:srgbClr val="000000"/>
                </a:solidFill>
                <a:latin typeface="Times New Roman" panose="02020603050405020304" pitchFamily="18" charset="0"/>
                <a:cs typeface="Times New Roman" panose="02020603050405020304" pitchFamily="18" charset="0"/>
              </a:rPr>
              <a:t>electron in free space.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In </a:t>
            </a:r>
            <a:r>
              <a:rPr lang="en-US" sz="2200" dirty="0">
                <a:solidFill>
                  <a:srgbClr val="000000"/>
                </a:solidFill>
                <a:latin typeface="Times New Roman" panose="02020603050405020304" pitchFamily="18" charset="0"/>
                <a:cs typeface="Times New Roman" panose="02020603050405020304" pitchFamily="18" charset="0"/>
              </a:rPr>
              <a:t>addition to an externally applied force, there are </a:t>
            </a:r>
            <a:r>
              <a:rPr lang="en-US" sz="2200" dirty="0" smtClean="0">
                <a:solidFill>
                  <a:srgbClr val="000000"/>
                </a:solidFill>
                <a:latin typeface="Times New Roman" panose="02020603050405020304" pitchFamily="18" charset="0"/>
                <a:cs typeface="Times New Roman" panose="02020603050405020304" pitchFamily="18" charset="0"/>
              </a:rPr>
              <a:t>internal forces </a:t>
            </a:r>
            <a:r>
              <a:rPr lang="en-US" sz="2200" dirty="0">
                <a:solidFill>
                  <a:srgbClr val="000000"/>
                </a:solidFill>
                <a:latin typeface="Times New Roman" panose="02020603050405020304" pitchFamily="18" charset="0"/>
                <a:cs typeface="Times New Roman" panose="02020603050405020304" pitchFamily="18" charset="0"/>
              </a:rPr>
              <a:t>in the crystal due to positively charged ions or protons and negatively </a:t>
            </a:r>
            <a:r>
              <a:rPr lang="en-US" sz="2200" dirty="0" smtClean="0">
                <a:solidFill>
                  <a:srgbClr val="000000"/>
                </a:solidFill>
                <a:latin typeface="Times New Roman" panose="02020603050405020304" pitchFamily="18" charset="0"/>
                <a:cs typeface="Times New Roman" panose="02020603050405020304" pitchFamily="18" charset="0"/>
              </a:rPr>
              <a:t>charged electrons</a:t>
            </a:r>
            <a:r>
              <a:rPr lang="en-US" sz="2200" dirty="0">
                <a:solidFill>
                  <a:srgbClr val="000000"/>
                </a:solidFill>
                <a:latin typeface="Times New Roman" panose="02020603050405020304" pitchFamily="18" charset="0"/>
                <a:cs typeface="Times New Roman" panose="02020603050405020304" pitchFamily="18" charset="0"/>
              </a:rPr>
              <a:t>, which will </a:t>
            </a:r>
            <a:r>
              <a:rPr lang="en-US" sz="2200" dirty="0" smtClean="0">
                <a:solidFill>
                  <a:srgbClr val="000000"/>
                </a:solidFill>
                <a:latin typeface="Times New Roman" panose="02020603050405020304" pitchFamily="18" charset="0"/>
                <a:cs typeface="Times New Roman" panose="02020603050405020304" pitchFamily="18" charset="0"/>
              </a:rPr>
              <a:t>influence </a:t>
            </a:r>
            <a:r>
              <a:rPr lang="en-US" sz="2200" dirty="0">
                <a:solidFill>
                  <a:srgbClr val="000000"/>
                </a:solidFill>
                <a:latin typeface="Times New Roman" panose="02020603050405020304" pitchFamily="18" charset="0"/>
                <a:cs typeface="Times New Roman" panose="02020603050405020304" pitchFamily="18" charset="0"/>
              </a:rPr>
              <a:t>the motion of electrons in the lattice.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Then</a:t>
            </a:r>
            <a:endParaRPr lang="en-US" sz="2200" b="1" dirty="0">
              <a:solidFill>
                <a:srgbClr val="000000"/>
              </a:solidFill>
              <a:latin typeface="Times New Roman" panose="02020603050405020304" pitchFamily="18" charset="0"/>
              <a:cs typeface="Times New Roman" panose="02020603050405020304" pitchFamily="18" charset="0"/>
            </a:endParaRPr>
          </a:p>
          <a:p>
            <a:pPr algn="ctr"/>
            <a:r>
              <a:rPr lang="fr-FR" sz="2200" b="1" i="1" dirty="0" err="1" smtClean="0">
                <a:solidFill>
                  <a:srgbClr val="CC3300"/>
                </a:solidFill>
                <a:latin typeface="Times New Roman" panose="02020603050405020304" pitchFamily="18" charset="0"/>
                <a:cs typeface="Times New Roman" panose="02020603050405020304" pitchFamily="18" charset="0"/>
              </a:rPr>
              <a:t>F</a:t>
            </a:r>
            <a:r>
              <a:rPr lang="fr-FR" sz="2200" b="1" i="1" baseline="-25000" dirty="0" err="1" smtClean="0">
                <a:solidFill>
                  <a:srgbClr val="CC3300"/>
                </a:solidFill>
                <a:latin typeface="Times New Roman" panose="02020603050405020304" pitchFamily="18" charset="0"/>
                <a:cs typeface="Times New Roman" panose="02020603050405020304" pitchFamily="18" charset="0"/>
              </a:rPr>
              <a:t>total</a:t>
            </a:r>
            <a:r>
              <a:rPr lang="fr-FR" sz="2200" b="1" i="1" dirty="0" smtClean="0">
                <a:solidFill>
                  <a:srgbClr val="CC3300"/>
                </a:solidFill>
                <a:latin typeface="Times New Roman" panose="02020603050405020304" pitchFamily="18" charset="0"/>
                <a:cs typeface="Times New Roman" panose="02020603050405020304" pitchFamily="18" charset="0"/>
              </a:rPr>
              <a:t> = </a:t>
            </a:r>
            <a:r>
              <a:rPr lang="fr-FR" sz="2200" b="1" i="1" dirty="0" err="1" smtClean="0">
                <a:solidFill>
                  <a:srgbClr val="CC3300"/>
                </a:solidFill>
                <a:latin typeface="Times New Roman" panose="02020603050405020304" pitchFamily="18" charset="0"/>
                <a:cs typeface="Times New Roman" panose="02020603050405020304" pitchFamily="18" charset="0"/>
              </a:rPr>
              <a:t>F</a:t>
            </a:r>
            <a:r>
              <a:rPr lang="fr-FR" sz="2200" b="1" i="1" baseline="-25000" dirty="0" err="1" smtClean="0">
                <a:solidFill>
                  <a:srgbClr val="CC3300"/>
                </a:solidFill>
                <a:latin typeface="Times New Roman" panose="02020603050405020304" pitchFamily="18" charset="0"/>
                <a:cs typeface="Times New Roman" panose="02020603050405020304" pitchFamily="18" charset="0"/>
              </a:rPr>
              <a:t>ext</a:t>
            </a:r>
            <a:r>
              <a:rPr lang="fr-FR" sz="2200" b="1" i="1" dirty="0" smtClean="0">
                <a:solidFill>
                  <a:srgbClr val="CC3300"/>
                </a:solidFill>
                <a:latin typeface="Times New Roman" panose="02020603050405020304" pitchFamily="18" charset="0"/>
                <a:cs typeface="Times New Roman" panose="02020603050405020304" pitchFamily="18" charset="0"/>
              </a:rPr>
              <a:t> + </a:t>
            </a:r>
            <a:r>
              <a:rPr lang="fr-FR" sz="2200" b="1" i="1" dirty="0" err="1">
                <a:solidFill>
                  <a:srgbClr val="CC3300"/>
                </a:solidFill>
                <a:latin typeface="Times New Roman" panose="02020603050405020304" pitchFamily="18" charset="0"/>
                <a:cs typeface="Times New Roman" panose="02020603050405020304" pitchFamily="18" charset="0"/>
              </a:rPr>
              <a:t>F</a:t>
            </a:r>
            <a:r>
              <a:rPr lang="fr-FR" sz="2200" b="1" i="1" baseline="-25000" dirty="0" err="1">
                <a:solidFill>
                  <a:srgbClr val="CC3300"/>
                </a:solidFill>
                <a:latin typeface="Times New Roman" panose="02020603050405020304" pitchFamily="18" charset="0"/>
                <a:cs typeface="Times New Roman" panose="02020603050405020304" pitchFamily="18" charset="0"/>
              </a:rPr>
              <a:t>int</a:t>
            </a:r>
            <a:r>
              <a:rPr lang="fr-FR" sz="2200" b="1" i="1" dirty="0">
                <a:solidFill>
                  <a:srgbClr val="CC3300"/>
                </a:solidFill>
                <a:latin typeface="Times New Roman" panose="02020603050405020304" pitchFamily="18" charset="0"/>
                <a:cs typeface="Times New Roman" panose="02020603050405020304" pitchFamily="18" charset="0"/>
              </a:rPr>
              <a:t> </a:t>
            </a:r>
            <a:r>
              <a:rPr lang="fr-FR" sz="2200" b="1" i="1" dirty="0" smtClean="0">
                <a:solidFill>
                  <a:srgbClr val="CC3300"/>
                </a:solidFill>
                <a:latin typeface="Times New Roman" panose="02020603050405020304" pitchFamily="18" charset="0"/>
                <a:cs typeface="Times New Roman" panose="02020603050405020304" pitchFamily="18" charset="0"/>
              </a:rPr>
              <a:t>= </a:t>
            </a:r>
            <a:r>
              <a:rPr lang="fr-FR" sz="2200" b="1" i="1" dirty="0">
                <a:solidFill>
                  <a:srgbClr val="CC3300"/>
                </a:solidFill>
                <a:latin typeface="Times New Roman" panose="02020603050405020304" pitchFamily="18" charset="0"/>
                <a:cs typeface="Times New Roman" panose="02020603050405020304" pitchFamily="18" charset="0"/>
              </a:rPr>
              <a:t>ma </a:t>
            </a:r>
            <a:r>
              <a:rPr lang="fr-FR" sz="2200" b="1" i="1" dirty="0" smtClean="0">
                <a:solidFill>
                  <a:srgbClr val="CC3300"/>
                </a:solidFill>
                <a:latin typeface="Times New Roman" panose="02020603050405020304" pitchFamily="18" charset="0"/>
                <a:cs typeface="Times New Roman" panose="02020603050405020304" pitchFamily="18" charset="0"/>
              </a:rPr>
              <a:t>   (1)</a:t>
            </a:r>
            <a:endParaRPr lang="fr-FR" sz="2200" b="1" i="1" dirty="0">
              <a:solidFill>
                <a:srgbClr val="CC3300"/>
              </a:solidFill>
              <a:latin typeface="Times New Roman" panose="02020603050405020304" pitchFamily="18" charset="0"/>
              <a:cs typeface="Times New Roman" panose="02020603050405020304" pitchFamily="18" charset="0"/>
            </a:endParaRPr>
          </a:p>
          <a:p>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where </a:t>
            </a:r>
            <a:r>
              <a:rPr lang="en-US" sz="2200" i="1" dirty="0" err="1" smtClean="0">
                <a:solidFill>
                  <a:srgbClr val="000000"/>
                </a:solidFill>
                <a:latin typeface="Times New Roman" panose="02020603050405020304" pitchFamily="18" charset="0"/>
                <a:cs typeface="Times New Roman" panose="02020603050405020304" pitchFamily="18" charset="0"/>
              </a:rPr>
              <a:t>F</a:t>
            </a:r>
            <a:r>
              <a:rPr lang="en-US" sz="2200" baseline="-25000" dirty="0" err="1" smtClean="0">
                <a:solidFill>
                  <a:srgbClr val="000000"/>
                </a:solidFill>
                <a:latin typeface="Times New Roman" panose="02020603050405020304" pitchFamily="18" charset="0"/>
                <a:cs typeface="Times New Roman" panose="02020603050405020304" pitchFamily="18" charset="0"/>
              </a:rPr>
              <a:t>total</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i="1" dirty="0" err="1" smtClean="0">
                <a:solidFill>
                  <a:srgbClr val="000000"/>
                </a:solidFill>
                <a:latin typeface="Times New Roman" panose="02020603050405020304" pitchFamily="18" charset="0"/>
                <a:cs typeface="Times New Roman" panose="02020603050405020304" pitchFamily="18" charset="0"/>
              </a:rPr>
              <a:t>F</a:t>
            </a:r>
            <a:r>
              <a:rPr lang="en-US" sz="2200" baseline="-25000" dirty="0" err="1" smtClean="0">
                <a:solidFill>
                  <a:srgbClr val="000000"/>
                </a:solidFill>
                <a:latin typeface="Times New Roman" panose="02020603050405020304" pitchFamily="18" charset="0"/>
                <a:cs typeface="Times New Roman" panose="02020603050405020304" pitchFamily="18" charset="0"/>
              </a:rPr>
              <a:t>ext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and </a:t>
            </a:r>
            <a:r>
              <a:rPr lang="en-US" sz="2200" i="1" dirty="0" err="1" smtClean="0">
                <a:solidFill>
                  <a:srgbClr val="000000"/>
                </a:solidFill>
                <a:latin typeface="Times New Roman" panose="02020603050405020304" pitchFamily="18" charset="0"/>
                <a:cs typeface="Times New Roman" panose="02020603050405020304" pitchFamily="18" charset="0"/>
              </a:rPr>
              <a:t>F</a:t>
            </a:r>
            <a:r>
              <a:rPr lang="en-US" sz="2200" baseline="-25000" dirty="0" err="1" smtClean="0">
                <a:solidFill>
                  <a:srgbClr val="000000"/>
                </a:solidFill>
                <a:latin typeface="Times New Roman" panose="02020603050405020304" pitchFamily="18" charset="0"/>
                <a:cs typeface="Times New Roman" panose="02020603050405020304" pitchFamily="18" charset="0"/>
              </a:rPr>
              <a:t>int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are the total force, the externally applied force, and </a:t>
            </a:r>
            <a:r>
              <a:rPr lang="en-US" sz="2200" dirty="0" smtClean="0">
                <a:solidFill>
                  <a:srgbClr val="000000"/>
                </a:solidFill>
                <a:latin typeface="Times New Roman" panose="02020603050405020304" pitchFamily="18" charset="0"/>
                <a:cs typeface="Times New Roman" panose="02020603050405020304" pitchFamily="18" charset="0"/>
              </a:rPr>
              <a:t>the internal </a:t>
            </a:r>
            <a:r>
              <a:rPr lang="en-US" sz="2200" dirty="0">
                <a:solidFill>
                  <a:srgbClr val="000000"/>
                </a:solidFill>
                <a:latin typeface="Times New Roman" panose="02020603050405020304" pitchFamily="18" charset="0"/>
                <a:cs typeface="Times New Roman" panose="02020603050405020304" pitchFamily="18" charset="0"/>
              </a:rPr>
              <a:t>forces, respectively, acting on a particle in a crystal. </a:t>
            </a:r>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parameter </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is </a:t>
            </a:r>
            <a:r>
              <a:rPr lang="en-US" sz="2200" dirty="0" smtClean="0">
                <a:solidFill>
                  <a:srgbClr val="000000"/>
                </a:solidFill>
                <a:latin typeface="Times New Roman" panose="02020603050405020304" pitchFamily="18" charset="0"/>
                <a:cs typeface="Times New Roman" panose="02020603050405020304" pitchFamily="18" charset="0"/>
              </a:rPr>
              <a:t>the acceleration </a:t>
            </a:r>
            <a:r>
              <a:rPr lang="en-US" sz="2200" dirty="0">
                <a:solidFill>
                  <a:srgbClr val="000000"/>
                </a:solidFill>
                <a:latin typeface="Times New Roman" panose="02020603050405020304" pitchFamily="18" charset="0"/>
                <a:cs typeface="Times New Roman" panose="02020603050405020304" pitchFamily="18" charset="0"/>
              </a:rPr>
              <a:t>and </a:t>
            </a:r>
            <a:r>
              <a:rPr lang="en-US" sz="2200" i="1" dirty="0">
                <a:solidFill>
                  <a:srgbClr val="000000"/>
                </a:solidFill>
                <a:latin typeface="Times New Roman" panose="02020603050405020304" pitchFamily="18" charset="0"/>
                <a:cs typeface="Times New Roman" panose="02020603050405020304" pitchFamily="18" charset="0"/>
              </a:rPr>
              <a:t>m </a:t>
            </a:r>
            <a:r>
              <a:rPr lang="en-US" sz="2200" dirty="0">
                <a:solidFill>
                  <a:srgbClr val="000000"/>
                </a:solidFill>
                <a:latin typeface="Times New Roman" panose="02020603050405020304" pitchFamily="18" charset="0"/>
                <a:cs typeface="Times New Roman" panose="02020603050405020304" pitchFamily="18" charset="0"/>
              </a:rPr>
              <a:t>is the rest mass of the particle.</a:t>
            </a:r>
          </a:p>
          <a:p>
            <a:endParaRPr lang="en-US" sz="2200" dirty="0" smtClean="0">
              <a:solidFill>
                <a:srgbClr val="0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872791" y="60744"/>
            <a:ext cx="382341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Effective Mass</a:t>
            </a:r>
          </a:p>
        </p:txBody>
      </p:sp>
    </p:spTree>
    <p:extLst>
      <p:ext uri="{BB962C8B-B14F-4D97-AF65-F5344CB8AC3E}">
        <p14:creationId xmlns:p14="http://schemas.microsoft.com/office/powerpoint/2010/main" xmlns="" val="1643671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dirty="0">
                <a:latin typeface="Times New Roman" panose="02020603050405020304" pitchFamily="18" charset="0"/>
                <a:cs typeface="Times New Roman" panose="02020603050405020304" pitchFamily="18" charset="0"/>
              </a:rPr>
              <a:t>                     18PYB101J Module-I </a:t>
            </a:r>
            <a:r>
              <a:rPr lang="en-US" altLang="en-US" sz="1200" b="1" dirty="0" smtClean="0">
                <a:latin typeface="Times New Roman" panose="02020603050405020304" pitchFamily="18" charset="0"/>
                <a:cs typeface="Times New Roman" panose="02020603050405020304" pitchFamily="18" charset="0"/>
              </a:rPr>
              <a:t>Lecture-9</a:t>
            </a:r>
            <a:endParaRPr lang="en-US" altLang="en-US" sz="12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51137" y="865767"/>
            <a:ext cx="8641725" cy="5509200"/>
          </a:xfrm>
          <a:prstGeom prst="rect">
            <a:avLst/>
          </a:prstGeom>
        </p:spPr>
        <p:txBody>
          <a:bodyPr wrap="square">
            <a:spAutoFit/>
          </a:bodyPr>
          <a:lstStyle/>
          <a:p>
            <a:r>
              <a:rPr lang="en-US" sz="2200" dirty="0" smtClean="0">
                <a:solidFill>
                  <a:srgbClr val="000000"/>
                </a:solidFill>
                <a:latin typeface="Times New Roman" panose="02020603050405020304" pitchFamily="18" charset="0"/>
                <a:cs typeface="Times New Roman" panose="02020603050405020304" pitchFamily="18" charset="0"/>
              </a:rPr>
              <a:t>Since </a:t>
            </a:r>
            <a:r>
              <a:rPr lang="en-US" sz="2200" dirty="0">
                <a:solidFill>
                  <a:srgbClr val="000000"/>
                </a:solidFill>
                <a:latin typeface="Times New Roman" panose="02020603050405020304" pitchFamily="18" charset="0"/>
                <a:cs typeface="Times New Roman" panose="02020603050405020304" pitchFamily="18" charset="0"/>
              </a:rPr>
              <a:t>it is </a:t>
            </a:r>
            <a:r>
              <a:rPr lang="en-US" sz="2200" dirty="0" smtClean="0">
                <a:solidFill>
                  <a:srgbClr val="000000"/>
                </a:solidFill>
                <a:latin typeface="Times New Roman" panose="02020603050405020304" pitchFamily="18" charset="0"/>
                <a:cs typeface="Times New Roman" panose="02020603050405020304" pitchFamily="18" charset="0"/>
              </a:rPr>
              <a:t>difficult </a:t>
            </a:r>
            <a:r>
              <a:rPr lang="en-US" sz="2200" dirty="0">
                <a:solidFill>
                  <a:srgbClr val="000000"/>
                </a:solidFill>
                <a:latin typeface="Times New Roman" panose="02020603050405020304" pitchFamily="18" charset="0"/>
                <a:cs typeface="Times New Roman" panose="02020603050405020304" pitchFamily="18" charset="0"/>
              </a:rPr>
              <a:t>to take into account all of the internal forces, </a:t>
            </a:r>
            <a:r>
              <a:rPr lang="en-US" sz="2200" dirty="0" smtClean="0">
                <a:solidFill>
                  <a:srgbClr val="000000"/>
                </a:solidFill>
                <a:latin typeface="Times New Roman" panose="02020603050405020304" pitchFamily="18" charset="0"/>
                <a:cs typeface="Times New Roman" panose="02020603050405020304" pitchFamily="18" charset="0"/>
              </a:rPr>
              <a:t>the equation becomes</a:t>
            </a:r>
            <a:endParaRPr lang="en-US" sz="2200" dirty="0">
              <a:solidFill>
                <a:srgbClr val="000000"/>
              </a:solidFill>
              <a:latin typeface="Times New Roman" panose="02020603050405020304" pitchFamily="18" charset="0"/>
              <a:cs typeface="Times New Roman" panose="02020603050405020304" pitchFamily="18" charset="0"/>
            </a:endParaRPr>
          </a:p>
          <a:p>
            <a:pPr algn="ctr"/>
            <a:r>
              <a:rPr lang="en-US" sz="2200" b="1" i="1" dirty="0" err="1">
                <a:solidFill>
                  <a:srgbClr val="CC3300"/>
                </a:solidFill>
                <a:latin typeface="Times New Roman" panose="02020603050405020304" pitchFamily="18" charset="0"/>
                <a:cs typeface="Times New Roman" panose="02020603050405020304" pitchFamily="18" charset="0"/>
              </a:rPr>
              <a:t>F</a:t>
            </a:r>
            <a:r>
              <a:rPr lang="en-US" sz="2200" b="1" i="1" baseline="-25000" dirty="0" err="1">
                <a:solidFill>
                  <a:srgbClr val="CC3300"/>
                </a:solidFill>
                <a:latin typeface="Times New Roman" panose="02020603050405020304" pitchFamily="18" charset="0"/>
                <a:cs typeface="Times New Roman" panose="02020603050405020304" pitchFamily="18" charset="0"/>
              </a:rPr>
              <a:t>ext</a:t>
            </a:r>
            <a:r>
              <a:rPr lang="en-US" sz="2200" b="1" i="1" dirty="0">
                <a:solidFill>
                  <a:srgbClr val="CC3300"/>
                </a:solidFill>
                <a:latin typeface="Times New Roman" panose="02020603050405020304" pitchFamily="18" charset="0"/>
                <a:cs typeface="Times New Roman" panose="02020603050405020304" pitchFamily="18" charset="0"/>
              </a:rPr>
              <a:t> = m*a (2)</a:t>
            </a:r>
          </a:p>
          <a:p>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where </a:t>
            </a:r>
            <a:r>
              <a:rPr lang="en-US" sz="2200" dirty="0">
                <a:solidFill>
                  <a:srgbClr val="000000"/>
                </a:solidFill>
                <a:latin typeface="Times New Roman" panose="02020603050405020304" pitchFamily="18" charset="0"/>
                <a:cs typeface="Times New Roman" panose="02020603050405020304" pitchFamily="18" charset="0"/>
              </a:rPr>
              <a:t>the acceleration </a:t>
            </a:r>
            <a:r>
              <a:rPr lang="en-US" sz="2200" i="1" dirty="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is now directly related to the external force. The </a:t>
            </a:r>
            <a:r>
              <a:rPr lang="en-US" sz="2200" dirty="0" smtClean="0">
                <a:solidFill>
                  <a:srgbClr val="000000"/>
                </a:solidFill>
                <a:latin typeface="Times New Roman" panose="02020603050405020304" pitchFamily="18" charset="0"/>
                <a:cs typeface="Times New Roman" panose="02020603050405020304" pitchFamily="18" charset="0"/>
              </a:rPr>
              <a:t>parameter </a:t>
            </a:r>
            <a:r>
              <a:rPr lang="en-US" sz="2200" b="1" i="1" dirty="0" smtClean="0">
                <a:solidFill>
                  <a:srgbClr val="0070C0"/>
                </a:solidFill>
                <a:latin typeface="Times New Roman" panose="02020603050405020304" pitchFamily="18" charset="0"/>
                <a:cs typeface="Times New Roman" panose="02020603050405020304" pitchFamily="18" charset="0"/>
              </a:rPr>
              <a:t>m*, </a:t>
            </a:r>
            <a:r>
              <a:rPr lang="en-US" sz="2200" b="1" i="1" dirty="0">
                <a:solidFill>
                  <a:srgbClr val="0070C0"/>
                </a:solidFill>
                <a:latin typeface="Times New Roman" panose="02020603050405020304" pitchFamily="18" charset="0"/>
                <a:cs typeface="Times New Roman" panose="02020603050405020304" pitchFamily="18" charset="0"/>
              </a:rPr>
              <a:t>called the effective mass</a:t>
            </a:r>
            <a:r>
              <a:rPr lang="en-US" sz="2200" i="1" dirty="0">
                <a:solidFill>
                  <a:srgbClr val="0070C0"/>
                </a:solidFill>
                <a:latin typeface="Times New Roman" panose="02020603050405020304" pitchFamily="18" charset="0"/>
                <a:cs typeface="Times New Roman" panose="02020603050405020304" pitchFamily="18" charset="0"/>
              </a:rPr>
              <a:t>, takes into account the particle mass and also takes </a:t>
            </a:r>
            <a:r>
              <a:rPr lang="en-US" sz="2200" i="1" dirty="0" smtClean="0">
                <a:solidFill>
                  <a:srgbClr val="0070C0"/>
                </a:solidFill>
                <a:latin typeface="Times New Roman" panose="02020603050405020304" pitchFamily="18" charset="0"/>
                <a:cs typeface="Times New Roman" panose="02020603050405020304" pitchFamily="18" charset="0"/>
              </a:rPr>
              <a:t>into account </a:t>
            </a:r>
            <a:r>
              <a:rPr lang="en-US" sz="2200" i="1" dirty="0">
                <a:solidFill>
                  <a:srgbClr val="0070C0"/>
                </a:solidFill>
                <a:latin typeface="Times New Roman" panose="02020603050405020304" pitchFamily="18" charset="0"/>
                <a:cs typeface="Times New Roman" panose="02020603050405020304" pitchFamily="18" charset="0"/>
              </a:rPr>
              <a:t>the effect of the internal forces</a:t>
            </a:r>
            <a:r>
              <a:rPr lang="en-US" sz="2200" dirty="0">
                <a:solidFill>
                  <a:srgbClr val="0070C0"/>
                </a:solidFill>
                <a:latin typeface="Times New Roman" panose="02020603050405020304" pitchFamily="18" charset="0"/>
                <a:cs typeface="Times New Roman" panose="02020603050405020304" pitchFamily="18" charset="0"/>
              </a:rPr>
              <a:t>.</a:t>
            </a:r>
          </a:p>
          <a:p>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To use an analogy for the effective mass concept, consider the difference in motion between a glass marble in a container filled with water and in a container filled with oil. In general, the marble will drop through the water at a faster rate than through the oil. The external force in this example is the gravitational force and the internal forces are related to the viscosity of the liquids. Because of the difference in </a:t>
            </a:r>
            <a:r>
              <a:rPr lang="en-US" sz="2200" dirty="0" smtClean="0">
                <a:solidFill>
                  <a:srgbClr val="000000"/>
                </a:solidFill>
                <a:latin typeface="Times New Roman" panose="02020603050405020304" pitchFamily="18" charset="0"/>
                <a:cs typeface="Times New Roman" panose="02020603050405020304" pitchFamily="18" charset="0"/>
              </a:rPr>
              <a:t>motion of </a:t>
            </a:r>
            <a:r>
              <a:rPr lang="en-US" sz="2200" dirty="0">
                <a:solidFill>
                  <a:srgbClr val="000000"/>
                </a:solidFill>
                <a:latin typeface="Times New Roman" panose="02020603050405020304" pitchFamily="18" charset="0"/>
                <a:cs typeface="Times New Roman" panose="02020603050405020304" pitchFamily="18" charset="0"/>
              </a:rPr>
              <a:t>the marble in these two cases, the mass of the marble would appear to be </a:t>
            </a:r>
            <a:r>
              <a:rPr lang="en-US" sz="2200" dirty="0" smtClean="0">
                <a:solidFill>
                  <a:srgbClr val="000000"/>
                </a:solidFill>
                <a:latin typeface="Times New Roman" panose="02020603050405020304" pitchFamily="18" charset="0"/>
                <a:cs typeface="Times New Roman" panose="02020603050405020304" pitchFamily="18" charset="0"/>
              </a:rPr>
              <a:t>different in </a:t>
            </a:r>
            <a:r>
              <a:rPr lang="en-US" sz="2200" dirty="0">
                <a:solidFill>
                  <a:srgbClr val="000000"/>
                </a:solidFill>
                <a:latin typeface="Times New Roman" panose="02020603050405020304" pitchFamily="18" charset="0"/>
                <a:cs typeface="Times New Roman" panose="02020603050405020304" pitchFamily="18" charset="0"/>
              </a:rPr>
              <a:t>water than in oil. </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2872791" y="60744"/>
            <a:ext cx="382341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Effective Mass</a:t>
            </a:r>
          </a:p>
        </p:txBody>
      </p:sp>
    </p:spTree>
    <p:extLst>
      <p:ext uri="{BB962C8B-B14F-4D97-AF65-F5344CB8AC3E}">
        <p14:creationId xmlns:p14="http://schemas.microsoft.com/office/powerpoint/2010/main" xmlns="" val="2036093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639B97-A2C4-4D10-BDC8-41D460614916}"/>
</file>

<file path=customXml/itemProps2.xml><?xml version="1.0" encoding="utf-8"?>
<ds:datastoreItem xmlns:ds="http://schemas.openxmlformats.org/officeDocument/2006/customXml" ds:itemID="{4B503D98-F0C2-4AEE-A6B5-1475329258FC}"/>
</file>

<file path=customXml/itemProps3.xml><?xml version="1.0" encoding="utf-8"?>
<ds:datastoreItem xmlns:ds="http://schemas.openxmlformats.org/officeDocument/2006/customXml" ds:itemID="{9801CC3D-1484-495D-AFE7-3EED6E154D6A}"/>
</file>

<file path=docProps/app.xml><?xml version="1.0" encoding="utf-8"?>
<Properties xmlns="http://schemas.openxmlformats.org/officeDocument/2006/extended-properties" xmlns:vt="http://schemas.openxmlformats.org/officeDocument/2006/docPropsVTypes">
  <Template>Office Theme</Template>
  <TotalTime>929</TotalTime>
  <Words>1357</Words>
  <Application>Microsoft Office PowerPoint</Application>
  <PresentationFormat>On-screen Show (4:3)</PresentationFormat>
  <Paragraphs>122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vattikondala</dc:creator>
  <cp:lastModifiedBy>HP</cp:lastModifiedBy>
  <cp:revision>67</cp:revision>
  <dcterms:created xsi:type="dcterms:W3CDTF">2020-08-27T03:47:03Z</dcterms:created>
  <dcterms:modified xsi:type="dcterms:W3CDTF">2020-10-17T15:22:52Z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