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4" r:id="rId3"/>
    <p:sldId id="285" r:id="rId4"/>
    <p:sldId id="287" r:id="rId5"/>
    <p:sldId id="288" r:id="rId6"/>
    <p:sldId id="293" r:id="rId7"/>
    <p:sldId id="292" r:id="rId8"/>
    <p:sldId id="291" r:id="rId9"/>
    <p:sldId id="294" r:id="rId10"/>
    <p:sldId id="290" r:id="rId11"/>
    <p:sldId id="304" r:id="rId12"/>
    <p:sldId id="296" r:id="rId13"/>
    <p:sldId id="297" r:id="rId14"/>
    <p:sldId id="298" r:id="rId15"/>
    <p:sldId id="299" r:id="rId16"/>
    <p:sldId id="295" r:id="rId17"/>
    <p:sldId id="300" r:id="rId18"/>
    <p:sldId id="301" r:id="rId19"/>
    <p:sldId id="303" r:id="rId20"/>
    <p:sldId id="28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122"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9E1D33F-D246-4FDF-AB1D-7FEF028F6AFC}" type="datetimeFigureOut">
              <a:rPr lang="en-US"/>
              <a:pPr>
                <a:defRPr/>
              </a:pPr>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2572C4-377C-477A-A459-F73533205CE5}" type="slidenum">
              <a:rPr lang="en-US"/>
              <a:pPr>
                <a:defRPr/>
              </a:pPr>
              <a:t>‹#›</a:t>
            </a:fld>
            <a:endParaRPr lang="en-US"/>
          </a:p>
        </p:txBody>
      </p:sp>
    </p:spTree>
    <p:extLst>
      <p:ext uri="{BB962C8B-B14F-4D97-AF65-F5344CB8AC3E}">
        <p14:creationId xmlns:p14="http://schemas.microsoft.com/office/powerpoint/2010/main" xmlns="" val="331419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3333FF"/>
                </a:solidFill>
              </a:rPr>
              <a:t>Fig1.1</a:t>
            </a:r>
          </a:p>
          <a:p>
            <a:r>
              <a:rPr lang="en-US" sz="1200" dirty="0" smtClean="0">
                <a:solidFill>
                  <a:srgbClr val="3333FF"/>
                </a:solidFill>
              </a:rPr>
              <a:t>Fig1.1</a:t>
            </a:r>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35A4EFD-C2BE-498D-86E8-1E9B138663B2}" type="datetime1">
              <a:rPr lang="en-US"/>
              <a:pPr>
                <a:defRPr/>
              </a:pPr>
              <a:t>10/27/2020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B5E856-C28B-49EC-BB80-141CE453B3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D06493-8946-4B7C-969C-C3A640A278BD}" type="datetime1">
              <a:rPr lang="en-US"/>
              <a:pPr>
                <a:defRPr/>
              </a:pPr>
              <a:t>10/27/2020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1B83F-DECB-4E16-92AE-95504B9587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78086A-F688-40A9-B0B9-75F872A0C5D8}" type="datetime1">
              <a:rPr lang="en-US"/>
              <a:pPr>
                <a:defRPr/>
              </a:pPr>
              <a:t>10/27/2020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7CD34B-A8D5-4620-A7CC-056536D21D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EE1BBB-ACD3-4A55-AD02-59AF4543FD37}" type="datetime1">
              <a:rPr lang="en-US"/>
              <a:pPr>
                <a:defRPr/>
              </a:pPr>
              <a:t>10/27/2020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E21251-AD6F-4D7C-8CFF-4A57019A37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403285-CB9E-4194-995C-8295391B08F5}" type="datetime1">
              <a:rPr lang="en-US"/>
              <a:pPr>
                <a:defRPr/>
              </a:pPr>
              <a:t>10/27/2020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B34846-CFBC-4E3B-92E3-ABF39A312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054BDE-EBFC-4B6C-83D3-6E603C3C60E2}" type="datetime1">
              <a:rPr lang="en-US"/>
              <a:pPr>
                <a:defRPr/>
              </a:pPr>
              <a:t>10/27/2020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F1AB4F-59E5-4EB9-B72B-E56F1EFD40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6C7E1C-E0AC-42BE-A11D-E423FF93E066}" type="datetime1">
              <a:rPr lang="en-US"/>
              <a:pPr>
                <a:defRPr/>
              </a:pPr>
              <a:t>10/27/2020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EAE71D-263F-40F0-A709-851366295C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FB71B94-ACD2-4ABE-A5ED-37CC5168D21F}" type="datetime1">
              <a:rPr lang="en-US"/>
              <a:pPr>
                <a:defRPr/>
              </a:pPr>
              <a:t>10/27/2020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78481F-97FA-46EC-8191-67A023B399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36C74D-5C80-4564-AB48-B40DBB08FF3A}" type="datetime1">
              <a:rPr lang="en-US"/>
              <a:pPr>
                <a:defRPr/>
              </a:pPr>
              <a:t>10/27/2020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457669-2524-4F3E-8B65-23366D891D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3FFE1C-4A0D-4FC7-8D6B-0274B204F92B}" type="datetime1">
              <a:rPr lang="en-US"/>
              <a:pPr>
                <a:defRPr/>
              </a:pPr>
              <a:t>10/27/2020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9A89E2-E9E1-43C0-AFE3-43E90C17D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85C85C-AFED-4819-BFF3-062B4EDA306D}" type="datetime1">
              <a:rPr lang="en-US"/>
              <a:pPr>
                <a:defRPr/>
              </a:pPr>
              <a:t>10/27/2020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F24119-0B9F-4848-9D0E-7FE37EAACF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2C9E347-1160-4FF0-AB6A-94CFEA979C27}" type="datetime1">
              <a:rPr lang="en-US"/>
              <a:pPr>
                <a:defRPr/>
              </a:pPr>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A2B546-9A9A-4D55-8082-FAE8BE839C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a:latin typeface="Times New Roman" pitchFamily="18" charset="0"/>
                <a:cs typeface="Times New Roman" pitchFamily="18" charset="0"/>
              </a:rPr>
              <a:t>                     18PYB101J Module-IV Lecture-9</a:t>
            </a:r>
          </a:p>
        </p:txBody>
      </p:sp>
      <p:sp>
        <p:nvSpPr>
          <p:cNvPr id="2053" name="TextBox 6"/>
          <p:cNvSpPr txBox="1">
            <a:spLocks noChangeArrowheads="1"/>
          </p:cNvSpPr>
          <p:nvPr/>
        </p:nvSpPr>
        <p:spPr bwMode="auto">
          <a:xfrm>
            <a:off x="228600" y="1066800"/>
            <a:ext cx="8610600" cy="2216150"/>
          </a:xfrm>
          <a:prstGeom prst="rect">
            <a:avLst/>
          </a:prstGeom>
          <a:noFill/>
          <a:ln w="9525">
            <a:noFill/>
            <a:miter lim="800000"/>
            <a:headEnd/>
            <a:tailEnd/>
          </a:ln>
        </p:spPr>
        <p:txBody>
          <a:bodyPr>
            <a:spAutoFit/>
          </a:bodyPr>
          <a:lstStyle/>
          <a:p>
            <a:endParaRPr lang="en-US" dirty="0"/>
          </a:p>
          <a:p>
            <a:endParaRPr lang="en-US" dirty="0"/>
          </a:p>
          <a:p>
            <a:pPr algn="ctr"/>
            <a:r>
              <a:rPr lang="en-US" sz="2400" dirty="0">
                <a:solidFill>
                  <a:srgbClr val="6600FF"/>
                </a:solidFill>
              </a:rPr>
              <a:t> </a:t>
            </a:r>
            <a:r>
              <a:rPr lang="en-US" sz="2400" b="1" dirty="0">
                <a:solidFill>
                  <a:srgbClr val="00B0F0"/>
                </a:solidFill>
              </a:rPr>
              <a:t>DEPARTMENT OF PHYSICS </a:t>
            </a:r>
          </a:p>
          <a:p>
            <a:pPr algn="ctr"/>
            <a:r>
              <a:rPr lang="en-US" sz="2400" b="1" dirty="0">
                <a:solidFill>
                  <a:srgbClr val="00B0F0"/>
                </a:solidFill>
              </a:rPr>
              <a:t>SRM INSTITUTE OF SCIENCE AND TECHNOLOGY</a:t>
            </a:r>
          </a:p>
          <a:p>
            <a:pPr algn="ctr"/>
            <a:endParaRPr lang="en-US" b="1" dirty="0"/>
          </a:p>
          <a:p>
            <a:pPr algn="ctr"/>
            <a:r>
              <a:rPr lang="en-US" b="1" dirty="0">
                <a:solidFill>
                  <a:srgbClr val="7030A0"/>
                </a:solidFill>
              </a:rPr>
              <a:t>18PYB103J –</a:t>
            </a:r>
            <a:r>
              <a:rPr lang="en-US" b="1" dirty="0" smtClean="0">
                <a:solidFill>
                  <a:srgbClr val="7030A0"/>
                </a:solidFill>
              </a:rPr>
              <a:t>Semiconductor </a:t>
            </a:r>
            <a:r>
              <a:rPr lang="en-US" b="1" dirty="0">
                <a:solidFill>
                  <a:srgbClr val="7030A0"/>
                </a:solidFill>
              </a:rPr>
              <a:t>Physics</a:t>
            </a:r>
          </a:p>
          <a:p>
            <a:pPr algn="ctr"/>
            <a:endParaRPr lang="en-US" b="1" dirty="0">
              <a:solidFill>
                <a:srgbClr val="7030A0"/>
              </a:solidFill>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graphicFrame>
        <p:nvGraphicFramePr>
          <p:cNvPr id="4098" name="Object 2"/>
          <p:cNvGraphicFramePr>
            <a:graphicFrameLocks noChangeAspect="1"/>
          </p:cNvGraphicFramePr>
          <p:nvPr/>
        </p:nvGraphicFramePr>
        <p:xfrm>
          <a:off x="1447800" y="228600"/>
          <a:ext cx="5105400" cy="2667000"/>
        </p:xfrm>
        <a:graphic>
          <a:graphicData uri="http://schemas.openxmlformats.org/presentationml/2006/ole">
            <p:oleObj spid="_x0000_s4099" r:id="rId3" imgW="5166360" imgH="3166872" progId="">
              <p:embed/>
            </p:oleObj>
          </a:graphicData>
        </a:graphic>
      </p:graphicFrame>
      <p:sp>
        <p:nvSpPr>
          <p:cNvPr id="7" name="Rectangle 4"/>
          <p:cNvSpPr>
            <a:spLocks noChangeArrowheads="1"/>
          </p:cNvSpPr>
          <p:nvPr/>
        </p:nvSpPr>
        <p:spPr bwMode="auto">
          <a:xfrm>
            <a:off x="228600" y="3543300"/>
            <a:ext cx="8534400" cy="3013075"/>
          </a:xfrm>
          <a:prstGeom prst="rect">
            <a:avLst/>
          </a:prstGeom>
          <a:noFill/>
          <a:ln w="9525">
            <a:noFill/>
            <a:miter lim="800000"/>
            <a:headEnd/>
            <a:tailEnd/>
          </a:ln>
          <a:effectLst/>
        </p:spPr>
        <p:txBody>
          <a:bodyPr anchor="ctr">
            <a:spAutoFit/>
          </a:bodyPr>
          <a:lstStyle/>
          <a:p>
            <a:pPr lvl="1" algn="just"/>
            <a:r>
              <a:rPr lang="en-US" sz="2400" dirty="0">
                <a:solidFill>
                  <a:srgbClr val="3333FF"/>
                </a:solidFill>
              </a:rPr>
              <a:t>         As T increases, Fermi level drops. Also for a given temperature the Fermi level shift upward as the concentration increases.</a:t>
            </a:r>
          </a:p>
          <a:p>
            <a:pPr lvl="1" algn="just"/>
            <a:r>
              <a:rPr lang="en-US" sz="2400" dirty="0">
                <a:solidFill>
                  <a:srgbClr val="3333FF"/>
                </a:solidFill>
              </a:rPr>
              <a:t>         We can say that E</a:t>
            </a:r>
            <a:r>
              <a:rPr lang="en-US" sz="2400" baseline="-25000" dirty="0">
                <a:solidFill>
                  <a:srgbClr val="3333FF"/>
                </a:solidFill>
              </a:rPr>
              <a:t>F</a:t>
            </a:r>
            <a:r>
              <a:rPr lang="en-US" sz="2400" dirty="0">
                <a:solidFill>
                  <a:srgbClr val="3333FF"/>
                </a:solidFill>
              </a:rPr>
              <a:t> decreases slightly with increase in temperature.</a:t>
            </a:r>
          </a:p>
          <a:p>
            <a:pPr lvl="1" algn="just"/>
            <a:r>
              <a:rPr lang="en-US" sz="2400" dirty="0">
                <a:solidFill>
                  <a:srgbClr val="3333FF"/>
                </a:solidFill>
              </a:rPr>
              <a:t>         As the temperature is increased, more and more donor atoms are ionized. For a particular temperature all the donor, atoms are ionized. </a:t>
            </a:r>
          </a:p>
        </p:txBody>
      </p:sp>
      <p:sp>
        <p:nvSpPr>
          <p:cNvPr id="8" name="Rectangle 5"/>
          <p:cNvSpPr>
            <a:spLocks noChangeArrowheads="1"/>
          </p:cNvSpPr>
          <p:nvPr/>
        </p:nvSpPr>
        <p:spPr bwMode="auto">
          <a:xfrm>
            <a:off x="866775" y="2971800"/>
            <a:ext cx="7410450" cy="366713"/>
          </a:xfrm>
          <a:prstGeom prst="rect">
            <a:avLst/>
          </a:prstGeom>
          <a:solidFill>
            <a:srgbClr val="00CCFF"/>
          </a:solidFill>
          <a:ln w="9525">
            <a:noFill/>
            <a:miter lim="800000"/>
            <a:headEnd/>
            <a:tailEnd/>
          </a:ln>
          <a:effectLst/>
        </p:spPr>
        <p:txBody>
          <a:bodyPr wrap="none" anchor="ctr">
            <a:spAutoFit/>
          </a:bodyPr>
          <a:lstStyle/>
          <a:p>
            <a:pPr algn="ctr"/>
            <a:r>
              <a:rPr lang="en-US" b="1" dirty="0">
                <a:solidFill>
                  <a:srgbClr val="CC0099"/>
                </a:solidFill>
              </a:rPr>
              <a:t>Variation of Fermi level with donor concentration with temperature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457669-2524-4F3E-8B65-23366D891D88}" type="slidenum">
              <a:rPr lang="en-US" smtClean="0"/>
              <a:pPr>
                <a:defRPr/>
              </a:pPr>
              <a:t>11</a:t>
            </a:fld>
            <a:endParaRPr lang="en-US"/>
          </a:p>
        </p:txBody>
      </p:sp>
      <p:pic>
        <p:nvPicPr>
          <p:cNvPr id="31746" name="Picture 2" descr="C:\Users\ALOK\semiconductor_ppt\n-type-donor.png"/>
          <p:cNvPicPr>
            <a:picLocks noChangeAspect="1" noChangeArrowheads="1"/>
          </p:cNvPicPr>
          <p:nvPr/>
        </p:nvPicPr>
        <p:blipFill>
          <a:blip r:embed="rId2"/>
          <a:srcRect/>
          <a:stretch>
            <a:fillRect/>
          </a:stretch>
        </p:blipFill>
        <p:spPr bwMode="auto">
          <a:xfrm>
            <a:off x="804863" y="771525"/>
            <a:ext cx="7534275" cy="53149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12</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228600" y="914400"/>
            <a:ext cx="8458200" cy="1938992"/>
          </a:xfrm>
          <a:prstGeom prst="rect">
            <a:avLst/>
          </a:prstGeom>
          <a:noFill/>
          <a:ln w="9525">
            <a:noFill/>
            <a:miter lim="800000"/>
            <a:headEnd/>
            <a:tailEnd/>
          </a:ln>
          <a:effectLst/>
        </p:spPr>
        <p:txBody>
          <a:bodyPr>
            <a:spAutoFit/>
          </a:bodyPr>
          <a:lstStyle/>
          <a:p>
            <a:pPr lvl="1" algn="just"/>
            <a:r>
              <a:rPr lang="en-US" sz="2400" dirty="0">
                <a:solidFill>
                  <a:srgbClr val="3333FF"/>
                </a:solidFill>
              </a:rPr>
              <a:t>    </a:t>
            </a:r>
            <a:r>
              <a:rPr lang="en-US" sz="2400" b="1" u="sng" dirty="0">
                <a:solidFill>
                  <a:srgbClr val="FF0000"/>
                </a:solidFill>
              </a:rPr>
              <a:t>Further increase in temperature results in generation of electron-hole pairs due to the breaking of covalence bonds and the material tends to behave in intrinsic manner. The Fermi level gradually moves towards the intrinsic Fermi level </a:t>
            </a:r>
            <a:r>
              <a:rPr lang="en-US" sz="2400" b="1" i="1" u="sng" dirty="0" err="1">
                <a:solidFill>
                  <a:srgbClr val="FF0000"/>
                </a:solidFill>
              </a:rPr>
              <a:t>E</a:t>
            </a:r>
            <a:r>
              <a:rPr lang="en-US" sz="2400" b="1" i="1" u="sng" baseline="-25000" dirty="0" err="1">
                <a:solidFill>
                  <a:srgbClr val="FF0000"/>
                </a:solidFill>
              </a:rPr>
              <a:t>i</a:t>
            </a:r>
            <a:r>
              <a:rPr lang="en-US" sz="2400" b="1" u="sng" dirty="0">
                <a:solidFill>
                  <a:srgbClr val="FF0000"/>
                </a:solidFill>
              </a:rPr>
              <a:t> .</a:t>
            </a:r>
          </a:p>
        </p:txBody>
      </p:sp>
      <p:sp>
        <p:nvSpPr>
          <p:cNvPr id="7" name="Rectangle 4"/>
          <p:cNvSpPr>
            <a:spLocks noChangeArrowheads="1"/>
          </p:cNvSpPr>
          <p:nvPr/>
        </p:nvSpPr>
        <p:spPr bwMode="auto">
          <a:xfrm>
            <a:off x="304800" y="2789238"/>
            <a:ext cx="8534400" cy="3824287"/>
          </a:xfrm>
          <a:prstGeom prst="rect">
            <a:avLst/>
          </a:prstGeom>
          <a:noFill/>
          <a:ln w="9525">
            <a:noFill/>
            <a:miter lim="800000"/>
            <a:headEnd/>
            <a:tailEnd/>
          </a:ln>
          <a:effectLst/>
        </p:spPr>
        <p:txBody>
          <a:bodyPr bIns="126960" anchor="ctr">
            <a:spAutoFit/>
          </a:bodyPr>
          <a:lstStyle/>
          <a:p>
            <a:endParaRPr lang="en-US" sz="2400" b="1" i="1" dirty="0">
              <a:solidFill>
                <a:srgbClr val="FF0000"/>
              </a:solidFill>
              <a:cs typeface="Times New Roman" pitchFamily="18" charset="0"/>
            </a:endParaRPr>
          </a:p>
          <a:p>
            <a:r>
              <a:rPr lang="en-US" sz="2400" b="1" i="1" dirty="0">
                <a:solidFill>
                  <a:srgbClr val="FF0000"/>
                </a:solidFill>
                <a:cs typeface="Times New Roman" pitchFamily="18" charset="0"/>
              </a:rPr>
              <a:t>                         P -Type Semiconductor</a:t>
            </a:r>
          </a:p>
          <a:p>
            <a:endParaRPr lang="en-US" sz="2400" i="1" dirty="0">
              <a:solidFill>
                <a:srgbClr val="FF0000"/>
              </a:solidFill>
              <a:cs typeface="Times New Roman" pitchFamily="18" charset="0"/>
            </a:endParaRPr>
          </a:p>
          <a:p>
            <a:pPr algn="just" eaLnBrk="0" hangingPunct="0">
              <a:buFont typeface="Symbol" pitchFamily="18" charset="2"/>
              <a:buNone/>
            </a:pPr>
            <a:r>
              <a:rPr lang="en-US" sz="2400" dirty="0">
                <a:solidFill>
                  <a:srgbClr val="CC0099"/>
                </a:solidFill>
                <a:cs typeface="Times New Roman" pitchFamily="18" charset="0"/>
              </a:rPr>
              <a:t>      </a:t>
            </a:r>
            <a:r>
              <a:rPr lang="en-US" sz="2400" dirty="0">
                <a:solidFill>
                  <a:srgbClr val="3333FF"/>
                </a:solidFill>
                <a:cs typeface="Times New Roman" pitchFamily="18" charset="0"/>
              </a:rPr>
              <a:t>When trivalent impurity is added to intrinsic semiconductor, P type semi conductors are formed.  </a:t>
            </a:r>
          </a:p>
          <a:p>
            <a:pPr algn="just" eaLnBrk="0" hangingPunct="0">
              <a:buFont typeface="Symbol" pitchFamily="18" charset="2"/>
              <a:buNone/>
            </a:pPr>
            <a:endParaRPr lang="en-US" sz="2400" dirty="0">
              <a:solidFill>
                <a:srgbClr val="3333FF"/>
              </a:solidFill>
              <a:cs typeface="Times New Roman" pitchFamily="18" charset="0"/>
            </a:endParaRPr>
          </a:p>
          <a:p>
            <a:pPr algn="just" eaLnBrk="0" hangingPunct="0">
              <a:buFont typeface="Symbol" pitchFamily="18" charset="2"/>
              <a:buNone/>
            </a:pPr>
            <a:r>
              <a:rPr lang="en-US" sz="2400" dirty="0">
                <a:solidFill>
                  <a:srgbClr val="3333FF"/>
                </a:solidFill>
                <a:cs typeface="Times New Roman" pitchFamily="18" charset="0"/>
              </a:rPr>
              <a:t>	Al has three electrons in the outer orbital. While substituting for silicon in the crystal, it </a:t>
            </a:r>
            <a:r>
              <a:rPr lang="en-US" sz="2400" i="1" dirty="0">
                <a:solidFill>
                  <a:srgbClr val="3333FF"/>
                </a:solidFill>
                <a:cs typeface="Times New Roman" pitchFamily="18" charset="0"/>
              </a:rPr>
              <a:t>needs an extra- electron </a:t>
            </a:r>
            <a:r>
              <a:rPr lang="en-US" sz="2400" dirty="0">
                <a:solidFill>
                  <a:srgbClr val="3333FF"/>
                </a:solidFill>
                <a:cs typeface="Times New Roman" pitchFamily="18" charset="0"/>
              </a:rPr>
              <a:t>to complete the tetrahedral arrangement of bonds around it.       </a:t>
            </a:r>
            <a:endParaRPr lang="en-US" sz="2400" dirty="0">
              <a:solidFill>
                <a:srgbClr val="3333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13</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381000" y="304800"/>
            <a:ext cx="8534400" cy="3416320"/>
          </a:xfrm>
          <a:prstGeom prst="rect">
            <a:avLst/>
          </a:prstGeom>
          <a:noFill/>
          <a:ln w="9525">
            <a:noFill/>
            <a:miter lim="800000"/>
            <a:headEnd/>
            <a:tailEnd/>
          </a:ln>
          <a:effectLst/>
        </p:spPr>
        <p:txBody>
          <a:bodyPr>
            <a:spAutoFit/>
          </a:bodyPr>
          <a:lstStyle/>
          <a:p>
            <a:r>
              <a:rPr lang="en-US" sz="2400" dirty="0">
                <a:solidFill>
                  <a:srgbClr val="3333FF"/>
                </a:solidFill>
              </a:rPr>
              <a:t>                        </a:t>
            </a:r>
          </a:p>
          <a:p>
            <a:r>
              <a:rPr lang="en-US" sz="2400" dirty="0">
                <a:solidFill>
                  <a:srgbClr val="3333FF"/>
                </a:solidFill>
              </a:rPr>
              <a:t>             </a:t>
            </a:r>
          </a:p>
          <a:p>
            <a:r>
              <a:rPr lang="en-US" sz="2400" dirty="0">
                <a:solidFill>
                  <a:srgbClr val="3333FF"/>
                </a:solidFill>
              </a:rPr>
              <a:t>       The extra electron can come only from one of      </a:t>
            </a:r>
          </a:p>
          <a:p>
            <a:r>
              <a:rPr lang="en-US" sz="2400" dirty="0">
                <a:solidFill>
                  <a:srgbClr val="3333FF"/>
                </a:solidFill>
              </a:rPr>
              <a:t> the </a:t>
            </a:r>
            <a:r>
              <a:rPr lang="en-US" sz="2400" dirty="0" smtClean="0">
                <a:solidFill>
                  <a:srgbClr val="3333FF"/>
                </a:solidFill>
              </a:rPr>
              <a:t>neighboring </a:t>
            </a:r>
            <a:r>
              <a:rPr lang="en-US" sz="2400" dirty="0">
                <a:solidFill>
                  <a:srgbClr val="3333FF"/>
                </a:solidFill>
              </a:rPr>
              <a:t>silicon atoms, thereby creating a  vacant electron site (hole) on the silicon. </a:t>
            </a:r>
          </a:p>
          <a:p>
            <a:r>
              <a:rPr lang="en-US" sz="2400" dirty="0">
                <a:solidFill>
                  <a:srgbClr val="3333FF"/>
                </a:solidFill>
              </a:rPr>
              <a:t>      The </a:t>
            </a:r>
            <a:r>
              <a:rPr lang="en-US" sz="2400" dirty="0" err="1">
                <a:solidFill>
                  <a:srgbClr val="3333FF"/>
                </a:solidFill>
              </a:rPr>
              <a:t>A</a:t>
            </a:r>
            <a:r>
              <a:rPr lang="en-US" sz="2400" dirty="0" err="1" smtClean="0">
                <a:solidFill>
                  <a:srgbClr val="3333FF"/>
                </a:solidFill>
              </a:rPr>
              <a:t>luminium</a:t>
            </a:r>
            <a:r>
              <a:rPr lang="en-US" sz="2400" dirty="0" smtClean="0">
                <a:solidFill>
                  <a:srgbClr val="3333FF"/>
                </a:solidFill>
              </a:rPr>
              <a:t> </a:t>
            </a:r>
            <a:r>
              <a:rPr lang="en-US" sz="2400" dirty="0">
                <a:solidFill>
                  <a:srgbClr val="3333FF"/>
                </a:solidFill>
              </a:rPr>
              <a:t>atom with the extra electron becomes a negative charge and the hole with a positive charge can be considered to resolve around the </a:t>
            </a:r>
            <a:r>
              <a:rPr lang="en-US" sz="2400" dirty="0" err="1">
                <a:solidFill>
                  <a:srgbClr val="3333FF"/>
                </a:solidFill>
              </a:rPr>
              <a:t>aluminium</a:t>
            </a:r>
            <a:r>
              <a:rPr lang="en-US" sz="2400" dirty="0">
                <a:solidFill>
                  <a:srgbClr val="3333FF"/>
                </a:solidFill>
              </a:rPr>
              <a:t> atom, leading to the same orbital calculations as </a:t>
            </a:r>
            <a:r>
              <a:rPr lang="en-US" sz="2400" dirty="0" err="1">
                <a:solidFill>
                  <a:srgbClr val="3333FF"/>
                </a:solidFill>
              </a:rPr>
              <a:t>aboveT</a:t>
            </a:r>
            <a:r>
              <a:rPr lang="en-US" sz="2400" dirty="0">
                <a:solidFill>
                  <a:srgbClr val="3333FF"/>
                </a:solidFill>
              </a:rPr>
              <a:t>.    </a:t>
            </a:r>
          </a:p>
        </p:txBody>
      </p:sp>
      <p:pic>
        <p:nvPicPr>
          <p:cNvPr id="7" name="Picture 4"/>
          <p:cNvPicPr>
            <a:picLocks noChangeAspect="1" noChangeArrowheads="1"/>
          </p:cNvPicPr>
          <p:nvPr/>
        </p:nvPicPr>
        <p:blipFill>
          <a:blip r:embed="rId2"/>
          <a:srcRect/>
          <a:stretch>
            <a:fillRect/>
          </a:stretch>
        </p:blipFill>
        <p:spPr bwMode="auto">
          <a:xfrm>
            <a:off x="1143000" y="3581400"/>
            <a:ext cx="2971800" cy="2286000"/>
          </a:xfrm>
          <a:prstGeom prst="rect">
            <a:avLst/>
          </a:prstGeom>
          <a:noFill/>
        </p:spPr>
      </p:pic>
      <p:pic>
        <p:nvPicPr>
          <p:cNvPr id="8" name="Picture 6"/>
          <p:cNvPicPr>
            <a:picLocks noChangeAspect="1" noChangeArrowheads="1"/>
          </p:cNvPicPr>
          <p:nvPr/>
        </p:nvPicPr>
        <p:blipFill>
          <a:blip r:embed="rId3"/>
          <a:srcRect/>
          <a:stretch>
            <a:fillRect/>
          </a:stretch>
        </p:blipFill>
        <p:spPr bwMode="auto">
          <a:xfrm>
            <a:off x="5029200" y="3810000"/>
            <a:ext cx="2667000" cy="1905000"/>
          </a:xfrm>
          <a:prstGeom prst="rect">
            <a:avLst/>
          </a:prstGeom>
          <a:noFill/>
          <a:ln w="9525">
            <a:noFill/>
            <a:miter lim="800000"/>
            <a:headEnd/>
            <a:tailEnd/>
          </a:ln>
          <a:effectLst/>
        </p:spPr>
      </p:pic>
      <p:sp>
        <p:nvSpPr>
          <p:cNvPr id="9" name="Rectangle 5"/>
          <p:cNvSpPr>
            <a:spLocks noChangeArrowheads="1"/>
          </p:cNvSpPr>
          <p:nvPr/>
        </p:nvSpPr>
        <p:spPr bwMode="auto">
          <a:xfrm>
            <a:off x="1219200" y="5943600"/>
            <a:ext cx="2762250" cy="366713"/>
          </a:xfrm>
          <a:prstGeom prst="rect">
            <a:avLst/>
          </a:prstGeom>
          <a:noFill/>
          <a:ln w="9525">
            <a:noFill/>
            <a:miter lim="800000"/>
            <a:headEnd/>
            <a:tailEnd/>
          </a:ln>
          <a:effectLst/>
        </p:spPr>
        <p:txBody>
          <a:bodyPr wrap="none" anchor="ctr">
            <a:spAutoFit/>
          </a:bodyPr>
          <a:lstStyle/>
          <a:p>
            <a:r>
              <a:rPr lang="en-US" b="1" i="1"/>
              <a:t>p - type semiconductor</a:t>
            </a:r>
            <a:r>
              <a:rPr lang="en-US"/>
              <a:t> </a:t>
            </a:r>
          </a:p>
        </p:txBody>
      </p:sp>
      <p:sp>
        <p:nvSpPr>
          <p:cNvPr id="10" name="Rectangle 7"/>
          <p:cNvSpPr>
            <a:spLocks noChangeArrowheads="1"/>
          </p:cNvSpPr>
          <p:nvPr/>
        </p:nvSpPr>
        <p:spPr bwMode="auto">
          <a:xfrm>
            <a:off x="5791200" y="5973763"/>
            <a:ext cx="1360488" cy="396875"/>
          </a:xfrm>
          <a:prstGeom prst="rect">
            <a:avLst/>
          </a:prstGeom>
          <a:solidFill>
            <a:srgbClr val="00CCFF"/>
          </a:solidFill>
          <a:ln w="9525">
            <a:noFill/>
            <a:miter lim="800000"/>
            <a:headEnd/>
            <a:tailEnd/>
          </a:ln>
          <a:effectLst/>
        </p:spPr>
        <p:txBody>
          <a:bodyPr anchor="ctr">
            <a:spAutoFit/>
          </a:bodyPr>
          <a:lstStyle/>
          <a:p>
            <a:r>
              <a:rPr lang="en-US" sz="2000" b="1" dirty="0"/>
              <a:t>At T = 0K</a:t>
            </a:r>
            <a:r>
              <a:rPr lang="en-US" sz="2000"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14</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a:latin typeface="Times New Roman" pitchFamily="18" charset="0"/>
                <a:cs typeface="Times New Roman" pitchFamily="18" charset="0"/>
              </a:rPr>
              <a:t>                     18PYB101J Module-IV Lecture-9</a:t>
            </a:r>
          </a:p>
        </p:txBody>
      </p:sp>
      <p:sp>
        <p:nvSpPr>
          <p:cNvPr id="6" name="Rectangle 3"/>
          <p:cNvSpPr>
            <a:spLocks noChangeArrowheads="1"/>
          </p:cNvSpPr>
          <p:nvPr/>
        </p:nvSpPr>
        <p:spPr bwMode="auto">
          <a:xfrm>
            <a:off x="381000" y="1803400"/>
            <a:ext cx="8229600" cy="3683000"/>
          </a:xfrm>
          <a:prstGeom prst="rect">
            <a:avLst/>
          </a:prstGeom>
          <a:noFill/>
          <a:ln w="9525">
            <a:noFill/>
            <a:miter lim="800000"/>
            <a:headEnd/>
            <a:tailEnd/>
          </a:ln>
          <a:effectLst/>
        </p:spPr>
        <p:txBody>
          <a:bodyPr>
            <a:spAutoFit/>
          </a:bodyPr>
          <a:lstStyle/>
          <a:p>
            <a:pPr algn="just" eaLnBrk="0" hangingPunct="0">
              <a:buFont typeface="Symbol" pitchFamily="18" charset="2"/>
              <a:buNone/>
            </a:pPr>
            <a:r>
              <a:rPr lang="en-US" sz="2400" dirty="0">
                <a:solidFill>
                  <a:srgbClr val="3333FF"/>
                </a:solidFill>
              </a:rPr>
              <a:t>     Since the trivalent impurity accepts an electron, the energy level of this impurity atom is called </a:t>
            </a:r>
            <a:r>
              <a:rPr lang="en-US" sz="2400" dirty="0">
                <a:solidFill>
                  <a:srgbClr val="FF0066"/>
                </a:solidFill>
              </a:rPr>
              <a:t>acceptor level</a:t>
            </a:r>
            <a:r>
              <a:rPr lang="en-US" sz="2400" dirty="0">
                <a:solidFill>
                  <a:srgbClr val="3333FF"/>
                </a:solidFill>
              </a:rPr>
              <a:t>. This acceptor level lies just above the valence bond.</a:t>
            </a:r>
          </a:p>
          <a:p>
            <a:pPr algn="just" eaLnBrk="0" hangingPunct="0">
              <a:buFont typeface="Symbol" pitchFamily="18" charset="2"/>
              <a:buNone/>
            </a:pPr>
            <a:endParaRPr lang="en-US" sz="2400" dirty="0">
              <a:solidFill>
                <a:srgbClr val="3333FF"/>
              </a:solidFill>
            </a:endParaRPr>
          </a:p>
          <a:p>
            <a:pPr algn="just"/>
            <a:r>
              <a:rPr lang="en-US" sz="2000" dirty="0"/>
              <a:t>     </a:t>
            </a:r>
            <a:r>
              <a:rPr lang="en-US" sz="2400" dirty="0">
                <a:solidFill>
                  <a:srgbClr val="3333FF"/>
                </a:solidFill>
              </a:rPr>
              <a:t>Even at relatively low temperatures, these acceptor atoms get ionized taking electrons from valence bond and thus giving to holes in the valence bond for conduction.</a:t>
            </a:r>
          </a:p>
          <a:p>
            <a:pPr algn="just"/>
            <a:r>
              <a:rPr lang="en-US" sz="2000" dirty="0"/>
              <a:t> </a:t>
            </a:r>
          </a:p>
          <a:p>
            <a:pPr algn="just"/>
            <a:r>
              <a:rPr lang="en-US" sz="2400" dirty="0">
                <a:solidFill>
                  <a:srgbClr val="3333FF"/>
                </a:solidFill>
              </a:rPr>
              <a:t>     Due to ionization of acceptor atoms, only holes and no electrons are created. </a:t>
            </a:r>
            <a:endParaRPr lang="en-US" sz="2800" dirty="0">
              <a:solidFill>
                <a:srgbClr val="3333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15</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a:latin typeface="Times New Roman" pitchFamily="18" charset="0"/>
                <a:cs typeface="Times New Roman" pitchFamily="18" charset="0"/>
              </a:rPr>
              <a:t>                     18PYB101J Module-IV Lecture-9</a:t>
            </a:r>
          </a:p>
        </p:txBody>
      </p:sp>
      <p:sp>
        <p:nvSpPr>
          <p:cNvPr id="6" name="Rectangle 5"/>
          <p:cNvSpPr>
            <a:spLocks noChangeArrowheads="1"/>
          </p:cNvSpPr>
          <p:nvPr/>
        </p:nvSpPr>
        <p:spPr bwMode="auto">
          <a:xfrm>
            <a:off x="304800" y="936625"/>
            <a:ext cx="8610600" cy="1917700"/>
          </a:xfrm>
          <a:prstGeom prst="rect">
            <a:avLst/>
          </a:prstGeom>
          <a:noFill/>
          <a:ln w="9525">
            <a:noFill/>
            <a:miter lim="800000"/>
            <a:headEnd/>
            <a:tailEnd/>
          </a:ln>
          <a:effectLst/>
        </p:spPr>
        <p:txBody>
          <a:bodyPr anchor="ctr">
            <a:spAutoFit/>
          </a:bodyPr>
          <a:lstStyle/>
          <a:p>
            <a:pPr algn="just"/>
            <a:r>
              <a:rPr lang="en-US" sz="2400" dirty="0">
                <a:solidFill>
                  <a:srgbClr val="3333FF"/>
                </a:solidFill>
              </a:rPr>
              <a:t>	If the temperature is sufficiently high, in addition to the above process, </a:t>
            </a:r>
            <a:r>
              <a:rPr lang="en-US" sz="2400" dirty="0">
                <a:solidFill>
                  <a:srgbClr val="FF0066"/>
                </a:solidFill>
              </a:rPr>
              <a:t>electron-hole pairs  are generated</a:t>
            </a:r>
            <a:r>
              <a:rPr lang="en-US" sz="2400" dirty="0">
                <a:solidFill>
                  <a:srgbClr val="3333FF"/>
                </a:solidFill>
              </a:rPr>
              <a:t> due to the breaking of covalent  bonds. </a:t>
            </a:r>
          </a:p>
          <a:p>
            <a:r>
              <a:rPr lang="en-US" sz="2400" dirty="0">
                <a:solidFill>
                  <a:srgbClr val="3333FF"/>
                </a:solidFill>
              </a:rPr>
              <a:t>     Thus holes are more in number than electrons and hence holes are majority carriers and electrons are minority carriers </a:t>
            </a:r>
          </a:p>
        </p:txBody>
      </p:sp>
      <p:graphicFrame>
        <p:nvGraphicFramePr>
          <p:cNvPr id="5122" name="Object 2"/>
          <p:cNvGraphicFramePr>
            <a:graphicFrameLocks/>
          </p:cNvGraphicFramePr>
          <p:nvPr/>
        </p:nvGraphicFramePr>
        <p:xfrm>
          <a:off x="838200" y="2971800"/>
          <a:ext cx="2971800" cy="2819400"/>
        </p:xfrm>
        <a:graphic>
          <a:graphicData uri="http://schemas.openxmlformats.org/presentationml/2006/ole">
            <p:oleObj spid="_x0000_s5124" r:id="rId3" imgW="3645408" imgH="2481072" progId="">
              <p:embed/>
            </p:oleObj>
          </a:graphicData>
        </a:graphic>
      </p:graphicFrame>
      <p:graphicFrame>
        <p:nvGraphicFramePr>
          <p:cNvPr id="5123" name="Object 3"/>
          <p:cNvGraphicFramePr>
            <a:graphicFrameLocks noChangeAspect="1"/>
          </p:cNvGraphicFramePr>
          <p:nvPr/>
        </p:nvGraphicFramePr>
        <p:xfrm>
          <a:off x="5029200" y="3124200"/>
          <a:ext cx="3048000" cy="2819400"/>
        </p:xfrm>
        <a:graphic>
          <a:graphicData uri="http://schemas.openxmlformats.org/presentationml/2006/ole">
            <p:oleObj spid="_x0000_s5125" r:id="rId4" imgW="2654808" imgH="2926080" progId="">
              <p:embed/>
            </p:oleObj>
          </a:graphicData>
        </a:graphic>
      </p:graphicFrame>
      <p:sp>
        <p:nvSpPr>
          <p:cNvPr id="9" name="Rectangle 6"/>
          <p:cNvSpPr>
            <a:spLocks noChangeArrowheads="1"/>
          </p:cNvSpPr>
          <p:nvPr/>
        </p:nvSpPr>
        <p:spPr bwMode="auto">
          <a:xfrm>
            <a:off x="685800" y="5981700"/>
            <a:ext cx="7467600" cy="366713"/>
          </a:xfrm>
          <a:prstGeom prst="rect">
            <a:avLst/>
          </a:prstGeom>
          <a:noFill/>
          <a:ln w="9525">
            <a:noFill/>
            <a:miter lim="800000"/>
            <a:headEnd/>
            <a:tailEnd/>
          </a:ln>
          <a:effectLst/>
        </p:spPr>
        <p:txBody>
          <a:bodyPr anchor="ctr">
            <a:spAutoFit/>
          </a:bodyPr>
          <a:lstStyle/>
          <a:p>
            <a:r>
              <a:rPr lang="en-US" dirty="0"/>
              <a:t>       </a:t>
            </a:r>
            <a:r>
              <a:rPr lang="en-US" b="1" dirty="0"/>
              <a:t>(a) At T &gt;  0K		   		  (b) At T = 300K</a:t>
            </a:r>
            <a:r>
              <a:rPr 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16</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pic>
        <p:nvPicPr>
          <p:cNvPr id="32770" name="Picture 2" descr="C:\Users\ALOK\semiconductor_ppt\p-type-acceptor.png"/>
          <p:cNvPicPr>
            <a:picLocks noChangeAspect="1" noChangeArrowheads="1"/>
          </p:cNvPicPr>
          <p:nvPr/>
        </p:nvPicPr>
        <p:blipFill>
          <a:blip r:embed="rId2"/>
          <a:srcRect/>
          <a:stretch>
            <a:fillRect/>
          </a:stretch>
        </p:blipFill>
        <p:spPr bwMode="auto">
          <a:xfrm>
            <a:off x="723900" y="781050"/>
            <a:ext cx="7696200" cy="52959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17</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609600" y="1036638"/>
            <a:ext cx="7793038" cy="1187450"/>
          </a:xfrm>
          <a:prstGeom prst="rect">
            <a:avLst/>
          </a:prstGeom>
          <a:noFill/>
          <a:ln w="9525">
            <a:noFill/>
            <a:miter lim="800000"/>
            <a:headEnd/>
            <a:tailEnd/>
          </a:ln>
          <a:effectLst/>
        </p:spPr>
        <p:txBody>
          <a:bodyPr wrap="none" anchor="ctr">
            <a:spAutoFit/>
          </a:bodyPr>
          <a:lstStyle/>
          <a:p>
            <a:pPr algn="ctr">
              <a:tabLst>
                <a:tab pos="457200" algn="l"/>
                <a:tab pos="5429250" algn="r"/>
              </a:tabLst>
            </a:pPr>
            <a:r>
              <a:rPr lang="en-US" sz="2400" b="1" dirty="0">
                <a:solidFill>
                  <a:srgbClr val="FF0000"/>
                </a:solidFill>
              </a:rPr>
              <a:t>Fermi Energy</a:t>
            </a:r>
          </a:p>
          <a:p>
            <a:pPr algn="ctr">
              <a:tabLst>
                <a:tab pos="457200" algn="l"/>
                <a:tab pos="5429250" algn="r"/>
              </a:tabLst>
            </a:pPr>
            <a:endParaRPr lang="en-US" sz="2400" dirty="0">
              <a:solidFill>
                <a:srgbClr val="FF0000"/>
              </a:solidFill>
            </a:endParaRPr>
          </a:p>
          <a:p>
            <a:pPr algn="ctr">
              <a:tabLst>
                <a:tab pos="457200" algn="l"/>
                <a:tab pos="5429250" algn="r"/>
              </a:tabLst>
            </a:pPr>
            <a:r>
              <a:rPr lang="en-US" sz="2400" dirty="0">
                <a:solidFill>
                  <a:srgbClr val="3333FF"/>
                </a:solidFill>
              </a:rPr>
              <a:t>The Fermi energy for p – type semiconductor is given by</a:t>
            </a:r>
          </a:p>
        </p:txBody>
      </p:sp>
      <p:graphicFrame>
        <p:nvGraphicFramePr>
          <p:cNvPr id="6147" name="Object 3"/>
          <p:cNvGraphicFramePr>
            <a:graphicFrameLocks noChangeAspect="1"/>
          </p:cNvGraphicFramePr>
          <p:nvPr/>
        </p:nvGraphicFramePr>
        <p:xfrm>
          <a:off x="3962400" y="4191000"/>
          <a:ext cx="1828800" cy="685800"/>
        </p:xfrm>
        <a:graphic>
          <a:graphicData uri="http://schemas.openxmlformats.org/presentationml/2006/ole">
            <p:oleObj spid="_x0000_s6148" name="Equation" r:id="rId3" imgW="774364" imgH="368140" progId="Equation.3">
              <p:embed/>
            </p:oleObj>
          </a:graphicData>
        </a:graphic>
      </p:graphicFrame>
      <p:sp>
        <p:nvSpPr>
          <p:cNvPr id="9" name="Rectangle 5"/>
          <p:cNvSpPr>
            <a:spLocks noChangeArrowheads="1"/>
          </p:cNvSpPr>
          <p:nvPr/>
        </p:nvSpPr>
        <p:spPr bwMode="auto">
          <a:xfrm>
            <a:off x="2209800" y="4343400"/>
            <a:ext cx="1260475" cy="457200"/>
          </a:xfrm>
          <a:prstGeom prst="rect">
            <a:avLst/>
          </a:prstGeom>
          <a:solidFill>
            <a:srgbClr val="00CCFF"/>
          </a:solidFill>
          <a:ln w="9525">
            <a:noFill/>
            <a:miter lim="800000"/>
            <a:headEnd/>
            <a:tailEnd/>
          </a:ln>
          <a:effectLst/>
        </p:spPr>
        <p:txBody>
          <a:bodyPr anchor="ctr">
            <a:spAutoFit/>
          </a:bodyPr>
          <a:lstStyle/>
          <a:p>
            <a:r>
              <a:rPr lang="en-US" sz="2400" dirty="0">
                <a:cs typeface="Times New Roman" pitchFamily="18" charset="0"/>
              </a:rPr>
              <a:t>At 0 K, </a:t>
            </a:r>
            <a:endParaRPr lang="en-US" sz="2400" dirty="0"/>
          </a:p>
        </p:txBody>
      </p:sp>
      <p:sp>
        <p:nvSpPr>
          <p:cNvPr id="10" name="Rectangle 7"/>
          <p:cNvSpPr>
            <a:spLocks noChangeArrowheads="1"/>
          </p:cNvSpPr>
          <p:nvPr/>
        </p:nvSpPr>
        <p:spPr bwMode="auto">
          <a:xfrm>
            <a:off x="304800" y="5197475"/>
            <a:ext cx="8229600" cy="822325"/>
          </a:xfrm>
          <a:prstGeom prst="rect">
            <a:avLst/>
          </a:prstGeom>
          <a:noFill/>
          <a:ln w="9525">
            <a:noFill/>
            <a:miter lim="800000"/>
            <a:headEnd/>
            <a:tailEnd/>
          </a:ln>
          <a:effectLst/>
        </p:spPr>
        <p:txBody>
          <a:bodyPr anchor="ctr">
            <a:spAutoFit/>
          </a:bodyPr>
          <a:lstStyle/>
          <a:p>
            <a:pPr>
              <a:tabLst>
                <a:tab pos="457200" algn="l"/>
                <a:tab pos="5143500" algn="r"/>
              </a:tabLst>
            </a:pPr>
            <a:r>
              <a:rPr lang="en-US" sz="2400" dirty="0">
                <a:solidFill>
                  <a:srgbClr val="3333FF"/>
                </a:solidFill>
                <a:cs typeface="Times New Roman" pitchFamily="18" charset="0"/>
              </a:rPr>
              <a:t>At 0K, Fermi level is exactly at the middle of the acceptor level on the top of the valence band.</a:t>
            </a:r>
            <a:endParaRPr lang="en-US" sz="2400" dirty="0">
              <a:solidFill>
                <a:srgbClr val="3333FF"/>
              </a:solidFill>
            </a:endParaRPr>
          </a:p>
        </p:txBody>
      </p:sp>
      <p:pic>
        <p:nvPicPr>
          <p:cNvPr id="6149" name="Picture 5" descr="C:\Users\ALOK\semiconductor_ppt\p-fermi.png"/>
          <p:cNvPicPr>
            <a:picLocks noChangeAspect="1" noChangeArrowheads="1"/>
          </p:cNvPicPr>
          <p:nvPr/>
        </p:nvPicPr>
        <p:blipFill>
          <a:blip r:embed="rId4"/>
          <a:srcRect/>
          <a:stretch>
            <a:fillRect/>
          </a:stretch>
        </p:blipFill>
        <p:spPr bwMode="auto">
          <a:xfrm>
            <a:off x="838200" y="2286000"/>
            <a:ext cx="6934199" cy="17621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rmtemplate_revised"/>
          <p:cNvPicPr>
            <a:picLocks noChangeAspect="1" noChangeArrowheads="1"/>
          </p:cNvPicPr>
          <p:nvPr/>
        </p:nvPicPr>
        <p:blipFill>
          <a:blip r:embed="rId3">
            <a:lum bright="100000"/>
          </a:blip>
          <a:srcRect/>
          <a:stretch>
            <a:fillRect/>
          </a:stretch>
        </p:blipFill>
        <p:spPr bwMode="auto">
          <a:xfrm>
            <a:off x="0" y="0"/>
            <a:ext cx="9144000" cy="6858000"/>
          </a:xfrm>
          <a:prstGeom prst="rect">
            <a:avLst/>
          </a:prstGeom>
          <a:noFill/>
        </p:spPr>
      </p:pic>
      <p:sp>
        <p:nvSpPr>
          <p:cNvPr id="15363" name="Rectangle 3"/>
          <p:cNvSpPr>
            <a:spLocks noChangeArrowheads="1"/>
          </p:cNvSpPr>
          <p:nvPr/>
        </p:nvSpPr>
        <p:spPr bwMode="auto">
          <a:xfrm>
            <a:off x="2057400" y="2743200"/>
            <a:ext cx="2022475" cy="457200"/>
          </a:xfrm>
          <a:prstGeom prst="rect">
            <a:avLst/>
          </a:prstGeom>
          <a:noFill/>
          <a:ln w="9525">
            <a:noFill/>
            <a:miter lim="800000"/>
            <a:headEnd/>
            <a:tailEnd/>
          </a:ln>
          <a:effectLst/>
        </p:spPr>
        <p:txBody>
          <a:bodyPr wrap="none" anchor="ctr">
            <a:spAutoFit/>
          </a:bodyPr>
          <a:lstStyle/>
          <a:p>
            <a:r>
              <a:rPr lang="en-US" sz="2400" dirty="0">
                <a:solidFill>
                  <a:srgbClr val="3333FF"/>
                </a:solidFill>
                <a:cs typeface="Times New Roman" pitchFamily="18" charset="0"/>
              </a:rPr>
              <a:t>where </a:t>
            </a:r>
            <a:r>
              <a:rPr lang="en-US" sz="2400" i="1" dirty="0" err="1">
                <a:solidFill>
                  <a:srgbClr val="3333FF"/>
                </a:solidFill>
                <a:cs typeface="Times New Roman" pitchFamily="18" charset="0"/>
              </a:rPr>
              <a:t>N</a:t>
            </a:r>
            <a:r>
              <a:rPr lang="en-US" sz="2400" i="1" baseline="-30000" dirty="0" err="1">
                <a:solidFill>
                  <a:srgbClr val="3333FF"/>
                </a:solidFill>
                <a:cs typeface="Times New Roman" pitchFamily="18" charset="0"/>
              </a:rPr>
              <a:t>y</a:t>
            </a:r>
            <a:r>
              <a:rPr lang="en-US" sz="2400" i="1" dirty="0">
                <a:solidFill>
                  <a:srgbClr val="3333FF"/>
                </a:solidFill>
                <a:cs typeface="Times New Roman" pitchFamily="18" charset="0"/>
              </a:rPr>
              <a:t> = 2</a:t>
            </a:r>
            <a:r>
              <a:rPr lang="en-US" sz="2400" dirty="0">
                <a:solidFill>
                  <a:srgbClr val="3333FF"/>
                </a:solidFill>
                <a:cs typeface="Times New Roman" pitchFamily="18" charset="0"/>
              </a:rPr>
              <a:t> </a:t>
            </a:r>
            <a:endParaRPr lang="en-US" sz="2400" dirty="0">
              <a:solidFill>
                <a:srgbClr val="3333FF"/>
              </a:solidFill>
            </a:endParaRPr>
          </a:p>
        </p:txBody>
      </p:sp>
      <p:graphicFrame>
        <p:nvGraphicFramePr>
          <p:cNvPr id="15364" name="Object 4"/>
          <p:cNvGraphicFramePr>
            <a:graphicFrameLocks noChangeAspect="1"/>
          </p:cNvGraphicFramePr>
          <p:nvPr/>
        </p:nvGraphicFramePr>
        <p:xfrm>
          <a:off x="4267200" y="2590800"/>
          <a:ext cx="2590800" cy="762000"/>
        </p:xfrm>
        <a:graphic>
          <a:graphicData uri="http://schemas.openxmlformats.org/presentationml/2006/ole">
            <p:oleObj spid="_x0000_s8198" name="Equation" r:id="rId4" imgW="927100" imgH="431800" progId="Equation.3">
              <p:embed/>
            </p:oleObj>
          </a:graphicData>
        </a:graphic>
      </p:graphicFrame>
      <p:sp>
        <p:nvSpPr>
          <p:cNvPr id="15365" name="Rectangle 5"/>
          <p:cNvSpPr>
            <a:spLocks noChangeArrowheads="1"/>
          </p:cNvSpPr>
          <p:nvPr/>
        </p:nvSpPr>
        <p:spPr bwMode="auto">
          <a:xfrm>
            <a:off x="1524000" y="3962400"/>
            <a:ext cx="2924175" cy="457200"/>
          </a:xfrm>
          <a:prstGeom prst="rect">
            <a:avLst/>
          </a:prstGeom>
          <a:noFill/>
          <a:ln w="9525">
            <a:noFill/>
            <a:miter lim="800000"/>
            <a:headEnd/>
            <a:tailEnd/>
          </a:ln>
          <a:effectLst/>
        </p:spPr>
        <p:txBody>
          <a:bodyPr wrap="none" anchor="ctr">
            <a:spAutoFit/>
          </a:bodyPr>
          <a:lstStyle/>
          <a:p>
            <a:r>
              <a:rPr lang="en-US" sz="2400" dirty="0">
                <a:solidFill>
                  <a:srgbClr val="3333FF"/>
                </a:solidFill>
                <a:cs typeface="Times New Roman" pitchFamily="18" charset="0"/>
              </a:rPr>
              <a:t> and therefore  </a:t>
            </a:r>
            <a:r>
              <a:rPr lang="en-US" sz="2400" i="1" dirty="0">
                <a:solidFill>
                  <a:srgbClr val="3333FF"/>
                </a:solidFill>
                <a:cs typeface="Times New Roman" pitchFamily="18" charset="0"/>
              </a:rPr>
              <a:t>E</a:t>
            </a:r>
            <a:r>
              <a:rPr lang="en-US" sz="2400" i="1" baseline="-30000" dirty="0">
                <a:solidFill>
                  <a:srgbClr val="3333FF"/>
                </a:solidFill>
                <a:cs typeface="Times New Roman" pitchFamily="18" charset="0"/>
              </a:rPr>
              <a:t>F</a:t>
            </a:r>
            <a:r>
              <a:rPr lang="en-US" sz="2400" dirty="0">
                <a:solidFill>
                  <a:srgbClr val="3333FF"/>
                </a:solidFill>
                <a:cs typeface="Times New Roman" pitchFamily="18" charset="0"/>
              </a:rPr>
              <a:t> = </a:t>
            </a:r>
            <a:endParaRPr lang="en-US" sz="2400" dirty="0">
              <a:solidFill>
                <a:srgbClr val="3333FF"/>
              </a:solidFill>
            </a:endParaRPr>
          </a:p>
        </p:txBody>
      </p:sp>
      <p:graphicFrame>
        <p:nvGraphicFramePr>
          <p:cNvPr id="15366" name="Object 6"/>
          <p:cNvGraphicFramePr>
            <a:graphicFrameLocks noChangeAspect="1"/>
          </p:cNvGraphicFramePr>
          <p:nvPr/>
        </p:nvGraphicFramePr>
        <p:xfrm>
          <a:off x="4495800" y="3886200"/>
          <a:ext cx="1981200" cy="685800"/>
        </p:xfrm>
        <a:graphic>
          <a:graphicData uri="http://schemas.openxmlformats.org/presentationml/2006/ole">
            <p:oleObj spid="_x0000_s8199" name="Equation" r:id="rId5" imgW="1409088" imgH="495085" progId="Equation.3">
              <p:embed/>
            </p:oleObj>
          </a:graphicData>
        </a:graphic>
      </p:graphicFrame>
      <p:sp>
        <p:nvSpPr>
          <p:cNvPr id="15367" name="Rectangle 7"/>
          <p:cNvSpPr>
            <a:spLocks noChangeArrowheads="1"/>
          </p:cNvSpPr>
          <p:nvPr/>
        </p:nvSpPr>
        <p:spPr bwMode="auto">
          <a:xfrm>
            <a:off x="228600" y="4724400"/>
            <a:ext cx="8763000" cy="1552575"/>
          </a:xfrm>
          <a:prstGeom prst="rect">
            <a:avLst/>
          </a:prstGeom>
          <a:noFill/>
          <a:ln w="9525">
            <a:noFill/>
            <a:miter lim="800000"/>
            <a:headEnd/>
            <a:tailEnd/>
          </a:ln>
          <a:effectLst/>
        </p:spPr>
        <p:txBody>
          <a:bodyPr anchor="ctr">
            <a:spAutoFit/>
          </a:bodyPr>
          <a:lstStyle/>
          <a:p>
            <a:r>
              <a:rPr lang="en-US" sz="2400" dirty="0">
                <a:solidFill>
                  <a:srgbClr val="3333FF"/>
                </a:solidFill>
              </a:rPr>
              <a:t>	From the above </a:t>
            </a:r>
            <a:r>
              <a:rPr lang="en-US" sz="2400" dirty="0" err="1">
                <a:solidFill>
                  <a:srgbClr val="3333FF"/>
                </a:solidFill>
              </a:rPr>
              <a:t>eqn</a:t>
            </a:r>
            <a:r>
              <a:rPr lang="en-US" sz="2400" dirty="0">
                <a:solidFill>
                  <a:srgbClr val="3333FF"/>
                </a:solidFill>
              </a:rPr>
              <a:t>, it is seen that </a:t>
            </a:r>
            <a:r>
              <a:rPr lang="en-US" sz="2400" i="1" dirty="0">
                <a:solidFill>
                  <a:srgbClr val="CC0099"/>
                </a:solidFill>
              </a:rPr>
              <a:t>E</a:t>
            </a:r>
            <a:r>
              <a:rPr lang="en-US" sz="2400" i="1" baseline="-25000" dirty="0">
                <a:solidFill>
                  <a:srgbClr val="CC0099"/>
                </a:solidFill>
              </a:rPr>
              <a:t>F</a:t>
            </a:r>
            <a:r>
              <a:rPr lang="en-US" sz="2400" dirty="0">
                <a:solidFill>
                  <a:srgbClr val="CC0099"/>
                </a:solidFill>
              </a:rPr>
              <a:t> increases</a:t>
            </a:r>
            <a:r>
              <a:rPr lang="en-US" sz="2400" dirty="0">
                <a:solidFill>
                  <a:srgbClr val="3333FF"/>
                </a:solidFill>
              </a:rPr>
              <a:t> slightly as the </a:t>
            </a:r>
            <a:r>
              <a:rPr lang="en-US" sz="2400" dirty="0">
                <a:solidFill>
                  <a:srgbClr val="CC0099"/>
                </a:solidFill>
              </a:rPr>
              <a:t>temperature increases</a:t>
            </a:r>
            <a:r>
              <a:rPr lang="en-US" sz="2400" dirty="0">
                <a:solidFill>
                  <a:srgbClr val="3333FF"/>
                </a:solidFill>
              </a:rPr>
              <a:t>.</a:t>
            </a:r>
          </a:p>
          <a:p>
            <a:r>
              <a:rPr lang="en-US" sz="2400" dirty="0">
                <a:solidFill>
                  <a:srgbClr val="3333FF"/>
                </a:solidFill>
              </a:rPr>
              <a:t>	As the </a:t>
            </a:r>
            <a:r>
              <a:rPr lang="en-US" sz="2400" dirty="0">
                <a:solidFill>
                  <a:srgbClr val="CC0099"/>
                </a:solidFill>
              </a:rPr>
              <a:t>temperature increases, more and more acceptor atoms are </a:t>
            </a:r>
            <a:r>
              <a:rPr lang="en-US" sz="2400" dirty="0" err="1">
                <a:solidFill>
                  <a:srgbClr val="CC0099"/>
                </a:solidFill>
              </a:rPr>
              <a:t>ionised</a:t>
            </a:r>
            <a:r>
              <a:rPr lang="en-US" sz="2400" dirty="0">
                <a:solidFill>
                  <a:srgbClr val="3333FF"/>
                </a:solidFill>
              </a:rPr>
              <a:t>.</a:t>
            </a:r>
          </a:p>
        </p:txBody>
      </p:sp>
      <p:graphicFrame>
        <p:nvGraphicFramePr>
          <p:cNvPr id="15368" name="Object 8"/>
          <p:cNvGraphicFramePr>
            <a:graphicFrameLocks noChangeAspect="1"/>
          </p:cNvGraphicFramePr>
          <p:nvPr/>
        </p:nvGraphicFramePr>
        <p:xfrm>
          <a:off x="1600200" y="1676400"/>
          <a:ext cx="3124200" cy="838200"/>
        </p:xfrm>
        <a:graphic>
          <a:graphicData uri="http://schemas.openxmlformats.org/presentationml/2006/ole">
            <p:oleObj spid="_x0000_s8200" name="Equation" r:id="rId6" imgW="2552700" imgH="889000" progId="Equation.3">
              <p:embed/>
            </p:oleObj>
          </a:graphicData>
        </a:graphic>
      </p:graphicFrame>
      <p:graphicFrame>
        <p:nvGraphicFramePr>
          <p:cNvPr id="15369" name="Object 9"/>
          <p:cNvGraphicFramePr>
            <a:graphicFrameLocks noChangeAspect="1"/>
          </p:cNvGraphicFramePr>
          <p:nvPr/>
        </p:nvGraphicFramePr>
        <p:xfrm>
          <a:off x="5562600" y="1676400"/>
          <a:ext cx="2971800" cy="838200"/>
        </p:xfrm>
        <a:graphic>
          <a:graphicData uri="http://schemas.openxmlformats.org/presentationml/2006/ole">
            <p:oleObj spid="_x0000_s8201" name="Equation" r:id="rId7" imgW="1497950" imgH="495085" progId="Equation.3">
              <p:embed/>
            </p:oleObj>
          </a:graphicData>
        </a:graphic>
      </p:graphicFrame>
      <p:sp>
        <p:nvSpPr>
          <p:cNvPr id="15370" name="Text Box 10"/>
          <p:cNvSpPr txBox="1">
            <a:spLocks noChangeArrowheads="1"/>
          </p:cNvSpPr>
          <p:nvPr/>
        </p:nvSpPr>
        <p:spPr bwMode="auto">
          <a:xfrm>
            <a:off x="4876800" y="1919288"/>
            <a:ext cx="457200" cy="366712"/>
          </a:xfrm>
          <a:prstGeom prst="rect">
            <a:avLst/>
          </a:prstGeom>
          <a:solidFill>
            <a:srgbClr val="00CCFF"/>
          </a:solidFill>
          <a:ln w="9525">
            <a:noFill/>
            <a:miter lim="800000"/>
            <a:headEnd/>
            <a:tailEnd/>
          </a:ln>
          <a:effectLst/>
        </p:spPr>
        <p:txBody>
          <a:bodyPr>
            <a:spAutoFit/>
          </a:bodyPr>
          <a:lstStyle/>
          <a:p>
            <a:pPr>
              <a:spcBef>
                <a:spcPct val="50000"/>
              </a:spcBef>
            </a:pPr>
            <a:r>
              <a:rPr lang="en-US"/>
              <a:t>=</a:t>
            </a:r>
          </a:p>
        </p:txBody>
      </p:sp>
      <p:sp>
        <p:nvSpPr>
          <p:cNvPr id="15371" name="Rectangle 11"/>
          <p:cNvSpPr>
            <a:spLocks noChangeArrowheads="1"/>
          </p:cNvSpPr>
          <p:nvPr/>
        </p:nvSpPr>
        <p:spPr bwMode="auto">
          <a:xfrm>
            <a:off x="533400" y="762000"/>
            <a:ext cx="7620000" cy="822325"/>
          </a:xfrm>
          <a:prstGeom prst="rect">
            <a:avLst/>
          </a:prstGeom>
          <a:noFill/>
          <a:ln w="9525">
            <a:noFill/>
            <a:miter lim="800000"/>
            <a:headEnd/>
            <a:tailEnd/>
          </a:ln>
          <a:effectLst/>
        </p:spPr>
        <p:txBody>
          <a:bodyPr>
            <a:spAutoFit/>
          </a:bodyPr>
          <a:lstStyle/>
          <a:p>
            <a:pPr eaLnBrk="0" hangingPunct="0"/>
            <a:r>
              <a:rPr lang="en-US" sz="2400" b="1" i="1" dirty="0">
                <a:solidFill>
                  <a:srgbClr val="FF0000"/>
                </a:solidFill>
              </a:rPr>
              <a:t>               VARIATION OF FERMI LEVEL WITH</a:t>
            </a:r>
          </a:p>
          <a:p>
            <a:pPr eaLnBrk="0" hangingPunct="0"/>
            <a:r>
              <a:rPr lang="en-US" sz="2400" b="1" i="1" dirty="0">
                <a:solidFill>
                  <a:srgbClr val="FF0000"/>
                </a:solidFill>
              </a:rPr>
              <a:t>                               TEMPERATURE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19</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5"/>
          <p:cNvSpPr/>
          <p:nvPr/>
        </p:nvSpPr>
        <p:spPr>
          <a:xfrm>
            <a:off x="762000" y="1676401"/>
            <a:ext cx="7620000" cy="1800493"/>
          </a:xfrm>
          <a:prstGeom prst="rect">
            <a:avLst/>
          </a:prstGeom>
        </p:spPr>
        <p:txBody>
          <a:bodyPr wrap="square">
            <a:spAutoFit/>
          </a:bodyPr>
          <a:lstStyle/>
          <a:p>
            <a:pPr algn="just"/>
            <a:r>
              <a:rPr lang="en-US" dirty="0" smtClean="0">
                <a:solidFill>
                  <a:srgbClr val="3333FF"/>
                </a:solidFill>
              </a:rPr>
              <a:t> For a particular temperature all the acceptor atoms are ionized.</a:t>
            </a:r>
          </a:p>
          <a:p>
            <a:pPr algn="just"/>
            <a:endParaRPr lang="en-US" sz="1050" dirty="0" smtClean="0">
              <a:solidFill>
                <a:srgbClr val="3333FF"/>
              </a:solidFill>
            </a:endParaRPr>
          </a:p>
          <a:p>
            <a:pPr algn="just"/>
            <a:r>
              <a:rPr lang="en-US" dirty="0" smtClean="0">
                <a:solidFill>
                  <a:srgbClr val="3333FF"/>
                </a:solidFill>
              </a:rPr>
              <a:t>       </a:t>
            </a:r>
            <a:r>
              <a:rPr lang="en-US" dirty="0" smtClean="0">
                <a:solidFill>
                  <a:srgbClr val="CC0099"/>
                </a:solidFill>
              </a:rPr>
              <a:t>Further increase in temperature</a:t>
            </a:r>
            <a:r>
              <a:rPr lang="en-US" dirty="0" smtClean="0">
                <a:solidFill>
                  <a:srgbClr val="3333FF"/>
                </a:solidFill>
              </a:rPr>
              <a:t> results in </a:t>
            </a:r>
            <a:r>
              <a:rPr lang="en-US" dirty="0" smtClean="0">
                <a:solidFill>
                  <a:srgbClr val="CC0099"/>
                </a:solidFill>
              </a:rPr>
              <a:t>generation of electron-hole pair</a:t>
            </a:r>
            <a:r>
              <a:rPr lang="en-US" dirty="0" smtClean="0">
                <a:solidFill>
                  <a:srgbClr val="3333FF"/>
                </a:solidFill>
              </a:rPr>
              <a:t> </a:t>
            </a:r>
            <a:r>
              <a:rPr lang="en-US" dirty="0" smtClean="0">
                <a:solidFill>
                  <a:srgbClr val="CC0099"/>
                </a:solidFill>
              </a:rPr>
              <a:t>due to the breaking of covalent bonds</a:t>
            </a:r>
            <a:r>
              <a:rPr lang="en-US" dirty="0" smtClean="0">
                <a:solidFill>
                  <a:srgbClr val="3333FF"/>
                </a:solidFill>
              </a:rPr>
              <a:t> and the material tend to behave in intrinsic manner.</a:t>
            </a:r>
          </a:p>
          <a:p>
            <a:pPr algn="just"/>
            <a:endParaRPr lang="en-US" sz="1050" dirty="0" smtClean="0">
              <a:solidFill>
                <a:srgbClr val="3333FF"/>
              </a:solidFill>
            </a:endParaRPr>
          </a:p>
          <a:p>
            <a:pPr algn="just"/>
            <a:r>
              <a:rPr lang="en-US" dirty="0" smtClean="0">
                <a:solidFill>
                  <a:srgbClr val="3333FF"/>
                </a:solidFill>
              </a:rPr>
              <a:t>            The Fermi level gradually moves towards the intrinsic Fermi level.</a:t>
            </a:r>
            <a:endParaRPr lang="en-US" dirty="0"/>
          </a:p>
        </p:txBody>
      </p:sp>
      <p:grpSp>
        <p:nvGrpSpPr>
          <p:cNvPr id="7" name="Group 3"/>
          <p:cNvGrpSpPr>
            <a:grpSpLocks/>
          </p:cNvGrpSpPr>
          <p:nvPr/>
        </p:nvGrpSpPr>
        <p:grpSpPr bwMode="auto">
          <a:xfrm>
            <a:off x="1752600" y="3733800"/>
            <a:ext cx="5486400" cy="2514600"/>
            <a:chOff x="3831" y="8825"/>
            <a:chExt cx="4273" cy="3559"/>
          </a:xfrm>
        </p:grpSpPr>
        <p:graphicFrame>
          <p:nvGraphicFramePr>
            <p:cNvPr id="8" name="Object 4"/>
            <p:cNvGraphicFramePr>
              <a:graphicFrameLocks noChangeAspect="1"/>
            </p:cNvGraphicFramePr>
            <p:nvPr/>
          </p:nvGraphicFramePr>
          <p:xfrm>
            <a:off x="3831" y="8825"/>
            <a:ext cx="4273" cy="3559"/>
          </p:xfrm>
          <a:graphic>
            <a:graphicData uri="http://schemas.openxmlformats.org/presentationml/2006/ole">
              <p:oleObj spid="_x0000_s33795" r:id="rId3" imgW="3916680" imgH="3252216" progId="">
                <p:embed/>
              </p:oleObj>
            </a:graphicData>
          </a:graphic>
        </p:graphicFrame>
        <p:sp>
          <p:nvSpPr>
            <p:cNvPr id="9" name="Text Box 5"/>
            <p:cNvSpPr txBox="1">
              <a:spLocks noChangeArrowheads="1"/>
            </p:cNvSpPr>
            <p:nvPr/>
          </p:nvSpPr>
          <p:spPr bwMode="auto">
            <a:xfrm>
              <a:off x="4748" y="10132"/>
              <a:ext cx="330" cy="315"/>
            </a:xfrm>
            <a:prstGeom prst="rect">
              <a:avLst/>
            </a:prstGeom>
            <a:solidFill>
              <a:srgbClr val="00CCFF"/>
            </a:solidFill>
            <a:ln w="9525">
              <a:noFill/>
              <a:miter lim="800000"/>
              <a:headEnd/>
              <a:tailEnd/>
            </a:ln>
          </p:spPr>
          <p:txBody>
            <a:bodyPr lIns="0" tIns="0" rIns="0" bIns="0"/>
            <a:lstStyle/>
            <a:p>
              <a:r>
                <a:rPr lang="en-US" altLang="ja-JP" sz="1100">
                  <a:latin typeface="AvantGarde" charset="0"/>
                  <a:ea typeface="MS Mincho" pitchFamily="49" charset="-128"/>
                </a:rPr>
                <a:t>N</a:t>
              </a:r>
              <a:r>
                <a:rPr lang="en-US" altLang="ja-JP" sz="1100" baseline="-25000">
                  <a:latin typeface="AvantGarde" charset="0"/>
                  <a:ea typeface="MS Mincho" pitchFamily="49" charset="-128"/>
                </a:rPr>
                <a:t>a</a:t>
              </a:r>
              <a:endParaRPr lang="en-US"/>
            </a:p>
          </p:txBody>
        </p:sp>
        <p:sp>
          <p:nvSpPr>
            <p:cNvPr id="10" name="Text Box 6"/>
            <p:cNvSpPr txBox="1">
              <a:spLocks noChangeArrowheads="1"/>
            </p:cNvSpPr>
            <p:nvPr/>
          </p:nvSpPr>
          <p:spPr bwMode="auto">
            <a:xfrm>
              <a:off x="6406" y="10784"/>
              <a:ext cx="330" cy="315"/>
            </a:xfrm>
            <a:prstGeom prst="rect">
              <a:avLst/>
            </a:prstGeom>
            <a:solidFill>
              <a:srgbClr val="00CCFF"/>
            </a:solidFill>
            <a:ln w="9525">
              <a:noFill/>
              <a:miter lim="800000"/>
              <a:headEnd/>
              <a:tailEnd/>
            </a:ln>
          </p:spPr>
          <p:txBody>
            <a:bodyPr lIns="0" tIns="0" rIns="0" bIns="0"/>
            <a:lstStyle/>
            <a:p>
              <a:r>
                <a:rPr lang="en-US" altLang="ja-JP" sz="1100">
                  <a:latin typeface="AvantGarde" charset="0"/>
                  <a:ea typeface="MS Mincho" pitchFamily="49" charset="-128"/>
                </a:rPr>
                <a:t>N</a:t>
              </a:r>
              <a:r>
                <a:rPr lang="en-US" altLang="ja-JP" sz="1100" baseline="-25000">
                  <a:latin typeface="AvantGarde" charset="0"/>
                  <a:ea typeface="MS Mincho" pitchFamily="49" charset="-128"/>
                </a:rPr>
                <a:t>a</a:t>
              </a:r>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2</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5"/>
          <p:cNvSpPr/>
          <p:nvPr/>
        </p:nvSpPr>
        <p:spPr>
          <a:xfrm>
            <a:off x="304800" y="1166843"/>
            <a:ext cx="8229600" cy="3139321"/>
          </a:xfrm>
          <a:prstGeom prst="rect">
            <a:avLst/>
          </a:prstGeom>
        </p:spPr>
        <p:txBody>
          <a:bodyPr wrap="square">
            <a:spAutoFit/>
          </a:bodyPr>
          <a:lstStyle/>
          <a:p>
            <a:pPr algn="just"/>
            <a:r>
              <a:rPr lang="en-US" b="1" dirty="0" smtClean="0">
                <a:solidFill>
                  <a:srgbClr val="FF0000"/>
                </a:solidFill>
              </a:rPr>
              <a:t> EXTRINSIC SEMICONDUCTOR </a:t>
            </a:r>
          </a:p>
          <a:p>
            <a:pPr algn="just"/>
            <a:endParaRPr lang="en-US" b="1" dirty="0" smtClean="0">
              <a:solidFill>
                <a:srgbClr val="FF0000"/>
              </a:solidFill>
            </a:endParaRPr>
          </a:p>
          <a:p>
            <a:pPr algn="just"/>
            <a:r>
              <a:rPr lang="en-US" b="1" dirty="0" smtClean="0">
                <a:solidFill>
                  <a:srgbClr val="FF0000"/>
                </a:solidFill>
              </a:rPr>
              <a:t>	</a:t>
            </a:r>
            <a:r>
              <a:rPr lang="en-US" dirty="0" smtClean="0">
                <a:solidFill>
                  <a:srgbClr val="3333FF"/>
                </a:solidFill>
              </a:rPr>
              <a:t>In an extrinsic  semiconducting material, the charge carriers originate from impurity atoms added to the original material is called </a:t>
            </a:r>
            <a:r>
              <a:rPr lang="en-US" dirty="0" smtClean="0">
                <a:solidFill>
                  <a:srgbClr val="FF0066"/>
                </a:solidFill>
              </a:rPr>
              <a:t>impurity [or] extrinsic</a:t>
            </a:r>
            <a:r>
              <a:rPr lang="en-US" dirty="0" smtClean="0">
                <a:solidFill>
                  <a:srgbClr val="3333FF"/>
                </a:solidFill>
              </a:rPr>
              <a:t> semiconductor.</a:t>
            </a:r>
          </a:p>
          <a:p>
            <a:pPr algn="just"/>
            <a:endParaRPr lang="en-US" dirty="0" smtClean="0">
              <a:solidFill>
                <a:srgbClr val="3333FF"/>
              </a:solidFill>
            </a:endParaRPr>
          </a:p>
          <a:p>
            <a:pPr algn="just">
              <a:buFontTx/>
              <a:buChar char="•"/>
            </a:pPr>
            <a:r>
              <a:rPr lang="en-US" dirty="0" smtClean="0">
                <a:solidFill>
                  <a:srgbClr val="3333FF"/>
                </a:solidFill>
              </a:rPr>
              <a:t> This Semiconductor obtained by doping TRIVALENT and PENTAVALENT impurities in a TETRAVALENT semiconductor. The electrical conductivity of  pure semiconductors may be  changed even with the addition of few amount of impurities.</a:t>
            </a:r>
          </a:p>
          <a:p>
            <a:pPr algn="just"/>
            <a:r>
              <a:rPr lang="en-US" dirty="0" smtClean="0">
                <a:solidFill>
                  <a:srgbClr val="3333FF"/>
                </a:solidFill>
              </a:rPr>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20</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pic>
        <p:nvPicPr>
          <p:cNvPr id="34818" name="Picture 2" descr="C:\Users\ALOK\semiconductor_ppt\p-n-ditinguish.jpg"/>
          <p:cNvPicPr>
            <a:picLocks noChangeAspect="1" noChangeArrowheads="1"/>
          </p:cNvPicPr>
          <p:nvPr/>
        </p:nvPicPr>
        <p:blipFill>
          <a:blip r:embed="rId2"/>
          <a:srcRect/>
          <a:stretch>
            <a:fillRect/>
          </a:stretch>
        </p:blipFill>
        <p:spPr bwMode="auto">
          <a:xfrm>
            <a:off x="304800" y="1371600"/>
            <a:ext cx="8839200" cy="420312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3</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18PYB1013J Module-II Lecture-2</a:t>
            </a:r>
            <a:endParaRPr lang="en-US" sz="1200" b="1" dirty="0">
              <a:latin typeface="Times New Roman" pitchFamily="18" charset="0"/>
              <a:cs typeface="Times New Roman" pitchFamily="18" charset="0"/>
            </a:endParaRPr>
          </a:p>
        </p:txBody>
      </p:sp>
      <p:sp>
        <p:nvSpPr>
          <p:cNvPr id="6" name="Rectangle 5"/>
          <p:cNvSpPr/>
          <p:nvPr/>
        </p:nvSpPr>
        <p:spPr>
          <a:xfrm>
            <a:off x="304800" y="1443840"/>
            <a:ext cx="8534400" cy="2862322"/>
          </a:xfrm>
          <a:prstGeom prst="rect">
            <a:avLst/>
          </a:prstGeom>
        </p:spPr>
        <p:txBody>
          <a:bodyPr wrap="square">
            <a:spAutoFit/>
          </a:bodyPr>
          <a:lstStyle/>
          <a:p>
            <a:r>
              <a:rPr lang="en-US" dirty="0" smtClean="0">
                <a:solidFill>
                  <a:srgbClr val="FF0066"/>
                </a:solidFill>
              </a:rPr>
              <a:t>DOPING</a:t>
            </a:r>
          </a:p>
          <a:p>
            <a:r>
              <a:rPr lang="en-US" dirty="0" smtClean="0">
                <a:solidFill>
                  <a:srgbClr val="00FF00"/>
                </a:solidFill>
              </a:rPr>
              <a:t>	The method of adding impurities to a  pure semiconductor is known as DOPING, and the impurity added is called the </a:t>
            </a:r>
            <a:r>
              <a:rPr lang="en-US" dirty="0" err="1" smtClean="0">
                <a:solidFill>
                  <a:srgbClr val="00FF00"/>
                </a:solidFill>
              </a:rPr>
              <a:t>dopping</a:t>
            </a:r>
            <a:r>
              <a:rPr lang="en-US" dirty="0" smtClean="0">
                <a:solidFill>
                  <a:srgbClr val="00FF00"/>
                </a:solidFill>
              </a:rPr>
              <a:t> agent(Ex-</a:t>
            </a:r>
            <a:r>
              <a:rPr lang="en-US" dirty="0" err="1" smtClean="0">
                <a:solidFill>
                  <a:srgbClr val="00FF00"/>
                </a:solidFill>
              </a:rPr>
              <a:t>Ar,Sb,P,Ge</a:t>
            </a:r>
            <a:r>
              <a:rPr lang="en-US" dirty="0" smtClean="0">
                <a:solidFill>
                  <a:srgbClr val="00FF00"/>
                </a:solidFill>
              </a:rPr>
              <a:t> and Al). </a:t>
            </a:r>
            <a:endParaRPr lang="en-US" dirty="0" smtClean="0">
              <a:solidFill>
                <a:srgbClr val="3333FF"/>
              </a:solidFill>
            </a:endParaRPr>
          </a:p>
          <a:p>
            <a:r>
              <a:rPr lang="en-US" dirty="0" smtClean="0">
                <a:solidFill>
                  <a:srgbClr val="3333FF"/>
                </a:solidFill>
              </a:rPr>
              <a:t>	The addition of impurity would  increases the no. of  free electrons and holes in a semiconductor and hence increases its conductivity.</a:t>
            </a:r>
          </a:p>
          <a:p>
            <a:endParaRPr lang="en-US" dirty="0" smtClean="0">
              <a:solidFill>
                <a:srgbClr val="3333FF"/>
              </a:solidFill>
            </a:endParaRPr>
          </a:p>
          <a:p>
            <a:r>
              <a:rPr lang="en-US" dirty="0" smtClean="0">
                <a:solidFill>
                  <a:srgbClr val="3333FF"/>
                </a:solidFill>
              </a:rPr>
              <a:t>         </a:t>
            </a:r>
            <a:r>
              <a:rPr lang="en-US" dirty="0" smtClean="0">
                <a:solidFill>
                  <a:srgbClr val="FF0066"/>
                </a:solidFill>
                <a:latin typeface="Impact" pitchFamily="34" charset="0"/>
              </a:rPr>
              <a:t>SORTS OF SEMICONDUCTOR</a:t>
            </a:r>
            <a:r>
              <a:rPr lang="en-US" dirty="0" smtClean="0">
                <a:solidFill>
                  <a:srgbClr val="3333FF"/>
                </a:solidFill>
              </a:rPr>
              <a:t> according to  </a:t>
            </a:r>
            <a:r>
              <a:rPr lang="en-US" dirty="0" smtClean="0">
                <a:solidFill>
                  <a:srgbClr val="996633"/>
                </a:solidFill>
              </a:rPr>
              <a:t>ADDITION OF</a:t>
            </a:r>
            <a:r>
              <a:rPr lang="en-US" dirty="0" smtClean="0">
                <a:solidFill>
                  <a:srgbClr val="3333FF"/>
                </a:solidFill>
              </a:rPr>
              <a:t> </a:t>
            </a:r>
            <a:r>
              <a:rPr lang="en-US" dirty="0" smtClean="0">
                <a:solidFill>
                  <a:srgbClr val="00FF00"/>
                </a:solidFill>
                <a:latin typeface="Informal Roman" pitchFamily="66" charset="0"/>
              </a:rPr>
              <a:t>IMPURITIES</a:t>
            </a:r>
          </a:p>
          <a:p>
            <a:r>
              <a:rPr lang="en-US" dirty="0" smtClean="0">
                <a:solidFill>
                  <a:srgbClr val="3333FF"/>
                </a:solidFill>
              </a:rPr>
              <a:t>        n-type semiconductor</a:t>
            </a:r>
          </a:p>
          <a:p>
            <a:r>
              <a:rPr lang="en-US" dirty="0" smtClean="0">
                <a:solidFill>
                  <a:srgbClr val="3333FF"/>
                </a:solidFill>
              </a:rPr>
              <a:t>        p-type semiconductor</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4</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5"/>
          <p:cNvSpPr/>
          <p:nvPr/>
        </p:nvSpPr>
        <p:spPr>
          <a:xfrm>
            <a:off x="304800" y="914401"/>
            <a:ext cx="7162800" cy="923330"/>
          </a:xfrm>
          <a:prstGeom prst="rect">
            <a:avLst/>
          </a:prstGeom>
        </p:spPr>
        <p:txBody>
          <a:bodyPr wrap="square">
            <a:spAutoFit/>
          </a:bodyPr>
          <a:lstStyle/>
          <a:p>
            <a:r>
              <a:rPr lang="en-US" b="1" i="1" dirty="0" smtClean="0">
                <a:solidFill>
                  <a:srgbClr val="FF0000"/>
                </a:solidFill>
              </a:rPr>
              <a:t>N – type  semiconductor</a:t>
            </a:r>
            <a:endParaRPr lang="en-US" i="1" dirty="0" smtClean="0">
              <a:solidFill>
                <a:srgbClr val="FF0000"/>
              </a:solidFill>
            </a:endParaRPr>
          </a:p>
          <a:p>
            <a:r>
              <a:rPr lang="en-US" dirty="0" smtClean="0">
                <a:solidFill>
                  <a:srgbClr val="3333FF"/>
                </a:solidFill>
              </a:rPr>
              <a:t>When </a:t>
            </a:r>
            <a:r>
              <a:rPr lang="en-US" dirty="0" err="1" smtClean="0">
                <a:solidFill>
                  <a:srgbClr val="3333FF"/>
                </a:solidFill>
              </a:rPr>
              <a:t>penta-valent</a:t>
            </a:r>
            <a:r>
              <a:rPr lang="en-US" dirty="0" smtClean="0">
                <a:solidFill>
                  <a:srgbClr val="3333FF"/>
                </a:solidFill>
              </a:rPr>
              <a:t> impurity is added to the intrinsic semiconductors, n type semi conductors are formed</a:t>
            </a:r>
            <a:endParaRPr lang="en-US" dirty="0"/>
          </a:p>
        </p:txBody>
      </p:sp>
      <p:graphicFrame>
        <p:nvGraphicFramePr>
          <p:cNvPr id="1026" name="Object 2"/>
          <p:cNvGraphicFramePr>
            <a:graphicFrameLocks noChangeAspect="1"/>
          </p:cNvGraphicFramePr>
          <p:nvPr/>
        </p:nvGraphicFramePr>
        <p:xfrm>
          <a:off x="1066800" y="2514600"/>
          <a:ext cx="3200400" cy="2895600"/>
        </p:xfrm>
        <a:graphic>
          <a:graphicData uri="http://schemas.openxmlformats.org/presentationml/2006/ole">
            <p:oleObj spid="_x0000_s1027" name="Photo Editor Photo" r:id="rId4" imgW="2828571" imgH="3123810" progId="">
              <p:embed/>
            </p:oleObj>
          </a:graphicData>
        </a:graphic>
      </p:graphicFrame>
      <p:sp>
        <p:nvSpPr>
          <p:cNvPr id="8" name="Rectangle 7"/>
          <p:cNvSpPr/>
          <p:nvPr/>
        </p:nvSpPr>
        <p:spPr>
          <a:xfrm>
            <a:off x="1219200" y="5562600"/>
            <a:ext cx="4114801" cy="369332"/>
          </a:xfrm>
          <a:prstGeom prst="rect">
            <a:avLst/>
          </a:prstGeom>
        </p:spPr>
        <p:txBody>
          <a:bodyPr wrap="square">
            <a:spAutoFit/>
          </a:bodyPr>
          <a:lstStyle/>
          <a:p>
            <a:r>
              <a:rPr lang="en-US" b="1" dirty="0" smtClean="0"/>
              <a:t> n - type semiconductor</a:t>
            </a:r>
            <a:r>
              <a:rPr lang="en-US" dirty="0" smtClean="0"/>
              <a:t> </a:t>
            </a:r>
            <a:endParaRPr lang="en-US" dirty="0"/>
          </a:p>
        </p:txBody>
      </p:sp>
      <p:pic>
        <p:nvPicPr>
          <p:cNvPr id="9" name="Picture 6"/>
          <p:cNvPicPr>
            <a:picLocks noChangeAspect="1" noChangeArrowheads="1"/>
          </p:cNvPicPr>
          <p:nvPr/>
        </p:nvPicPr>
        <p:blipFill>
          <a:blip r:embed="rId5"/>
          <a:srcRect/>
          <a:stretch>
            <a:fillRect/>
          </a:stretch>
        </p:blipFill>
        <p:spPr bwMode="auto">
          <a:xfrm>
            <a:off x="5105400" y="2667000"/>
            <a:ext cx="2590800" cy="2759075"/>
          </a:xfrm>
          <a:prstGeom prst="rect">
            <a:avLst/>
          </a:prstGeom>
          <a:noFill/>
          <a:ln w="9525">
            <a:noFill/>
            <a:miter lim="800000"/>
            <a:headEnd/>
            <a:tailEnd/>
          </a:ln>
          <a:effectLst/>
        </p:spPr>
      </p:pic>
      <p:sp>
        <p:nvSpPr>
          <p:cNvPr id="10" name="Rectangle 9"/>
          <p:cNvSpPr/>
          <p:nvPr/>
        </p:nvSpPr>
        <p:spPr>
          <a:xfrm>
            <a:off x="6096000" y="5791200"/>
            <a:ext cx="1219200" cy="369332"/>
          </a:xfrm>
          <a:prstGeom prst="rect">
            <a:avLst/>
          </a:prstGeom>
        </p:spPr>
        <p:txBody>
          <a:bodyPr wrap="square">
            <a:spAutoFit/>
          </a:bodyPr>
          <a:lstStyle/>
          <a:p>
            <a:r>
              <a:rPr lang="en-US" b="1" dirty="0" smtClean="0"/>
              <a:t>At T = 0K</a:t>
            </a:r>
            <a:r>
              <a:rPr lang="en-US" dirty="0" smtClean="0"/>
              <a:t> </a:t>
            </a:r>
            <a:endParaRPr lang="en-US" dirty="0"/>
          </a:p>
        </p:txBody>
      </p:sp>
      <p:sp>
        <p:nvSpPr>
          <p:cNvPr id="11" name="Rectangle 10"/>
          <p:cNvSpPr/>
          <p:nvPr/>
        </p:nvSpPr>
        <p:spPr>
          <a:xfrm>
            <a:off x="3913063" y="2414921"/>
            <a:ext cx="1164371" cy="369332"/>
          </a:xfrm>
          <a:prstGeom prst="rect">
            <a:avLst/>
          </a:prstGeom>
        </p:spPr>
        <p:txBody>
          <a:bodyPr wrap="square">
            <a:spAutoFit/>
          </a:bodyPr>
          <a:lstStyle/>
          <a:p>
            <a:r>
              <a:rPr lang="en-US" dirty="0" smtClean="0">
                <a:solidFill>
                  <a:srgbClr val="FF0000"/>
                </a:solidFill>
              </a:rPr>
              <a:t>Fig1.1</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5</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11" name="Rectangle 3"/>
          <p:cNvSpPr>
            <a:spLocks noChangeArrowheads="1"/>
          </p:cNvSpPr>
          <p:nvPr/>
        </p:nvSpPr>
        <p:spPr bwMode="auto">
          <a:xfrm>
            <a:off x="152400" y="1219200"/>
            <a:ext cx="8763000" cy="4893647"/>
          </a:xfrm>
          <a:prstGeom prst="rect">
            <a:avLst/>
          </a:prstGeom>
          <a:noFill/>
          <a:ln w="9525">
            <a:noFill/>
            <a:miter lim="800000"/>
            <a:headEnd/>
            <a:tailEnd/>
          </a:ln>
          <a:effectLst/>
        </p:spPr>
        <p:txBody>
          <a:bodyPr anchor="ctr">
            <a:spAutoFit/>
          </a:bodyPr>
          <a:lstStyle/>
          <a:p>
            <a:pPr algn="just">
              <a:buFont typeface="Wingdings" pitchFamily="2" charset="2"/>
              <a:buChar char="v"/>
            </a:pPr>
            <a:r>
              <a:rPr lang="en-US" sz="2400" dirty="0">
                <a:solidFill>
                  <a:srgbClr val="3333FF"/>
                </a:solidFill>
              </a:rPr>
              <a:t>    When small amounts of </a:t>
            </a:r>
            <a:r>
              <a:rPr lang="en-US" sz="2400" dirty="0" err="1" smtClean="0">
                <a:solidFill>
                  <a:srgbClr val="CC0099"/>
                </a:solidFill>
              </a:rPr>
              <a:t>penta-valent</a:t>
            </a:r>
            <a:r>
              <a:rPr lang="en-US" sz="2400" dirty="0" smtClean="0">
                <a:solidFill>
                  <a:srgbClr val="CC0099"/>
                </a:solidFill>
              </a:rPr>
              <a:t> </a:t>
            </a:r>
            <a:r>
              <a:rPr lang="en-US" sz="2400" dirty="0">
                <a:solidFill>
                  <a:srgbClr val="CC0099"/>
                </a:solidFill>
              </a:rPr>
              <a:t>impurity</a:t>
            </a:r>
            <a:r>
              <a:rPr lang="en-US" sz="2400" dirty="0">
                <a:solidFill>
                  <a:srgbClr val="3333FF"/>
                </a:solidFill>
              </a:rPr>
              <a:t> such as phosphorous are added during crystal formation, the impurity atoms lock into the crystal lattice[ see above </a:t>
            </a:r>
            <a:r>
              <a:rPr lang="en-US" sz="2400" dirty="0" smtClean="0">
                <a:solidFill>
                  <a:srgbClr val="3333FF"/>
                </a:solidFill>
              </a:rPr>
              <a:t>Fig1.1). </a:t>
            </a:r>
            <a:endParaRPr lang="en-US" sz="2400" dirty="0">
              <a:solidFill>
                <a:srgbClr val="3333FF"/>
              </a:solidFill>
            </a:endParaRPr>
          </a:p>
          <a:p>
            <a:pPr algn="just">
              <a:buFont typeface="Wingdings" pitchFamily="2" charset="2"/>
              <a:buNone/>
            </a:pPr>
            <a:endParaRPr lang="en-US" sz="2400" dirty="0">
              <a:solidFill>
                <a:srgbClr val="3333FF"/>
              </a:solidFill>
            </a:endParaRPr>
          </a:p>
          <a:p>
            <a:pPr algn="just">
              <a:buFont typeface="Wingdings" pitchFamily="2" charset="2"/>
              <a:buChar char="v"/>
            </a:pPr>
            <a:r>
              <a:rPr lang="en-US" sz="2400" dirty="0">
                <a:solidFill>
                  <a:srgbClr val="3333FF"/>
                </a:solidFill>
              </a:rPr>
              <a:t>    Consider a silicon crystal which is doped with a fifth column element such as P, As or Sb.</a:t>
            </a:r>
          </a:p>
          <a:p>
            <a:pPr algn="just">
              <a:buFont typeface="Wingdings" pitchFamily="2" charset="2"/>
              <a:buNone/>
            </a:pPr>
            <a:endParaRPr lang="en-US" sz="2400" dirty="0">
              <a:solidFill>
                <a:srgbClr val="3333FF"/>
              </a:solidFill>
            </a:endParaRPr>
          </a:p>
          <a:p>
            <a:pPr algn="just">
              <a:buFont typeface="Wingdings" pitchFamily="2" charset="2"/>
              <a:buChar char="v"/>
            </a:pPr>
            <a:r>
              <a:rPr lang="en-US" sz="2400" dirty="0">
                <a:solidFill>
                  <a:srgbClr val="3333FF"/>
                </a:solidFill>
              </a:rPr>
              <a:t>    </a:t>
            </a:r>
            <a:r>
              <a:rPr lang="en-US" sz="2400" dirty="0">
                <a:solidFill>
                  <a:srgbClr val="CC0099"/>
                </a:solidFill>
              </a:rPr>
              <a:t>Four of the five electrons in the outermost orbital of the phosphorus atom take part in the tetrahedral bonding</a:t>
            </a:r>
            <a:r>
              <a:rPr lang="en-US" sz="2400" dirty="0">
                <a:solidFill>
                  <a:srgbClr val="3333FF"/>
                </a:solidFill>
              </a:rPr>
              <a:t> with the four silicon </a:t>
            </a:r>
            <a:r>
              <a:rPr lang="en-US" sz="2400" dirty="0" smtClean="0">
                <a:solidFill>
                  <a:srgbClr val="3333FF"/>
                </a:solidFill>
              </a:rPr>
              <a:t>neighbors</a:t>
            </a:r>
            <a:r>
              <a:rPr lang="en-US" sz="2400" dirty="0">
                <a:solidFill>
                  <a:srgbClr val="3333FF"/>
                </a:solidFill>
              </a:rPr>
              <a:t>. </a:t>
            </a:r>
          </a:p>
          <a:p>
            <a:pPr algn="just">
              <a:buFont typeface="Wingdings" pitchFamily="2" charset="2"/>
              <a:buNone/>
            </a:pPr>
            <a:endParaRPr lang="en-US" sz="2400" dirty="0">
              <a:solidFill>
                <a:srgbClr val="3333FF"/>
              </a:solidFill>
            </a:endParaRPr>
          </a:p>
          <a:p>
            <a:pPr algn="just">
              <a:buFont typeface="Wingdings" pitchFamily="2" charset="2"/>
              <a:buChar char="v"/>
            </a:pPr>
            <a:r>
              <a:rPr lang="en-US" sz="2400" dirty="0">
                <a:solidFill>
                  <a:srgbClr val="3333FF"/>
                </a:solidFill>
              </a:rPr>
              <a:t>    The </a:t>
            </a:r>
            <a:r>
              <a:rPr lang="en-US" sz="2400" i="1" dirty="0">
                <a:solidFill>
                  <a:srgbClr val="CC0099"/>
                </a:solidFill>
              </a:rPr>
              <a:t>fifth electron </a:t>
            </a:r>
            <a:r>
              <a:rPr lang="en-US" sz="2400" dirty="0">
                <a:solidFill>
                  <a:srgbClr val="CC0099"/>
                </a:solidFill>
              </a:rPr>
              <a:t>cannot take part</a:t>
            </a:r>
            <a:r>
              <a:rPr lang="en-US" sz="2400" dirty="0">
                <a:solidFill>
                  <a:srgbClr val="3333FF"/>
                </a:solidFill>
              </a:rPr>
              <a:t> in the discrete </a:t>
            </a:r>
            <a:r>
              <a:rPr lang="en-US" sz="2400" dirty="0">
                <a:solidFill>
                  <a:srgbClr val="CC0099"/>
                </a:solidFill>
              </a:rPr>
              <a:t>covalent bonding</a:t>
            </a:r>
            <a:r>
              <a:rPr lang="en-US" sz="2400" dirty="0">
                <a:solidFill>
                  <a:srgbClr val="3333FF"/>
                </a:solidFill>
              </a:rPr>
              <a:t>. It is </a:t>
            </a:r>
            <a:r>
              <a:rPr lang="en-US" sz="2400" i="1" dirty="0">
                <a:solidFill>
                  <a:srgbClr val="CC0099"/>
                </a:solidFill>
              </a:rPr>
              <a:t>loosely </a:t>
            </a:r>
            <a:r>
              <a:rPr lang="en-US" sz="2400" dirty="0">
                <a:solidFill>
                  <a:srgbClr val="CC0099"/>
                </a:solidFill>
              </a:rPr>
              <a:t>bound</a:t>
            </a:r>
            <a:r>
              <a:rPr lang="en-US" sz="2400" dirty="0">
                <a:solidFill>
                  <a:srgbClr val="3333FF"/>
                </a:solidFill>
              </a:rPr>
              <a:t> to the parent atom.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6</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152400" y="1120775"/>
            <a:ext cx="8839200" cy="5203825"/>
          </a:xfrm>
          <a:prstGeom prst="rect">
            <a:avLst/>
          </a:prstGeom>
          <a:noFill/>
          <a:ln w="9525">
            <a:noFill/>
            <a:miter lim="800000"/>
            <a:headEnd/>
            <a:tailEnd/>
          </a:ln>
          <a:effectLst/>
        </p:spPr>
        <p:txBody>
          <a:bodyPr>
            <a:spAutoFit/>
          </a:bodyPr>
          <a:lstStyle/>
          <a:p>
            <a:pPr algn="just">
              <a:buFont typeface="Wingdings" pitchFamily="2" charset="2"/>
              <a:buChar char="v"/>
            </a:pPr>
            <a:r>
              <a:rPr lang="en-US" sz="2400" dirty="0">
                <a:solidFill>
                  <a:srgbClr val="3333FF"/>
                </a:solidFill>
              </a:rPr>
              <a:t>   It is possible to calculate an orbit for the fifth electron assuming that it revolves around the positively charged phosphorus ion, in the same way as for the “1s” electron around the hydrogen nucleus.</a:t>
            </a:r>
          </a:p>
          <a:p>
            <a:pPr algn="just">
              <a:buFont typeface="Wingdings" pitchFamily="2" charset="2"/>
              <a:buNone/>
            </a:pPr>
            <a:endParaRPr lang="en-US" sz="1200" dirty="0">
              <a:solidFill>
                <a:srgbClr val="3333FF"/>
              </a:solidFill>
            </a:endParaRPr>
          </a:p>
          <a:p>
            <a:pPr algn="just">
              <a:buFont typeface="Wingdings" pitchFamily="2" charset="2"/>
              <a:buChar char="v"/>
            </a:pPr>
            <a:r>
              <a:rPr lang="en-US" sz="2400" dirty="0">
                <a:solidFill>
                  <a:srgbClr val="3333FF"/>
                </a:solidFill>
              </a:rPr>
              <a:t>  The electron of the phosphorus atom is moving in </a:t>
            </a:r>
            <a:r>
              <a:rPr lang="en-US" sz="2400" i="1" dirty="0">
                <a:solidFill>
                  <a:srgbClr val="3333FF"/>
                </a:solidFill>
              </a:rPr>
              <a:t>the electric field of the silicon crystal </a:t>
            </a:r>
            <a:r>
              <a:rPr lang="en-US" sz="2400" dirty="0">
                <a:solidFill>
                  <a:srgbClr val="3333FF"/>
                </a:solidFill>
              </a:rPr>
              <a:t>and not in free space, as is the case in the hydrogen atom.</a:t>
            </a:r>
          </a:p>
          <a:p>
            <a:pPr algn="just">
              <a:buFont typeface="Wingdings" pitchFamily="2" charset="2"/>
              <a:buNone/>
            </a:pPr>
            <a:endParaRPr lang="en-US" sz="1200" dirty="0">
              <a:solidFill>
                <a:srgbClr val="3333FF"/>
              </a:solidFill>
            </a:endParaRPr>
          </a:p>
          <a:p>
            <a:pPr algn="just">
              <a:buFont typeface="Wingdings" pitchFamily="2" charset="2"/>
              <a:buChar char="v"/>
            </a:pPr>
            <a:r>
              <a:rPr lang="en-US" sz="2000" dirty="0"/>
              <a:t>    </a:t>
            </a:r>
            <a:r>
              <a:rPr lang="en-US" sz="2400" dirty="0"/>
              <a:t> </a:t>
            </a:r>
            <a:r>
              <a:rPr lang="en-US" sz="2400" dirty="0">
                <a:solidFill>
                  <a:srgbClr val="3333FF"/>
                </a:solidFill>
              </a:rPr>
              <a:t>This brings in the dielectric constant of the crystal into the orbital calculations, and the radius of the electron orbit here turns out to be very large, about 80 Å, as against 0.5 Å for the hydrogen orbit. Such a large orbit evidently means that the fifth electron is almost free and is at an energy level close to the conduction band.</a:t>
            </a:r>
            <a:endParaRPr lang="en-US" sz="2800" dirty="0">
              <a:solidFill>
                <a:srgbClr val="3333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7</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152400" y="1066800"/>
            <a:ext cx="8763000" cy="5632311"/>
          </a:xfrm>
          <a:prstGeom prst="rect">
            <a:avLst/>
          </a:prstGeom>
          <a:noFill/>
          <a:ln w="9525">
            <a:noFill/>
            <a:miter lim="800000"/>
            <a:headEnd/>
            <a:tailEnd/>
          </a:ln>
          <a:effectLst/>
        </p:spPr>
        <p:txBody>
          <a:bodyPr>
            <a:spAutoFit/>
          </a:bodyPr>
          <a:lstStyle/>
          <a:p>
            <a:endParaRPr lang="en-US" sz="2400" dirty="0" smtClean="0">
              <a:solidFill>
                <a:srgbClr val="3333FF"/>
              </a:solidFill>
            </a:endParaRPr>
          </a:p>
          <a:p>
            <a:pPr>
              <a:buFont typeface="Wingdings" pitchFamily="2" charset="2"/>
              <a:buChar char="v"/>
            </a:pPr>
            <a:r>
              <a:rPr lang="en-US" sz="2400" dirty="0" smtClean="0">
                <a:solidFill>
                  <a:srgbClr val="3333FF"/>
                </a:solidFill>
              </a:rPr>
              <a:t>At </a:t>
            </a:r>
            <a:r>
              <a:rPr lang="en-US" sz="2400" dirty="0">
                <a:solidFill>
                  <a:srgbClr val="3333FF"/>
                </a:solidFill>
              </a:rPr>
              <a:t>OK, the electronic system is in its lowest energy state, all the valence electron will be in the valence band and all the phosphorous atoms will be </a:t>
            </a:r>
            <a:r>
              <a:rPr lang="en-US" sz="2400" dirty="0" smtClean="0">
                <a:solidFill>
                  <a:srgbClr val="3333FF"/>
                </a:solidFill>
              </a:rPr>
              <a:t>un-</a:t>
            </a:r>
            <a:r>
              <a:rPr lang="en-US" sz="2400" dirty="0" err="1" smtClean="0">
                <a:solidFill>
                  <a:srgbClr val="3333FF"/>
                </a:solidFill>
              </a:rPr>
              <a:t>ioniszed</a:t>
            </a:r>
            <a:r>
              <a:rPr lang="en-US" sz="2400" dirty="0">
                <a:solidFill>
                  <a:srgbClr val="3333FF"/>
                </a:solidFill>
              </a:rPr>
              <a:t>.</a:t>
            </a:r>
          </a:p>
          <a:p>
            <a:pPr>
              <a:buFont typeface="Wingdings" pitchFamily="2" charset="2"/>
              <a:buNone/>
            </a:pPr>
            <a:endParaRPr lang="en-US" sz="2400" dirty="0">
              <a:solidFill>
                <a:srgbClr val="3333FF"/>
              </a:solidFill>
            </a:endParaRPr>
          </a:p>
          <a:p>
            <a:pPr>
              <a:buFont typeface="Wingdings" pitchFamily="2" charset="2"/>
              <a:buChar char="v"/>
            </a:pPr>
            <a:r>
              <a:rPr lang="en-US" sz="2400" dirty="0">
                <a:solidFill>
                  <a:srgbClr val="3333FF"/>
                </a:solidFill>
              </a:rPr>
              <a:t>  The energy levels of the donor atoms are very close to the conduction band.</a:t>
            </a:r>
          </a:p>
          <a:p>
            <a:pPr>
              <a:buFont typeface="Wingdings" pitchFamily="2" charset="2"/>
              <a:buNone/>
            </a:pPr>
            <a:endParaRPr lang="en-US" sz="2400" dirty="0">
              <a:solidFill>
                <a:srgbClr val="3333FF"/>
              </a:solidFill>
            </a:endParaRPr>
          </a:p>
          <a:p>
            <a:pPr>
              <a:buFont typeface="Wingdings" pitchFamily="2" charset="2"/>
              <a:buChar char="v"/>
            </a:pPr>
            <a:r>
              <a:rPr lang="en-US" sz="2400" dirty="0">
                <a:solidFill>
                  <a:srgbClr val="3333FF"/>
                </a:solidFill>
              </a:rPr>
              <a:t>  In the energy level diagram, the energy level of the fifth electron is called </a:t>
            </a:r>
            <a:r>
              <a:rPr lang="en-US" sz="2400" dirty="0">
                <a:solidFill>
                  <a:srgbClr val="C06960"/>
                </a:solidFill>
              </a:rPr>
              <a:t>donor level</a:t>
            </a:r>
            <a:r>
              <a:rPr lang="en-US" sz="2400" dirty="0">
                <a:solidFill>
                  <a:srgbClr val="3333FF"/>
                </a:solidFill>
              </a:rPr>
              <a:t>. The donor level is so close to the bottom of the conduction band.</a:t>
            </a:r>
          </a:p>
          <a:p>
            <a:pPr>
              <a:buFont typeface="Wingdings" pitchFamily="2" charset="2"/>
              <a:buNone/>
            </a:pPr>
            <a:endParaRPr lang="en-US" sz="2400" dirty="0">
              <a:solidFill>
                <a:srgbClr val="3333FF"/>
              </a:solidFill>
            </a:endParaRPr>
          </a:p>
          <a:p>
            <a:pPr>
              <a:buFont typeface="Wingdings" pitchFamily="2" charset="2"/>
              <a:buChar char="v"/>
            </a:pPr>
            <a:r>
              <a:rPr lang="en-US" sz="2400" dirty="0">
                <a:solidFill>
                  <a:srgbClr val="3333FF"/>
                </a:solidFill>
              </a:rPr>
              <a:t>  Most of the donor level electrons are excited into the conduction band at room temperature and become majority charge carriers.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8</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a:srcRect/>
          <a:stretch>
            <a:fillRect/>
          </a:stretch>
        </p:blipFill>
        <p:spPr bwMode="auto">
          <a:xfrm>
            <a:off x="1066800" y="990600"/>
            <a:ext cx="3733800" cy="2590800"/>
          </a:xfrm>
          <a:prstGeom prst="rect">
            <a:avLst/>
          </a:prstGeom>
          <a:noFill/>
          <a:ln w="9525">
            <a:noFill/>
            <a:miter lim="800000"/>
            <a:headEnd/>
            <a:tailEnd/>
          </a:ln>
          <a:effectLst/>
        </p:spPr>
      </p:pic>
      <p:pic>
        <p:nvPicPr>
          <p:cNvPr id="7" name="Picture 5"/>
          <p:cNvPicPr>
            <a:picLocks noChangeAspect="1" noChangeArrowheads="1"/>
          </p:cNvPicPr>
          <p:nvPr/>
        </p:nvPicPr>
        <p:blipFill>
          <a:blip r:embed="rId2"/>
          <a:srcRect/>
          <a:stretch>
            <a:fillRect/>
          </a:stretch>
        </p:blipFill>
        <p:spPr bwMode="auto">
          <a:xfrm>
            <a:off x="4953000" y="1143000"/>
            <a:ext cx="3962400" cy="2590800"/>
          </a:xfrm>
          <a:prstGeom prst="rect">
            <a:avLst/>
          </a:prstGeom>
          <a:noFill/>
          <a:ln w="9525">
            <a:noFill/>
            <a:miter lim="800000"/>
            <a:headEnd/>
            <a:tailEnd/>
          </a:ln>
          <a:effectLst/>
        </p:spPr>
      </p:pic>
      <p:sp>
        <p:nvSpPr>
          <p:cNvPr id="8" name="Rectangle 3"/>
          <p:cNvSpPr>
            <a:spLocks noChangeArrowheads="1"/>
          </p:cNvSpPr>
          <p:nvPr/>
        </p:nvSpPr>
        <p:spPr bwMode="auto">
          <a:xfrm>
            <a:off x="533400" y="4511675"/>
            <a:ext cx="8229600" cy="1552575"/>
          </a:xfrm>
          <a:prstGeom prst="rect">
            <a:avLst/>
          </a:prstGeom>
          <a:noFill/>
          <a:ln w="9525">
            <a:noFill/>
            <a:miter lim="800000"/>
            <a:headEnd/>
            <a:tailEnd/>
          </a:ln>
          <a:effectLst/>
        </p:spPr>
        <p:txBody>
          <a:bodyPr anchor="ctr">
            <a:spAutoFit/>
          </a:bodyPr>
          <a:lstStyle/>
          <a:p>
            <a:pPr algn="just"/>
            <a:r>
              <a:rPr lang="en-US" sz="2400" dirty="0">
                <a:solidFill>
                  <a:srgbClr val="3333FF"/>
                </a:solidFill>
              </a:rPr>
              <a:t>If the thermal energy is sufficiently high, in addition to the ionization of donor impurity atoms, breaking of covalent bonds may also occur thereby giving rise to generation of electron hole pair.</a:t>
            </a:r>
          </a:p>
        </p:txBody>
      </p:sp>
      <p:sp>
        <p:nvSpPr>
          <p:cNvPr id="9" name="Rectangle 7"/>
          <p:cNvSpPr>
            <a:spLocks noChangeArrowheads="1"/>
          </p:cNvSpPr>
          <p:nvPr/>
        </p:nvSpPr>
        <p:spPr bwMode="auto">
          <a:xfrm>
            <a:off x="2438400" y="3733800"/>
            <a:ext cx="1360488" cy="396875"/>
          </a:xfrm>
          <a:prstGeom prst="rect">
            <a:avLst/>
          </a:prstGeom>
          <a:solidFill>
            <a:srgbClr val="00CCFF"/>
          </a:solidFill>
          <a:ln w="9525">
            <a:noFill/>
            <a:miter lim="800000"/>
            <a:headEnd/>
            <a:tailEnd/>
          </a:ln>
          <a:effectLst/>
        </p:spPr>
        <p:txBody>
          <a:bodyPr wrap="none" anchor="ctr">
            <a:spAutoFit/>
          </a:bodyPr>
          <a:lstStyle/>
          <a:p>
            <a:r>
              <a:rPr lang="en-US" sz="2000" b="1" dirty="0"/>
              <a:t>At T &gt; 0K</a:t>
            </a:r>
            <a:r>
              <a:rPr lang="en-US" sz="2000" dirty="0"/>
              <a:t> </a:t>
            </a:r>
          </a:p>
        </p:txBody>
      </p:sp>
      <p:sp>
        <p:nvSpPr>
          <p:cNvPr id="10" name="Rectangle 6"/>
          <p:cNvSpPr>
            <a:spLocks noChangeArrowheads="1"/>
          </p:cNvSpPr>
          <p:nvPr/>
        </p:nvSpPr>
        <p:spPr bwMode="auto">
          <a:xfrm>
            <a:off x="5715000" y="3810000"/>
            <a:ext cx="1573213" cy="396875"/>
          </a:xfrm>
          <a:prstGeom prst="rect">
            <a:avLst/>
          </a:prstGeom>
          <a:solidFill>
            <a:srgbClr val="00CCFF"/>
          </a:solidFill>
          <a:ln w="9525">
            <a:noFill/>
            <a:miter lim="800000"/>
            <a:headEnd/>
            <a:tailEnd/>
          </a:ln>
          <a:effectLst/>
        </p:spPr>
        <p:txBody>
          <a:bodyPr wrap="none" anchor="ctr">
            <a:spAutoFit/>
          </a:bodyPr>
          <a:lstStyle/>
          <a:p>
            <a:r>
              <a:rPr lang="en-US" sz="2000" b="1" dirty="0"/>
              <a:t>At T = 300K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9</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Lecture-2</a:t>
            </a:r>
            <a:endParaRPr lang="en-US" sz="1200" b="1" dirty="0">
              <a:latin typeface="Times New Roman" pitchFamily="18" charset="0"/>
              <a:cs typeface="Times New Roman" pitchFamily="18" charset="0"/>
            </a:endParaRPr>
          </a:p>
        </p:txBody>
      </p:sp>
      <p:sp>
        <p:nvSpPr>
          <p:cNvPr id="6" name="Rectangle 3"/>
          <p:cNvSpPr>
            <a:spLocks noChangeArrowheads="1"/>
          </p:cNvSpPr>
          <p:nvPr/>
        </p:nvSpPr>
        <p:spPr bwMode="auto">
          <a:xfrm>
            <a:off x="533400" y="762000"/>
            <a:ext cx="7793038" cy="822325"/>
          </a:xfrm>
          <a:prstGeom prst="rect">
            <a:avLst/>
          </a:prstGeom>
          <a:noFill/>
          <a:ln w="9525">
            <a:noFill/>
            <a:miter lim="800000"/>
            <a:headEnd/>
            <a:tailEnd/>
          </a:ln>
          <a:effectLst/>
        </p:spPr>
        <p:txBody>
          <a:bodyPr wrap="none" anchor="ctr">
            <a:spAutoFit/>
          </a:bodyPr>
          <a:lstStyle/>
          <a:p>
            <a:pPr algn="ctr">
              <a:tabLst>
                <a:tab pos="5429250" algn="r"/>
              </a:tabLst>
            </a:pPr>
            <a:r>
              <a:rPr lang="en-US" sz="2400" b="1" i="1" dirty="0">
                <a:solidFill>
                  <a:srgbClr val="FF0000"/>
                </a:solidFill>
              </a:rPr>
              <a:t>Fermi energy</a:t>
            </a:r>
            <a:endParaRPr lang="en-US" sz="2400" dirty="0">
              <a:solidFill>
                <a:srgbClr val="FF0000"/>
              </a:solidFill>
            </a:endParaRPr>
          </a:p>
          <a:p>
            <a:pPr algn="ctr">
              <a:tabLst>
                <a:tab pos="5429250" algn="r"/>
              </a:tabLst>
            </a:pPr>
            <a:r>
              <a:rPr lang="en-US" sz="2400" dirty="0">
                <a:solidFill>
                  <a:srgbClr val="3333FF"/>
                </a:solidFill>
              </a:rPr>
              <a:t>The Fermi energy for n – type semiconductor is given by</a:t>
            </a:r>
          </a:p>
        </p:txBody>
      </p:sp>
      <p:graphicFrame>
        <p:nvGraphicFramePr>
          <p:cNvPr id="3074" name="Object 2"/>
          <p:cNvGraphicFramePr>
            <a:graphicFrameLocks noChangeAspect="1"/>
          </p:cNvGraphicFramePr>
          <p:nvPr/>
        </p:nvGraphicFramePr>
        <p:xfrm>
          <a:off x="673100" y="1728788"/>
          <a:ext cx="3608388" cy="1038225"/>
        </p:xfrm>
        <a:graphic>
          <a:graphicData uri="http://schemas.openxmlformats.org/presentationml/2006/ole">
            <p:oleObj spid="_x0000_s3078" name="Equation" r:id="rId4" imgW="2628900" imgH="1092200" progId="Equation.3">
              <p:embed/>
            </p:oleObj>
          </a:graphicData>
        </a:graphic>
      </p:graphicFrame>
      <p:sp>
        <p:nvSpPr>
          <p:cNvPr id="8" name="Rectangle 5"/>
          <p:cNvSpPr>
            <a:spLocks noChangeArrowheads="1"/>
          </p:cNvSpPr>
          <p:nvPr/>
        </p:nvSpPr>
        <p:spPr bwMode="auto">
          <a:xfrm>
            <a:off x="4419600" y="1905000"/>
            <a:ext cx="1371600" cy="457200"/>
          </a:xfrm>
          <a:prstGeom prst="rect">
            <a:avLst/>
          </a:prstGeom>
          <a:noFill/>
          <a:ln w="9525">
            <a:noFill/>
            <a:miter lim="800000"/>
            <a:headEnd/>
            <a:tailEnd/>
          </a:ln>
          <a:effectLst/>
        </p:spPr>
        <p:txBody>
          <a:bodyPr anchor="ctr">
            <a:spAutoFit/>
          </a:bodyPr>
          <a:lstStyle/>
          <a:p>
            <a:r>
              <a:rPr lang="en-US" sz="2400" dirty="0">
                <a:solidFill>
                  <a:srgbClr val="3333FF"/>
                </a:solidFill>
                <a:cs typeface="Times New Roman" pitchFamily="18" charset="0"/>
              </a:rPr>
              <a:t>At 0 K, </a:t>
            </a:r>
            <a:endParaRPr lang="en-US" sz="2400" dirty="0">
              <a:solidFill>
                <a:srgbClr val="3333FF"/>
              </a:solidFill>
            </a:endParaRPr>
          </a:p>
        </p:txBody>
      </p:sp>
      <p:graphicFrame>
        <p:nvGraphicFramePr>
          <p:cNvPr id="3075" name="Object 3"/>
          <p:cNvGraphicFramePr>
            <a:graphicFrameLocks noChangeAspect="1"/>
          </p:cNvGraphicFramePr>
          <p:nvPr/>
        </p:nvGraphicFramePr>
        <p:xfrm>
          <a:off x="5638800" y="1828800"/>
          <a:ext cx="1752600" cy="762000"/>
        </p:xfrm>
        <a:graphic>
          <a:graphicData uri="http://schemas.openxmlformats.org/presentationml/2006/ole">
            <p:oleObj spid="_x0000_s3079" name="Equation" r:id="rId5" imgW="990170" imgH="380835" progId="Equation.3">
              <p:embed/>
            </p:oleObj>
          </a:graphicData>
        </a:graphic>
      </p:graphicFrame>
      <p:sp>
        <p:nvSpPr>
          <p:cNvPr id="10" name="Rectangle 7"/>
          <p:cNvSpPr>
            <a:spLocks noChangeArrowheads="1"/>
          </p:cNvSpPr>
          <p:nvPr/>
        </p:nvSpPr>
        <p:spPr bwMode="auto">
          <a:xfrm>
            <a:off x="619125" y="2895600"/>
            <a:ext cx="7153275" cy="890588"/>
          </a:xfrm>
          <a:prstGeom prst="rect">
            <a:avLst/>
          </a:prstGeom>
          <a:noFill/>
          <a:ln w="9525">
            <a:noFill/>
            <a:miter lim="800000"/>
            <a:headEnd/>
            <a:tailEnd/>
          </a:ln>
          <a:effectLst/>
        </p:spPr>
        <p:txBody>
          <a:bodyPr bIns="114264" anchor="ctr">
            <a:spAutoFit/>
          </a:bodyPr>
          <a:lstStyle/>
          <a:p>
            <a:pPr>
              <a:tabLst>
                <a:tab pos="5143500" algn="r"/>
              </a:tabLst>
            </a:pPr>
            <a:r>
              <a:rPr lang="en-US" sz="2400" b="1" i="1" dirty="0">
                <a:solidFill>
                  <a:srgbClr val="FF0000"/>
                </a:solidFill>
              </a:rPr>
              <a:t>Variation of Fermi level with temperature</a:t>
            </a:r>
            <a:endParaRPr lang="en-US" sz="2400" b="1" dirty="0">
              <a:solidFill>
                <a:srgbClr val="FF0000"/>
              </a:solidFill>
            </a:endParaRPr>
          </a:p>
          <a:p>
            <a:pPr>
              <a:tabLst>
                <a:tab pos="5143500" algn="r"/>
              </a:tabLst>
            </a:pPr>
            <a:r>
              <a:rPr lang="en-US" sz="2400" dirty="0">
                <a:solidFill>
                  <a:srgbClr val="3333FF"/>
                </a:solidFill>
              </a:rPr>
              <a:t>The Fermi energy is given by,</a:t>
            </a:r>
          </a:p>
        </p:txBody>
      </p:sp>
      <p:sp>
        <p:nvSpPr>
          <p:cNvPr id="12" name="Rectangle 9"/>
          <p:cNvSpPr>
            <a:spLocks noChangeArrowheads="1"/>
          </p:cNvSpPr>
          <p:nvPr/>
        </p:nvSpPr>
        <p:spPr bwMode="auto">
          <a:xfrm>
            <a:off x="5486400" y="4972854"/>
            <a:ext cx="1066800" cy="477054"/>
          </a:xfrm>
          <a:prstGeom prst="rect">
            <a:avLst/>
          </a:prstGeom>
          <a:noFill/>
          <a:ln w="9525">
            <a:noFill/>
            <a:miter lim="800000"/>
            <a:headEnd/>
            <a:tailEnd/>
          </a:ln>
          <a:effectLst/>
        </p:spPr>
        <p:txBody>
          <a:bodyPr wrap="square" anchor="ctr">
            <a:spAutoFit/>
          </a:bodyPr>
          <a:lstStyle/>
          <a:p>
            <a:r>
              <a:rPr lang="en-US" sz="2500" dirty="0">
                <a:cs typeface="Times New Roman" pitchFamily="18" charset="0"/>
              </a:rPr>
              <a:t>Let </a:t>
            </a:r>
            <a:endParaRPr lang="en-US" sz="4000" dirty="0"/>
          </a:p>
        </p:txBody>
      </p:sp>
      <p:graphicFrame>
        <p:nvGraphicFramePr>
          <p:cNvPr id="3077" name="Object 5"/>
          <p:cNvGraphicFramePr>
            <a:graphicFrameLocks noChangeAspect="1"/>
          </p:cNvGraphicFramePr>
          <p:nvPr/>
        </p:nvGraphicFramePr>
        <p:xfrm>
          <a:off x="6324600" y="4876800"/>
          <a:ext cx="2286000" cy="609600"/>
        </p:xfrm>
        <a:graphic>
          <a:graphicData uri="http://schemas.openxmlformats.org/presentationml/2006/ole">
            <p:oleObj spid="_x0000_s3080" name="Equation" r:id="rId6" imgW="1320800" imgH="457200" progId="Equation.3">
              <p:embed/>
            </p:oleObj>
          </a:graphicData>
        </a:graphic>
      </p:graphicFrame>
      <p:pic>
        <p:nvPicPr>
          <p:cNvPr id="3079" name="Picture 7" descr="C:\Users\ALOK\semiconductor_ppt\fermi-n-type.png"/>
          <p:cNvPicPr>
            <a:picLocks noChangeAspect="1" noChangeArrowheads="1"/>
          </p:cNvPicPr>
          <p:nvPr/>
        </p:nvPicPr>
        <p:blipFill>
          <a:blip r:embed="rId7"/>
          <a:srcRect/>
          <a:stretch>
            <a:fillRect/>
          </a:stretch>
        </p:blipFill>
        <p:spPr bwMode="auto">
          <a:xfrm>
            <a:off x="0" y="4343400"/>
            <a:ext cx="5638800" cy="14478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D2969E-EA97-4503-8F52-E87BF6074BC8}"/>
</file>

<file path=customXml/itemProps2.xml><?xml version="1.0" encoding="utf-8"?>
<ds:datastoreItem xmlns:ds="http://schemas.openxmlformats.org/officeDocument/2006/customXml" ds:itemID="{48B89FD2-FEB9-4921-8967-4A7A490421F0}"/>
</file>

<file path=customXml/itemProps3.xml><?xml version="1.0" encoding="utf-8"?>
<ds:datastoreItem xmlns:ds="http://schemas.openxmlformats.org/officeDocument/2006/customXml" ds:itemID="{723523B4-5D74-46CC-9271-6D271863E44C}"/>
</file>

<file path=docProps/app.xml><?xml version="1.0" encoding="utf-8"?>
<Properties xmlns="http://schemas.openxmlformats.org/officeDocument/2006/extended-properties" xmlns:vt="http://schemas.openxmlformats.org/officeDocument/2006/docPropsVTypes">
  <TotalTime>760</TotalTime>
  <Words>964</Words>
  <Application>Microsoft Office PowerPoint</Application>
  <PresentationFormat>On-screen Show (4:3)</PresentationFormat>
  <Paragraphs>138</Paragraphs>
  <Slides>20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Photo Editor Photo</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Gunasekar</dc:creator>
  <cp:lastModifiedBy>HP</cp:lastModifiedBy>
  <cp:revision>155</cp:revision>
  <dcterms:created xsi:type="dcterms:W3CDTF">2020-03-17T14:14:56Z</dcterms:created>
  <dcterms:modified xsi:type="dcterms:W3CDTF">2020-10-27T17:40:39Z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