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90" r:id="rId4"/>
    <p:sldId id="289" r:id="rId5"/>
    <p:sldId id="288" r:id="rId6"/>
    <p:sldId id="28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2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9E1D33F-D246-4FDF-AB1D-7FEF028F6AFC}" type="datetimeFigureOut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B2572C4-377C-477A-A459-F73533205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514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4EFD-C2BE-498D-86E8-1E9B138663B2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5E856-C28B-49EC-BB80-141CE453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06493-8946-4B7C-969C-C3A640A278BD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B83F-DECB-4E16-92AE-95504B958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86A-F688-40A9-B0B9-75F872A0C5D8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CD34B-A8D5-4620-A7CC-056536D21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E1BBB-ACD3-4A55-AD02-59AF4543FD37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21251-AD6F-4D7C-8CFF-4A57019A3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03285-CB9E-4194-995C-8295391B08F5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4846-CFBC-4E3B-92E3-ABF39A312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54BDE-EBFC-4B6C-83D3-6E603C3C60E2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1AB4F-59E5-4EB9-B72B-E56F1EFD4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C7E1C-E0AC-42BE-A11D-E423FF93E066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AE71D-263F-40F0-A709-851366295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71B94-ACD2-4ABE-A5ED-37CC5168D21F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8481F-97FA-46EC-8191-67A023B39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6C74D-5C80-4564-AB48-B40DBB08FF3A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57669-2524-4F3E-8B65-23366D891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FFE1C-4A0D-4FC7-8D6B-0274B204F92B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A89E2-E9E1-43C0-AFE3-43E90C17D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5C85C-AFED-4819-BFF3-062B4EDA306D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4119-0B9F-4848-9D0E-7FE37EAAC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C9E347-1160-4FF0-AB6A-94CFEA979C27}" type="datetime1">
              <a:rPr lang="en-US"/>
              <a:pPr>
                <a:defRPr/>
              </a:pPr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A2B546-9A9A-4D55-8082-FAE8BE839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18PYB103J Module-II Lecture4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228600" y="1066800"/>
            <a:ext cx="86106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2400" dirty="0">
                <a:solidFill>
                  <a:srgbClr val="6600FF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DEPARTMENT OF PHYSICS AND NANOTECHNOLOGY</a:t>
            </a:r>
          </a:p>
          <a:p>
            <a:pPr algn="ctr"/>
            <a:r>
              <a:rPr lang="en-US" sz="2400" b="1" dirty="0">
                <a:solidFill>
                  <a:srgbClr val="00B0F0"/>
                </a:solidFill>
              </a:rPr>
              <a:t>SRM INSTITUTE OF SCIENCE AND TECHNOLOGY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18PYB103J –</a:t>
            </a:r>
            <a:r>
              <a:rPr lang="en-US" b="1" dirty="0" err="1">
                <a:solidFill>
                  <a:srgbClr val="7030A0"/>
                </a:solidFill>
              </a:rPr>
              <a:t>Semiconduuctor</a:t>
            </a:r>
            <a:r>
              <a:rPr lang="en-US" b="1" dirty="0">
                <a:solidFill>
                  <a:srgbClr val="7030A0"/>
                </a:solidFill>
              </a:rPr>
              <a:t> Physics</a:t>
            </a:r>
          </a:p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64BB1-2463-4D74-A6B4-DF5BC3BCF0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94750-93D7-4242-A023-43D7C940D6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18PYB103J Module-II Lecture-4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-152400" y="1219200"/>
            <a:ext cx="9296400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8528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	Calculate the conductivity of intrinsic germanium at 300K using the following data: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sz="1600" b="1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Given data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n</a:t>
            </a:r>
            <a:r>
              <a:rPr kumimoji="0" lang="pt-BR" sz="1600" b="0" i="1" u="none" strike="noStrike" cap="none" normalizeH="0" baseline="-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t-BR" sz="1600" b="0" i="0" u="none" strike="noStrike" cap="none" normalizeH="0" baseline="-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2.4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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r>
              <a:rPr kumimoji="0" lang="pt-BR" sz="1600" b="0" i="0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19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 </a:t>
            </a:r>
            <a:r>
              <a:rPr kumimoji="0" lang="pt-BR" sz="1600" b="0" i="0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 3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;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</a:t>
            </a:r>
            <a:r>
              <a:rPr kumimoji="0" lang="pt-BR" sz="1600" b="0" i="1" u="none" strike="noStrike" cap="none" normalizeH="0" baseline="-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0.39 m</a:t>
            </a:r>
            <a:r>
              <a:rPr kumimoji="0" lang="pt-BR" sz="1600" b="0" i="1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 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 </a:t>
            </a:r>
            <a:r>
              <a:rPr kumimoji="0" lang="pt-BR" sz="1600" b="0" i="1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–1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 </a:t>
            </a:r>
            <a:r>
              <a:rPr kumimoji="0" lang="pt-BR" sz="1600" b="0" i="1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–1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;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</a:t>
            </a:r>
            <a:r>
              <a:rPr kumimoji="0" lang="pt-BR" sz="1600" b="0" i="1" u="none" strike="noStrike" cap="none" normalizeH="0" baseline="-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0.19 m</a:t>
            </a:r>
            <a:r>
              <a:rPr kumimoji="0" lang="pt-BR" sz="1600" b="0" i="1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 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V </a:t>
            </a:r>
            <a:r>
              <a:rPr kumimoji="0" lang="pt-BR" sz="1600" b="0" i="1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–1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 </a:t>
            </a:r>
            <a:r>
              <a:rPr kumimoji="0" lang="pt-BR" sz="1600" b="0" i="1" u="none" strike="noStrike" cap="none" normalizeH="0" baseline="3000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–1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Solution: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sz="11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endParaRPr kumimoji="0" lang="en-US" sz="11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304800" y="2895600"/>
          <a:ext cx="5943600" cy="533400"/>
        </p:xfrm>
        <a:graphic>
          <a:graphicData uri="http://schemas.openxmlformats.org/presentationml/2006/ole">
            <p:oleObj spid="_x0000_s8194" name="Equation" r:id="rId3" imgW="3187700" imgH="228600" progId="Equation.3">
              <p:embed/>
            </p:oleObj>
          </a:graphicData>
        </a:graphic>
      </p:graphicFrame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324600" y="3048000"/>
            <a:ext cx="2819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sz="1600" b="0" i="0" u="none" strike="noStrike" cap="none" normalizeH="0" baseline="3000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= 2.2272 ( ohm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)</a:t>
            </a:r>
            <a:r>
              <a:rPr kumimoji="0" lang="en-US" sz="1600" b="0" i="0" u="none" strike="noStrike" cap="none" normalizeH="0" baseline="3000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1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94750-93D7-4242-A023-43D7C940D6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18PYB103J Module-II Lecture-4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66713" y="3484563"/>
          <a:ext cx="2925762" cy="728662"/>
        </p:xfrm>
        <a:graphic>
          <a:graphicData uri="http://schemas.openxmlformats.org/presentationml/2006/ole">
            <p:oleObj spid="_x0000_s1034" name="Equation" r:id="rId3" imgW="2057400" imgH="431800" progId="Equation.3">
              <p:embed/>
            </p:oleObj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95400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 startAt="2"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 what temperature we can expect a 10% probability that electrons in silver have an 	energy which is 1% above the Fermi energy? The Fermi energy of silver is 5.5eV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66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en-US" sz="1600" b="1" dirty="0" smtClean="0">
                <a:solidFill>
                  <a:srgbClr val="6600FF"/>
                </a:solidFill>
              </a:rPr>
              <a:t> </a:t>
            </a:r>
          </a:p>
          <a:p>
            <a:pPr marL="342900" indent="-342900"/>
            <a:r>
              <a:rPr lang="en-US" sz="1600" b="1" dirty="0" smtClean="0">
                <a:solidFill>
                  <a:srgbClr val="6600FF"/>
                </a:solidFill>
              </a:rPr>
              <a:t>Given Data</a:t>
            </a:r>
            <a:endParaRPr lang="en-US" sz="1600" dirty="0" smtClean="0">
              <a:solidFill>
                <a:srgbClr val="6600FF"/>
              </a:solidFill>
            </a:endParaRPr>
          </a:p>
          <a:p>
            <a:r>
              <a:rPr lang="en-US" sz="1600" dirty="0" smtClean="0">
                <a:solidFill>
                  <a:srgbClr val="6600FF"/>
                </a:solidFill>
              </a:rPr>
              <a:t>	F(E) 	= 	10% = 0.1</a:t>
            </a:r>
          </a:p>
          <a:p>
            <a:r>
              <a:rPr lang="en-US" sz="1600" dirty="0" smtClean="0">
                <a:solidFill>
                  <a:srgbClr val="6600FF"/>
                </a:solidFill>
              </a:rPr>
              <a:t>  	    E</a:t>
            </a:r>
            <a:r>
              <a:rPr lang="en-US" sz="1600" baseline="-25000" dirty="0" smtClean="0">
                <a:solidFill>
                  <a:srgbClr val="6600FF"/>
                </a:solidFill>
              </a:rPr>
              <a:t>F</a:t>
            </a:r>
            <a:r>
              <a:rPr lang="en-US" sz="1600" dirty="0" smtClean="0">
                <a:solidFill>
                  <a:srgbClr val="6600FF"/>
                </a:solidFill>
              </a:rPr>
              <a:t>	=	5.5eV</a:t>
            </a:r>
          </a:p>
          <a:p>
            <a:r>
              <a:rPr lang="en-US" sz="1600" dirty="0" smtClean="0">
                <a:solidFill>
                  <a:srgbClr val="6600FF"/>
                </a:solidFill>
              </a:rPr>
              <a:t>  	     E</a:t>
            </a:r>
            <a:r>
              <a:rPr lang="en-US" sz="1600" baseline="-25000" dirty="0" smtClean="0">
                <a:solidFill>
                  <a:srgbClr val="6600FF"/>
                </a:solidFill>
              </a:rPr>
              <a:t>  	</a:t>
            </a:r>
            <a:r>
              <a:rPr lang="en-US" sz="1600" dirty="0" smtClean="0">
                <a:solidFill>
                  <a:srgbClr val="6600FF"/>
                </a:solidFill>
              </a:rPr>
              <a:t>= 	E</a:t>
            </a:r>
            <a:r>
              <a:rPr lang="en-US" sz="1600" baseline="-25000" dirty="0" smtClean="0">
                <a:solidFill>
                  <a:srgbClr val="6600FF"/>
                </a:solidFill>
              </a:rPr>
              <a:t>F</a:t>
            </a:r>
            <a:r>
              <a:rPr lang="en-US" sz="1600" dirty="0" smtClean="0">
                <a:solidFill>
                  <a:srgbClr val="6600FF"/>
                </a:solidFill>
              </a:rPr>
              <a:t>+</a:t>
            </a:r>
            <a:r>
              <a:rPr lang="en-US" sz="1600" baseline="-25000" dirty="0" smtClean="0">
                <a:solidFill>
                  <a:srgbClr val="6600FF"/>
                </a:solidFill>
              </a:rPr>
              <a:t> </a:t>
            </a:r>
            <a:r>
              <a:rPr lang="en-US" sz="1600" dirty="0" smtClean="0">
                <a:solidFill>
                  <a:srgbClr val="6600FF"/>
                </a:solidFill>
              </a:rPr>
              <a:t> = (5.5 + 0.055) = 5.555 </a:t>
            </a:r>
            <a:r>
              <a:rPr lang="en-US" sz="1600" dirty="0" err="1" smtClean="0">
                <a:solidFill>
                  <a:srgbClr val="6600FF"/>
                </a:solidFill>
              </a:rPr>
              <a:t>eV</a:t>
            </a:r>
            <a:endParaRPr lang="en-US" sz="1600" dirty="0" smtClean="0">
              <a:solidFill>
                <a:srgbClr val="6600FF"/>
              </a:solidFill>
            </a:endParaRPr>
          </a:p>
          <a:p>
            <a:r>
              <a:rPr lang="en-US" sz="1600" dirty="0" smtClean="0">
                <a:solidFill>
                  <a:srgbClr val="6600FF"/>
                </a:solidFill>
              </a:rPr>
              <a:t>	Hence E – E</a:t>
            </a:r>
            <a:r>
              <a:rPr lang="en-US" sz="1600" baseline="-25000" dirty="0" smtClean="0">
                <a:solidFill>
                  <a:srgbClr val="6600FF"/>
                </a:solidFill>
              </a:rPr>
              <a:t>F  </a:t>
            </a:r>
            <a:r>
              <a:rPr lang="en-US" sz="1600" dirty="0" smtClean="0">
                <a:solidFill>
                  <a:srgbClr val="6600FF"/>
                </a:solidFill>
              </a:rPr>
              <a:t>=   0.055 </a:t>
            </a:r>
            <a:r>
              <a:rPr lang="en-US" sz="1600" dirty="0" err="1" smtClean="0">
                <a:solidFill>
                  <a:srgbClr val="6600FF"/>
                </a:solidFill>
              </a:rPr>
              <a:t>eV</a:t>
            </a:r>
            <a:r>
              <a:rPr lang="en-US" sz="1600" dirty="0" smtClean="0">
                <a:solidFill>
                  <a:srgbClr val="6600FF"/>
                </a:solidFill>
              </a:rPr>
              <a:t> = 0.055</a:t>
            </a:r>
            <a:r>
              <a:rPr lang="en-US" sz="1600" dirty="0" smtClean="0">
                <a:solidFill>
                  <a:srgbClr val="6600FF"/>
                </a:solidFill>
                <a:sym typeface="Symbol"/>
              </a:rPr>
              <a:t></a:t>
            </a:r>
            <a:r>
              <a:rPr lang="en-US" sz="1600" dirty="0" smtClean="0">
                <a:solidFill>
                  <a:srgbClr val="6600FF"/>
                </a:solidFill>
              </a:rPr>
              <a:t>1.6</a:t>
            </a:r>
            <a:r>
              <a:rPr lang="en-US" sz="1600" dirty="0" smtClean="0">
                <a:solidFill>
                  <a:srgbClr val="6600FF"/>
                </a:solidFill>
                <a:sym typeface="Symbol"/>
              </a:rPr>
              <a:t></a:t>
            </a:r>
            <a:r>
              <a:rPr lang="en-US" sz="1600" dirty="0" smtClean="0">
                <a:solidFill>
                  <a:srgbClr val="6600FF"/>
                </a:solidFill>
              </a:rPr>
              <a:t>10 </a:t>
            </a:r>
            <a:r>
              <a:rPr lang="en-US" sz="1600" baseline="30000" dirty="0" smtClean="0">
                <a:solidFill>
                  <a:srgbClr val="6600FF"/>
                </a:solidFill>
              </a:rPr>
              <a:t>– 19 </a:t>
            </a:r>
            <a:r>
              <a:rPr lang="en-US" sz="1600" dirty="0" smtClean="0">
                <a:solidFill>
                  <a:srgbClr val="6600FF"/>
                </a:solidFill>
              </a:rPr>
              <a:t>J</a:t>
            </a:r>
          </a:p>
          <a:p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Solution:-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We know the probability function is given by</a:t>
            </a:r>
            <a:endParaRPr lang="en-US" sz="1600" dirty="0" smtClean="0"/>
          </a:p>
          <a:p>
            <a:endParaRPr lang="en-US" sz="1600" dirty="0" smtClean="0">
              <a:solidFill>
                <a:srgbClr val="6600FF"/>
              </a:solidFill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051300" y="3246438"/>
          <a:ext cx="4624388" cy="1584325"/>
        </p:xfrm>
        <a:graphic>
          <a:graphicData uri="http://schemas.openxmlformats.org/presentationml/2006/ole">
            <p:oleObj spid="_x0000_s1035" name="Equation" r:id="rId4" imgW="2082800" imgH="660400" progId="Equation.3">
              <p:embed/>
            </p:oleObj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800600" y="4800600"/>
          <a:ext cx="2362200" cy="990600"/>
        </p:xfrm>
        <a:graphic>
          <a:graphicData uri="http://schemas.openxmlformats.org/presentationml/2006/ole">
            <p:oleObj spid="_x0000_s1036" name="Equation" r:id="rId5" imgW="1129810" imgH="622030" progId="Equation.3">
              <p:embed/>
            </p:oleObj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Hence T=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1771650" y="5691188"/>
          <a:ext cx="3851275" cy="733425"/>
        </p:xfrm>
        <a:graphic>
          <a:graphicData uri="http://schemas.openxmlformats.org/presentationml/2006/ole">
            <p:oleObj spid="_x0000_s1037" name="Equation" r:id="rId6" imgW="16637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94750-93D7-4242-A023-43D7C940D6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18PYB103J Module-II Lecture-4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5240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A cadmium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sulphide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Eg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2.4eV)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photodetector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illuminated with light of wavelength 3000Å. The intensity of radiation falling on the detector is 30 W/m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The area of the detector is 9 mm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Assuming that each quantum generates an electron-hole pair, calculate the number of pairs generated per second.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Given data 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smtClean="0">
                <a:latin typeface="SymbolPS"/>
                <a:cs typeface="Times New Roman"/>
                <a:sym typeface="SymbolPS"/>
              </a:rPr>
              <a:t>wavelength</a:t>
            </a:r>
            <a:r>
              <a:rPr lang="en-US" dirty="0" smtClean="0"/>
              <a:t>= 3000 Å</a:t>
            </a:r>
          </a:p>
          <a:p>
            <a:r>
              <a:rPr lang="en-US" b="1" dirty="0" smtClean="0"/>
              <a:t>Solution:- </a:t>
            </a:r>
            <a:endParaRPr lang="en-US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388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599" y="3810000"/>
          <a:ext cx="4495801" cy="914400"/>
        </p:xfrm>
        <a:graphic>
          <a:graphicData uri="http://schemas.openxmlformats.org/presentationml/2006/ole">
            <p:oleObj spid="_x0000_s2054" name="Equation" r:id="rId3" imgW="1943100" imgH="4572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251325" y="3943350"/>
          <a:ext cx="3233738" cy="725488"/>
        </p:xfrm>
        <a:graphic>
          <a:graphicData uri="http://schemas.openxmlformats.org/presentationml/2006/ole">
            <p:oleObj spid="_x0000_s2056" name="Equation" r:id="rId4" imgW="1803400" imgH="457200" progId="Equation.3">
              <p:embed/>
            </p:oleObj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 rot="10800000" flipV="1">
            <a:off x="0" y="1891189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388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= 4.135eV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94750-93D7-4242-A023-43D7C940D6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18PYB103J Module-II Lecture-4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428928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388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Since this energy is higher than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(=2.4eV) electron-hole pairs will be generated.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388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Number of photons falling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388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828800" y="2057400"/>
          <a:ext cx="3429000" cy="784225"/>
        </p:xfrm>
        <a:graphic>
          <a:graphicData uri="http://schemas.openxmlformats.org/presentationml/2006/ole">
            <p:oleObj spid="_x0000_s3074" name="Equation" r:id="rId3" imgW="1701800" imgH="406400" progId="Equation.3">
              <p:embed/>
            </p:oleObj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91917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6388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Since each photon produces an electron-hole pair, the number of pairs generated per  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sec = 4.075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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14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94750-93D7-4242-A023-43D7C940D6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7432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18PYB103J Module-II Lecture-4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 rot="10800000" flipV="1">
            <a:off x="0" y="1614726"/>
            <a:ext cx="85344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3850" algn="l"/>
              </a:tabLst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385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Exercise Problems</a:t>
            </a:r>
          </a:p>
          <a:p>
            <a:pPr lvl="0">
              <a:tabLst>
                <a:tab pos="3238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	Evaluate the Fermi function for an energy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above the Fermi energy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66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3850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 rot="10800000" flipV="1">
            <a:off x="0" y="2652236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385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2.Calculate the number of states lying in an energy interval of 0.02eV above the Fermi energy for sodium crystal of unit volume (E</a:t>
            </a:r>
            <a:r>
              <a:rPr kumimoji="0" lang="en-US" sz="16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3.22eV for sodium).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385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( 2.45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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10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26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194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Gunasekar</dc:creator>
  <cp:lastModifiedBy>HP</cp:lastModifiedBy>
  <cp:revision>151</cp:revision>
  <dcterms:created xsi:type="dcterms:W3CDTF">2020-03-17T14:14:56Z</dcterms:created>
  <dcterms:modified xsi:type="dcterms:W3CDTF">2020-11-01T14:19:17Z</dcterms:modified>
</cp:coreProperties>
</file>