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3" r:id="rId3"/>
    <p:sldId id="285" r:id="rId4"/>
    <p:sldId id="286" r:id="rId5"/>
    <p:sldId id="287" r:id="rId6"/>
    <p:sldId id="302" r:id="rId7"/>
    <p:sldId id="303" r:id="rId8"/>
    <p:sldId id="301" r:id="rId9"/>
    <p:sldId id="288" r:id="rId10"/>
    <p:sldId id="300" r:id="rId11"/>
    <p:sldId id="299" r:id="rId12"/>
    <p:sldId id="290" r:id="rId13"/>
    <p:sldId id="289" r:id="rId14"/>
    <p:sldId id="291" r:id="rId15"/>
    <p:sldId id="292" r:id="rId16"/>
    <p:sldId id="293" r:id="rId17"/>
    <p:sldId id="294" r:id="rId18"/>
    <p:sldId id="295" r:id="rId19"/>
    <p:sldId id="297" r:id="rId20"/>
    <p:sldId id="29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122"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9E1D33F-D246-4FDF-AB1D-7FEF028F6AFC}" type="datetimeFigureOut">
              <a:rPr lang="en-US"/>
              <a:pPr>
                <a:defRPr/>
              </a:pPr>
              <a:t>10/28/2020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B2572C4-377C-477A-A459-F73533205CE5}" type="slidenum">
              <a:rPr lang="en-US"/>
              <a:pPr>
                <a:defRPr/>
              </a:pPr>
              <a:t>‹#›</a:t>
            </a:fld>
            <a:endParaRPr lang="en-US"/>
          </a:p>
        </p:txBody>
      </p:sp>
    </p:spTree>
    <p:extLst>
      <p:ext uri="{BB962C8B-B14F-4D97-AF65-F5344CB8AC3E}">
        <p14:creationId xmlns="" xmlns:p14="http://schemas.microsoft.com/office/powerpoint/2010/main" val="353588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Fig1..4</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electrons excited across the gap can be calculated from the Fermi-Dirac probability distribution:</a:t>
            </a:r>
          </a:p>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B2572C4-377C-477A-A459-F73533205CE5}"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35A4EFD-C2BE-498D-86E8-1E9B138663B2}" type="datetime1">
              <a:rPr lang="en-US"/>
              <a:pPr>
                <a:defRPr/>
              </a:pPr>
              <a:t>10/28/2020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B5E856-C28B-49EC-BB80-141CE453B3E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D06493-8946-4B7C-969C-C3A640A278BD}" type="datetime1">
              <a:rPr lang="en-US"/>
              <a:pPr>
                <a:defRPr/>
              </a:pPr>
              <a:t>10/28/2020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31B83F-DECB-4E16-92AE-95504B95874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78086A-F688-40A9-B0B9-75F872A0C5D8}" type="datetime1">
              <a:rPr lang="en-US"/>
              <a:pPr>
                <a:defRPr/>
              </a:pPr>
              <a:t>10/28/2020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7CD34B-A8D5-4620-A7CC-056536D21D0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8EE1BBB-ACD3-4A55-AD02-59AF4543FD37}" type="datetime1">
              <a:rPr lang="en-US"/>
              <a:pPr>
                <a:defRPr/>
              </a:pPr>
              <a:t>10/28/2020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E21251-AD6F-4D7C-8CFF-4A57019A371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8403285-CB9E-4194-995C-8295391B08F5}" type="datetime1">
              <a:rPr lang="en-US"/>
              <a:pPr>
                <a:defRPr/>
              </a:pPr>
              <a:t>10/28/2020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B34846-CFBC-4E3B-92E3-ABF39A31234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2054BDE-EBFC-4B6C-83D3-6E603C3C60E2}" type="datetime1">
              <a:rPr lang="en-US"/>
              <a:pPr>
                <a:defRPr/>
              </a:pPr>
              <a:t>10/28/2020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5F1AB4F-59E5-4EB9-B72B-E56F1EFD40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46C7E1C-E0AC-42BE-A11D-E423FF93E066}" type="datetime1">
              <a:rPr lang="en-US"/>
              <a:pPr>
                <a:defRPr/>
              </a:pPr>
              <a:t>10/28/2020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8EAE71D-263F-40F0-A709-851366295CF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FB71B94-ACD2-4ABE-A5ED-37CC5168D21F}" type="datetime1">
              <a:rPr lang="en-US"/>
              <a:pPr>
                <a:defRPr/>
              </a:pPr>
              <a:t>10/28/2020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C78481F-97FA-46EC-8191-67A023B399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36C74D-5C80-4564-AB48-B40DBB08FF3A}" type="datetime1">
              <a:rPr lang="en-US"/>
              <a:pPr>
                <a:defRPr/>
              </a:pPr>
              <a:t>10/28/2020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457669-2524-4F3E-8B65-23366D891D8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3FFE1C-4A0D-4FC7-8D6B-0274B204F92B}" type="datetime1">
              <a:rPr lang="en-US"/>
              <a:pPr>
                <a:defRPr/>
              </a:pPr>
              <a:t>10/28/2020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9A89E2-E9E1-43C0-AFE3-43E90C17DE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85C85C-AFED-4819-BFF3-062B4EDA306D}" type="datetime1">
              <a:rPr lang="en-US"/>
              <a:pPr>
                <a:defRPr/>
              </a:pPr>
              <a:t>10/28/2020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F24119-0B9F-4848-9D0E-7FE37EAACF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2C9E347-1160-4FF0-AB6A-94CFEA979C27}" type="datetime1">
              <a:rPr lang="en-US"/>
              <a:pPr>
                <a:defRPr/>
              </a:pPr>
              <a:t>10/28/2020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A2B546-9A9A-4D55-8082-FAE8BE839C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sp>
        <p:nvSpPr>
          <p:cNvPr id="2053" name="TextBox 6"/>
          <p:cNvSpPr txBox="1">
            <a:spLocks noChangeArrowheads="1"/>
          </p:cNvSpPr>
          <p:nvPr/>
        </p:nvSpPr>
        <p:spPr bwMode="auto">
          <a:xfrm>
            <a:off x="228600" y="1066800"/>
            <a:ext cx="8610600" cy="2216150"/>
          </a:xfrm>
          <a:prstGeom prst="rect">
            <a:avLst/>
          </a:prstGeom>
          <a:noFill/>
          <a:ln w="9525">
            <a:noFill/>
            <a:miter lim="800000"/>
            <a:headEnd/>
            <a:tailEnd/>
          </a:ln>
        </p:spPr>
        <p:txBody>
          <a:bodyPr>
            <a:spAutoFit/>
          </a:bodyPr>
          <a:lstStyle/>
          <a:p>
            <a:endParaRPr lang="en-US" dirty="0"/>
          </a:p>
          <a:p>
            <a:endParaRPr lang="en-US" dirty="0"/>
          </a:p>
          <a:p>
            <a:pPr algn="ctr"/>
            <a:r>
              <a:rPr lang="en-US" sz="2400" dirty="0">
                <a:solidFill>
                  <a:srgbClr val="6600FF"/>
                </a:solidFill>
              </a:rPr>
              <a:t> </a:t>
            </a:r>
            <a:r>
              <a:rPr lang="en-US" sz="2400" b="1" dirty="0">
                <a:solidFill>
                  <a:srgbClr val="00B0F0"/>
                </a:solidFill>
              </a:rPr>
              <a:t>DEPARTMENT OF PHYSICS </a:t>
            </a:r>
          </a:p>
          <a:p>
            <a:pPr algn="ctr"/>
            <a:r>
              <a:rPr lang="en-US" sz="2400" b="1" dirty="0">
                <a:solidFill>
                  <a:srgbClr val="00B0F0"/>
                </a:solidFill>
              </a:rPr>
              <a:t>SRM INSTITUTE OF SCIENCE AND TECHNOLOGY</a:t>
            </a:r>
          </a:p>
          <a:p>
            <a:pPr algn="ctr"/>
            <a:endParaRPr lang="en-US" b="1" dirty="0"/>
          </a:p>
          <a:p>
            <a:pPr algn="ctr"/>
            <a:r>
              <a:rPr lang="en-US" b="1" dirty="0">
                <a:solidFill>
                  <a:srgbClr val="7030A0"/>
                </a:solidFill>
              </a:rPr>
              <a:t>18PYB103J –</a:t>
            </a:r>
            <a:r>
              <a:rPr lang="en-US" b="1" dirty="0" smtClean="0">
                <a:solidFill>
                  <a:srgbClr val="7030A0"/>
                </a:solidFill>
              </a:rPr>
              <a:t>Semiconductor </a:t>
            </a:r>
            <a:r>
              <a:rPr lang="en-US" b="1" dirty="0">
                <a:solidFill>
                  <a:srgbClr val="7030A0"/>
                </a:solidFill>
              </a:rPr>
              <a:t>Physics</a:t>
            </a:r>
          </a:p>
          <a:p>
            <a:pPr algn="ctr"/>
            <a:endParaRPr lang="en-US" b="1" dirty="0">
              <a:solidFill>
                <a:srgbClr val="7030A0"/>
              </a:solidFill>
            </a:endParaRPr>
          </a:p>
        </p:txBody>
      </p:sp>
      <p:sp>
        <p:nvSpPr>
          <p:cNvPr id="7" name="Slide Number Placeholder 6"/>
          <p:cNvSpPr>
            <a:spLocks noGrp="1"/>
          </p:cNvSpPr>
          <p:nvPr>
            <p:ph type="sldNum" sz="quarter" idx="12"/>
          </p:nvPr>
        </p:nvSpPr>
        <p:spPr/>
        <p:txBody>
          <a:bodyPr/>
          <a:lstStyle/>
          <a:p>
            <a:pPr>
              <a:defRPr/>
            </a:pPr>
            <a:fld id="{2CC64BB1-2463-4D74-A6B4-DF5BC3BCF059}"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457669-2524-4F3E-8B65-23366D891D88}" type="slidenum">
              <a:rPr lang="en-US" smtClean="0"/>
              <a:pPr>
                <a:defRPr/>
              </a:pPr>
              <a:t>10</a:t>
            </a:fld>
            <a:endParaRPr lang="en-US"/>
          </a:p>
        </p:txBody>
      </p:sp>
      <p:pic>
        <p:nvPicPr>
          <p:cNvPr id="36866" name="Picture 2" descr="C:\Users\ALOK\semiconductor_ppt\Intrinsic-Semiconductors.png"/>
          <p:cNvPicPr>
            <a:picLocks noChangeAspect="1" noChangeArrowheads="1"/>
          </p:cNvPicPr>
          <p:nvPr/>
        </p:nvPicPr>
        <p:blipFill>
          <a:blip r:embed="rId3"/>
          <a:srcRect/>
          <a:stretch>
            <a:fillRect/>
          </a:stretch>
        </p:blipFill>
        <p:spPr bwMode="auto">
          <a:xfrm>
            <a:off x="1000125" y="857232"/>
            <a:ext cx="7143750" cy="5486418"/>
          </a:xfrm>
          <a:prstGeom prst="rect">
            <a:avLst/>
          </a:prstGeom>
          <a:noFill/>
        </p:spPr>
      </p:pic>
      <p:sp>
        <p:nvSpPr>
          <p:cNvPr id="4"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5457669-2524-4F3E-8B65-23366D891D88}" type="slidenum">
              <a:rPr lang="en-US" smtClean="0"/>
              <a:pPr>
                <a:defRPr/>
              </a:pPr>
              <a:t>11</a:t>
            </a:fld>
            <a:endParaRPr lang="en-US"/>
          </a:p>
        </p:txBody>
      </p:sp>
      <p:pic>
        <p:nvPicPr>
          <p:cNvPr id="35842" name="Picture 2" descr="C:\Users\ALOK\semiconductor_ppt\intrinsic-semiconductor-i-type-semiconductor.png"/>
          <p:cNvPicPr>
            <a:picLocks noChangeAspect="1" noChangeArrowheads="1"/>
          </p:cNvPicPr>
          <p:nvPr/>
        </p:nvPicPr>
        <p:blipFill>
          <a:blip r:embed="rId3"/>
          <a:srcRect/>
          <a:stretch>
            <a:fillRect/>
          </a:stretch>
        </p:blipFill>
        <p:spPr bwMode="auto">
          <a:xfrm>
            <a:off x="681038" y="728663"/>
            <a:ext cx="7781925" cy="5400675"/>
          </a:xfrm>
          <a:prstGeom prst="rect">
            <a:avLst/>
          </a:prstGeom>
          <a:noFill/>
        </p:spPr>
      </p:pic>
      <p:sp>
        <p:nvSpPr>
          <p:cNvPr id="4"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12</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649" name="Object 1"/>
          <p:cNvGraphicFramePr>
            <a:graphicFrameLocks noChangeAspect="1"/>
          </p:cNvGraphicFramePr>
          <p:nvPr/>
        </p:nvGraphicFramePr>
        <p:xfrm>
          <a:off x="533400" y="1371600"/>
          <a:ext cx="7562850" cy="2655887"/>
        </p:xfrm>
        <a:graphic>
          <a:graphicData uri="http://schemas.openxmlformats.org/presentationml/2006/ole">
            <p:oleObj spid="_x0000_s27650" name="Equation" r:id="rId4" imgW="2082800" imgH="7112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13</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a:t>
            </a:r>
            <a:r>
              <a:rPr lang="en-US" sz="1200" b="1" dirty="0">
                <a:latin typeface="Times New Roman" pitchFamily="18" charset="0"/>
                <a:cs typeface="Times New Roman" pitchFamily="18" charset="0"/>
              </a:rPr>
              <a:t>Module-IV Lecture-9</a:t>
            </a: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nvGraphicFramePr>
        <p:xfrm>
          <a:off x="796925" y="977900"/>
          <a:ext cx="7294563" cy="2667000"/>
        </p:xfrm>
        <a:graphic>
          <a:graphicData uri="http://schemas.openxmlformats.org/presentationml/2006/ole">
            <p:oleObj spid="_x0000_s24578" name="Equation" r:id="rId3" imgW="2070000" imgH="76176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14</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a:t>
            </a:r>
            <a:r>
              <a:rPr lang="en-US" sz="1200" b="1" dirty="0">
                <a:latin typeface="Times New Roman" pitchFamily="18" charset="0"/>
                <a:cs typeface="Times New Roman" pitchFamily="18" charset="0"/>
              </a:rPr>
              <a:t>Module-IV Lecture-9</a:t>
            </a:r>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625" name="Object 1"/>
          <p:cNvGraphicFramePr>
            <a:graphicFrameLocks noChangeAspect="1"/>
          </p:cNvGraphicFramePr>
          <p:nvPr/>
        </p:nvGraphicFramePr>
        <p:xfrm>
          <a:off x="838200" y="985838"/>
          <a:ext cx="6781800" cy="1611312"/>
        </p:xfrm>
        <a:graphic>
          <a:graphicData uri="http://schemas.openxmlformats.org/presentationml/2006/ole">
            <p:oleObj spid="_x0000_s26626" name="Equation" r:id="rId3" imgW="3797300" imgH="7874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15</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pic>
        <p:nvPicPr>
          <p:cNvPr id="6" name="Picture 5"/>
          <p:cNvPicPr/>
          <p:nvPr/>
        </p:nvPicPr>
        <p:blipFill>
          <a:blip r:embed="rId3"/>
          <a:srcRect/>
          <a:stretch>
            <a:fillRect/>
          </a:stretch>
        </p:blipFill>
        <p:spPr bwMode="auto">
          <a:xfrm>
            <a:off x="1828800" y="3193732"/>
            <a:ext cx="4800600" cy="921068"/>
          </a:xfrm>
          <a:prstGeom prst="rect">
            <a:avLst/>
          </a:prstGeom>
          <a:noFill/>
          <a:ln w="9525">
            <a:noFill/>
            <a:miter lim="800000"/>
            <a:headEnd/>
            <a:tailEnd/>
          </a:ln>
        </p:spPr>
      </p:pic>
      <p:graphicFrame>
        <p:nvGraphicFramePr>
          <p:cNvPr id="32770" name="Object 2"/>
          <p:cNvGraphicFramePr>
            <a:graphicFrameLocks noChangeAspect="1"/>
          </p:cNvGraphicFramePr>
          <p:nvPr/>
        </p:nvGraphicFramePr>
        <p:xfrm>
          <a:off x="1219200" y="1066800"/>
          <a:ext cx="6753600" cy="1066800"/>
        </p:xfrm>
        <a:graphic>
          <a:graphicData uri="http://schemas.openxmlformats.org/presentationml/2006/ole">
            <p:oleObj spid="_x0000_s32771" name="Equation" r:id="rId4" imgW="2552700" imgH="406400" progId="Equation.3">
              <p:embed/>
            </p:oleObj>
          </a:graphicData>
        </a:graphic>
      </p:graphicFrame>
      <p:graphicFrame>
        <p:nvGraphicFramePr>
          <p:cNvPr id="32769" name="Object 1"/>
          <p:cNvGraphicFramePr>
            <a:graphicFrameLocks noChangeAspect="1"/>
          </p:cNvGraphicFramePr>
          <p:nvPr/>
        </p:nvGraphicFramePr>
        <p:xfrm>
          <a:off x="2362200" y="2209801"/>
          <a:ext cx="4038600" cy="914400"/>
        </p:xfrm>
        <a:graphic>
          <a:graphicData uri="http://schemas.openxmlformats.org/presentationml/2006/ole">
            <p:oleObj spid="_x0000_s32772" name="Equation" r:id="rId5" imgW="1828800" imgH="533400" progId="Equation.3">
              <p:embed/>
            </p:oleObj>
          </a:graphicData>
        </a:graphic>
      </p:graphicFrame>
      <p:sp>
        <p:nvSpPr>
          <p:cNvPr id="3277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2" name="Rectangle 4"/>
          <p:cNvSpPr>
            <a:spLocks noChangeArrowheads="1"/>
          </p:cNvSpPr>
          <p:nvPr/>
        </p:nvSpPr>
        <p:spPr bwMode="auto">
          <a:xfrm>
            <a:off x="0" y="860425"/>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16</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18PYB101J </a:t>
            </a:r>
            <a:r>
              <a:rPr lang="en-US" sz="1200" b="1" dirty="0" smtClean="0">
                <a:latin typeface="Times New Roman" pitchFamily="18" charset="0"/>
                <a:cs typeface="Times New Roman" pitchFamily="18" charset="0"/>
              </a:rPr>
              <a:t>Module-II Lecture-1</a:t>
            </a:r>
            <a:endParaRPr lang="en-US" sz="1200" b="1" dirty="0">
              <a:latin typeface="Times New Roman" pitchFamily="18" charset="0"/>
              <a:cs typeface="Times New Roman" pitchFamily="18" charset="0"/>
            </a:endParaRPr>
          </a:p>
        </p:txBody>
      </p:sp>
      <p:graphicFrame>
        <p:nvGraphicFramePr>
          <p:cNvPr id="31746" name="Object 2"/>
          <p:cNvGraphicFramePr>
            <a:graphicFrameLocks noChangeAspect="1"/>
          </p:cNvGraphicFramePr>
          <p:nvPr/>
        </p:nvGraphicFramePr>
        <p:xfrm>
          <a:off x="2514600" y="381000"/>
          <a:ext cx="2857500" cy="727075"/>
        </p:xfrm>
        <a:graphic>
          <a:graphicData uri="http://schemas.openxmlformats.org/presentationml/2006/ole">
            <p:oleObj spid="_x0000_s31747" name="Equation" r:id="rId3" imgW="2044700" imgH="508000" progId="Equation.3">
              <p:embed/>
            </p:oleObj>
          </a:graphicData>
        </a:graphic>
      </p:graphicFrame>
      <p:graphicFrame>
        <p:nvGraphicFramePr>
          <p:cNvPr id="31745" name="Object 1"/>
          <p:cNvGraphicFramePr>
            <a:graphicFrameLocks noChangeAspect="1"/>
          </p:cNvGraphicFramePr>
          <p:nvPr/>
        </p:nvGraphicFramePr>
        <p:xfrm>
          <a:off x="457200" y="1295400"/>
          <a:ext cx="8305800" cy="2365179"/>
        </p:xfrm>
        <a:graphic>
          <a:graphicData uri="http://schemas.openxmlformats.org/presentationml/2006/ole">
            <p:oleObj spid="_x0000_s31748" name="Equation" r:id="rId4" imgW="1917700" imgH="508000" progId="Equation.3">
              <p:embed/>
            </p:oleObj>
          </a:graphicData>
        </a:graphic>
      </p:graphicFrame>
      <p:sp>
        <p:nvSpPr>
          <p:cNvPr id="3174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48" name="Rectangle 4"/>
          <p:cNvSpPr>
            <a:spLocks noChangeArrowheads="1"/>
          </p:cNvSpPr>
          <p:nvPr/>
        </p:nvSpPr>
        <p:spPr bwMode="auto">
          <a:xfrm rot="10380955" flipH="1" flipV="1">
            <a:off x="15860" y="2295816"/>
            <a:ext cx="8705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en-US" sz="1600" b="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a:t>
            </a:r>
            <a:r>
              <a:rPr kumimoji="0" lang="en-US" sz="1600" b="0" i="1" u="none" strike="noStrike" cap="none" normalizeH="0" baseline="-30000" dirty="0" smtClean="0">
                <a:ln>
                  <a:noFill/>
                </a:ln>
                <a:solidFill>
                  <a:srgbClr val="FF0000"/>
                </a:solidFill>
                <a:effectLst/>
                <a:latin typeface="Arial" pitchFamily="34" charset="0"/>
                <a:ea typeface="Times New Roman" pitchFamily="18" charset="0"/>
                <a:cs typeface="Arial" pitchFamily="34" charset="0"/>
              </a:rPr>
              <a:t>F</a:t>
            </a:r>
            <a:r>
              <a:rPr kumimoji="0" lang="en-US" sz="16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endParaRPr kumimoji="0" lang="en-US" sz="16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17</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graphicFrame>
        <p:nvGraphicFramePr>
          <p:cNvPr id="30722" name="Object 2"/>
          <p:cNvGraphicFramePr>
            <a:graphicFrameLocks noChangeAspect="1"/>
          </p:cNvGraphicFramePr>
          <p:nvPr/>
        </p:nvGraphicFramePr>
        <p:xfrm>
          <a:off x="2514600" y="762000"/>
          <a:ext cx="1182914" cy="609600"/>
        </p:xfrm>
        <a:graphic>
          <a:graphicData uri="http://schemas.openxmlformats.org/presentationml/2006/ole">
            <p:oleObj spid="_x0000_s30723" name="Equation" r:id="rId3" imgW="520474" imgH="253890" progId="Equation.3">
              <p:embed/>
            </p:oleObj>
          </a:graphicData>
        </a:graphic>
      </p:graphicFrame>
      <p:graphicFrame>
        <p:nvGraphicFramePr>
          <p:cNvPr id="30721" name="Object 1"/>
          <p:cNvGraphicFramePr>
            <a:graphicFrameLocks noChangeAspect="1"/>
          </p:cNvGraphicFramePr>
          <p:nvPr/>
        </p:nvGraphicFramePr>
        <p:xfrm>
          <a:off x="2209800" y="2133600"/>
          <a:ext cx="3276600" cy="2057400"/>
        </p:xfrm>
        <a:graphic>
          <a:graphicData uri="http://schemas.openxmlformats.org/presentationml/2006/ole">
            <p:oleObj spid="_x0000_s30724" name="Equation" r:id="rId4" imgW="939392" imgH="406224" progId="Equation.3">
              <p:embed/>
            </p:oleObj>
          </a:graphicData>
        </a:graphic>
      </p:graphicFrame>
      <p:sp>
        <p:nvSpPr>
          <p:cNvPr id="30723" name="Rectangle 3"/>
          <p:cNvSpPr>
            <a:spLocks noChangeArrowheads="1"/>
          </p:cNvSpPr>
          <p:nvPr/>
        </p:nvSpPr>
        <p:spPr bwMode="auto">
          <a:xfrm>
            <a:off x="457200" y="718810"/>
            <a:ext cx="8686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6600FF"/>
                </a:solidFill>
                <a:effectLst/>
                <a:latin typeface="Arial" pitchFamily="34" charset="0"/>
                <a:ea typeface="Times New Roman" pitchFamily="18" charset="0"/>
                <a:cs typeface="Arial" pitchFamily="34" charset="0"/>
              </a:rPr>
              <a:t>If we assume that, </a:t>
            </a:r>
            <a:endParaRPr kumimoji="0" lang="en-US" sz="2000" b="1" i="0" u="sng" strike="noStrike" cap="none" normalizeH="0" baseline="0" dirty="0" smtClean="0">
              <a:ln>
                <a:noFill/>
              </a:ln>
              <a:solidFill>
                <a:srgbClr val="6600FF"/>
              </a:solidFill>
              <a:effectLst/>
              <a:latin typeface="Arial" pitchFamily="34" charset="0"/>
              <a:cs typeface="Arial" pitchFamily="34" charset="0"/>
            </a:endParaRPr>
          </a:p>
        </p:txBody>
      </p:sp>
      <p:sp>
        <p:nvSpPr>
          <p:cNvPr id="30724" name="Rectangle 4"/>
          <p:cNvSpPr>
            <a:spLocks noChangeArrowheads="1"/>
          </p:cNvSpPr>
          <p:nvPr/>
        </p:nvSpPr>
        <p:spPr bwMode="auto">
          <a:xfrm>
            <a:off x="0" y="723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25" name="Rectangle 5"/>
          <p:cNvSpPr>
            <a:spLocks noChangeArrowheads="1"/>
          </p:cNvSpPr>
          <p:nvPr/>
        </p:nvSpPr>
        <p:spPr bwMode="auto">
          <a:xfrm>
            <a:off x="457200" y="1447800"/>
            <a:ext cx="84582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400" b="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			[ since log</a:t>
            </a:r>
            <a:r>
              <a:rPr kumimoji="0" lang="en-US" sz="1400" b="0" i="0" u="none" strike="noStrike" cap="none" normalizeH="0" baseline="-30000" dirty="0" smtClean="0">
                <a:ln>
                  <a:noFill/>
                </a:ln>
                <a:solidFill>
                  <a:schemeClr val="accent1"/>
                </a:solidFill>
                <a:effectLst/>
                <a:latin typeface="Arial" pitchFamily="34" charset="0"/>
                <a:ea typeface="Times New Roman" pitchFamily="18" charset="0"/>
                <a:cs typeface="Arial" pitchFamily="34" charset="0"/>
              </a:rPr>
              <a:t>e</a:t>
            </a:r>
            <a:r>
              <a:rPr kumimoji="0" lang="en-US" sz="1400" b="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1 = 0]</a:t>
            </a:r>
            <a:endParaRPr kumimoji="0" lang="en-US" sz="1400" b="0" i="0" u="none" strike="noStrike" cap="none" normalizeH="0" baseline="0" dirty="0" smtClean="0">
              <a:ln>
                <a:noFill/>
              </a:ln>
              <a:solidFill>
                <a:schemeClr val="accent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	Thus, the Fermi level is located half way between the valence and conduction band and its position is independent of temperature. Since </a:t>
            </a:r>
            <a:r>
              <a:rPr kumimoji="0" lang="en-US" sz="1400" b="0" i="1" u="none" strike="noStrike" cap="none" normalizeH="0" baseline="0" dirty="0" err="1" smtClean="0">
                <a:ln>
                  <a:noFill/>
                </a:ln>
                <a:solidFill>
                  <a:schemeClr val="accent1"/>
                </a:solidFill>
                <a:effectLst/>
                <a:latin typeface="Arial" pitchFamily="34" charset="0"/>
                <a:ea typeface="Times New Roman" pitchFamily="18" charset="0"/>
                <a:cs typeface="Arial" pitchFamily="34" charset="0"/>
              </a:rPr>
              <a:t>m</a:t>
            </a:r>
            <a:r>
              <a:rPr kumimoji="0" lang="en-US" sz="1400" b="0" i="1" u="none" strike="noStrike" cap="none" normalizeH="0" baseline="-30000" dirty="0" err="1" smtClean="0">
                <a:ln>
                  <a:noFill/>
                </a:ln>
                <a:solidFill>
                  <a:schemeClr val="accent1"/>
                </a:solidFill>
                <a:effectLst/>
                <a:latin typeface="Arial" pitchFamily="34" charset="0"/>
                <a:ea typeface="Times New Roman" pitchFamily="18" charset="0"/>
                <a:cs typeface="Arial" pitchFamily="34" charset="0"/>
              </a:rPr>
              <a:t>h</a:t>
            </a:r>
            <a:r>
              <a:rPr kumimoji="0" lang="en-US" sz="1400" b="0" i="1"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a:t>
            </a:r>
            <a:r>
              <a:rPr kumimoji="0" lang="en-US" sz="1400" b="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 is greater than </a:t>
            </a:r>
            <a:r>
              <a:rPr kumimoji="0" lang="en-US" sz="1400" b="0" i="1"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m</a:t>
            </a:r>
            <a:r>
              <a:rPr kumimoji="0" lang="en-US" sz="1400" b="0" i="1" u="none" strike="noStrike" cap="none" normalizeH="0" baseline="-30000" dirty="0" smtClean="0">
                <a:ln>
                  <a:noFill/>
                </a:ln>
                <a:solidFill>
                  <a:schemeClr val="accent1"/>
                </a:solidFill>
                <a:effectLst/>
                <a:latin typeface="Arial" pitchFamily="34" charset="0"/>
                <a:ea typeface="Times New Roman" pitchFamily="18" charset="0"/>
                <a:cs typeface="Arial" pitchFamily="34" charset="0"/>
              </a:rPr>
              <a:t>e</a:t>
            </a:r>
            <a:r>
              <a:rPr kumimoji="0" lang="en-US" sz="1400" b="0" i="1"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a:t>
            </a:r>
            <a:r>
              <a:rPr kumimoji="0" lang="en-US" sz="1400" b="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 </a:t>
            </a:r>
            <a:r>
              <a:rPr kumimoji="0" lang="en-US" sz="1400" b="0" i="1"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E</a:t>
            </a:r>
            <a:r>
              <a:rPr kumimoji="0" lang="en-US" sz="1400" b="0" i="1" u="none" strike="noStrike" cap="none" normalizeH="0" baseline="-30000" dirty="0" smtClean="0">
                <a:ln>
                  <a:noFill/>
                </a:ln>
                <a:solidFill>
                  <a:schemeClr val="accent1"/>
                </a:solidFill>
                <a:effectLst/>
                <a:latin typeface="Arial" pitchFamily="34" charset="0"/>
                <a:ea typeface="Times New Roman" pitchFamily="18" charset="0"/>
                <a:cs typeface="Arial" pitchFamily="34" charset="0"/>
              </a:rPr>
              <a:t>F</a:t>
            </a:r>
            <a:r>
              <a:rPr kumimoji="0" lang="en-US" sz="1400" b="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 is just above the middle, and rises slightly with increase in temperature as shown in Fig. 1.4.</a:t>
            </a:r>
            <a:endParaRPr kumimoji="0" lang="en-US" sz="1400" b="0" i="0" u="none" strike="noStrike" cap="none" normalizeH="0" baseline="0" dirty="0" smtClean="0">
              <a:ln>
                <a:noFill/>
              </a:ln>
              <a:solidFill>
                <a:schemeClr val="accent1"/>
              </a:solidFill>
              <a:effectLst/>
              <a:latin typeface="Arial" pitchFamily="34" charset="0"/>
              <a:cs typeface="Arial" pitchFamily="34" charset="0"/>
            </a:endParaRPr>
          </a:p>
        </p:txBody>
      </p:sp>
      <p:pic>
        <p:nvPicPr>
          <p:cNvPr id="3" name="Picture 3" descr="C:\Users\ALOK\semiconductor_ppt\fermi-energy-intrinsic.png"/>
          <p:cNvPicPr>
            <a:picLocks noChangeAspect="1" noChangeArrowheads="1"/>
          </p:cNvPicPr>
          <p:nvPr/>
        </p:nvPicPr>
        <p:blipFill>
          <a:blip r:embed="rId5"/>
          <a:srcRect/>
          <a:stretch>
            <a:fillRect/>
          </a:stretch>
        </p:blipFill>
        <p:spPr bwMode="auto">
          <a:xfrm>
            <a:off x="609600" y="4002405"/>
            <a:ext cx="8534400" cy="186499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18</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18PYB1013J Module-II Lecture-1</a:t>
            </a:r>
            <a:endParaRPr lang="en-US" sz="1200" b="1" dirty="0">
              <a:latin typeface="Times New Roman" pitchFamily="18" charset="0"/>
              <a:cs typeface="Times New Roman" pitchFamily="18" charset="0"/>
            </a:endParaRPr>
          </a:p>
        </p:txBody>
      </p:sp>
      <p:pic>
        <p:nvPicPr>
          <p:cNvPr id="29697" name="Picture 1" descr="C:\Users\ALOK\semiconductor_ppt\fermi-int.png"/>
          <p:cNvPicPr>
            <a:picLocks noChangeAspect="1" noChangeArrowheads="1"/>
          </p:cNvPicPr>
          <p:nvPr/>
        </p:nvPicPr>
        <p:blipFill>
          <a:blip r:embed="rId3"/>
          <a:srcRect/>
          <a:stretch>
            <a:fillRect/>
          </a:stretch>
        </p:blipFill>
        <p:spPr bwMode="auto">
          <a:xfrm>
            <a:off x="2362201" y="2209800"/>
            <a:ext cx="4724399" cy="2962396"/>
          </a:xfrm>
          <a:prstGeom prst="rect">
            <a:avLst/>
          </a:prstGeom>
          <a:noFill/>
        </p:spPr>
      </p:pic>
      <p:sp>
        <p:nvSpPr>
          <p:cNvPr id="29698" name="Rectangle 2"/>
          <p:cNvSpPr>
            <a:spLocks noChangeArrowheads="1"/>
          </p:cNvSpPr>
          <p:nvPr/>
        </p:nvSpPr>
        <p:spPr bwMode="auto">
          <a:xfrm rot="10800000" flipV="1">
            <a:off x="0" y="1440930"/>
            <a:ext cx="89916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628650" algn="l"/>
              </a:tabLst>
            </a:pPr>
            <a:r>
              <a:rPr kumimoji="0" lang="en-US" sz="110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Fig.1.4. 	Position of Fermi level in an intrinsic semiconductor at various temperatures </a:t>
            </a:r>
            <a:br>
              <a:rPr kumimoji="0" lang="en-US" sz="110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br>
            <a:r>
              <a:rPr kumimoji="0" lang="en-US" sz="110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(a) at T = 0 K, the Fermi level in the middle of the forbidden gap  (b) as temperature increases, E</a:t>
            </a:r>
            <a:r>
              <a:rPr kumimoji="0" lang="en-US" sz="1100" i="1" u="none" strike="noStrike" cap="none" normalizeH="0" baseline="-30000" dirty="0" smtClean="0">
                <a:ln>
                  <a:noFill/>
                </a:ln>
                <a:solidFill>
                  <a:srgbClr val="FF0000"/>
                </a:solidFill>
                <a:effectLst/>
                <a:latin typeface="Arial" pitchFamily="34" charset="0"/>
                <a:ea typeface="Times New Roman" pitchFamily="18" charset="0"/>
                <a:cs typeface="Arial" pitchFamily="34" charset="0"/>
              </a:rPr>
              <a:t>F</a:t>
            </a:r>
            <a:r>
              <a:rPr kumimoji="0" lang="en-US" sz="110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shifts upwards</a:t>
            </a:r>
            <a:endParaRPr kumimoji="0" lang="en-US" sz="1800" i="1"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19</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pic>
        <p:nvPicPr>
          <p:cNvPr id="34817" name="Picture 1" descr="C:\Users\ALOK\semiconductor_ppt\1462869874.PNG"/>
          <p:cNvPicPr>
            <a:picLocks noChangeAspect="1" noChangeArrowheads="1"/>
          </p:cNvPicPr>
          <p:nvPr/>
        </p:nvPicPr>
        <p:blipFill>
          <a:blip r:embed="rId2"/>
          <a:srcRect/>
          <a:stretch>
            <a:fillRect/>
          </a:stretch>
        </p:blipFill>
        <p:spPr bwMode="auto">
          <a:xfrm>
            <a:off x="533400" y="1828800"/>
            <a:ext cx="7905750" cy="32670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66E26DA-29A2-41F1-B1A5-D9832639144C}" type="slidenum">
              <a:rPr lang="en-US" smtClean="0"/>
              <a:pPr>
                <a:defRPr/>
              </a:pPr>
              <a:t>2</a:t>
            </a:fld>
            <a:endParaRPr lang="en-US"/>
          </a:p>
        </p:txBody>
      </p:sp>
      <p:sp>
        <p:nvSpPr>
          <p:cNvPr id="3077" name="Rectangle 7"/>
          <p:cNvSpPr>
            <a:spLocks noChangeArrowheads="1"/>
          </p:cNvSpPr>
          <p:nvPr/>
        </p:nvSpPr>
        <p:spPr bwMode="auto">
          <a:xfrm>
            <a:off x="3352800" y="6553200"/>
            <a:ext cx="2345963" cy="276999"/>
          </a:xfrm>
          <a:prstGeom prst="rect">
            <a:avLst/>
          </a:prstGeom>
          <a:noFill/>
          <a:ln w="9525">
            <a:noFill/>
            <a:miter lim="800000"/>
            <a:headEnd/>
            <a:tailEnd/>
          </a:ln>
        </p:spPr>
        <p:txBody>
          <a:bodyPr wrap="none">
            <a:spAutoFit/>
          </a:bodyPr>
          <a:lstStyle/>
          <a:p>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sp>
        <p:nvSpPr>
          <p:cNvPr id="7" name="Rectangle 6"/>
          <p:cNvSpPr/>
          <p:nvPr/>
        </p:nvSpPr>
        <p:spPr>
          <a:xfrm>
            <a:off x="304800" y="1219200"/>
            <a:ext cx="7620000" cy="923330"/>
          </a:xfrm>
          <a:prstGeom prst="rect">
            <a:avLst/>
          </a:prstGeom>
        </p:spPr>
        <p:txBody>
          <a:bodyPr wrap="square">
            <a:spAutoFit/>
          </a:bodyPr>
          <a:lstStyle/>
          <a:p>
            <a:r>
              <a:rPr lang="en-US" b="1" dirty="0" smtClean="0">
                <a:solidFill>
                  <a:srgbClr val="FF0000"/>
                </a:solidFill>
              </a:rPr>
              <a:t>Intrinsic semiconductors: </a:t>
            </a:r>
            <a:r>
              <a:rPr lang="en-US" i="1" u="sng" dirty="0" smtClean="0">
                <a:solidFill>
                  <a:srgbClr val="6600FF"/>
                </a:solidFill>
              </a:rPr>
              <a:t>In </a:t>
            </a:r>
            <a:r>
              <a:rPr lang="en-US" i="1" u="sng" dirty="0">
                <a:solidFill>
                  <a:srgbClr val="6600FF"/>
                </a:solidFill>
              </a:rPr>
              <a:t>semiconductors and insulators, when an external electric field is applied the conduction is not possible as there is a forbidden gap, which is absent in metals (good conductors). </a:t>
            </a:r>
          </a:p>
        </p:txBody>
      </p:sp>
      <p:sp>
        <p:nvSpPr>
          <p:cNvPr id="8" name="Rectangle 7"/>
          <p:cNvSpPr/>
          <p:nvPr/>
        </p:nvSpPr>
        <p:spPr>
          <a:xfrm>
            <a:off x="457200" y="2133601"/>
            <a:ext cx="8382000" cy="2031325"/>
          </a:xfrm>
          <a:prstGeom prst="rect">
            <a:avLst/>
          </a:prstGeom>
        </p:spPr>
        <p:txBody>
          <a:bodyPr wrap="square">
            <a:spAutoFit/>
          </a:bodyPr>
          <a:lstStyle/>
          <a:p>
            <a:r>
              <a:rPr lang="en-US" b="1" dirty="0">
                <a:solidFill>
                  <a:srgbClr val="00B050"/>
                </a:solidFill>
              </a:rPr>
              <a:t>The field that needs </a:t>
            </a:r>
            <a:r>
              <a:rPr lang="en-US" b="1" dirty="0" smtClean="0">
                <a:solidFill>
                  <a:srgbClr val="00B050"/>
                </a:solidFill>
              </a:rPr>
              <a:t>to move electron  to conduction band is </a:t>
            </a:r>
            <a:r>
              <a:rPr lang="en-US" b="1" dirty="0">
                <a:solidFill>
                  <a:srgbClr val="00B050"/>
                </a:solidFill>
              </a:rPr>
              <a:t>extremely large. Take the example of silicon, where the forbidden gap is about 1 </a:t>
            </a:r>
            <a:r>
              <a:rPr lang="en-US" b="1" dirty="0" err="1">
                <a:solidFill>
                  <a:srgbClr val="00B050"/>
                </a:solidFill>
              </a:rPr>
              <a:t>eV</a:t>
            </a:r>
            <a:r>
              <a:rPr lang="en-US" b="1" dirty="0">
                <a:solidFill>
                  <a:srgbClr val="00B050"/>
                </a:solidFill>
              </a:rPr>
              <a:t>. This is approximately the energy difference between a location close to an ion core and another location away from the ion core. The distance between these two locations is about 1 Å (10</a:t>
            </a:r>
            <a:r>
              <a:rPr lang="en-US" b="1" baseline="30000" dirty="0">
                <a:solidFill>
                  <a:srgbClr val="00B050"/>
                </a:solidFill>
                <a:sym typeface="Symbol"/>
              </a:rPr>
              <a:t></a:t>
            </a:r>
            <a:r>
              <a:rPr lang="en-US" b="1" baseline="30000" dirty="0">
                <a:solidFill>
                  <a:srgbClr val="00B050"/>
                </a:solidFill>
              </a:rPr>
              <a:t>10</a:t>
            </a:r>
            <a:r>
              <a:rPr lang="en-US" b="1" dirty="0">
                <a:solidFill>
                  <a:srgbClr val="00B050"/>
                </a:solidFill>
              </a:rPr>
              <a:t> m). </a:t>
            </a:r>
            <a:endParaRPr lang="en-US" b="1" dirty="0" smtClean="0">
              <a:solidFill>
                <a:srgbClr val="00B050"/>
              </a:solidFill>
            </a:endParaRPr>
          </a:p>
          <a:p>
            <a:endParaRPr lang="en-US" b="1" i="1" dirty="0">
              <a:solidFill>
                <a:srgbClr val="00B050"/>
              </a:solidFill>
            </a:endParaRPr>
          </a:p>
          <a:p>
            <a:endParaRPr lang="en-US" b="1" i="1" dirty="0" smtClean="0">
              <a:solidFill>
                <a:srgbClr val="00B050"/>
              </a:solidFill>
            </a:endParaRPr>
          </a:p>
        </p:txBody>
      </p:sp>
      <p:pic>
        <p:nvPicPr>
          <p:cNvPr id="3073" name="Picture 1" descr="C:\Users\ALOK\semiconductor_ppt\Energy-band-diagram-03.png"/>
          <p:cNvPicPr>
            <a:picLocks noChangeAspect="1" noChangeArrowheads="1"/>
          </p:cNvPicPr>
          <p:nvPr/>
        </p:nvPicPr>
        <p:blipFill>
          <a:blip r:embed="rId3"/>
          <a:srcRect/>
          <a:stretch>
            <a:fillRect/>
          </a:stretch>
        </p:blipFill>
        <p:spPr bwMode="auto">
          <a:xfrm>
            <a:off x="914400" y="3581400"/>
            <a:ext cx="7239000" cy="28194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20</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pic>
        <p:nvPicPr>
          <p:cNvPr id="28673" name="Picture 1" descr="C:\Users\ALOK\semiconductor_ppt\unnamed.png"/>
          <p:cNvPicPr>
            <a:picLocks noChangeAspect="1" noChangeArrowheads="1"/>
          </p:cNvPicPr>
          <p:nvPr/>
        </p:nvPicPr>
        <p:blipFill>
          <a:blip r:embed="rId2"/>
          <a:srcRect/>
          <a:stretch>
            <a:fillRect/>
          </a:stretch>
        </p:blipFill>
        <p:spPr bwMode="auto">
          <a:xfrm>
            <a:off x="1082039" y="1524000"/>
            <a:ext cx="7754113" cy="4038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3</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sp>
        <p:nvSpPr>
          <p:cNvPr id="1025" name="Rectangle 1"/>
          <p:cNvSpPr>
            <a:spLocks noChangeArrowheads="1"/>
          </p:cNvSpPr>
          <p:nvPr/>
        </p:nvSpPr>
        <p:spPr bwMode="auto">
          <a:xfrm rot="10800000" flipV="1">
            <a:off x="228600" y="3726827"/>
            <a:ext cx="8686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kumimoji="0" lang="en-US"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algn="just"/>
            <a:endParaRPr lang="en-US" b="1" dirty="0" smtClean="0">
              <a:solidFill>
                <a:srgbClr val="FF0000"/>
              </a:solidFill>
              <a:latin typeface="Arial" pitchFamily="34" charset="0"/>
              <a:ea typeface="Times New Roman" pitchFamily="18" charset="0"/>
              <a:cs typeface="Arial" pitchFamily="34" charset="0"/>
            </a:endParaRPr>
          </a:p>
          <a:p>
            <a:pPr algn="just"/>
            <a:r>
              <a:rPr kumimoji="0" lang="en-US"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A pure crystal of silicon or germanium is an intrinsic semiconductor. The electrons that are excited from the top of the valence band to the bottom of the conduction band by thermal energy are responsible for conduction. The number of electrons excited across the gap can be calculated from the </a:t>
            </a:r>
            <a:r>
              <a:rPr kumimoji="0" lang="en-US" b="1" i="0" u="none" strike="noStrike" cap="none" normalizeH="0" baseline="0" dirty="0" smtClean="0">
                <a:ln>
                  <a:noFill/>
                </a:ln>
                <a:solidFill>
                  <a:srgbClr val="00B050"/>
                </a:solidFill>
                <a:effectLst/>
                <a:latin typeface="Arial" pitchFamily="34" charset="0"/>
                <a:ea typeface="Times New Roman" pitchFamily="18" charset="0"/>
                <a:cs typeface="Arial" pitchFamily="34" charset="0"/>
              </a:rPr>
              <a:t>Fermi-Dirac probability distribution at temperature: </a:t>
            </a:r>
            <a:endParaRPr kumimoji="0" lang="en-US" b="1" i="0" u="none" strike="noStrike" cap="none" normalizeH="0" baseline="0" dirty="0" smtClean="0">
              <a:ln>
                <a:noFill/>
              </a:ln>
              <a:solidFill>
                <a:srgbClr val="00B050"/>
              </a:solidFill>
              <a:effectLst/>
              <a:latin typeface="Arial" pitchFamily="34" charset="0"/>
              <a:cs typeface="Arial" pitchFamily="34" charset="0"/>
            </a:endParaRPr>
          </a:p>
        </p:txBody>
      </p:sp>
      <p:sp>
        <p:nvSpPr>
          <p:cNvPr id="10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6" name="Object 2"/>
          <p:cNvGraphicFramePr>
            <a:graphicFrameLocks noChangeAspect="1"/>
          </p:cNvGraphicFramePr>
          <p:nvPr/>
        </p:nvGraphicFramePr>
        <p:xfrm>
          <a:off x="0" y="0"/>
          <a:ext cx="1485900" cy="403225"/>
        </p:xfrm>
        <a:graphic>
          <a:graphicData uri="http://schemas.openxmlformats.org/presentationml/2006/ole">
            <p:oleObj spid="_x0000_s1027" name="Equation" r:id="rId4" imgW="1485255" imgH="406224" progId="Equation.3">
              <p:embed/>
            </p:oleObj>
          </a:graphicData>
        </a:graphic>
      </p:graphicFrame>
      <p:sp>
        <p:nvSpPr>
          <p:cNvPr id="9" name="Rectangle 8"/>
          <p:cNvSpPr/>
          <p:nvPr/>
        </p:nvSpPr>
        <p:spPr>
          <a:xfrm>
            <a:off x="457200" y="1524000"/>
            <a:ext cx="8458200" cy="1200329"/>
          </a:xfrm>
          <a:prstGeom prst="rect">
            <a:avLst/>
          </a:prstGeom>
        </p:spPr>
        <p:txBody>
          <a:bodyPr wrap="square">
            <a:spAutoFit/>
          </a:bodyPr>
          <a:lstStyle/>
          <a:p>
            <a:r>
              <a:rPr lang="en-US" i="1" dirty="0" smtClean="0">
                <a:solidFill>
                  <a:srgbClr val="FF0000"/>
                </a:solidFill>
              </a:rPr>
              <a:t>Therefore, a field gradient of approximately 1V/ (10</a:t>
            </a:r>
            <a:r>
              <a:rPr lang="en-US" i="1" baseline="30000" dirty="0" smtClean="0">
                <a:solidFill>
                  <a:srgbClr val="FF0000"/>
                </a:solidFill>
                <a:sym typeface="Symbol"/>
              </a:rPr>
              <a:t></a:t>
            </a:r>
            <a:r>
              <a:rPr lang="en-US" i="1" baseline="30000" dirty="0" smtClean="0">
                <a:solidFill>
                  <a:srgbClr val="FF0000"/>
                </a:solidFill>
              </a:rPr>
              <a:t>10</a:t>
            </a:r>
            <a:r>
              <a:rPr lang="en-US" i="1" dirty="0" smtClean="0">
                <a:solidFill>
                  <a:srgbClr val="FF0000"/>
                </a:solidFill>
              </a:rPr>
              <a:t> m) = 10</a:t>
            </a:r>
            <a:r>
              <a:rPr lang="en-US" i="1" baseline="30000" dirty="0" smtClean="0">
                <a:solidFill>
                  <a:srgbClr val="FF0000"/>
                </a:solidFill>
              </a:rPr>
              <a:t>10</a:t>
            </a:r>
            <a:r>
              <a:rPr lang="en-US" i="1" dirty="0" smtClean="0">
                <a:solidFill>
                  <a:srgbClr val="FF0000"/>
                </a:solidFill>
              </a:rPr>
              <a:t> Vm</a:t>
            </a:r>
            <a:r>
              <a:rPr lang="en-US" i="1" baseline="30000" dirty="0" smtClean="0">
                <a:solidFill>
                  <a:srgbClr val="FF0000"/>
                </a:solidFill>
                <a:sym typeface="Symbol"/>
              </a:rPr>
              <a:t></a:t>
            </a:r>
            <a:r>
              <a:rPr lang="en-US" i="1" baseline="30000" dirty="0" smtClean="0">
                <a:solidFill>
                  <a:srgbClr val="FF0000"/>
                </a:solidFill>
              </a:rPr>
              <a:t>1</a:t>
            </a:r>
            <a:r>
              <a:rPr lang="en-US" i="1" dirty="0" smtClean="0">
                <a:solidFill>
                  <a:srgbClr val="FF0000"/>
                </a:solidFill>
              </a:rPr>
              <a:t> is necessary to move an electron from the top of the valence band to the bottom of the conduction band. Such a high field gradient is not realizable in practice.</a:t>
            </a:r>
          </a:p>
          <a:p>
            <a:endParaRPr lang="en-US" b="1"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4</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7" name="Picture 3" descr="C:\Users\ALOK\semiconductor_ppt\fermi1.png"/>
          <p:cNvPicPr>
            <a:picLocks noChangeAspect="1" noChangeArrowheads="1"/>
          </p:cNvPicPr>
          <p:nvPr/>
        </p:nvPicPr>
        <p:blipFill>
          <a:blip r:embed="rId2"/>
          <a:srcRect/>
          <a:stretch>
            <a:fillRect/>
          </a:stretch>
        </p:blipFill>
        <p:spPr bwMode="auto">
          <a:xfrm>
            <a:off x="381000" y="838200"/>
            <a:ext cx="8001000" cy="5562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5</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18PYB101J </a:t>
            </a:r>
            <a:r>
              <a:rPr lang="en-US" sz="1200" b="1" dirty="0" smtClean="0">
                <a:latin typeface="Times New Roman" pitchFamily="18" charset="0"/>
                <a:cs typeface="Times New Roman" pitchFamily="18" charset="0"/>
              </a:rPr>
              <a:t>Module-II Lecture-1</a:t>
            </a:r>
            <a:endParaRPr lang="en-US" sz="1200" b="1" dirty="0">
              <a:latin typeface="Times New Roman" pitchFamily="18" charset="0"/>
              <a:cs typeface="Times New Roman" pitchFamily="18" charset="0"/>
            </a:endParaRPr>
          </a:p>
        </p:txBody>
      </p:sp>
      <p:sp>
        <p:nvSpPr>
          <p:cNvPr id="20482" name="Rectangle 2"/>
          <p:cNvSpPr>
            <a:spLocks noChangeArrowheads="1"/>
          </p:cNvSpPr>
          <p:nvPr/>
        </p:nvSpPr>
        <p:spPr bwMode="auto">
          <a:xfrm>
            <a:off x="0" y="0"/>
            <a:ext cx="10802957"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We can then write the conductivity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of an intrinsic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semiconductor</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as:</a:t>
            </a:r>
            <a:endParaRPr kumimoji="0" lang="en-US" sz="2400" b="0" i="0" u="none" strike="noStrike" cap="none" normalizeH="0" baseline="0" dirty="0" smtClean="0">
              <a:ln>
                <a:noFill/>
              </a:ln>
              <a:solidFill>
                <a:schemeClr val="tx1"/>
              </a:solidFill>
              <a:effectLst/>
              <a:latin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a:t>
            </a:r>
            <a:r>
              <a:rPr kumimoji="0" lang="en-US" sz="2400" b="0" i="0" u="none" strike="noStrike" cap="none" normalizeH="0" baseline="-30000" dirty="0" err="1" smtClean="0">
                <a:ln>
                  <a:noFill/>
                </a:ln>
                <a:solidFill>
                  <a:schemeClr val="tx1"/>
                </a:solidFill>
                <a:effectLst/>
                <a:latin typeface="Arial" pitchFamily="34" charset="0"/>
                <a:ea typeface="Times New Roman" pitchFamily="18" charset="0"/>
                <a:cs typeface="Arial" pitchFamily="34" charset="0"/>
              </a:rPr>
              <a:t>i</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n</a:t>
            </a:r>
            <a:r>
              <a:rPr kumimoji="0" lang="en-US" sz="2400" b="0" i="1" u="none" strike="noStrike" cap="none" normalizeH="0" baseline="-3000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e</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e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en-US" sz="2400"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e</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 </a:t>
            </a:r>
            <a:r>
              <a:rPr kumimoji="0" lang="en-US" sz="2400" b="0" i="1" u="none" strike="noStrike" cap="none" normalizeH="0" baseline="0" dirty="0" err="1" smtClean="0">
                <a:ln>
                  <a:noFill/>
                </a:ln>
                <a:solidFill>
                  <a:schemeClr val="tx1"/>
                </a:solidFill>
                <a:effectLst/>
                <a:latin typeface="Times New Roman" pitchFamily="18" charset="0"/>
                <a:ea typeface="Times New Roman" pitchFamily="18" charset="0"/>
                <a:cs typeface="Arial" pitchFamily="34" charset="0"/>
                <a:sym typeface="Symbol" pitchFamily="18" charset="2"/>
              </a:rPr>
              <a:t>n</a:t>
            </a:r>
            <a:r>
              <a:rPr kumimoji="0" lang="en-US" sz="2400" b="0" i="1" u="none" strike="noStrike" cap="none" normalizeH="0" baseline="-30000" dirty="0" err="1" smtClean="0">
                <a:ln>
                  <a:noFill/>
                </a:ln>
                <a:solidFill>
                  <a:schemeClr val="tx1"/>
                </a:solidFill>
                <a:effectLst/>
                <a:latin typeface="Times New Roman" pitchFamily="18" charset="0"/>
                <a:ea typeface="Times New Roman" pitchFamily="18" charset="0"/>
                <a:cs typeface="Arial" pitchFamily="34" charset="0"/>
                <a:sym typeface="Symbol" pitchFamily="18" charset="2"/>
              </a:rPr>
              <a:t>h</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e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en-US" sz="2400" b="0" i="1"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h</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a:t>
            </a:r>
            <a:endParaRPr kumimoji="0" lang="en-US" sz="2400" b="0" i="0" u="none" strike="noStrike" cap="none" normalizeH="0" baseline="0" dirty="0" smtClean="0">
              <a:ln>
                <a:noFill/>
              </a:ln>
              <a:solidFill>
                <a:schemeClr val="tx1"/>
              </a:solidFill>
              <a:effectLst/>
              <a:latin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where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e</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is the electronic charge,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n</a:t>
            </a:r>
            <a:r>
              <a:rPr kumimoji="0" lang="en-US" sz="2400" b="0" i="1" u="none" strike="noStrike" cap="none" normalizeH="0" baseline="-3000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e</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and </a:t>
            </a:r>
            <a:r>
              <a:rPr kumimoji="0" lang="en-US" sz="2400" b="0" i="1" u="none" strike="noStrike" cap="none" normalizeH="0" baseline="0" dirty="0" err="1" smtClean="0">
                <a:ln>
                  <a:noFill/>
                </a:ln>
                <a:solidFill>
                  <a:schemeClr val="tx1"/>
                </a:solidFill>
                <a:effectLst/>
                <a:latin typeface="Times New Roman" pitchFamily="18" charset="0"/>
                <a:ea typeface="Times New Roman" pitchFamily="18" charset="0"/>
                <a:cs typeface="Arial" pitchFamily="34" charset="0"/>
                <a:sym typeface="Symbol" pitchFamily="18" charset="2"/>
              </a:rPr>
              <a:t>n</a:t>
            </a:r>
            <a:r>
              <a:rPr kumimoji="0" lang="en-US" sz="2400" b="0" i="1" u="none" strike="noStrike" cap="none" normalizeH="0" baseline="-30000" dirty="0" err="1" smtClean="0">
                <a:ln>
                  <a:noFill/>
                </a:ln>
                <a:solidFill>
                  <a:schemeClr val="tx1"/>
                </a:solidFill>
                <a:effectLst/>
                <a:latin typeface="Times New Roman" pitchFamily="18" charset="0"/>
                <a:ea typeface="Times New Roman" pitchFamily="18" charset="0"/>
                <a:cs typeface="Arial" pitchFamily="34" charset="0"/>
                <a:sym typeface="Symbol" pitchFamily="18" charset="2"/>
              </a:rPr>
              <a:t>h</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are concentrations of electrons </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and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holes per unit volume.</a:t>
            </a:r>
          </a:p>
        </p:txBody>
      </p:sp>
      <p:pic>
        <p:nvPicPr>
          <p:cNvPr id="33793" name="Picture 1" descr="C:\Users\ALOK\semiconductor_ppt\fermi-zero.jpg"/>
          <p:cNvPicPr>
            <a:picLocks noChangeAspect="1" noChangeArrowheads="1"/>
          </p:cNvPicPr>
          <p:nvPr/>
        </p:nvPicPr>
        <p:blipFill>
          <a:blip r:embed="rId3"/>
          <a:srcRect/>
          <a:stretch>
            <a:fillRect/>
          </a:stretch>
        </p:blipFill>
        <p:spPr bwMode="auto">
          <a:xfrm>
            <a:off x="228600" y="1524000"/>
            <a:ext cx="8229600" cy="5029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6</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18PYB101J </a:t>
            </a:r>
            <a:r>
              <a:rPr lang="en-US" sz="1200" b="1" dirty="0" smtClean="0">
                <a:latin typeface="Times New Roman" pitchFamily="18" charset="0"/>
                <a:cs typeface="Times New Roman" pitchFamily="18" charset="0"/>
              </a:rPr>
              <a:t>Module-II Lecture-1</a:t>
            </a:r>
            <a:endParaRPr lang="en-US" sz="1200" b="1" dirty="0">
              <a:latin typeface="Times New Roman" pitchFamily="18" charset="0"/>
              <a:cs typeface="Times New Roman" pitchFamily="18" charset="0"/>
            </a:endParaRPr>
          </a:p>
        </p:txBody>
      </p:sp>
      <p:pic>
        <p:nvPicPr>
          <p:cNvPr id="37890" name="Picture 2" descr="C:\Users\ALOK\semiconductor_ppt\fermi-diag.jpg"/>
          <p:cNvPicPr>
            <a:picLocks noChangeAspect="1" noChangeArrowheads="1"/>
          </p:cNvPicPr>
          <p:nvPr/>
        </p:nvPicPr>
        <p:blipFill>
          <a:blip r:embed="rId3"/>
          <a:srcRect/>
          <a:stretch>
            <a:fillRect/>
          </a:stretch>
        </p:blipFill>
        <p:spPr bwMode="auto">
          <a:xfrm>
            <a:off x="914400" y="2438400"/>
            <a:ext cx="7086600" cy="3962400"/>
          </a:xfrm>
          <a:prstGeom prst="rect">
            <a:avLst/>
          </a:prstGeom>
          <a:noFill/>
        </p:spPr>
      </p:pic>
      <p:sp>
        <p:nvSpPr>
          <p:cNvPr id="9" name="Rectangle 8"/>
          <p:cNvSpPr/>
          <p:nvPr/>
        </p:nvSpPr>
        <p:spPr>
          <a:xfrm>
            <a:off x="152400" y="990600"/>
            <a:ext cx="8534400" cy="923330"/>
          </a:xfrm>
          <a:prstGeom prst="rect">
            <a:avLst/>
          </a:prstGeom>
        </p:spPr>
        <p:txBody>
          <a:bodyPr wrap="square">
            <a:spAutoFit/>
          </a:bodyPr>
          <a:lstStyle/>
          <a:p>
            <a:pPr algn="just" eaLnBrk="0" hangingPunct="0">
              <a:buFontTx/>
              <a:buBlip>
                <a:blip r:embed="rId4"/>
              </a:buBlip>
              <a:tabLst>
                <a:tab pos="323850" algn="l"/>
              </a:tabLst>
            </a:pPr>
            <a:r>
              <a:rPr lang="en-US" i="1" dirty="0" smtClean="0">
                <a:solidFill>
                  <a:srgbClr val="0000FF"/>
                </a:solidFill>
                <a:cs typeface="Times New Roman" pitchFamily="18" charset="0"/>
              </a:rPr>
              <a:t>At absolute zero, all levels below E</a:t>
            </a:r>
            <a:r>
              <a:rPr lang="en-US" i="1" baseline="-30000" dirty="0" smtClean="0">
                <a:solidFill>
                  <a:srgbClr val="0000FF"/>
                </a:solidFill>
                <a:cs typeface="Times New Roman" pitchFamily="18" charset="0"/>
              </a:rPr>
              <a:t>F </a:t>
            </a:r>
            <a:r>
              <a:rPr lang="en-US" i="1" dirty="0" smtClean="0">
                <a:solidFill>
                  <a:srgbClr val="0000FF"/>
                </a:solidFill>
                <a:cs typeface="Times New Roman" pitchFamily="18" charset="0"/>
              </a:rPr>
              <a:t>are completely filled   </a:t>
            </a:r>
          </a:p>
          <a:p>
            <a:pPr algn="just" eaLnBrk="0" hangingPunct="0">
              <a:tabLst>
                <a:tab pos="323850" algn="l"/>
              </a:tabLst>
            </a:pPr>
            <a:r>
              <a:rPr lang="en-US" i="1" dirty="0" smtClean="0">
                <a:solidFill>
                  <a:srgbClr val="0000FF"/>
                </a:solidFill>
                <a:cs typeface="Times New Roman" pitchFamily="18" charset="0"/>
              </a:rPr>
              <a:t>    and all levels above E</a:t>
            </a:r>
            <a:r>
              <a:rPr lang="en-US" i="1" baseline="-30000" dirty="0" smtClean="0">
                <a:solidFill>
                  <a:srgbClr val="0000FF"/>
                </a:solidFill>
                <a:cs typeface="Times New Roman" pitchFamily="18" charset="0"/>
              </a:rPr>
              <a:t>F</a:t>
            </a:r>
            <a:r>
              <a:rPr lang="en-US" i="1" dirty="0" smtClean="0">
                <a:solidFill>
                  <a:srgbClr val="0000FF"/>
                </a:solidFill>
                <a:cs typeface="Times New Roman" pitchFamily="18" charset="0"/>
              </a:rPr>
              <a:t> are completely </a:t>
            </a:r>
            <a:r>
              <a:rPr lang="en-US" i="1" dirty="0" err="1" smtClean="0">
                <a:solidFill>
                  <a:srgbClr val="0000FF"/>
                </a:solidFill>
                <a:cs typeface="Times New Roman" pitchFamily="18" charset="0"/>
              </a:rPr>
              <a:t>empty.This</a:t>
            </a:r>
            <a:r>
              <a:rPr lang="en-US" i="1" dirty="0" smtClean="0">
                <a:solidFill>
                  <a:srgbClr val="0000FF"/>
                </a:solidFill>
                <a:cs typeface="Times New Roman" pitchFamily="18" charset="0"/>
              </a:rPr>
              <a:t> level, which divides the filled and vacant states, is known as the Fermi energy level.</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7</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18PYB101J </a:t>
            </a:r>
            <a:r>
              <a:rPr lang="en-US" sz="1200" b="1" dirty="0" smtClean="0">
                <a:latin typeface="Times New Roman" pitchFamily="18" charset="0"/>
                <a:cs typeface="Times New Roman" pitchFamily="18" charset="0"/>
              </a:rPr>
              <a:t>Module-II Lecture-1</a:t>
            </a:r>
            <a:endParaRPr lang="en-US" sz="1200" b="1" dirty="0">
              <a:latin typeface="Times New Roman" pitchFamily="18" charset="0"/>
              <a:cs typeface="Times New Roman" pitchFamily="18" charset="0"/>
            </a:endParaRPr>
          </a:p>
        </p:txBody>
      </p:sp>
      <p:pic>
        <p:nvPicPr>
          <p:cNvPr id="38915" name="Picture 3" descr="C:\Users\ALOK\semiconductor_ppt\fermi-definition.jpg"/>
          <p:cNvPicPr>
            <a:picLocks noChangeAspect="1" noChangeArrowheads="1"/>
          </p:cNvPicPr>
          <p:nvPr/>
        </p:nvPicPr>
        <p:blipFill>
          <a:blip r:embed="rId3"/>
          <a:srcRect/>
          <a:stretch>
            <a:fillRect/>
          </a:stretch>
        </p:blipFill>
        <p:spPr bwMode="auto">
          <a:xfrm>
            <a:off x="685800" y="990600"/>
            <a:ext cx="7924800" cy="5181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8</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18PYB101J </a:t>
            </a:r>
            <a:r>
              <a:rPr lang="en-US" sz="1200" b="1" dirty="0" smtClean="0">
                <a:latin typeface="Times New Roman" pitchFamily="18" charset="0"/>
                <a:cs typeface="Times New Roman" pitchFamily="18" charset="0"/>
              </a:rPr>
              <a:t>Module-II Lecture-1</a:t>
            </a:r>
            <a:endParaRPr lang="en-US" sz="1200" b="1" dirty="0">
              <a:latin typeface="Times New Roman" pitchFamily="18" charset="0"/>
              <a:cs typeface="Times New Roman" pitchFamily="18" charset="0"/>
            </a:endParaRPr>
          </a:p>
        </p:txBody>
      </p:sp>
      <p:sp>
        <p:nvSpPr>
          <p:cNvPr id="20481" name="Rectangle 1"/>
          <p:cNvSpPr>
            <a:spLocks noChangeArrowheads="1"/>
          </p:cNvSpPr>
          <p:nvPr/>
        </p:nvSpPr>
        <p:spPr bwMode="auto">
          <a:xfrm rot="10800000" flipV="1">
            <a:off x="0" y="-1336832"/>
            <a:ext cx="9144000" cy="87562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600" dirty="0" smtClean="0">
              <a:solidFill>
                <a:srgbClr val="FF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smtClean="0">
              <a:solidFill>
                <a:srgbClr val="FF0000"/>
              </a:solidFill>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The </a:t>
            </a:r>
            <a:r>
              <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fraction of electrons at energy </a:t>
            </a:r>
            <a:r>
              <a:rPr kumimoji="0" lang="en-US" sz="2400" b="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a:t>
            </a:r>
            <a:r>
              <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is equal to the probability </a:t>
            </a:r>
            <a:r>
              <a:rPr kumimoji="0" lang="en-US" sz="2400" b="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f</a:t>
            </a:r>
            <a:r>
              <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a:t>
            </a:r>
            <a:r>
              <a:rPr kumimoji="0" lang="en-US" sz="2400" b="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a:t>
            </a:r>
            <a:r>
              <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We can then write for the number n of electrons promoted across the gap:</a:t>
            </a:r>
            <a:endParaRPr kumimoji="0" lang="en-US" sz="24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pt-BR" sz="2400" b="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n </a:t>
            </a:r>
            <a:r>
              <a:rPr kumimoji="0" lang="pt-BR"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a:t>
            </a:r>
            <a:r>
              <a:rPr kumimoji="0" lang="pt-BR" sz="2400" b="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N</a:t>
            </a:r>
            <a:r>
              <a:rPr kumimoji="0" lang="pt-BR" sz="24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exp(</a:t>
            </a:r>
            <a:r>
              <a:rPr kumimoji="0" lang="en-US" sz="2400" b="0" i="0"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sym typeface="Symbol" pitchFamily="18" charset="2"/>
              </a:rPr>
              <a:t></a:t>
            </a:r>
            <a:r>
              <a:rPr kumimoji="0" lang="pt-BR" sz="2400" b="0" i="1"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a:t>
            </a:r>
            <a:r>
              <a:rPr kumimoji="0" lang="pt-BR" sz="2400" b="0" i="1" u="none" strike="noStrike" cap="none" normalizeH="0" baseline="-30000" dirty="0" smtClean="0">
                <a:ln>
                  <a:noFill/>
                </a:ln>
                <a:solidFill>
                  <a:srgbClr val="FF0000"/>
                </a:solidFill>
                <a:effectLst/>
                <a:latin typeface="Times New Roman" pitchFamily="18" charset="0"/>
                <a:ea typeface="Times New Roman" pitchFamily="18" charset="0"/>
                <a:cs typeface="Arial" pitchFamily="34" charset="0"/>
                <a:sym typeface="Symbol" pitchFamily="18" charset="2"/>
              </a:rPr>
              <a:t>g</a:t>
            </a:r>
            <a:r>
              <a:rPr kumimoji="0" lang="pt-BR" sz="2400" b="0" i="0"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sym typeface="Symbol" pitchFamily="18" charset="2"/>
              </a:rPr>
              <a:t>/2</a:t>
            </a:r>
            <a:r>
              <a:rPr kumimoji="0" lang="pt-BR" sz="2400" b="0" i="1"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sym typeface="Symbol" pitchFamily="18" charset="2"/>
              </a:rPr>
              <a:t>k</a:t>
            </a:r>
            <a:r>
              <a:rPr kumimoji="0" lang="pt-BR" sz="2400" b="0" i="1" u="none" strike="noStrike" cap="none" normalizeH="0" baseline="-30000" dirty="0" smtClean="0">
                <a:ln>
                  <a:noFill/>
                </a:ln>
                <a:solidFill>
                  <a:srgbClr val="FF0000"/>
                </a:solidFill>
                <a:effectLst/>
                <a:latin typeface="Times New Roman" pitchFamily="18" charset="0"/>
                <a:ea typeface="Times New Roman" pitchFamily="18" charset="0"/>
                <a:cs typeface="Arial" pitchFamily="34" charset="0"/>
                <a:sym typeface="Symbol" pitchFamily="18" charset="2"/>
              </a:rPr>
              <a:t>B</a:t>
            </a:r>
            <a:r>
              <a:rPr kumimoji="0" lang="pt-BR" sz="2400" b="0" i="1"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sym typeface="Symbol" pitchFamily="18" charset="2"/>
              </a:rPr>
              <a:t>T</a:t>
            </a:r>
            <a:r>
              <a:rPr kumimoji="0" lang="pt-BR" sz="2400" b="0" i="0" u="none" strike="noStrike" cap="none" normalizeH="0" baseline="0" dirty="0" smtClean="0">
                <a:ln>
                  <a:noFill/>
                </a:ln>
                <a:solidFill>
                  <a:srgbClr val="FF0000"/>
                </a:solidFill>
                <a:effectLst/>
                <a:latin typeface="Times New Roman" pitchFamily="18" charset="0"/>
                <a:ea typeface="Times New Roman" pitchFamily="18" charset="0"/>
                <a:cs typeface="Arial" pitchFamily="34" charset="0"/>
                <a:sym typeface="Symbol" pitchFamily="18" charset="2"/>
              </a:rPr>
              <a:t>).				   	</a:t>
            </a:r>
            <a:endParaRPr kumimoji="0" lang="en-US" sz="2400" b="0" i="0" u="none" strike="noStrike" cap="none" normalizeH="0" baseline="0" dirty="0" smtClean="0">
              <a:ln>
                <a:noFill/>
              </a:ln>
              <a:solidFill>
                <a:schemeClr val="tx1"/>
              </a:solidFill>
              <a:effectLst/>
              <a:latin typeface="Times New Roman" pitchFamily="18" charset="0"/>
              <a:cs typeface="Arial" pitchFamily="34" charset="0"/>
              <a:sym typeface="Symbol" pitchFamily="18" charset="2"/>
            </a:endParaRPr>
          </a:p>
          <a:p>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where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N</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is the number of electrons available for excitation from the top of the valence band. </a:t>
            </a:r>
            <a:r>
              <a:rPr lang="en-US" sz="2400" dirty="0" smtClean="0">
                <a:solidFill>
                  <a:schemeClr val="accent1"/>
                </a:solidFill>
              </a:rPr>
              <a:t>The promotion of some of the electrons across the gap leaves some vacant electron sites in the valence band. These are called </a:t>
            </a:r>
            <a:r>
              <a:rPr lang="en-US" sz="2400" i="1" dirty="0" smtClean="0">
                <a:solidFill>
                  <a:schemeClr val="accent1"/>
                </a:solidFill>
              </a:rPr>
              <a:t>holes</a:t>
            </a:r>
            <a:r>
              <a:rPr lang="en-US" sz="2400" dirty="0" smtClean="0">
                <a:solidFill>
                  <a:schemeClr val="accent1"/>
                </a:solidFill>
              </a:rPr>
              <a:t>. As each excited electron leaves back one hole, </a:t>
            </a:r>
            <a:r>
              <a:rPr lang="en-US" sz="2400" i="1" dirty="0" smtClean="0">
                <a:solidFill>
                  <a:schemeClr val="accent1"/>
                </a:solidFill>
              </a:rPr>
              <a:t>an intrinsic semiconductor contains an equal number of holes in the valence band and electrons in the conduction band</a:t>
            </a:r>
            <a:r>
              <a:rPr lang="en-US" sz="2400" dirty="0" smtClean="0">
                <a:solidFill>
                  <a:schemeClr val="accent1"/>
                </a:solidFill>
              </a:rPr>
              <a:t>, that is</a:t>
            </a:r>
            <a:r>
              <a:rPr lang="en-US" sz="2400" i="1" dirty="0" smtClean="0">
                <a:solidFill>
                  <a:schemeClr val="accent1"/>
                </a:solidFill>
              </a:rPr>
              <a:t> n</a:t>
            </a:r>
            <a:r>
              <a:rPr lang="en-US" sz="2400" i="1" baseline="-25000" dirty="0" smtClean="0">
                <a:solidFill>
                  <a:schemeClr val="accent1"/>
                </a:solidFill>
              </a:rPr>
              <a:t>e</a:t>
            </a:r>
            <a:r>
              <a:rPr lang="en-US" sz="2400" dirty="0" smtClean="0">
                <a:solidFill>
                  <a:schemeClr val="accent1"/>
                </a:solidFill>
              </a:rPr>
              <a:t> = </a:t>
            </a:r>
            <a:r>
              <a:rPr lang="en-US" sz="2400" i="1" dirty="0" err="1" smtClean="0">
                <a:solidFill>
                  <a:schemeClr val="accent1"/>
                </a:solidFill>
              </a:rPr>
              <a:t>n</a:t>
            </a:r>
            <a:r>
              <a:rPr lang="en-US" sz="2400" i="1" baseline="-25000" dirty="0" err="1" smtClean="0">
                <a:solidFill>
                  <a:schemeClr val="accent1"/>
                </a:solidFill>
              </a:rPr>
              <a:t>h</a:t>
            </a:r>
            <a:r>
              <a:rPr lang="en-US" sz="2400" dirty="0" smtClean="0">
                <a:solidFill>
                  <a:schemeClr val="accent1"/>
                </a:solidFill>
              </a:rPr>
              <a:t>. The number of each of these species is given by Equation(3).</a:t>
            </a:r>
            <a:r>
              <a:rPr lang="en-US" sz="2400" dirty="0" smtClean="0"/>
              <a:t> </a:t>
            </a:r>
            <a:r>
              <a:rPr lang="en-US" sz="2400" dirty="0" smtClean="0">
                <a:solidFill>
                  <a:srgbClr val="00B050"/>
                </a:solidFill>
              </a:rPr>
              <a:t>We can then write the conductivity </a:t>
            </a:r>
            <a:r>
              <a:rPr lang="en-US" sz="2400" dirty="0" smtClean="0">
                <a:solidFill>
                  <a:srgbClr val="00B050"/>
                </a:solidFill>
                <a:sym typeface="Symbol"/>
              </a:rPr>
              <a:t></a:t>
            </a:r>
            <a:r>
              <a:rPr lang="en-US" sz="2400" dirty="0" smtClean="0">
                <a:solidFill>
                  <a:srgbClr val="00B050"/>
                </a:solidFill>
              </a:rPr>
              <a:t> of an intrinsic semiconductor as:</a:t>
            </a:r>
          </a:p>
          <a:p>
            <a:r>
              <a:rPr lang="en-US" sz="2400" dirty="0" smtClean="0">
                <a:solidFill>
                  <a:srgbClr val="00B050"/>
                </a:solidFill>
              </a:rPr>
              <a:t>		</a:t>
            </a:r>
            <a:r>
              <a:rPr lang="en-US" sz="2400" dirty="0" smtClean="0">
                <a:solidFill>
                  <a:srgbClr val="00B050"/>
                </a:solidFill>
                <a:sym typeface="Symbol"/>
              </a:rPr>
              <a:t></a:t>
            </a:r>
            <a:r>
              <a:rPr lang="en-US" sz="2400" baseline="-25000" dirty="0" err="1" smtClean="0">
                <a:solidFill>
                  <a:srgbClr val="00B050"/>
                </a:solidFill>
              </a:rPr>
              <a:t>i</a:t>
            </a:r>
            <a:r>
              <a:rPr lang="en-US" sz="2400" dirty="0" smtClean="0">
                <a:solidFill>
                  <a:srgbClr val="00B050"/>
                </a:solidFill>
              </a:rPr>
              <a:t> = </a:t>
            </a:r>
            <a:r>
              <a:rPr lang="en-US" sz="2400" i="1" dirty="0" smtClean="0">
                <a:solidFill>
                  <a:srgbClr val="00B050"/>
                </a:solidFill>
              </a:rPr>
              <a:t>n</a:t>
            </a:r>
            <a:r>
              <a:rPr lang="en-US" sz="2400" i="1" baseline="-25000" dirty="0" smtClean="0">
                <a:solidFill>
                  <a:srgbClr val="00B050"/>
                </a:solidFill>
              </a:rPr>
              <a:t>e</a:t>
            </a:r>
            <a:r>
              <a:rPr lang="en-US" sz="2400" dirty="0" smtClean="0">
                <a:solidFill>
                  <a:srgbClr val="00B050"/>
                </a:solidFill>
              </a:rPr>
              <a:t> </a:t>
            </a:r>
            <a:r>
              <a:rPr lang="en-US" sz="2400" i="1" dirty="0" smtClean="0">
                <a:solidFill>
                  <a:srgbClr val="00B050"/>
                </a:solidFill>
              </a:rPr>
              <a:t>e </a:t>
            </a:r>
            <a:r>
              <a:rPr lang="en-US" sz="2400" dirty="0" smtClean="0">
                <a:solidFill>
                  <a:srgbClr val="00B050"/>
                </a:solidFill>
                <a:sym typeface="Symbol"/>
              </a:rPr>
              <a:t></a:t>
            </a:r>
            <a:r>
              <a:rPr lang="en-US" sz="2400" i="1" baseline="-25000" dirty="0" smtClean="0">
                <a:solidFill>
                  <a:srgbClr val="00B050"/>
                </a:solidFill>
              </a:rPr>
              <a:t>e</a:t>
            </a:r>
            <a:r>
              <a:rPr lang="en-US" sz="2400" dirty="0" smtClean="0">
                <a:solidFill>
                  <a:srgbClr val="00B050"/>
                </a:solidFill>
              </a:rPr>
              <a:t> + </a:t>
            </a:r>
            <a:r>
              <a:rPr lang="en-US" sz="2400" i="1" dirty="0" err="1" smtClean="0">
                <a:solidFill>
                  <a:srgbClr val="00B050"/>
                </a:solidFill>
              </a:rPr>
              <a:t>n</a:t>
            </a:r>
            <a:r>
              <a:rPr lang="en-US" sz="2400" i="1" baseline="-25000" dirty="0" err="1" smtClean="0">
                <a:solidFill>
                  <a:srgbClr val="00B050"/>
                </a:solidFill>
              </a:rPr>
              <a:t>h</a:t>
            </a:r>
            <a:r>
              <a:rPr lang="en-US" sz="2400" dirty="0" smtClean="0">
                <a:solidFill>
                  <a:srgbClr val="00B050"/>
                </a:solidFill>
              </a:rPr>
              <a:t> </a:t>
            </a:r>
            <a:r>
              <a:rPr lang="en-US" sz="2400" i="1" dirty="0" smtClean="0">
                <a:solidFill>
                  <a:srgbClr val="00B050"/>
                </a:solidFill>
              </a:rPr>
              <a:t>e </a:t>
            </a:r>
            <a:r>
              <a:rPr lang="en-US" sz="2400" dirty="0" smtClean="0">
                <a:solidFill>
                  <a:srgbClr val="00B050"/>
                </a:solidFill>
                <a:sym typeface="Symbol"/>
              </a:rPr>
              <a:t></a:t>
            </a:r>
            <a:r>
              <a:rPr lang="en-US" sz="2400" i="1" baseline="-25000" dirty="0" smtClean="0">
                <a:solidFill>
                  <a:srgbClr val="00B050"/>
                </a:solidFill>
              </a:rPr>
              <a:t>h</a:t>
            </a:r>
            <a:r>
              <a:rPr lang="en-US" sz="2400" dirty="0" smtClean="0">
                <a:solidFill>
                  <a:srgbClr val="00B050"/>
                </a:solidFill>
              </a:rPr>
              <a:t>				  	(4)</a:t>
            </a:r>
          </a:p>
          <a:p>
            <a:r>
              <a:rPr lang="en-US" sz="2400" dirty="0" smtClean="0">
                <a:solidFill>
                  <a:srgbClr val="00B050"/>
                </a:solidFill>
              </a:rPr>
              <a:t>where </a:t>
            </a:r>
            <a:r>
              <a:rPr lang="en-US" sz="2400" i="1" dirty="0" smtClean="0">
                <a:solidFill>
                  <a:srgbClr val="00B050"/>
                </a:solidFill>
              </a:rPr>
              <a:t>e</a:t>
            </a:r>
            <a:r>
              <a:rPr lang="en-US" sz="2400" dirty="0" smtClean="0">
                <a:solidFill>
                  <a:srgbClr val="00B050"/>
                </a:solidFill>
              </a:rPr>
              <a:t> is the electronic charge, </a:t>
            </a:r>
            <a:r>
              <a:rPr lang="en-US" sz="2400" i="1" dirty="0" smtClean="0">
                <a:solidFill>
                  <a:srgbClr val="00B050"/>
                </a:solidFill>
              </a:rPr>
              <a:t>n</a:t>
            </a:r>
            <a:r>
              <a:rPr lang="en-US" sz="2400" i="1" baseline="-25000" dirty="0" smtClean="0">
                <a:solidFill>
                  <a:srgbClr val="00B050"/>
                </a:solidFill>
              </a:rPr>
              <a:t>e</a:t>
            </a:r>
            <a:r>
              <a:rPr lang="en-US" sz="2400" dirty="0" smtClean="0">
                <a:solidFill>
                  <a:srgbClr val="00B050"/>
                </a:solidFill>
              </a:rPr>
              <a:t> and </a:t>
            </a:r>
            <a:r>
              <a:rPr lang="en-US" sz="2400" i="1" dirty="0" err="1" smtClean="0">
                <a:solidFill>
                  <a:srgbClr val="00B050"/>
                </a:solidFill>
              </a:rPr>
              <a:t>n</a:t>
            </a:r>
            <a:r>
              <a:rPr lang="en-US" sz="2400" i="1" baseline="-25000" dirty="0" err="1" smtClean="0">
                <a:solidFill>
                  <a:srgbClr val="00B050"/>
                </a:solidFill>
              </a:rPr>
              <a:t>h</a:t>
            </a:r>
            <a:r>
              <a:rPr lang="en-US" sz="2400" dirty="0" smtClean="0">
                <a:solidFill>
                  <a:srgbClr val="00B050"/>
                </a:solidFill>
              </a:rPr>
              <a:t> are concentrations of electrons and holes per unit volume.</a:t>
            </a:r>
          </a:p>
          <a:p>
            <a:pPr algn="just" eaLnBrk="0" hangingPunct="0"/>
            <a:endParaRPr lang="en-US" sz="1600" dirty="0" smtClean="0">
              <a:solidFill>
                <a:schemeClr val="accent1"/>
              </a:solidFill>
            </a:endParaRPr>
          </a:p>
          <a:p>
            <a:pPr algn="just" eaLnBrk="0" hangingPunct="0"/>
            <a:endParaRPr lang="en-US" sz="1600" b="1" dirty="0" smtClean="0">
              <a:solidFill>
                <a:schemeClr val="accent1"/>
              </a:solidFill>
            </a:endParaRPr>
          </a:p>
          <a:p>
            <a:pPr algn="just" eaLnBrk="0" hangingPunct="0"/>
            <a:endParaRPr lang="en-US" sz="1600" b="1" dirty="0" smtClean="0">
              <a:solidFill>
                <a:schemeClr val="accent1"/>
              </a:solidFill>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E94750-93D7-4242-A023-43D7C940D63B}" type="slidenum">
              <a:rPr lang="en-US" smtClean="0"/>
              <a:pPr>
                <a:defRPr/>
              </a:pPr>
              <a:t>9</a:t>
            </a:fld>
            <a:endParaRPr lang="en-US"/>
          </a:p>
        </p:txBody>
      </p:sp>
      <p:sp>
        <p:nvSpPr>
          <p:cNvPr id="4101"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r>
              <a:rPr lang="en-US" sz="1200" b="1" dirty="0">
                <a:latin typeface="Times New Roman" pitchFamily="18" charset="0"/>
                <a:cs typeface="Times New Roman" pitchFamily="18" charset="0"/>
              </a:rPr>
              <a:t>                     </a:t>
            </a:r>
            <a:r>
              <a:rPr lang="en-US" sz="1200" b="1" dirty="0" smtClean="0">
                <a:latin typeface="Times New Roman" pitchFamily="18" charset="0"/>
                <a:cs typeface="Times New Roman" pitchFamily="18" charset="0"/>
              </a:rPr>
              <a:t>18PYB103J Module-II Lecture-1</a:t>
            </a:r>
            <a:endParaRPr lang="en-US" sz="1200" b="1" dirty="0">
              <a:latin typeface="Times New Roman" pitchFamily="18" charset="0"/>
              <a:cs typeface="Times New Roman" pitchFamily="18" charset="0"/>
            </a:endParaRPr>
          </a:p>
        </p:txBody>
      </p:sp>
      <p:sp>
        <p:nvSpPr>
          <p:cNvPr id="19457" name="Rectangle 1"/>
          <p:cNvSpPr>
            <a:spLocks noChangeArrowheads="1"/>
          </p:cNvSpPr>
          <p:nvPr/>
        </p:nvSpPr>
        <p:spPr bwMode="auto">
          <a:xfrm>
            <a:off x="228600" y="1447801"/>
            <a:ext cx="8915400" cy="4190850"/>
          </a:xfrm>
          <a:prstGeom prst="rect">
            <a:avLst/>
          </a:prstGeom>
          <a:noFill/>
          <a:ln w="9525">
            <a:noFill/>
            <a:miter lim="800000"/>
            <a:headEnd/>
            <a:tailEnd/>
          </a:ln>
          <a:effectLst/>
        </p:spPr>
        <p:txBody>
          <a:bodyPr vert="horz" wrap="square" lIns="0" tIns="0" rIns="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u="sng" strike="noStrike" cap="none" normalizeH="0" baseline="0" dirty="0" smtClean="0">
                <a:ln>
                  <a:noFill/>
                </a:ln>
                <a:solidFill>
                  <a:srgbClr val="FF0000"/>
                </a:solidFill>
                <a:effectLst/>
                <a:latin typeface="Times New Roman" pitchFamily="18" charset="0"/>
                <a:cs typeface="Times New Roman" pitchFamily="18" charset="0"/>
              </a:rPr>
              <a:t>Fermi level of Intrinsic semiconductor calculation:-</a:t>
            </a:r>
          </a:p>
          <a:p>
            <a:pPr eaLnBrk="0" hangingPunct="0"/>
            <a:r>
              <a:rPr kumimoji="0" lang="en-US" sz="2400" b="0"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The number of free electrons per</a:t>
            </a:r>
            <a:r>
              <a:rPr kumimoji="0" lang="en-US" sz="2400" b="0" i="0" u="none" strike="noStrike" cap="none" normalizeH="0" dirty="0" smtClean="0">
                <a:ln>
                  <a:noFill/>
                </a:ln>
                <a:solidFill>
                  <a:srgbClr val="0070C0"/>
                </a:solidFill>
                <a:effectLst/>
                <a:latin typeface="Arial" pitchFamily="34" charset="0"/>
                <a:ea typeface="Times New Roman" pitchFamily="18" charset="0"/>
                <a:cs typeface="Arial" pitchFamily="34" charset="0"/>
              </a:rPr>
              <a:t> </a:t>
            </a:r>
            <a:r>
              <a:rPr kumimoji="0" lang="en-US" sz="2400" b="0"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unit volume in an intrinsic semiconductor is n in conduction band and </a:t>
            </a:r>
            <a:r>
              <a:rPr lang="en-US" sz="2400" dirty="0" smtClean="0">
                <a:solidFill>
                  <a:srgbClr val="0070C0"/>
                </a:solidFill>
              </a:rPr>
              <a:t>The number of holes per unit volume in an intrinsic semiconductor is p in valence band . </a:t>
            </a:r>
          </a:p>
          <a:p>
            <a:pPr eaLnBrk="0" hangingPunct="0"/>
            <a:r>
              <a:rPr lang="en-US" sz="2400" b="1" dirty="0" smtClean="0">
                <a:solidFill>
                  <a:srgbClr val="FF0000"/>
                </a:solidFill>
              </a:rPr>
              <a:t>Since n = p in intrinsic semiconductors.</a:t>
            </a:r>
            <a:r>
              <a:rPr lang="en-US" sz="2400" dirty="0" smtClean="0"/>
              <a:t> </a:t>
            </a:r>
          </a:p>
          <a:p>
            <a:pPr eaLnBrk="0" hangingPunct="0"/>
            <a:r>
              <a:rPr lang="en-US" sz="2400" dirty="0" smtClean="0"/>
              <a:t>If we assume that, m*_e(mass of electron)=m</a:t>
            </a:r>
            <a:r>
              <a:rPr lang="en-US" sz="2400" dirty="0" smtClean="0"/>
              <a:t>*_h(mass </a:t>
            </a:r>
            <a:r>
              <a:rPr lang="en-US" sz="2400" dirty="0" smtClean="0"/>
              <a:t>of hole)</a:t>
            </a:r>
            <a:endParaRPr lang="en-US" sz="2400" b="1" dirty="0" smtClean="0">
              <a:solidFill>
                <a:srgbClr val="FF0000"/>
              </a:solidFill>
            </a:endParaRPr>
          </a:p>
          <a:p>
            <a:pPr eaLnBrk="0" hangingPunct="0"/>
            <a:endParaRPr lang="en-US" sz="2400" b="1" dirty="0" smtClean="0">
              <a:solidFill>
                <a:srgbClr val="FF0000"/>
              </a:solidFill>
            </a:endParaRPr>
          </a:p>
          <a:p>
            <a:pPr eaLnBrk="0" hangingPunct="0"/>
            <a:endParaRPr kumimoji="0" lang="en-US" sz="2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eaLnBrk="0" hangingPunct="0"/>
            <a:endPar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8967F5-2C31-437F-8C55-D984696F21F4}"/>
</file>

<file path=customXml/itemProps2.xml><?xml version="1.0" encoding="utf-8"?>
<ds:datastoreItem xmlns:ds="http://schemas.openxmlformats.org/officeDocument/2006/customXml" ds:itemID="{DD42C7E6-FD85-4BE2-8E7E-5574529BEEE8}"/>
</file>

<file path=customXml/itemProps3.xml><?xml version="1.0" encoding="utf-8"?>
<ds:datastoreItem xmlns:ds="http://schemas.openxmlformats.org/officeDocument/2006/customXml" ds:itemID="{8DCE86F7-8B48-4645-A226-37041BC61524}"/>
</file>

<file path=docProps/app.xml><?xml version="1.0" encoding="utf-8"?>
<Properties xmlns="http://schemas.openxmlformats.org/officeDocument/2006/extended-properties" xmlns:vt="http://schemas.openxmlformats.org/officeDocument/2006/docPropsVTypes">
  <TotalTime>1166</TotalTime>
  <Words>512</Words>
  <Application>Microsoft Office PowerPoint</Application>
  <PresentationFormat>On-screen Show (4:3)</PresentationFormat>
  <Paragraphs>99</Paragraphs>
  <Slides>20</Slides>
  <Notes>10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Office Theme</vt:lpstr>
      <vt:lpstr>Equation</vt:lpstr>
      <vt:lpstr>Microsoft Equation 3.0</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Gunasekar</dc:creator>
  <cp:lastModifiedBy>HP</cp:lastModifiedBy>
  <cp:revision>161</cp:revision>
  <dcterms:created xsi:type="dcterms:W3CDTF">2020-03-17T14:14:56Z</dcterms:created>
  <dcterms:modified xsi:type="dcterms:W3CDTF">2020-10-28T08:33:24Z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