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7" r:id="rId3"/>
    <p:sldId id="258" r:id="rId4"/>
    <p:sldId id="259" r:id="rId5"/>
    <p:sldId id="260" r:id="rId6"/>
    <p:sldId id="261" r:id="rId7"/>
    <p:sldId id="263" r:id="rId8"/>
    <p:sldId id="265"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AD0838A-4FF0-44A1-9DAC-06AA7A76E377}" type="datetimeFigureOut">
              <a:rPr lang="en-IN" smtClean="0">
                <a:solidFill>
                  <a:prstClr val="black">
                    <a:tint val="75000"/>
                  </a:prstClr>
                </a:solidFill>
              </a:rPr>
              <a:pPr/>
              <a:t>03-12-2020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190846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D0838A-4FF0-44A1-9DAC-06AA7A76E377}" type="datetimeFigureOut">
              <a:rPr lang="en-IN" smtClean="0">
                <a:solidFill>
                  <a:prstClr val="black">
                    <a:tint val="75000"/>
                  </a:prstClr>
                </a:solidFill>
              </a:rPr>
              <a:pPr/>
              <a:t>03-12-2020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257599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D0838A-4FF0-44A1-9DAC-06AA7A76E377}" type="datetimeFigureOut">
              <a:rPr lang="en-IN" smtClean="0">
                <a:solidFill>
                  <a:prstClr val="black">
                    <a:tint val="75000"/>
                  </a:prstClr>
                </a:solidFill>
              </a:rPr>
              <a:pPr/>
              <a:t>03-12-2020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47359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D0838A-4FF0-44A1-9DAC-06AA7A76E377}" type="datetimeFigureOut">
              <a:rPr lang="en-IN" smtClean="0">
                <a:solidFill>
                  <a:prstClr val="black">
                    <a:tint val="75000"/>
                  </a:prstClr>
                </a:solidFill>
              </a:rPr>
              <a:pPr/>
              <a:t>03-12-2020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39088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D0838A-4FF0-44A1-9DAC-06AA7A76E377}" type="datetimeFigureOut">
              <a:rPr lang="en-IN" smtClean="0">
                <a:solidFill>
                  <a:prstClr val="black">
                    <a:tint val="75000"/>
                  </a:prstClr>
                </a:solidFill>
              </a:rPr>
              <a:pPr/>
              <a:t>03-12-2020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1805566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AD0838A-4FF0-44A1-9DAC-06AA7A76E377}" type="datetimeFigureOut">
              <a:rPr lang="en-IN" smtClean="0">
                <a:solidFill>
                  <a:prstClr val="black">
                    <a:tint val="75000"/>
                  </a:prstClr>
                </a:solidFill>
              </a:rPr>
              <a:pPr/>
              <a:t>03-12-2020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160378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AD0838A-4FF0-44A1-9DAC-06AA7A76E377}" type="datetimeFigureOut">
              <a:rPr lang="en-IN" smtClean="0">
                <a:solidFill>
                  <a:prstClr val="black">
                    <a:tint val="75000"/>
                  </a:prstClr>
                </a:solidFill>
              </a:rPr>
              <a:pPr/>
              <a:t>03-12-2020</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1899334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AD0838A-4FF0-44A1-9DAC-06AA7A76E377}" type="datetimeFigureOut">
              <a:rPr lang="en-IN" smtClean="0">
                <a:solidFill>
                  <a:prstClr val="black">
                    <a:tint val="75000"/>
                  </a:prstClr>
                </a:solidFill>
              </a:rPr>
              <a:pPr/>
              <a:t>03-12-2020</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3986123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0838A-4FF0-44A1-9DAC-06AA7A76E377}" type="datetimeFigureOut">
              <a:rPr lang="en-IN" smtClean="0">
                <a:solidFill>
                  <a:prstClr val="black">
                    <a:tint val="75000"/>
                  </a:prstClr>
                </a:solidFill>
              </a:rPr>
              <a:pPr/>
              <a:t>03-12-2020</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1747989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0838A-4FF0-44A1-9DAC-06AA7A76E377}" type="datetimeFigureOut">
              <a:rPr lang="en-IN" smtClean="0">
                <a:solidFill>
                  <a:prstClr val="black">
                    <a:tint val="75000"/>
                  </a:prstClr>
                </a:solidFill>
              </a:rPr>
              <a:pPr/>
              <a:t>03-12-2020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403006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0838A-4FF0-44A1-9DAC-06AA7A76E377}" type="datetimeFigureOut">
              <a:rPr lang="en-IN" smtClean="0">
                <a:solidFill>
                  <a:prstClr val="black">
                    <a:tint val="75000"/>
                  </a:prstClr>
                </a:solidFill>
              </a:rPr>
              <a:pPr/>
              <a:t>03-12-2020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337975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0838A-4FF0-44A1-9DAC-06AA7A76E377}" type="datetimeFigureOut">
              <a:rPr lang="en-IN" smtClean="0">
                <a:solidFill>
                  <a:prstClr val="black">
                    <a:tint val="75000"/>
                  </a:prstClr>
                </a:solidFill>
              </a:rPr>
              <a:pPr/>
              <a:t>03-12-2020</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356F84-95B4-469E-9A97-427AAAD68EBC}"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xmlns="" val="1687613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1925" y="102394"/>
            <a:ext cx="15906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7" name="TextBox 6"/>
          <p:cNvSpPr txBox="1">
            <a:spLocks noChangeArrowheads="1"/>
          </p:cNvSpPr>
          <p:nvPr/>
        </p:nvSpPr>
        <p:spPr bwMode="auto">
          <a:xfrm>
            <a:off x="1752600" y="1066800"/>
            <a:ext cx="8610600" cy="221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dirty="0">
              <a:solidFill>
                <a:prstClr val="black"/>
              </a:solidFill>
              <a:latin typeface="Arial" panose="020B0604020202020204" pitchFamily="34" charset="0"/>
            </a:endParaRPr>
          </a:p>
          <a:p>
            <a:pPr>
              <a:spcBef>
                <a:spcPct val="0"/>
              </a:spcBef>
              <a:buFontTx/>
              <a:buNone/>
            </a:pPr>
            <a:endParaRPr lang="en-US" sz="1800" dirty="0">
              <a:solidFill>
                <a:prstClr val="black"/>
              </a:solidFill>
              <a:latin typeface="Arial" panose="020B0604020202020204" pitchFamily="34" charset="0"/>
            </a:endParaRPr>
          </a:p>
          <a:p>
            <a:pPr algn="ctr">
              <a:spcBef>
                <a:spcPct val="0"/>
              </a:spcBef>
              <a:buFontTx/>
              <a:buNone/>
            </a:pPr>
            <a:r>
              <a:rPr lang="en-US" sz="2400" dirty="0">
                <a:solidFill>
                  <a:srgbClr val="6600FF"/>
                </a:solidFill>
                <a:latin typeface="Arial" panose="020B0604020202020204" pitchFamily="34" charset="0"/>
              </a:rPr>
              <a:t> </a:t>
            </a:r>
            <a:r>
              <a:rPr lang="en-US" sz="2400" b="1" dirty="0">
                <a:solidFill>
                  <a:srgbClr val="00B0F0"/>
                </a:solidFill>
                <a:latin typeface="Arial" panose="020B0604020202020204" pitchFamily="34" charset="0"/>
              </a:rPr>
              <a:t>DEPARTMENT OF PHYSICS </a:t>
            </a:r>
          </a:p>
          <a:p>
            <a:pPr algn="ctr">
              <a:spcBef>
                <a:spcPct val="0"/>
              </a:spcBef>
              <a:buFontTx/>
              <a:buNone/>
            </a:pPr>
            <a:r>
              <a:rPr lang="en-US" sz="2400" b="1" dirty="0">
                <a:solidFill>
                  <a:srgbClr val="00B0F0"/>
                </a:solidFill>
                <a:latin typeface="Arial" panose="020B0604020202020204" pitchFamily="34" charset="0"/>
              </a:rPr>
              <a:t>SRM INSTITUTE OF SCIENCE AND TECHNOLOGY</a:t>
            </a:r>
          </a:p>
          <a:p>
            <a:pPr algn="ctr">
              <a:spcBef>
                <a:spcPct val="0"/>
              </a:spcBef>
              <a:buFontTx/>
              <a:buNone/>
            </a:pPr>
            <a:endParaRPr lang="en-US" sz="1800" b="1" dirty="0">
              <a:solidFill>
                <a:prstClr val="black"/>
              </a:solidFill>
              <a:latin typeface="Arial" panose="020B0604020202020204" pitchFamily="34" charset="0"/>
            </a:endParaRPr>
          </a:p>
          <a:p>
            <a:pPr algn="ctr">
              <a:spcBef>
                <a:spcPct val="0"/>
              </a:spcBef>
              <a:buFontTx/>
              <a:buNone/>
            </a:pPr>
            <a:r>
              <a:rPr lang="en-US" sz="1800" b="1" dirty="0">
                <a:solidFill>
                  <a:srgbClr val="7030A0"/>
                </a:solidFill>
                <a:latin typeface="Arial" panose="020B0604020202020204" pitchFamily="34" charset="0"/>
              </a:rPr>
              <a:t>18PYB103J –</a:t>
            </a:r>
            <a:r>
              <a:rPr lang="en-US" sz="1800" b="1" dirty="0" smtClean="0">
                <a:solidFill>
                  <a:srgbClr val="7030A0"/>
                </a:solidFill>
                <a:latin typeface="Arial" panose="020B0604020202020204" pitchFamily="34" charset="0"/>
              </a:rPr>
              <a:t>Semiconductor </a:t>
            </a:r>
            <a:r>
              <a:rPr lang="en-US" sz="1800" b="1" dirty="0">
                <a:solidFill>
                  <a:srgbClr val="7030A0"/>
                </a:solidFill>
                <a:latin typeface="Arial" panose="020B0604020202020204" pitchFamily="34" charset="0"/>
              </a:rPr>
              <a:t>Physics</a:t>
            </a:r>
          </a:p>
          <a:p>
            <a:pPr algn="ctr">
              <a:spcBef>
                <a:spcPct val="0"/>
              </a:spcBef>
              <a:buFontTx/>
              <a:buNone/>
            </a:pPr>
            <a:endParaRPr lang="en-US" sz="1800" b="1" dirty="0">
              <a:solidFill>
                <a:srgbClr val="7030A0"/>
              </a:solidFill>
              <a:latin typeface="Arial" panose="020B0604020202020204" pitchFamily="34" charset="0"/>
            </a:endParaRPr>
          </a:p>
        </p:txBody>
      </p:sp>
      <p:sp>
        <p:nvSpPr>
          <p:cNvPr id="2" name="TextBox 1"/>
          <p:cNvSpPr txBox="1"/>
          <p:nvPr/>
        </p:nvSpPr>
        <p:spPr>
          <a:xfrm>
            <a:off x="2428283" y="3533080"/>
            <a:ext cx="707597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Concepts of optical transition in bulk </a:t>
            </a:r>
            <a:r>
              <a:rPr lang="en-US" sz="2400" b="1" dirty="0" smtClean="0">
                <a:solidFill>
                  <a:srgbClr val="FF0000"/>
                </a:solidFill>
                <a:latin typeface="Times New Roman" panose="02020603050405020304" pitchFamily="18" charset="0"/>
                <a:cs typeface="Times New Roman" panose="02020603050405020304" pitchFamily="18" charset="0"/>
              </a:rPr>
              <a:t>semiconductor</a:t>
            </a:r>
            <a:endParaRPr lang="en-IN"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67671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485349"/>
            <a:ext cx="15906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9" name="Slide Number Placeholder 6"/>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6A7F5F-AA39-4131-B069-E5A2C62CF411}" type="slidenum">
              <a:rPr lang="en-US" sz="1200">
                <a:solidFill>
                  <a:srgbClr val="898989"/>
                </a:solidFill>
              </a:rPr>
              <a:pPr>
                <a:spcBef>
                  <a:spcPct val="0"/>
                </a:spcBef>
                <a:buFontTx/>
                <a:buNone/>
              </a:pPr>
              <a:t>2</a:t>
            </a:fld>
            <a:endParaRPr lang="en-US" sz="1200">
              <a:solidFill>
                <a:srgbClr val="898989"/>
              </a:solidFill>
            </a:endParaRPr>
          </a:p>
        </p:txBody>
      </p:sp>
      <p:sp>
        <p:nvSpPr>
          <p:cNvPr id="2" name="TextBox 1"/>
          <p:cNvSpPr txBox="1"/>
          <p:nvPr/>
        </p:nvSpPr>
        <p:spPr>
          <a:xfrm>
            <a:off x="1030310" y="1803042"/>
            <a:ext cx="10185802" cy="4708981"/>
          </a:xfrm>
          <a:prstGeom prst="rect">
            <a:avLst/>
          </a:prstGeom>
          <a:noFill/>
        </p:spPr>
        <p:txBody>
          <a:bodyPr wrap="none" rtlCol="0">
            <a:spAutoFit/>
          </a:bodyPr>
          <a:lstStyle/>
          <a:p>
            <a:pPr marL="342900" indent="-34290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For the optical properties of semiconductors, the photons should interact with charge carriers.</a:t>
            </a:r>
          </a:p>
          <a:p>
            <a:pPr marL="342900" indent="-34290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In the process of interaction three process occurs</a:t>
            </a:r>
          </a:p>
          <a:p>
            <a:pPr marL="1714500" lvl="3" indent="-34290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Absorption</a:t>
            </a:r>
          </a:p>
          <a:p>
            <a:pPr marL="1714500" lvl="3" indent="-34290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Recombination</a:t>
            </a:r>
          </a:p>
          <a:p>
            <a:pPr marL="1714500" lvl="3" indent="-34290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Emission</a:t>
            </a:r>
            <a:endParaRPr lang="en-IN" sz="2000" dirty="0">
              <a:latin typeface="Times New Roman" panose="02020603050405020304" pitchFamily="18" charset="0"/>
              <a:cs typeface="Times New Roman" panose="02020603050405020304" pitchFamily="18" charset="0"/>
            </a:endParaRPr>
          </a:p>
          <a:p>
            <a:pPr lvl="3"/>
            <a:endParaRPr lang="en-IN" sz="2000" dirty="0">
              <a:latin typeface="Times New Roman" panose="02020603050405020304" pitchFamily="18" charset="0"/>
              <a:cs typeface="Times New Roman" panose="02020603050405020304" pitchFamily="18" charset="0"/>
            </a:endParaRPr>
          </a:p>
          <a:p>
            <a:pPr lvl="3"/>
            <a:r>
              <a:rPr lang="en-IN" sz="2000" dirty="0" err="1" smtClean="0">
                <a:latin typeface="Times New Roman" panose="02020603050405020304" pitchFamily="18" charset="0"/>
                <a:cs typeface="Times New Roman" panose="02020603050405020304" pitchFamily="18" charset="0"/>
              </a:rPr>
              <a:t>i.e</a:t>
            </a:r>
            <a:r>
              <a:rPr lang="en-IN" sz="2000" dirty="0" smtClean="0">
                <a:latin typeface="Times New Roman" panose="02020603050405020304" pitchFamily="18" charset="0"/>
                <a:cs typeface="Times New Roman" panose="02020603050405020304" pitchFamily="18" charset="0"/>
              </a:rPr>
              <a:t> the photons are absorbed and emitted , these processes are important in photonic </a:t>
            </a:r>
          </a:p>
          <a:p>
            <a:pPr lvl="3"/>
            <a:r>
              <a:rPr lang="en-IN" sz="2000" dirty="0">
                <a:latin typeface="Times New Roman" panose="02020603050405020304" pitchFamily="18" charset="0"/>
                <a:cs typeface="Times New Roman" panose="02020603050405020304" pitchFamily="18" charset="0"/>
              </a:rPr>
              <a:t>d</a:t>
            </a:r>
            <a:r>
              <a:rPr lang="en-IN" sz="2000" dirty="0" smtClean="0">
                <a:latin typeface="Times New Roman" panose="02020603050405020304" pitchFamily="18" charset="0"/>
                <a:cs typeface="Times New Roman" panose="02020603050405020304" pitchFamily="18" charset="0"/>
              </a:rPr>
              <a:t>evices using semiconductors</a:t>
            </a:r>
          </a:p>
          <a:p>
            <a:pPr lvl="3"/>
            <a:r>
              <a:rPr lang="en-IN" sz="2000" dirty="0" smtClean="0">
                <a:latin typeface="Times New Roman" panose="02020603050405020304" pitchFamily="18" charset="0"/>
                <a:cs typeface="Times New Roman" panose="02020603050405020304" pitchFamily="18" charset="0"/>
              </a:rPr>
              <a:t>There are several type of transition possibilities are occur</a:t>
            </a:r>
          </a:p>
          <a:p>
            <a:pPr lvl="3"/>
            <a:endParaRPr lang="en-IN" sz="2000" dirty="0">
              <a:latin typeface="Times New Roman" panose="02020603050405020304" pitchFamily="18" charset="0"/>
              <a:cs typeface="Times New Roman" panose="02020603050405020304" pitchFamily="18" charset="0"/>
            </a:endParaRPr>
          </a:p>
          <a:p>
            <a:pPr marL="1828800" lvl="3" indent="-457200">
              <a:buAutoNum type="arabicPeriod"/>
            </a:pPr>
            <a:r>
              <a:rPr lang="en-IN" sz="2000" dirty="0" smtClean="0">
                <a:latin typeface="Times New Roman" panose="02020603050405020304" pitchFamily="18" charset="0"/>
                <a:cs typeface="Times New Roman" panose="02020603050405020304" pitchFamily="18" charset="0"/>
              </a:rPr>
              <a:t>Band to band transition (Inter band transition)</a:t>
            </a:r>
          </a:p>
          <a:p>
            <a:pPr marL="1828800" lvl="3" indent="-457200">
              <a:buAutoNum type="arabicPeriod"/>
            </a:pPr>
            <a:r>
              <a:rPr lang="en-IN" sz="2000" dirty="0" smtClean="0">
                <a:latin typeface="Times New Roman" panose="02020603050405020304" pitchFamily="18" charset="0"/>
                <a:cs typeface="Times New Roman" panose="02020603050405020304" pitchFamily="18" charset="0"/>
              </a:rPr>
              <a:t>Impurity level to band transition</a:t>
            </a:r>
          </a:p>
          <a:p>
            <a:pPr marL="1828800" lvl="3" indent="-457200">
              <a:buAutoNum type="arabicPeriod"/>
            </a:pPr>
            <a:r>
              <a:rPr lang="en-IN" sz="2000" dirty="0" smtClean="0">
                <a:latin typeface="Times New Roman" panose="02020603050405020304" pitchFamily="18" charset="0"/>
                <a:cs typeface="Times New Roman" panose="02020603050405020304" pitchFamily="18" charset="0"/>
              </a:rPr>
              <a:t>Free carrier transition (Intra band transition)</a:t>
            </a:r>
          </a:p>
          <a:p>
            <a:pPr lvl="3"/>
            <a:endParaRPr lang="en-IN" sz="2000" dirty="0" smtClean="0">
              <a:latin typeface="Times New Roman" panose="02020603050405020304" pitchFamily="18" charset="0"/>
              <a:cs typeface="Times New Roman" panose="02020603050405020304" pitchFamily="18" charset="0"/>
            </a:endParaRPr>
          </a:p>
          <a:p>
            <a:pPr lvl="3"/>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67054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673" y="0"/>
            <a:ext cx="1795692" cy="10322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9" name="Slide Number Placeholder 6"/>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6A7F5F-AA39-4131-B069-E5A2C62CF411}" type="slidenum">
              <a:rPr lang="en-US" sz="1200">
                <a:solidFill>
                  <a:srgbClr val="898989"/>
                </a:solidFill>
              </a:rPr>
              <a:pPr>
                <a:spcBef>
                  <a:spcPct val="0"/>
                </a:spcBef>
                <a:buFontTx/>
                <a:buNone/>
              </a:pPr>
              <a:t>3</a:t>
            </a:fld>
            <a:endParaRPr lang="en-US" sz="1200" dirty="0">
              <a:solidFill>
                <a:srgbClr val="898989"/>
              </a:solidFill>
            </a:endParaRPr>
          </a:p>
        </p:txBody>
      </p:sp>
      <p:grpSp>
        <p:nvGrpSpPr>
          <p:cNvPr id="8" name="Group 7"/>
          <p:cNvGrpSpPr/>
          <p:nvPr/>
        </p:nvGrpSpPr>
        <p:grpSpPr>
          <a:xfrm>
            <a:off x="437883" y="1378040"/>
            <a:ext cx="10573554" cy="4849381"/>
            <a:chOff x="437883" y="1378040"/>
            <a:chExt cx="10573554" cy="4849381"/>
          </a:xfrm>
        </p:grpSpPr>
        <p:sp>
          <p:nvSpPr>
            <p:cNvPr id="6" name="TextBox 5"/>
            <p:cNvSpPr txBox="1"/>
            <p:nvPr/>
          </p:nvSpPr>
          <p:spPr>
            <a:xfrm>
              <a:off x="437883" y="1378040"/>
              <a:ext cx="10573554" cy="289310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semiconductors electrons can make transitions between </a:t>
              </a:r>
              <a:r>
                <a:rPr lang="en-US" dirty="0" smtClean="0">
                  <a:latin typeface="Times New Roman" panose="02020603050405020304" pitchFamily="18" charset="0"/>
                  <a:cs typeface="Times New Roman" panose="02020603050405020304" pitchFamily="18" charset="0"/>
                </a:rPr>
                <a:t>two </a:t>
              </a:r>
              <a:r>
                <a:rPr lang="en-US" dirty="0">
                  <a:latin typeface="Times New Roman" panose="02020603050405020304" pitchFamily="18" charset="0"/>
                  <a:cs typeface="Times New Roman" panose="02020603050405020304" pitchFamily="18" charset="0"/>
                </a:rPr>
                <a:t>energy states and create or destroy photons in the process</a:t>
              </a:r>
              <a:r>
                <a:rPr lang="en-US" dirty="0" smtClean="0">
                  <a:latin typeface="Times New Roman" panose="02020603050405020304" pitchFamily="18" charset="0"/>
                  <a:cs typeface="Times New Roman" panose="02020603050405020304" pitchFamily="18" charset="0"/>
                </a:rPr>
                <a:t>.</a:t>
              </a:r>
            </a:p>
            <a:p>
              <a:pPr marL="0" lvl="3"/>
              <a:r>
                <a:rPr lang="en-US" dirty="0" smtClean="0">
                  <a:latin typeface="Times New Roman" panose="02020603050405020304" pitchFamily="18" charset="0"/>
                  <a:cs typeface="Times New Roman" panose="02020603050405020304" pitchFamily="18" charset="0"/>
                </a:rPr>
                <a:t>1. </a:t>
              </a:r>
              <a:r>
                <a:rPr lang="en-IN" sz="2000" dirty="0">
                  <a:latin typeface="Times New Roman" panose="02020603050405020304" pitchFamily="18" charset="0"/>
                  <a:cs typeface="Times New Roman" panose="02020603050405020304" pitchFamily="18" charset="0"/>
                </a:rPr>
                <a:t>Band to band transition (Inter band transition)</a:t>
              </a: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An absorbed photon can result in an electron in the valence band making an upward transition to conduction band. This results electron-hole pair generation, followed by this electron-hole recombination takes place by the emission of Photon</a:t>
              </a:r>
            </a:p>
            <a:p>
              <a:endParaRPr lang="en-IN" dirty="0">
                <a:latin typeface="Times New Roman" panose="02020603050405020304" pitchFamily="18" charset="0"/>
                <a:cs typeface="Times New Roman" panose="02020603050405020304" pitchFamily="18" charset="0"/>
              </a:endParaRPr>
            </a:p>
            <a:p>
              <a:r>
                <a:rPr lang="en-IN" dirty="0" err="1" smtClean="0">
                  <a:latin typeface="Times New Roman" panose="02020603050405020304" pitchFamily="18" charset="0"/>
                  <a:cs typeface="Times New Roman" panose="02020603050405020304" pitchFamily="18" charset="0"/>
                </a:rPr>
                <a:t>Eg</a:t>
              </a:r>
              <a:r>
                <a:rPr lang="en-IN" dirty="0" smtClean="0">
                  <a:latin typeface="Times New Roman" panose="02020603050405020304" pitchFamily="18" charset="0"/>
                  <a:cs typeface="Times New Roman" panose="02020603050405020304" pitchFamily="18" charset="0"/>
                </a:rPr>
                <a:t>: Band to Band transition in </a:t>
              </a:r>
              <a:r>
                <a:rPr lang="en-IN" dirty="0" err="1" smtClean="0">
                  <a:latin typeface="Times New Roman" panose="02020603050405020304" pitchFamily="18" charset="0"/>
                  <a:cs typeface="Times New Roman" panose="02020603050405020304" pitchFamily="18" charset="0"/>
                </a:rPr>
                <a:t>GaAs</a:t>
              </a:r>
              <a:r>
                <a:rPr lang="en-IN" dirty="0" smtClean="0">
                  <a:latin typeface="Times New Roman" panose="02020603050405020304" pitchFamily="18" charset="0"/>
                  <a:cs typeface="Times New Roman" panose="02020603050405020304" pitchFamily="18" charset="0"/>
                </a:rPr>
                <a:t> can results absorption and emission of photons with wavelength of 0.087 µm or (</a:t>
              </a:r>
              <a:r>
                <a:rPr lang="en-IN" dirty="0" err="1" smtClean="0">
                  <a:latin typeface="Times New Roman" panose="02020603050405020304" pitchFamily="18" charset="0"/>
                  <a:cs typeface="Times New Roman" panose="02020603050405020304" pitchFamily="18" charset="0"/>
                </a:rPr>
                <a:t>E</a:t>
              </a:r>
              <a:r>
                <a:rPr lang="en-IN" baseline="-25000" dirty="0" err="1" smtClean="0">
                  <a:latin typeface="Times New Roman" panose="02020603050405020304" pitchFamily="18" charset="0"/>
                  <a:cs typeface="Times New Roman" panose="02020603050405020304" pitchFamily="18" charset="0"/>
                </a:rPr>
                <a:t>g</a:t>
              </a:r>
              <a:r>
                <a:rPr lang="en-IN" baseline="-250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1.42 eV)</a:t>
              </a:r>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6798764" y="4271140"/>
              <a:ext cx="4212673" cy="1956281"/>
            </a:xfrm>
            <a:prstGeom prst="rect">
              <a:avLst/>
            </a:prstGeom>
          </p:spPr>
        </p:pic>
      </p:grpSp>
    </p:spTree>
    <p:extLst>
      <p:ext uri="{BB962C8B-B14F-4D97-AF65-F5344CB8AC3E}">
        <p14:creationId xmlns:p14="http://schemas.microsoft.com/office/powerpoint/2010/main" xmlns="" val="3701854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220"/>
            <a:ext cx="15906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9" name="Slide Number Placeholder 6"/>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6A7F5F-AA39-4131-B069-E5A2C62CF411}" type="slidenum">
              <a:rPr lang="en-US" sz="1200">
                <a:solidFill>
                  <a:srgbClr val="898989"/>
                </a:solidFill>
              </a:rPr>
              <a:pPr>
                <a:spcBef>
                  <a:spcPct val="0"/>
                </a:spcBef>
                <a:buFontTx/>
                <a:buNone/>
              </a:pPr>
              <a:t>4</a:t>
            </a:fld>
            <a:endParaRPr lang="en-US" sz="1200">
              <a:solidFill>
                <a:srgbClr val="898989"/>
              </a:solidFill>
            </a:endParaRPr>
          </a:p>
        </p:txBody>
      </p:sp>
      <p:grpSp>
        <p:nvGrpSpPr>
          <p:cNvPr id="8" name="Group 7"/>
          <p:cNvGrpSpPr/>
          <p:nvPr/>
        </p:nvGrpSpPr>
        <p:grpSpPr>
          <a:xfrm>
            <a:off x="106170" y="948073"/>
            <a:ext cx="11629779" cy="4524315"/>
            <a:chOff x="106170" y="948073"/>
            <a:chExt cx="11629779" cy="4524315"/>
          </a:xfrm>
        </p:grpSpPr>
        <p:sp>
          <p:nvSpPr>
            <p:cNvPr id="6" name="Rectangle 5"/>
            <p:cNvSpPr/>
            <p:nvPr/>
          </p:nvSpPr>
          <p:spPr>
            <a:xfrm>
              <a:off x="106170" y="948073"/>
              <a:ext cx="8322059" cy="4524315"/>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2. Impurity </a:t>
              </a:r>
              <a:r>
                <a:rPr lang="en-US" dirty="0">
                  <a:latin typeface="Times New Roman" panose="02020603050405020304" pitchFamily="18" charset="0"/>
                  <a:cs typeface="Times New Roman" panose="02020603050405020304" pitchFamily="18" charset="0"/>
                </a:rPr>
                <a:t>level to band </a:t>
              </a:r>
              <a:r>
                <a:rPr lang="en-US" dirty="0" smtClean="0">
                  <a:latin typeface="Times New Roman" panose="02020603050405020304" pitchFamily="18" charset="0"/>
                  <a:cs typeface="Times New Roman" panose="02020603050405020304" pitchFamily="18" charset="0"/>
                </a:rPr>
                <a:t>transition:</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 absorbed photon results in a charge carriers transition between a donor (or) acceptor level to a band in semiconductor, mostly observed in doped semiconductors.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For example if a p-type material is considered, the low energy photon absorbed by p-type semiconductor material leads transition of electron from valence band to acceptor level where its trapped by acceptor atom. Thus hole is created in Valence band and acceptor atom is ionized.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Similarly a hole may be  trapped by an ionized acceptor atom. The result may be the electron decay from its acceptor level to recombine with hole. The energy may be released </a:t>
              </a:r>
              <a:r>
                <a:rPr lang="en-US" dirty="0" err="1" smtClean="0">
                  <a:latin typeface="Times New Roman" panose="02020603050405020304" pitchFamily="18" charset="0"/>
                  <a:cs typeface="Times New Roman" panose="02020603050405020304" pitchFamily="18" charset="0"/>
                </a:rPr>
                <a:t>radiatively</a:t>
              </a:r>
              <a:r>
                <a:rPr lang="en-US" dirty="0" smtClean="0">
                  <a:latin typeface="Times New Roman" panose="02020603050405020304" pitchFamily="18" charset="0"/>
                  <a:cs typeface="Times New Roman" panose="02020603050405020304" pitchFamily="18" charset="0"/>
                </a:rPr>
                <a:t> (photons) or non-</a:t>
              </a:r>
              <a:r>
                <a:rPr lang="en-US" dirty="0" err="1" smtClean="0">
                  <a:latin typeface="Times New Roman" panose="02020603050405020304" pitchFamily="18" charset="0"/>
                  <a:cs typeface="Times New Roman" panose="02020603050405020304" pitchFamily="18" charset="0"/>
                </a:rPr>
                <a:t>radiatively</a:t>
              </a:r>
              <a:r>
                <a:rPr lang="en-US" dirty="0" smtClean="0">
                  <a:latin typeface="Times New Roman" panose="02020603050405020304" pitchFamily="18" charset="0"/>
                  <a:cs typeface="Times New Roman" panose="02020603050405020304" pitchFamily="18" charset="0"/>
                </a:rPr>
                <a:t> (phonons)</a:t>
              </a:r>
            </a:p>
            <a:p>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In Hg doped </a:t>
              </a:r>
              <a:r>
                <a:rPr lang="en-US" dirty="0" err="1" smtClean="0">
                  <a:latin typeface="Times New Roman" panose="02020603050405020304" pitchFamily="18" charset="0"/>
                  <a:cs typeface="Times New Roman" panose="02020603050405020304" pitchFamily="18" charset="0"/>
                </a:rPr>
                <a:t>Ge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thw</a:t>
              </a:r>
              <a:r>
                <a:rPr lang="en-US" dirty="0" smtClean="0">
                  <a:latin typeface="Times New Roman" panose="02020603050405020304" pitchFamily="18" charset="0"/>
                  <a:cs typeface="Times New Roman" panose="02020603050405020304" pitchFamily="18" charset="0"/>
                </a:rPr>
                <a:t> wavelength of absorption and emission between valence and conduction band is 14 µm</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3"/>
            <a:srcRect l="4129" r="15515"/>
            <a:stretch/>
          </p:blipFill>
          <p:spPr>
            <a:xfrm>
              <a:off x="8428229" y="1444397"/>
              <a:ext cx="3307720" cy="3808666"/>
            </a:xfrm>
            <a:prstGeom prst="rect">
              <a:avLst/>
            </a:prstGeom>
          </p:spPr>
        </p:pic>
      </p:grpSp>
    </p:spTree>
    <p:extLst>
      <p:ext uri="{BB962C8B-B14F-4D97-AF65-F5344CB8AC3E}">
        <p14:creationId xmlns:p14="http://schemas.microsoft.com/office/powerpoint/2010/main" xmlns="" val="2992232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5621" y="192965"/>
            <a:ext cx="15906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9" name="Slide Number Placeholder 6"/>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6A7F5F-AA39-4131-B069-E5A2C62CF411}" type="slidenum">
              <a:rPr lang="en-US" sz="1200">
                <a:solidFill>
                  <a:srgbClr val="898989"/>
                </a:solidFill>
              </a:rPr>
              <a:pPr>
                <a:spcBef>
                  <a:spcPct val="0"/>
                </a:spcBef>
                <a:buFontTx/>
                <a:buNone/>
              </a:pPr>
              <a:t>5</a:t>
            </a:fld>
            <a:endParaRPr lang="en-US" sz="1200">
              <a:solidFill>
                <a:srgbClr val="898989"/>
              </a:solidFill>
            </a:endParaRPr>
          </a:p>
        </p:txBody>
      </p:sp>
      <p:grpSp>
        <p:nvGrpSpPr>
          <p:cNvPr id="7" name="Group 6"/>
          <p:cNvGrpSpPr/>
          <p:nvPr/>
        </p:nvGrpSpPr>
        <p:grpSpPr>
          <a:xfrm>
            <a:off x="628490" y="1350195"/>
            <a:ext cx="10935019" cy="4710949"/>
            <a:chOff x="628490" y="1350195"/>
            <a:chExt cx="10935019" cy="4710949"/>
          </a:xfrm>
        </p:grpSpPr>
        <p:sp>
          <p:nvSpPr>
            <p:cNvPr id="4" name="Rectangle 3"/>
            <p:cNvSpPr/>
            <p:nvPr/>
          </p:nvSpPr>
          <p:spPr>
            <a:xfrm>
              <a:off x="628490" y="1350195"/>
              <a:ext cx="10935019" cy="2554545"/>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3. Free </a:t>
              </a:r>
              <a:r>
                <a:rPr lang="en-US" sz="2000" dirty="0">
                  <a:latin typeface="Times New Roman" panose="02020603050405020304" pitchFamily="18" charset="0"/>
                  <a:cs typeface="Times New Roman" panose="02020603050405020304" pitchFamily="18" charset="0"/>
                </a:rPr>
                <a:t>carrier transition (Intra band transition</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An absorbed photon can impart its energy to an electron in a given band, causing it to move higher</a:t>
              </a:r>
            </a:p>
            <a:p>
              <a:pPr algn="just"/>
              <a:r>
                <a:rPr lang="en-US" sz="2000" dirty="0">
                  <a:latin typeface="Times New Roman" panose="02020603050405020304" pitchFamily="18" charset="0"/>
                  <a:cs typeface="Times New Roman" panose="02020603050405020304" pitchFamily="18" charset="0"/>
                </a:rPr>
                <a:t>l</a:t>
              </a:r>
              <a:r>
                <a:rPr lang="en-US" sz="2000" dirty="0" smtClean="0">
                  <a:latin typeface="Times New Roman" panose="02020603050405020304" pitchFamily="18" charset="0"/>
                  <a:cs typeface="Times New Roman" panose="02020603050405020304" pitchFamily="18" charset="0"/>
                </a:rPr>
                <a:t>evel in that band. If a lower level conduction band is considered, by absorbing photon energy the electron moves to next higher energy level in the same conduction band.</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Similarly due to thermalization, electron relaxes down to the bottom of the conduction band while releasing its energy in the form of phonons.</a:t>
              </a:r>
            </a:p>
            <a:p>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797505" y="3755826"/>
              <a:ext cx="9651077" cy="2305318"/>
            </a:xfrm>
            <a:prstGeom prst="rect">
              <a:avLst/>
            </a:prstGeom>
          </p:spPr>
        </p:pic>
      </p:grpSp>
    </p:spTree>
    <p:extLst>
      <p:ext uri="{BB962C8B-B14F-4D97-AF65-F5344CB8AC3E}">
        <p14:creationId xmlns:p14="http://schemas.microsoft.com/office/powerpoint/2010/main" xmlns="" val="1272986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4546" y="65576"/>
            <a:ext cx="15906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9" name="Slide Number Placeholder 6"/>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6A7F5F-AA39-4131-B069-E5A2C62CF411}" type="slidenum">
              <a:rPr lang="en-US" sz="1200">
                <a:solidFill>
                  <a:srgbClr val="898989"/>
                </a:solidFill>
              </a:rPr>
              <a:pPr>
                <a:spcBef>
                  <a:spcPct val="0"/>
                </a:spcBef>
                <a:buFontTx/>
                <a:buNone/>
              </a:pPr>
              <a:t>6</a:t>
            </a:fld>
            <a:endParaRPr lang="en-US" sz="1200">
              <a:solidFill>
                <a:srgbClr val="898989"/>
              </a:solidFill>
            </a:endParaRPr>
          </a:p>
        </p:txBody>
      </p:sp>
      <p:grpSp>
        <p:nvGrpSpPr>
          <p:cNvPr id="7" name="Group 6"/>
          <p:cNvGrpSpPr/>
          <p:nvPr/>
        </p:nvGrpSpPr>
        <p:grpSpPr>
          <a:xfrm>
            <a:off x="154546" y="979976"/>
            <a:ext cx="11819155" cy="5020464"/>
            <a:chOff x="154546" y="979976"/>
            <a:chExt cx="11819155" cy="5020464"/>
          </a:xfrm>
        </p:grpSpPr>
        <p:sp>
          <p:nvSpPr>
            <p:cNvPr id="4" name="Rectangle 3"/>
            <p:cNvSpPr/>
            <p:nvPr/>
          </p:nvSpPr>
          <p:spPr>
            <a:xfrm>
              <a:off x="154546" y="979976"/>
              <a:ext cx="9047861" cy="4708981"/>
            </a:xfrm>
            <a:prstGeom prst="rect">
              <a:avLst/>
            </a:prstGeom>
          </p:spPr>
          <p:txBody>
            <a:bodyPr wrap="none">
              <a:spAutoFit/>
            </a:bodyPr>
            <a:lstStyle/>
            <a:p>
              <a:r>
                <a:rPr lang="en-IN" sz="2000" dirty="0">
                  <a:latin typeface="Times New Roman" panose="02020603050405020304" pitchFamily="18" charset="0"/>
                  <a:ea typeface="Calibri" panose="020F0502020204030204" pitchFamily="34" charset="0"/>
                </a:rPr>
                <a:t>Optical absorption process </a:t>
              </a:r>
              <a:r>
                <a:rPr lang="en-IN" sz="2000" dirty="0" smtClean="0">
                  <a:latin typeface="Times New Roman" panose="02020603050405020304" pitchFamily="18" charset="0"/>
                  <a:ea typeface="Calibri" panose="020F0502020204030204" pitchFamily="34" charset="0"/>
                </a:rPr>
                <a:t>:</a:t>
              </a:r>
            </a:p>
            <a:p>
              <a:endParaRPr lang="en-IN" sz="2000" dirty="0">
                <a:latin typeface="Times New Roman" panose="02020603050405020304" pitchFamily="18" charset="0"/>
                <a:ea typeface="Calibri" panose="020F0502020204030204" pitchFamily="34" charset="0"/>
              </a:endParaRPr>
            </a:p>
            <a:p>
              <a:r>
                <a:rPr lang="en-IN" sz="2000" dirty="0" smtClean="0">
                  <a:latin typeface="Times New Roman" panose="02020603050405020304" pitchFamily="18" charset="0"/>
                  <a:ea typeface="Calibri" panose="020F0502020204030204" pitchFamily="34" charset="0"/>
                </a:rPr>
                <a:t>Absorption is the process in which the photons are absorbed by the semiconductor</a:t>
              </a:r>
            </a:p>
            <a:p>
              <a:r>
                <a:rPr lang="en-IN" sz="2000" dirty="0" smtClean="0">
                  <a:latin typeface="Times New Roman" panose="02020603050405020304" pitchFamily="18" charset="0"/>
                  <a:ea typeface="Calibri" panose="020F0502020204030204" pitchFamily="34" charset="0"/>
                </a:rPr>
                <a:t> materials causes transition of electron from valence band to conduction band.</a:t>
              </a:r>
            </a:p>
            <a:p>
              <a:endParaRPr lang="en-IN" sz="2000" dirty="0">
                <a:latin typeface="Times New Roman" panose="02020603050405020304" pitchFamily="18" charset="0"/>
              </a:endParaRPr>
            </a:p>
            <a:p>
              <a:r>
                <a:rPr lang="en-IN" sz="2000" dirty="0" smtClean="0">
                  <a:latin typeface="Times New Roman" panose="02020603050405020304" pitchFamily="18" charset="0"/>
                </a:rPr>
                <a:t>Consider direct band to band absorption</a:t>
              </a:r>
            </a:p>
            <a:p>
              <a:r>
                <a:rPr lang="en-IN" sz="2000" dirty="0" smtClean="0">
                  <a:latin typeface="Times New Roman" panose="02020603050405020304" pitchFamily="18" charset="0"/>
                </a:rPr>
                <a:t>The condition for absorption to happen, </a:t>
              </a:r>
              <a:r>
                <a:rPr lang="en-IN" sz="2000" dirty="0">
                  <a:latin typeface="Times New Roman" panose="02020603050405020304" pitchFamily="18" charset="0"/>
                </a:rPr>
                <a:t> </a:t>
              </a:r>
              <a:r>
                <a:rPr lang="en-IN" sz="2000" dirty="0" smtClean="0">
                  <a:latin typeface="Times New Roman" panose="02020603050405020304" pitchFamily="18" charset="0"/>
                </a:rPr>
                <a:t>the incident photon energy must be equal</a:t>
              </a:r>
            </a:p>
            <a:p>
              <a:r>
                <a:rPr lang="en-IN" sz="2000" dirty="0" smtClean="0">
                  <a:latin typeface="Times New Roman" panose="02020603050405020304" pitchFamily="18" charset="0"/>
                </a:rPr>
                <a:t>Or greater than the bandgap </a:t>
              </a:r>
              <a:r>
                <a:rPr lang="en-IN" sz="2000" dirty="0" err="1" smtClean="0">
                  <a:latin typeface="Times New Roman" panose="02020603050405020304" pitchFamily="18" charset="0"/>
                </a:rPr>
                <a:t>i.e</a:t>
              </a:r>
              <a:r>
                <a:rPr lang="en-IN" sz="2000" dirty="0" smtClean="0">
                  <a:latin typeface="Times New Roman" panose="02020603050405020304" pitchFamily="18" charset="0"/>
                </a:rPr>
                <a:t> </a:t>
              </a:r>
              <a:r>
                <a:rPr lang="en-IN" sz="2000" i="1" dirty="0" smtClean="0">
                  <a:latin typeface="Times New Roman" panose="02020603050405020304" pitchFamily="18" charset="0"/>
                </a:rPr>
                <a:t>h</a:t>
              </a:r>
              <a:r>
                <a:rPr lang="el-GR" sz="2000" i="1" dirty="0" smtClean="0">
                  <a:latin typeface="Times New Roman" panose="02020603050405020304" pitchFamily="18" charset="0"/>
                  <a:cs typeface="Times New Roman" panose="02020603050405020304" pitchFamily="18" charset="0"/>
                </a:rPr>
                <a:t>ν</a:t>
              </a:r>
              <a:r>
                <a:rPr lang="en-IN" sz="2000" i="1" dirty="0" smtClean="0">
                  <a:latin typeface="Times New Roman" panose="02020603050405020304" pitchFamily="18" charset="0"/>
                  <a:cs typeface="Times New Roman" panose="02020603050405020304" pitchFamily="18" charset="0"/>
                </a:rPr>
                <a:t> </a:t>
              </a:r>
              <a:r>
                <a:rPr lang="el-GR" sz="2000" dirty="0" smtClean="0">
                  <a:latin typeface="Times New Roman" panose="02020603050405020304" pitchFamily="18" charset="0"/>
                  <a:cs typeface="Times New Roman" panose="02020603050405020304" pitchFamily="18" charset="0"/>
                </a:rPr>
                <a:t>≥</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Eg</a:t>
              </a:r>
              <a:r>
                <a:rPr lang="en-IN" sz="2000" dirty="0" smtClean="0">
                  <a:latin typeface="Times New Roman" panose="02020603050405020304" pitchFamily="18" charset="0"/>
                  <a:cs typeface="Times New Roman" panose="02020603050405020304" pitchFamily="18" charset="0"/>
                </a:rPr>
                <a:t>, corresponding wavelength </a:t>
              </a:r>
              <a:r>
                <a:rPr lang="el-GR" sz="2000" dirty="0" smtClean="0">
                  <a:latin typeface="Times New Roman" panose="02020603050405020304" pitchFamily="18" charset="0"/>
                  <a:cs typeface="Times New Roman" panose="02020603050405020304" pitchFamily="18" charset="0"/>
                </a:rPr>
                <a:t>λ</a:t>
              </a:r>
              <a:r>
                <a:rPr lang="en-IN" sz="2000" dirty="0" smtClean="0">
                  <a:latin typeface="Times New Roman" panose="02020603050405020304" pitchFamily="18" charset="0"/>
                  <a:cs typeface="Times New Roman" panose="02020603050405020304" pitchFamily="18" charset="0"/>
                </a:rPr>
                <a:t> = </a:t>
              </a:r>
              <a:r>
                <a:rPr lang="en-IN" sz="2000" dirty="0" err="1" smtClean="0">
                  <a:latin typeface="Times New Roman" panose="02020603050405020304" pitchFamily="18" charset="0"/>
                  <a:cs typeface="Times New Roman" panose="02020603050405020304" pitchFamily="18" charset="0"/>
                </a:rPr>
                <a:t>hc</a:t>
              </a:r>
              <a:r>
                <a:rPr lang="en-IN" sz="2000" dirty="0" smtClean="0">
                  <a:latin typeface="Times New Roman" panose="02020603050405020304" pitchFamily="18" charset="0"/>
                  <a:cs typeface="Times New Roman" panose="02020603050405020304" pitchFamily="18" charset="0"/>
                </a:rPr>
                <a:t>/</a:t>
              </a:r>
              <a:r>
                <a:rPr lang="en-IN" sz="2000" dirty="0" err="1" smtClean="0">
                  <a:latin typeface="Times New Roman" panose="02020603050405020304" pitchFamily="18" charset="0"/>
                  <a:cs typeface="Times New Roman" panose="02020603050405020304" pitchFamily="18" charset="0"/>
                </a:rPr>
                <a:t>Eg</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The electron hole pairs are generated due to absorption of photon having energy grater</a:t>
              </a:r>
            </a:p>
            <a:p>
              <a:r>
                <a:rPr lang="en-IN" sz="2000" dirty="0" smtClean="0">
                  <a:latin typeface="Times New Roman" panose="02020603050405020304" pitchFamily="18" charset="0"/>
                  <a:cs typeface="Times New Roman" panose="02020603050405020304" pitchFamily="18" charset="0"/>
                </a:rPr>
                <a:t>Or equal to bandgap.</a:t>
              </a:r>
            </a:p>
            <a:p>
              <a:r>
                <a:rPr lang="en-IN" sz="2000" dirty="0" smtClean="0">
                  <a:latin typeface="Times New Roman" panose="02020603050405020304" pitchFamily="18" charset="0"/>
                  <a:cs typeface="Times New Roman" panose="02020603050405020304" pitchFamily="18" charset="0"/>
                </a:rPr>
                <a:t>This leads to the increase of concentration of mobile charge carriers and increase the</a:t>
              </a:r>
            </a:p>
            <a:p>
              <a:r>
                <a:rPr lang="en-IN" sz="2000" dirty="0" smtClean="0">
                  <a:latin typeface="Times New Roman" panose="02020603050405020304" pitchFamily="18" charset="0"/>
                  <a:cs typeface="Times New Roman" panose="02020603050405020304" pitchFamily="18" charset="0"/>
                </a:rPr>
                <a:t>Conductivity of the material.</a:t>
              </a:r>
            </a:p>
            <a:p>
              <a:r>
                <a:rPr lang="en-IN" sz="2000" dirty="0" smtClean="0">
                  <a:latin typeface="Times New Roman" panose="02020603050405020304" pitchFamily="18" charset="0"/>
                  <a:cs typeface="Times New Roman" panose="02020603050405020304" pitchFamily="18" charset="0"/>
                </a:rPr>
                <a:t>So the material behaves as a photoconductor with a conductivity </a:t>
              </a:r>
              <a:r>
                <a:rPr lang="en-IN" sz="2000" dirty="0" err="1" smtClean="0">
                  <a:latin typeface="Times New Roman" panose="02020603050405020304" pitchFamily="18" charset="0"/>
                  <a:cs typeface="Times New Roman" panose="02020603050405020304" pitchFamily="18" charset="0"/>
                </a:rPr>
                <a:t>proptaional</a:t>
              </a:r>
              <a:r>
                <a:rPr lang="en-IN" sz="2000" dirty="0" smtClean="0">
                  <a:latin typeface="Times New Roman" panose="02020603050405020304" pitchFamily="18" charset="0"/>
                  <a:cs typeface="Times New Roman" panose="02020603050405020304" pitchFamily="18" charset="0"/>
                </a:rPr>
                <a:t> to photon</a:t>
              </a:r>
            </a:p>
            <a:p>
              <a:r>
                <a:rPr lang="en-IN" sz="2000" dirty="0" smtClean="0">
                  <a:latin typeface="Times New Roman" panose="02020603050405020304" pitchFamily="18" charset="0"/>
                  <a:cs typeface="Times New Roman" panose="02020603050405020304" pitchFamily="18" charset="0"/>
                </a:rPr>
                <a:t>Flux, the effect is used to detect light.</a:t>
              </a:r>
              <a:endParaRPr lang="en-IN" sz="2000" dirty="0"/>
            </a:p>
          </p:txBody>
        </p:sp>
        <p:pic>
          <p:nvPicPr>
            <p:cNvPr id="5" name="Picture 4"/>
            <p:cNvPicPr>
              <a:picLocks noChangeAspect="1"/>
            </p:cNvPicPr>
            <p:nvPr/>
          </p:nvPicPr>
          <p:blipFill>
            <a:blip r:embed="rId3"/>
            <a:stretch>
              <a:fillRect/>
            </a:stretch>
          </p:blipFill>
          <p:spPr>
            <a:xfrm>
              <a:off x="9043385" y="1665868"/>
              <a:ext cx="2930316" cy="2648555"/>
            </a:xfrm>
            <a:prstGeom prst="rect">
              <a:avLst/>
            </a:prstGeom>
          </p:spPr>
        </p:pic>
        <p:pic>
          <p:nvPicPr>
            <p:cNvPr id="6" name="Picture 5"/>
            <p:cNvPicPr>
              <a:picLocks noChangeAspect="1"/>
            </p:cNvPicPr>
            <p:nvPr/>
          </p:nvPicPr>
          <p:blipFill rotWithShape="1">
            <a:blip r:embed="rId4"/>
            <a:srcRect l="8449" r="2950"/>
            <a:stretch/>
          </p:blipFill>
          <p:spPr>
            <a:xfrm>
              <a:off x="9234152" y="4314423"/>
              <a:ext cx="2717442" cy="1686017"/>
            </a:xfrm>
            <a:prstGeom prst="rect">
              <a:avLst/>
            </a:prstGeom>
          </p:spPr>
        </p:pic>
      </p:grpSp>
    </p:spTree>
    <p:extLst>
      <p:ext uri="{BB962C8B-B14F-4D97-AF65-F5344CB8AC3E}">
        <p14:creationId xmlns:p14="http://schemas.microsoft.com/office/powerpoint/2010/main" xmlns="" val="2875340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4105" y="228599"/>
            <a:ext cx="15906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9" name="Slide Number Placeholder 6"/>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6A7F5F-AA39-4131-B069-E5A2C62CF411}" type="slidenum">
              <a:rPr lang="en-US" sz="1200">
                <a:solidFill>
                  <a:srgbClr val="898989"/>
                </a:solidFill>
              </a:rPr>
              <a:pPr>
                <a:spcBef>
                  <a:spcPct val="0"/>
                </a:spcBef>
                <a:buFontTx/>
                <a:buNone/>
              </a:pPr>
              <a:t>7</a:t>
            </a:fld>
            <a:endParaRPr lang="en-US" sz="1200">
              <a:solidFill>
                <a:srgbClr val="898989"/>
              </a:solidFill>
            </a:endParaRPr>
          </a:p>
        </p:txBody>
      </p:sp>
      <p:sp>
        <p:nvSpPr>
          <p:cNvPr id="6" name="AutoShape 2" descr="https://bklein.ece.gatech.edu/wp-content/uploads/sites/457/2017/07/semiconductor_spon_em-300x23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8" name="Group 7"/>
          <p:cNvGrpSpPr/>
          <p:nvPr/>
        </p:nvGrpSpPr>
        <p:grpSpPr>
          <a:xfrm>
            <a:off x="104105" y="1142999"/>
            <a:ext cx="11990913" cy="5016758"/>
            <a:chOff x="104105" y="1142999"/>
            <a:chExt cx="11990913" cy="5016758"/>
          </a:xfrm>
        </p:grpSpPr>
        <p:sp>
          <p:nvSpPr>
            <p:cNvPr id="4" name="TextBox 3"/>
            <p:cNvSpPr txBox="1"/>
            <p:nvPr/>
          </p:nvSpPr>
          <p:spPr>
            <a:xfrm>
              <a:off x="104105" y="1142999"/>
              <a:ext cx="9294552" cy="5016758"/>
            </a:xfrm>
            <a:prstGeom prst="rect">
              <a:avLst/>
            </a:prstGeom>
            <a:noFill/>
          </p:spPr>
          <p:txBody>
            <a:bodyPr wrap="square" rtlCol="0">
              <a:spAutoFit/>
            </a:bodyPr>
            <a:lstStyle/>
            <a:p>
              <a:r>
                <a:rPr lang="en-IN" sz="2000" dirty="0" smtClean="0">
                  <a:solidFill>
                    <a:srgbClr val="FF0000"/>
                  </a:solidFill>
                  <a:latin typeface="Times New Roman" panose="02020603050405020304" pitchFamily="18" charset="0"/>
                  <a:cs typeface="Times New Roman" panose="02020603050405020304" pitchFamily="18" charset="0"/>
                </a:rPr>
                <a:t>Emission process:</a:t>
              </a:r>
            </a:p>
            <a:p>
              <a:r>
                <a:rPr lang="en-IN" sz="2000" dirty="0" smtClean="0">
                  <a:latin typeface="Times New Roman" panose="02020603050405020304" pitchFamily="18" charset="0"/>
                  <a:cs typeface="Times New Roman" panose="02020603050405020304" pitchFamily="18" charset="0"/>
                </a:rPr>
                <a:t>Generally the emission process are takes place in two types in optical devices</a:t>
              </a:r>
            </a:p>
            <a:p>
              <a:pPr marL="457200" indent="-457200">
                <a:buAutoNum type="arabicPeriod"/>
              </a:pPr>
              <a:r>
                <a:rPr lang="en-IN" sz="2000" dirty="0" smtClean="0">
                  <a:latin typeface="Times New Roman" panose="02020603050405020304" pitchFamily="18" charset="0"/>
                  <a:cs typeface="Times New Roman" panose="02020603050405020304" pitchFamily="18" charset="0"/>
                </a:rPr>
                <a:t>Spontaneous emission </a:t>
              </a:r>
            </a:p>
            <a:p>
              <a:pPr marL="457200" indent="-457200">
                <a:buAutoNum type="arabicPeriod"/>
              </a:pPr>
              <a:r>
                <a:rPr lang="en-IN" sz="2000" dirty="0" smtClean="0">
                  <a:latin typeface="Times New Roman" panose="02020603050405020304" pitchFamily="18" charset="0"/>
                  <a:cs typeface="Times New Roman" panose="02020603050405020304" pitchFamily="18" charset="0"/>
                </a:rPr>
                <a:t>Stimulated emission</a:t>
              </a:r>
            </a:p>
            <a:p>
              <a:endParaRPr lang="en-IN" sz="2000" dirty="0">
                <a:latin typeface="Times New Roman" panose="02020603050405020304" pitchFamily="18" charset="0"/>
                <a:cs typeface="Times New Roman" panose="02020603050405020304" pitchFamily="18" charset="0"/>
              </a:endParaRPr>
            </a:p>
            <a:p>
              <a:pPr algn="just"/>
              <a:r>
                <a:rPr lang="en-IN" sz="2000" dirty="0" smtClean="0">
                  <a:solidFill>
                    <a:srgbClr val="FF0000"/>
                  </a:solidFill>
                  <a:latin typeface="Times New Roman" panose="02020603050405020304" pitchFamily="18" charset="0"/>
                  <a:cs typeface="Times New Roman" panose="02020603050405020304" pitchFamily="18" charset="0"/>
                </a:rPr>
                <a:t>Spontaneous emission: </a:t>
              </a:r>
              <a:r>
                <a:rPr lang="en-US" sz="2000" dirty="0">
                  <a:latin typeface="Times New Roman" panose="02020603050405020304" pitchFamily="18" charset="0"/>
                  <a:cs typeface="Times New Roman" panose="02020603050405020304" pitchFamily="18" charset="0"/>
                </a:rPr>
                <a:t>spontaneous emission, this process requires a conduction band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energy </a:t>
              </a:r>
              <a:r>
                <a:rPr lang="en-US" sz="2000" dirty="0">
                  <a:latin typeface="Times New Roman" panose="02020603050405020304" pitchFamily="18" charset="0"/>
                  <a:cs typeface="Times New Roman" panose="02020603050405020304" pitchFamily="18" charset="0"/>
                </a:rPr>
                <a:t>state occupied by an electron and an empty valence band energy </a:t>
              </a:r>
              <a:r>
                <a:rPr lang="en-US" sz="2000" dirty="0" smtClean="0">
                  <a:latin typeface="Times New Roman" panose="02020603050405020304" pitchFamily="18" charset="0"/>
                  <a:cs typeface="Times New Roman" panose="02020603050405020304" pitchFamily="18" charset="0"/>
                </a:rPr>
                <a:t>state. The electron Itself transit from conduction band to valence band spontaneously by releasing a photon.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photon has a random direction </a:t>
              </a:r>
              <a:r>
                <a:rPr lang="en-US" sz="2000" dirty="0" smtClean="0">
                  <a:latin typeface="Times New Roman" panose="02020603050405020304" pitchFamily="18" charset="0"/>
                  <a:cs typeface="Times New Roman" panose="02020603050405020304" pitchFamily="18" charset="0"/>
                </a:rPr>
                <a:t>and phase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is the opposite of the common </a:t>
              </a:r>
              <a:r>
                <a:rPr lang="en-US" sz="2000" dirty="0" smtClean="0">
                  <a:latin typeface="Times New Roman" panose="02020603050405020304" pitchFamily="18" charset="0"/>
                  <a:cs typeface="Times New Roman" panose="02020603050405020304" pitchFamily="18" charset="0"/>
                </a:rPr>
                <a:t>situation </a:t>
              </a:r>
              <a:r>
                <a:rPr lang="en-US" sz="2000" dirty="0">
                  <a:latin typeface="Times New Roman" panose="02020603050405020304" pitchFamily="18" charset="0"/>
                  <a:cs typeface="Times New Roman" panose="02020603050405020304" pitchFamily="18" charset="0"/>
                </a:rPr>
                <a:t>in equilibrium, but at a finite temperature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there </a:t>
              </a:r>
              <a:r>
                <a:rPr lang="en-US" sz="2000" dirty="0">
                  <a:latin typeface="Times New Roman" panose="02020603050405020304" pitchFamily="18" charset="0"/>
                  <a:cs typeface="Times New Roman" panose="02020603050405020304" pitchFamily="18" charset="0"/>
                </a:rPr>
                <a:t>will be a small number of full </a:t>
              </a:r>
              <a:r>
                <a:rPr lang="en-US" sz="2000" dirty="0" smtClean="0">
                  <a:latin typeface="Times New Roman" panose="02020603050405020304" pitchFamily="18" charset="0"/>
                  <a:cs typeface="Times New Roman" panose="02020603050405020304" pitchFamily="18" charset="0"/>
                </a:rPr>
                <a:t>states </a:t>
              </a:r>
              <a:r>
                <a:rPr lang="en-US" sz="2000" dirty="0">
                  <a:latin typeface="Times New Roman" panose="02020603050405020304" pitchFamily="18" charset="0"/>
                  <a:cs typeface="Times New Roman" panose="02020603050405020304" pitchFamily="18" charset="0"/>
                </a:rPr>
                <a:t>in the conduction band and empty states in the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valence </a:t>
              </a:r>
              <a:r>
                <a:rPr lang="en-US" sz="2000" dirty="0">
                  <a:latin typeface="Times New Roman" panose="02020603050405020304" pitchFamily="18" charset="0"/>
                  <a:cs typeface="Times New Roman" panose="02020603050405020304" pitchFamily="18" charset="0"/>
                </a:rPr>
                <a:t>band.  Also, electrons and </a:t>
              </a:r>
              <a:r>
                <a:rPr lang="en-US" sz="2000" dirty="0" smtClean="0">
                  <a:latin typeface="Times New Roman" panose="02020603050405020304" pitchFamily="18" charset="0"/>
                  <a:cs typeface="Times New Roman" panose="02020603050405020304" pitchFamily="18" charset="0"/>
                </a:rPr>
                <a:t>holes </a:t>
              </a:r>
              <a:r>
                <a:rPr lang="en-US" sz="2000" dirty="0">
                  <a:latin typeface="Times New Roman" panose="02020603050405020304" pitchFamily="18" charset="0"/>
                  <a:cs typeface="Times New Roman" panose="02020603050405020304" pitchFamily="18" charset="0"/>
                </a:rPr>
                <a:t>can be created via optical absorption and other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pumping mechanisms.</a:t>
              </a:r>
              <a:endParaRPr lang="en-IN" sz="2000" dirty="0" smtClean="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9398657" y="2530263"/>
              <a:ext cx="2696361" cy="1958610"/>
            </a:xfrm>
            <a:prstGeom prst="rect">
              <a:avLst/>
            </a:prstGeom>
          </p:spPr>
        </p:pic>
      </p:grpSp>
    </p:spTree>
    <p:extLst>
      <p:ext uri="{BB962C8B-B14F-4D97-AF65-F5344CB8AC3E}">
        <p14:creationId xmlns:p14="http://schemas.microsoft.com/office/powerpoint/2010/main" xmlns="" val="2250954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9728" y="44449"/>
            <a:ext cx="15906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9" name="Slide Number Placeholder 6"/>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6A7F5F-AA39-4131-B069-E5A2C62CF411}" type="slidenum">
              <a:rPr lang="en-US" sz="1200">
                <a:solidFill>
                  <a:srgbClr val="898989"/>
                </a:solidFill>
              </a:rPr>
              <a:pPr>
                <a:spcBef>
                  <a:spcPct val="0"/>
                </a:spcBef>
                <a:buFontTx/>
                <a:buNone/>
              </a:pPr>
              <a:t>8</a:t>
            </a:fld>
            <a:endParaRPr lang="en-US" sz="1200">
              <a:solidFill>
                <a:srgbClr val="898989"/>
              </a:solidFill>
            </a:endParaRPr>
          </a:p>
        </p:txBody>
      </p:sp>
      <p:sp>
        <p:nvSpPr>
          <p:cNvPr id="2" name="TextBox 1"/>
          <p:cNvSpPr txBox="1"/>
          <p:nvPr/>
        </p:nvSpPr>
        <p:spPr>
          <a:xfrm>
            <a:off x="484908" y="1191491"/>
            <a:ext cx="6778777" cy="1938992"/>
          </a:xfrm>
          <a:prstGeom prst="rect">
            <a:avLst/>
          </a:prstGeom>
          <a:noFill/>
        </p:spPr>
        <p:txBody>
          <a:bodyPr wrap="square" rtlCol="0">
            <a:spAutoFit/>
          </a:bodyPr>
          <a:lstStyle/>
          <a:p>
            <a:r>
              <a:rPr lang="en-IN" sz="2000" dirty="0" smtClean="0">
                <a:solidFill>
                  <a:srgbClr val="FF0000"/>
                </a:solidFill>
                <a:latin typeface="Times New Roman" panose="02020603050405020304" pitchFamily="18" charset="0"/>
                <a:cs typeface="Times New Roman" panose="02020603050405020304" pitchFamily="18" charset="0"/>
              </a:rPr>
              <a:t>Stimulated emission:</a:t>
            </a:r>
          </a:p>
          <a:p>
            <a:pPr algn="just"/>
            <a:r>
              <a:rPr lang="en-US" sz="2000" dirty="0">
                <a:latin typeface="Times New Roman" panose="02020603050405020304" pitchFamily="18" charset="0"/>
                <a:cs typeface="Times New Roman" panose="02020603050405020304" pitchFamily="18" charset="0"/>
              </a:rPr>
              <a:t>An incident photon causes an upper level </a:t>
            </a:r>
            <a:r>
              <a:rPr lang="en-US" sz="2000" dirty="0" smtClean="0">
                <a:latin typeface="Times New Roman" panose="02020603050405020304" pitchFamily="18" charset="0"/>
                <a:cs typeface="Times New Roman" panose="02020603050405020304" pitchFamily="18" charset="0"/>
              </a:rPr>
              <a:t>atom to </a:t>
            </a:r>
            <a:r>
              <a:rPr lang="en-US" sz="2000" dirty="0">
                <a:latin typeface="Times New Roman" panose="02020603050405020304" pitchFamily="18" charset="0"/>
                <a:cs typeface="Times New Roman" panose="02020603050405020304" pitchFamily="18" charset="0"/>
              </a:rPr>
              <a:t>decay, emitting a “stimulated” </a:t>
            </a:r>
            <a:r>
              <a:rPr lang="en-US" sz="2000" dirty="0" smtClean="0">
                <a:latin typeface="Times New Roman" panose="02020603050405020304" pitchFamily="18" charset="0"/>
                <a:cs typeface="Times New Roman" panose="02020603050405020304" pitchFamily="18" charset="0"/>
              </a:rPr>
              <a:t>photon whose </a:t>
            </a:r>
            <a:r>
              <a:rPr lang="en-US" sz="2000" dirty="0">
                <a:latin typeface="Times New Roman" panose="02020603050405020304" pitchFamily="18" charset="0"/>
                <a:cs typeface="Times New Roman" panose="02020603050405020304" pitchFamily="18" charset="0"/>
              </a:rPr>
              <a:t>properties are identical to those of </a:t>
            </a:r>
            <a:r>
              <a:rPr lang="en-US" sz="2000" dirty="0" smtClean="0">
                <a:latin typeface="Times New Roman" panose="02020603050405020304" pitchFamily="18" charset="0"/>
                <a:cs typeface="Times New Roman" panose="02020603050405020304" pitchFamily="18" charset="0"/>
              </a:rPr>
              <a:t>the incident </a:t>
            </a:r>
            <a:r>
              <a:rPr lang="en-US" sz="2000" dirty="0">
                <a:latin typeface="Times New Roman" panose="02020603050405020304" pitchFamily="18" charset="0"/>
                <a:cs typeface="Times New Roman" panose="02020603050405020304" pitchFamily="18" charset="0"/>
              </a:rPr>
              <a:t>photon.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term “stimulated</a:t>
            </a:r>
            <a:r>
              <a:rPr lang="en-US" sz="2000" dirty="0" smtClean="0">
                <a:latin typeface="Times New Roman" panose="02020603050405020304" pitchFamily="18" charset="0"/>
                <a:cs typeface="Times New Roman" panose="02020603050405020304" pitchFamily="18" charset="0"/>
              </a:rPr>
              <a:t>” underlines </a:t>
            </a:r>
            <a:r>
              <a:rPr lang="en-US" sz="2000" dirty="0">
                <a:latin typeface="Times New Roman" panose="02020603050405020304" pitchFamily="18" charset="0"/>
                <a:cs typeface="Times New Roman" panose="02020603050405020304" pitchFamily="18" charset="0"/>
              </a:rPr>
              <a:t>the fact that this kind of </a:t>
            </a:r>
            <a:r>
              <a:rPr lang="en-US" sz="2000" dirty="0" smtClean="0">
                <a:latin typeface="Times New Roman" panose="02020603050405020304" pitchFamily="18" charset="0"/>
                <a:cs typeface="Times New Roman" panose="02020603050405020304" pitchFamily="18" charset="0"/>
              </a:rPr>
              <a:t>radiation only </a:t>
            </a:r>
            <a:r>
              <a:rPr lang="en-US" sz="2000" dirty="0">
                <a:latin typeface="Times New Roman" panose="02020603050405020304" pitchFamily="18" charset="0"/>
                <a:cs typeface="Times New Roman" panose="02020603050405020304" pitchFamily="18" charset="0"/>
              </a:rPr>
              <a:t>occurs if an incident photon is present</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3"/>
          <a:srcRect l="18129"/>
          <a:stretch/>
        </p:blipFill>
        <p:spPr>
          <a:xfrm>
            <a:off x="6903076" y="3130483"/>
            <a:ext cx="4817507" cy="2240924"/>
          </a:xfrm>
          <a:prstGeom prst="rect">
            <a:avLst/>
          </a:prstGeom>
        </p:spPr>
      </p:pic>
    </p:spTree>
    <p:extLst>
      <p:ext uri="{BB962C8B-B14F-4D97-AF65-F5344CB8AC3E}">
        <p14:creationId xmlns:p14="http://schemas.microsoft.com/office/powerpoint/2010/main" xmlns="" val="3629255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9728" y="44449"/>
            <a:ext cx="15906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9" name="Slide Number Placeholder 6"/>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6A7F5F-AA39-4131-B069-E5A2C62CF411}" type="slidenum">
              <a:rPr lang="en-US" sz="1200">
                <a:solidFill>
                  <a:srgbClr val="898989"/>
                </a:solidFill>
              </a:rPr>
              <a:pPr>
                <a:spcBef>
                  <a:spcPct val="0"/>
                </a:spcBef>
                <a:buFontTx/>
                <a:buNone/>
              </a:pPr>
              <a:t>9</a:t>
            </a:fld>
            <a:endParaRPr lang="en-US" sz="1200">
              <a:solidFill>
                <a:srgbClr val="898989"/>
              </a:solidFill>
            </a:endParaRPr>
          </a:p>
        </p:txBody>
      </p:sp>
      <p:grpSp>
        <p:nvGrpSpPr>
          <p:cNvPr id="6" name="Group 5"/>
          <p:cNvGrpSpPr/>
          <p:nvPr/>
        </p:nvGrpSpPr>
        <p:grpSpPr>
          <a:xfrm>
            <a:off x="0" y="321972"/>
            <a:ext cx="11824173" cy="6141753"/>
            <a:chOff x="0" y="321972"/>
            <a:chExt cx="11824173" cy="6141753"/>
          </a:xfrm>
        </p:grpSpPr>
        <p:pic>
          <p:nvPicPr>
            <p:cNvPr id="3" name="Picture 2"/>
            <p:cNvPicPr>
              <a:picLocks noChangeAspect="1"/>
            </p:cNvPicPr>
            <p:nvPr/>
          </p:nvPicPr>
          <p:blipFill>
            <a:blip r:embed="rId3"/>
            <a:stretch>
              <a:fillRect/>
            </a:stretch>
          </p:blipFill>
          <p:spPr>
            <a:xfrm>
              <a:off x="0" y="1003300"/>
              <a:ext cx="7800975" cy="5353050"/>
            </a:xfrm>
            <a:prstGeom prst="rect">
              <a:avLst/>
            </a:prstGeom>
          </p:spPr>
        </p:pic>
        <p:pic>
          <p:nvPicPr>
            <p:cNvPr id="4" name="Picture 3"/>
            <p:cNvPicPr>
              <a:picLocks noChangeAspect="1"/>
            </p:cNvPicPr>
            <p:nvPr/>
          </p:nvPicPr>
          <p:blipFill>
            <a:blip r:embed="rId4"/>
            <a:stretch>
              <a:fillRect/>
            </a:stretch>
          </p:blipFill>
          <p:spPr>
            <a:xfrm>
              <a:off x="7800975" y="1307557"/>
              <a:ext cx="4023198" cy="5156168"/>
            </a:xfrm>
            <a:prstGeom prst="rect">
              <a:avLst/>
            </a:prstGeom>
          </p:spPr>
        </p:pic>
        <p:sp>
          <p:nvSpPr>
            <p:cNvPr id="5" name="TextBox 4"/>
            <p:cNvSpPr txBox="1"/>
            <p:nvPr/>
          </p:nvSpPr>
          <p:spPr>
            <a:xfrm>
              <a:off x="3709115" y="321972"/>
              <a:ext cx="5269776" cy="369332"/>
            </a:xfrm>
            <a:prstGeom prst="rect">
              <a:avLst/>
            </a:prstGeom>
            <a:noFill/>
          </p:spPr>
          <p:txBody>
            <a:bodyPr wrap="none" rtlCol="0">
              <a:spAutoFit/>
            </a:bodyPr>
            <a:lstStyle/>
            <a:p>
              <a:r>
                <a:rPr lang="en-IN" b="1" dirty="0" smtClean="0">
                  <a:solidFill>
                    <a:srgbClr val="FF0000"/>
                  </a:solidFill>
                  <a:latin typeface="Times New Roman" panose="02020603050405020304" pitchFamily="18" charset="0"/>
                  <a:cs typeface="Times New Roman" panose="02020603050405020304" pitchFamily="18" charset="0"/>
                </a:rPr>
                <a:t>Over all picture of Absorption and emission process</a:t>
              </a:r>
              <a:endParaRPr lang="en-IN" b="1" dirty="0">
                <a:solidFill>
                  <a:srgbClr val="FF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4018089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7" ma:contentTypeDescription="Create a new document." ma:contentTypeScope="" ma:versionID="b7df9f81ce5664d8a147af2ed417116e">
  <xsd:schema xmlns:xsd="http://www.w3.org/2001/XMLSchema" xmlns:xs="http://www.w3.org/2001/XMLSchema" xmlns:p="http://schemas.microsoft.com/office/2006/metadata/properties" xmlns:ns2="55175d81-bfcc-4e20-b7a7-7b462a4db073" targetNamespace="http://schemas.microsoft.com/office/2006/metadata/properties" ma:root="true" ma:fieldsID="007b36324e81b2c6fed2d0b4d0499ef5"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3B9CA2-62D5-422D-A9DC-377E0FA7E08F}"/>
</file>

<file path=customXml/itemProps2.xml><?xml version="1.0" encoding="utf-8"?>
<ds:datastoreItem xmlns:ds="http://schemas.openxmlformats.org/officeDocument/2006/customXml" ds:itemID="{FCDF6A84-2E56-4B3A-89B3-1D073416A506}"/>
</file>

<file path=customXml/itemProps3.xml><?xml version="1.0" encoding="utf-8"?>
<ds:datastoreItem xmlns:ds="http://schemas.openxmlformats.org/officeDocument/2006/customXml" ds:itemID="{5F9FC89F-7F5E-4F02-B02C-65E923AF0DD9}"/>
</file>

<file path=docProps/app.xml><?xml version="1.0" encoding="utf-8"?>
<Properties xmlns="http://schemas.openxmlformats.org/officeDocument/2006/extended-properties" xmlns:vt="http://schemas.openxmlformats.org/officeDocument/2006/docPropsVTypes">
  <TotalTime>1423</TotalTime>
  <Words>728</Words>
  <Application>Microsoft Office PowerPoint</Application>
  <PresentationFormat>Custom</PresentationFormat>
  <Paragraphs>81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1_Office Theme</vt:lpstr>
      <vt:lpstr>Slide 1</vt:lpstr>
      <vt:lpstr>Slide 2</vt:lpstr>
      <vt:lpstr>Slide 3</vt:lpstr>
      <vt:lpstr>Slide 4</vt:lpstr>
      <vt:lpstr>Slide 5</vt:lpstr>
      <vt:lpstr>Slide 6</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vattikondala</dc:creator>
  <cp:lastModifiedBy>HP</cp:lastModifiedBy>
  <cp:revision>75</cp:revision>
  <dcterms:created xsi:type="dcterms:W3CDTF">2020-08-27T03:47:03Z</dcterms:created>
  <dcterms:modified xsi:type="dcterms:W3CDTF">2020-12-03T05:27:03Z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0x0101007D2C0064C073E9479F6BB9E9A7DD97D0</vt:lpwstr>
  </property>
</Properties>
</file>