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71" r:id="rId10"/>
    <p:sldId id="265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46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599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3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8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556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37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93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1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98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00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75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838A-4FF0-44A1-9DAC-06AA7A76E37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02-12-2020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F84-95B4-469E-9A97-427AAAD68EB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2394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752600" y="1066800"/>
            <a:ext cx="86106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DEPARTMENT OF PHYSICS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SRM INSTITUTE OF SCIENCE AND TECHNOLOGY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18PYB103J –</a:t>
            </a:r>
            <a:r>
              <a:rPr lang="en-US" sz="1800" b="1" dirty="0" err="1">
                <a:solidFill>
                  <a:srgbClr val="7030A0"/>
                </a:solidFill>
                <a:latin typeface="Arial" panose="020B0604020202020204" pitchFamily="34" charset="0"/>
              </a:rPr>
              <a:t>Semiconduuctor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 Physics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298" y="3533080"/>
            <a:ext cx="768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Recombination and emission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13676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444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908" y="1191491"/>
            <a:ext cx="6778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Stimulated emission: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incident photon causes an upper level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decay, emitting a “stimulated”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photon whose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are identical to those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incident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“stimulated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underlines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this kind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if an incident photon is present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129"/>
          <a:stretch/>
        </p:blipFill>
        <p:spPr>
          <a:xfrm>
            <a:off x="6903076" y="3130483"/>
            <a:ext cx="4817507" cy="22409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92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444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647" y="2446986"/>
            <a:ext cx="2636466" cy="1524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323" y="958849"/>
            <a:ext cx="78117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Stimulated emission: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photon of energy (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impinges on the electron which is presented in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Exited state (E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stimulated back to the ground state by releasing the energy</a:t>
            </a: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phase with the incident radiation this process is called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stimulated emission.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N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number of atoms undergoing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stimulated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number of atoms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 V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energy density of incident radiation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I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21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proportionality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constant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4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444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53" y="313760"/>
            <a:ext cx="7276563" cy="6253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88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34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4437" y="1603197"/>
            <a:ext cx="97631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semiconductor is illuminated with light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electron in the valence band making an upward transition to conduction band. </a:t>
            </a:r>
            <a:endParaRPr lang="en-IN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electron-hole pair </a:t>
            </a: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generated, the reverse process of electron-hole annihilation is called recombination.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Recombination process may be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radiative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non- </a:t>
            </a:r>
            <a:r>
              <a:rPr lang="en-US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radiative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If electron annihilated with hole energy is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to </a:t>
            </a:r>
            <a:r>
              <a:rPr lang="en-IN" sz="2000" dirty="0">
                <a:latin typeface="Times New Roman" panose="02020603050405020304" pitchFamily="18" charset="0"/>
              </a:rPr>
              <a:t>E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radiative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recombination, in this process a photon of energy E=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released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electron annihilated with hole energy is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released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to </a:t>
            </a:r>
            <a:r>
              <a:rPr lang="en-IN" sz="2000" dirty="0">
                <a:latin typeface="Times New Roman" panose="02020603050405020304" pitchFamily="18" charset="0"/>
              </a:rPr>
              <a:t>E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	  	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radiative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recombination, in this process phonons are released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7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" y="0"/>
            <a:ext cx="1795692" cy="103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5" y="1384549"/>
            <a:ext cx="10573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Recombination electron – hole pairs observed in different optical process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Luminescence: Process where electron hole pairs created and recombined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radiatively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Photoluminescence: electron- hole pairs are generated due to absorption of light and recombination occurs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radiatively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Cathodluminescence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electron – hole pairs are generated by the electron bombardment,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recombination occurs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Electroluminescence: process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recombination following injection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-junction or similar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18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0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5337" y="1085455"/>
            <a:ext cx="9172911" cy="5090248"/>
            <a:chOff x="795337" y="1085455"/>
            <a:chExt cx="9172911" cy="5090248"/>
          </a:xfrm>
        </p:grpSpPr>
        <p:grpSp>
          <p:nvGrpSpPr>
            <p:cNvPr id="4" name="Group 3"/>
            <p:cNvGrpSpPr/>
            <p:nvPr/>
          </p:nvGrpSpPr>
          <p:grpSpPr>
            <a:xfrm>
              <a:off x="795337" y="1085455"/>
              <a:ext cx="9172911" cy="5078313"/>
              <a:chOff x="795337" y="1085455"/>
              <a:chExt cx="9172911" cy="507831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95337" y="1085455"/>
                <a:ext cx="9172911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semiconductor is </a:t>
                </a:r>
                <a:r>
                  <a:rPr lang="en-IN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equilibrium without any incident photon (or) injection of electron the carrier density can be calculated from an equilibrium Fermi level using Fermi Dirac statistics</a:t>
                </a: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when light is  illuminated non equilibrium carrier concentration is created and above relation is not valid, hence Fermi Dirac distribution for electrons and holes in non equilibrium condition are </a:t>
                </a: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carrier concentration is calculated as </a:t>
                </a: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6" name="Picture 2" descr="https://ecee.colorado.edu/~bart/book/book/chapter2/gif/eq2_5_1.g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2754" y="1815840"/>
                <a:ext cx="2080375" cy="637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2148" y="3363509"/>
                <a:ext cx="4242290" cy="1168535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0629" y="5156528"/>
              <a:ext cx="3362325" cy="101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922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1" y="192965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5847" y="1476709"/>
            <a:ext cx="11642920" cy="4715848"/>
            <a:chOff x="399246" y="1543284"/>
            <a:chExt cx="11642920" cy="4715848"/>
          </a:xfrm>
        </p:grpSpPr>
        <p:sp>
          <p:nvSpPr>
            <p:cNvPr id="2" name="TextBox 1"/>
            <p:cNvSpPr txBox="1"/>
            <p:nvPr/>
          </p:nvSpPr>
          <p:spPr>
            <a:xfrm>
              <a:off x="399246" y="1543284"/>
              <a:ext cx="10860665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excess carriers generated in semiconductor at non equilibrium condition must eventually recombine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Generation rate (G) = recombination rate (R) 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generation recombination process involves transition of charge carriers across the energy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bandgap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is different for direct &amp; indirect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bandgap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semiconductor materials.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probability of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radiative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recombination is very high and direct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bandgap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semiconductors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due to momentum &amp; energy conservation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Recombintaion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rate of charge carriers is depends upon the lifetime charge carriers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general both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radiative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noradiative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recombinations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are considered, the total life time is given as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3613" y="3193961"/>
              <a:ext cx="2438553" cy="16356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2203" y="5416994"/>
              <a:ext cx="4265374" cy="842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729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65576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45" y="1155182"/>
            <a:ext cx="9515839" cy="4524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53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" y="22859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AutoShape 2" descr="https://bklein.ece.gatech.edu/wp-content/uploads/sites/457/2017/07/semiconductor_spon_em-300x23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04105" y="1142999"/>
            <a:ext cx="11990913" cy="5016758"/>
            <a:chOff x="104105" y="1142999"/>
            <a:chExt cx="11990913" cy="5016758"/>
          </a:xfrm>
        </p:grpSpPr>
        <p:sp>
          <p:nvSpPr>
            <p:cNvPr id="4" name="TextBox 3"/>
            <p:cNvSpPr txBox="1"/>
            <p:nvPr/>
          </p:nvSpPr>
          <p:spPr>
            <a:xfrm>
              <a:off x="104105" y="1142999"/>
              <a:ext cx="9294552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Emission process:</a:t>
              </a:r>
            </a:p>
            <a:p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Generally the emission process are takes place in two types in optical devices</a:t>
              </a:r>
            </a:p>
            <a:p>
              <a:pPr marL="457200" indent="-457200">
                <a:buAutoNum type="arabicPeriod"/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Spontaneous emission </a:t>
              </a:r>
            </a:p>
            <a:p>
              <a:pPr marL="457200" indent="-457200">
                <a:buAutoNum type="arabicPeriod"/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Stimulated emission</a:t>
              </a:r>
            </a:p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I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Spontaneous emission: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spontaneous emission, this process requires a conduction band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occupied by an electron and an empty valence band energy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state. The electron Itself transit from conduction band to valence band spontaneously by releasing a photon.</a:t>
              </a:r>
            </a:p>
            <a:p>
              <a:pPr algn="just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photon has a random direction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phase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opposite of the common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situation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equilibrium, but at a finite temperature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will be a small number of full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states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the conduction band and empty states in the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valence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band.  Also, electrons and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be created via optical absorption and other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pumping mechanisms.</a:t>
              </a:r>
              <a:endPara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657" y="2530263"/>
              <a:ext cx="2696361" cy="1958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250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444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202" r="26784" b="34086"/>
          <a:stretch/>
        </p:blipFill>
        <p:spPr>
          <a:xfrm>
            <a:off x="8915817" y="1978410"/>
            <a:ext cx="2897737" cy="126212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2581" y="751225"/>
            <a:ext cx="6781215" cy="5940088"/>
            <a:chOff x="695460" y="751225"/>
            <a:chExt cx="6781215" cy="5940088"/>
          </a:xfrm>
        </p:grpSpPr>
        <p:sp>
          <p:nvSpPr>
            <p:cNvPr id="7" name="TextBox 6"/>
            <p:cNvSpPr txBox="1"/>
            <p:nvPr/>
          </p:nvSpPr>
          <p:spPr>
            <a:xfrm>
              <a:off x="695460" y="751225"/>
              <a:ext cx="6781215" cy="594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Absorption: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 us consider two energy levels in semiconductor 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corresponds to ground state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corresponds to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exited state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room temperature most of the electrons are in ground state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photons of energy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greater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 equal to </a:t>
              </a:r>
              <a:r>
                <a:rPr lang="en-IN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bandgap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incident on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Semiconductor electron hole pairs are generated, this process is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 absorption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QN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=&gt;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B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Q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number of atoms undergoing absorption process/</a:t>
              </a:r>
              <a:r>
                <a:rPr lang="en-IN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Vt</a:t>
              </a:r>
              <a:endPara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 number of atoms in 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/ V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Q  energy density of incident radiation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12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 proportionality constant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30772" t="46170" r="19223" b="28946"/>
            <a:stretch/>
          </p:blipFill>
          <p:spPr>
            <a:xfrm>
              <a:off x="2382592" y="4483350"/>
              <a:ext cx="334850" cy="21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589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" y="44449"/>
            <a:ext cx="1590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7F5F-AA39-4131-B069-E5A2C62CF411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205" y="3134667"/>
            <a:ext cx="2970961" cy="13012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36581" y="1023014"/>
            <a:ext cx="8608447" cy="5170646"/>
            <a:chOff x="536581" y="1023014"/>
            <a:chExt cx="8608447" cy="5170646"/>
          </a:xfrm>
        </p:grpSpPr>
        <p:sp>
          <p:nvSpPr>
            <p:cNvPr id="2" name="TextBox 1"/>
            <p:cNvSpPr txBox="1"/>
            <p:nvPr/>
          </p:nvSpPr>
          <p:spPr>
            <a:xfrm>
              <a:off x="536581" y="1023014"/>
              <a:ext cx="8608447" cy="5170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Spontaneous emission: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electron hole pairs are generated due to the absorption of incident radiation.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a short time without any external stimulus the electron come back from 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Unstable exited to state (E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to ground state (E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by emitting a photon of energy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I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l-G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ν</a:t>
              </a:r>
              <a:r>
                <a:rPr lang="en-I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 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process is called spontaneous emission</a:t>
              </a:r>
            </a:p>
            <a:p>
              <a:pPr>
                <a:lnSpc>
                  <a:spcPct val="150000"/>
                </a:lnSpc>
              </a:pP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=&gt;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A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number of atoms undergoing spontaneous emission process/</a:t>
              </a:r>
              <a:r>
                <a:rPr lang="en-IN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</a:t>
              </a:r>
              <a:endPara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number of atoms in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E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/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V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A</a:t>
              </a:r>
              <a:r>
                <a:rPr lang="en-IN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21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proportionality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constant</a:t>
              </a:r>
              <a:endParaRPr lang="en-IN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30772" t="46170" r="19223" b="28946"/>
            <a:stretch/>
          </p:blipFill>
          <p:spPr>
            <a:xfrm>
              <a:off x="1532978" y="4435902"/>
              <a:ext cx="334850" cy="21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560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8424C0-0443-4483-ADEA-06920DDDF769}"/>
</file>

<file path=customXml/itemProps2.xml><?xml version="1.0" encoding="utf-8"?>
<ds:datastoreItem xmlns:ds="http://schemas.openxmlformats.org/officeDocument/2006/customXml" ds:itemID="{2A838D7E-61C9-4FDF-B0D9-4E77A2AE3E50}"/>
</file>

<file path=customXml/itemProps3.xml><?xml version="1.0" encoding="utf-8"?>
<ds:datastoreItem xmlns:ds="http://schemas.openxmlformats.org/officeDocument/2006/customXml" ds:itemID="{801EC6C8-BFC1-4B18-9AC9-9866A8641A0B}"/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629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vattikondala</dc:creator>
  <cp:lastModifiedBy>HP</cp:lastModifiedBy>
  <cp:revision>97</cp:revision>
  <dcterms:created xsi:type="dcterms:W3CDTF">2020-08-27T03:47:03Z</dcterms:created>
  <dcterms:modified xsi:type="dcterms:W3CDTF">2020-12-02T06:20:59Z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