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3" r:id="rId2"/>
    <p:sldId id="256" r:id="rId3"/>
    <p:sldId id="257" r:id="rId4"/>
    <p:sldId id="258" r:id="rId5"/>
    <p:sldId id="272" r:id="rId6"/>
    <p:sldId id="274" r:id="rId7"/>
    <p:sldId id="260" r:id="rId8"/>
    <p:sldId id="261" r:id="rId9"/>
    <p:sldId id="262" r:id="rId10"/>
    <p:sldId id="276" r:id="rId11"/>
    <p:sldId id="275" r:id="rId12"/>
    <p:sldId id="263" r:id="rId13"/>
    <p:sldId id="264" r:id="rId14"/>
    <p:sldId id="265"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148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2536C-1BE5-4CD4-AAF1-CF45E41E93E8}" type="datetimeFigureOut">
              <a:rPr lang="en-US" smtClean="0"/>
              <a:pPr/>
              <a:t>12/4/2020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9CBAF-FCC0-48FC-9208-7DB5D56B6F3F}" type="slidenum">
              <a:rPr lang="en-US" smtClean="0"/>
              <a:pPr/>
              <a:t>‹#›</a:t>
            </a:fld>
            <a:endParaRPr lang="en-US"/>
          </a:p>
        </p:txBody>
      </p:sp>
    </p:spTree>
    <p:extLst>
      <p:ext uri="{BB962C8B-B14F-4D97-AF65-F5344CB8AC3E}">
        <p14:creationId xmlns:p14="http://schemas.microsoft.com/office/powerpoint/2010/main" xmlns="" val="1330606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4E6A40-FDEB-4B3E-A9B1-F1A40385F04D}" type="slidenum">
              <a:rPr lang="en-US" smtClean="0"/>
              <a:pPr/>
              <a:t>1</a:t>
            </a:fld>
            <a:endParaRPr lang="en-US"/>
          </a:p>
        </p:txBody>
      </p:sp>
    </p:spTree>
    <p:extLst>
      <p:ext uri="{BB962C8B-B14F-4D97-AF65-F5344CB8AC3E}">
        <p14:creationId xmlns:p14="http://schemas.microsoft.com/office/powerpoint/2010/main" xmlns="" val="202147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2D32B5-4A78-482F-857D-2F4A7C5B592E}"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314259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2D32B5-4A78-482F-857D-2F4A7C5B592E}"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18327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2D32B5-4A78-482F-857D-2F4A7C5B592E}"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249605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2D32B5-4A78-482F-857D-2F4A7C5B592E}"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138982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2D32B5-4A78-482F-857D-2F4A7C5B592E}"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260190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2D32B5-4A78-482F-857D-2F4A7C5B592E}"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253051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2D32B5-4A78-482F-857D-2F4A7C5B592E}" type="datetimeFigureOut">
              <a:rPr lang="en-US" smtClean="0"/>
              <a:pPr/>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398267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2D32B5-4A78-482F-857D-2F4A7C5B592E}" type="datetimeFigureOut">
              <a:rPr lang="en-US" smtClean="0"/>
              <a:pPr/>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350064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D32B5-4A78-482F-857D-2F4A7C5B592E}" type="datetimeFigureOut">
              <a:rPr lang="en-US" smtClean="0"/>
              <a:pPr/>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330672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2D32B5-4A78-482F-857D-2F4A7C5B592E}"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53414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2D32B5-4A78-482F-857D-2F4A7C5B592E}"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224796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D32B5-4A78-482F-857D-2F4A7C5B592E}" type="datetimeFigureOut">
              <a:rPr lang="en-US" smtClean="0"/>
              <a:pPr/>
              <a:t>12/4/2020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A9C03-68A4-4CC5-B829-782EFD0D24B5}" type="slidenum">
              <a:rPr lang="en-US" smtClean="0"/>
              <a:pPr/>
              <a:t>‹#›</a:t>
            </a:fld>
            <a:endParaRPr lang="en-US"/>
          </a:p>
        </p:txBody>
      </p:sp>
    </p:spTree>
    <p:extLst>
      <p:ext uri="{BB962C8B-B14F-4D97-AF65-F5344CB8AC3E}">
        <p14:creationId xmlns:p14="http://schemas.microsoft.com/office/powerpoint/2010/main" xmlns="" val="2405717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404812" y="3575672"/>
            <a:ext cx="8334375" cy="828432"/>
          </a:xfrm>
          <a:prstGeom prst="rect">
            <a:avLst/>
          </a:prstGeom>
          <a:solidFill>
            <a:srgbClr val="FF0000"/>
          </a:solidFill>
          <a:ln w="38100">
            <a:solidFill>
              <a:schemeClr val="accent1">
                <a:lumMod val="75000"/>
              </a:schemeClr>
            </a:solidFill>
          </a:ln>
          <a:effectLst/>
        </p:spPr>
        <p:txBody>
          <a:bodyPr lIns="90488" tIns="44450" rIns="90488" bIns="44450">
            <a:spAutoFit/>
          </a:bodyPr>
          <a:lstStyle/>
          <a:p>
            <a:pPr algn="ctr"/>
            <a:r>
              <a:rPr lang="en-US" sz="4800" b="1" i="1" dirty="0" smtClean="0">
                <a:solidFill>
                  <a:schemeClr val="bg1"/>
                </a:solidFill>
                <a:effectLst>
                  <a:outerShdw blurRad="38100" dist="38100" dir="2700000" algn="tl">
                    <a:srgbClr val="000000"/>
                  </a:outerShdw>
                </a:effectLst>
                <a:latin typeface="Cambria Math" panose="02040503050406030204" pitchFamily="18" charset="0"/>
                <a:ea typeface="Cambria Math" panose="02040503050406030204" pitchFamily="18" charset="0"/>
              </a:rPr>
              <a:t>Solar Cell</a:t>
            </a:r>
            <a:endParaRPr lang="en-US" sz="4800" b="1" i="1" dirty="0">
              <a:solidFill>
                <a:schemeClr val="bg1"/>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1590675" cy="99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0F0D45F2-F159-4654-BF31-03E95E875D27}" type="slidenum">
              <a:rPr lang="en-US" smtClean="0"/>
              <a:pPr/>
              <a:t>1</a:t>
            </a:fld>
            <a:endParaRPr lang="en-US" dirty="0"/>
          </a:p>
        </p:txBody>
      </p:sp>
      <p:sp>
        <p:nvSpPr>
          <p:cNvPr id="9" name="TextBox 5"/>
          <p:cNvSpPr txBox="1">
            <a:spLocks noChangeArrowheads="1"/>
          </p:cNvSpPr>
          <p:nvPr/>
        </p:nvSpPr>
        <p:spPr bwMode="auto">
          <a:xfrm>
            <a:off x="0" y="1480828"/>
            <a:ext cx="914400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dirty="0" smtClean="0">
                <a:solidFill>
                  <a:srgbClr val="000099"/>
                </a:solidFill>
                <a:latin typeface="Times New Roman" panose="02020603050405020304" pitchFamily="18" charset="0"/>
                <a:cs typeface="Times New Roman" panose="02020603050405020304" pitchFamily="18" charset="0"/>
              </a:rPr>
              <a:t>DEPARTMENT </a:t>
            </a:r>
            <a:r>
              <a:rPr lang="en-US" b="1" dirty="0">
                <a:solidFill>
                  <a:srgbClr val="000099"/>
                </a:solidFill>
                <a:latin typeface="Times New Roman" panose="02020603050405020304" pitchFamily="18" charset="0"/>
                <a:cs typeface="Times New Roman" panose="02020603050405020304" pitchFamily="18" charset="0"/>
              </a:rPr>
              <a:t>OF PHYSICS </a:t>
            </a:r>
          </a:p>
          <a:p>
            <a:pPr algn="ctr" eaLnBrk="1" hangingPunct="1"/>
            <a:r>
              <a:rPr lang="en-US" b="1" dirty="0" smtClean="0">
                <a:solidFill>
                  <a:srgbClr val="000099"/>
                </a:solidFill>
                <a:latin typeface="Times New Roman" panose="02020603050405020304" pitchFamily="18" charset="0"/>
                <a:cs typeface="Times New Roman" panose="02020603050405020304" pitchFamily="18" charset="0"/>
              </a:rPr>
              <a:t>SRM INSTITUTE OF SCIENCE AND TECHNOLOGY</a:t>
            </a:r>
          </a:p>
          <a:p>
            <a:pPr algn="ctr" eaLnBrk="1" hangingPunct="1"/>
            <a:endParaRPr lang="en-US" sz="1600" b="1" dirty="0">
              <a:solidFill>
                <a:srgbClr val="000099"/>
              </a:solidFill>
              <a:latin typeface="Times New Roman" panose="02020603050405020304" pitchFamily="18" charset="0"/>
              <a:cs typeface="Times New Roman" panose="02020603050405020304" pitchFamily="18" charset="0"/>
            </a:endParaRPr>
          </a:p>
          <a:p>
            <a:pPr algn="ctr" eaLnBrk="1" hangingPunct="1"/>
            <a:r>
              <a:rPr lang="en-US" b="1" dirty="0" smtClean="0">
                <a:latin typeface="Times New Roman" panose="02020603050405020304" pitchFamily="18" charset="0"/>
                <a:cs typeface="Times New Roman" panose="02020603050405020304" pitchFamily="18" charset="0"/>
              </a:rPr>
              <a:t>18PYB103J </a:t>
            </a:r>
            <a:r>
              <a:rPr lang="en-US" b="1" dirty="0" smtClean="0">
                <a:latin typeface="Times New Roman" panose="02020603050405020304" pitchFamily="18" charset="0"/>
                <a:cs typeface="Times New Roman" panose="02020603050405020304" pitchFamily="18" charset="0"/>
              </a:rPr>
              <a:t>– Physics: Semiconductor Physics</a:t>
            </a:r>
          </a:p>
          <a:p>
            <a:pPr algn="ctr" eaLnBrk="1" hangingPunct="1"/>
            <a:r>
              <a:rPr lang="en-US" b="1" dirty="0" smtClean="0">
                <a:latin typeface="Times New Roman" panose="02020603050405020304" pitchFamily="18" charset="0"/>
                <a:cs typeface="Times New Roman" panose="02020603050405020304" pitchFamily="18" charset="0"/>
              </a:rPr>
              <a:t>Module-III, Lecture-14</a:t>
            </a:r>
            <a:endParaRPr lang="en-US" b="1" dirty="0">
              <a:latin typeface="Times New Roman" panose="02020603050405020304" pitchFamily="18" charset="0"/>
              <a:cs typeface="Times New Roman" panose="02020603050405020304" pitchFamily="18" charset="0"/>
            </a:endParaRPr>
          </a:p>
          <a:p>
            <a:pPr eaLnBrk="1" hangingPunct="1"/>
            <a:endParaRPr lang="en-US" sz="1200" b="1" dirty="0" smtClean="0">
              <a:latin typeface="Times New Roman" panose="02020603050405020304" pitchFamily="18" charset="0"/>
              <a:cs typeface="Times New Roman" panose="02020603050405020304" pitchFamily="18" charset="0"/>
            </a:endParaRPr>
          </a:p>
          <a:p>
            <a:pPr eaLnBrk="1" hangingPunct="1"/>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563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434051" y="882855"/>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
        <p:nvSpPr>
          <p:cNvPr id="9" name="Rectangle 8"/>
          <p:cNvSpPr/>
          <p:nvPr/>
        </p:nvSpPr>
        <p:spPr>
          <a:xfrm>
            <a:off x="286445" y="959926"/>
            <a:ext cx="8611895" cy="5509200"/>
          </a:xfrm>
          <a:prstGeom prst="rect">
            <a:avLst/>
          </a:prstGeom>
        </p:spPr>
        <p:txBody>
          <a:bodyPr wrap="square">
            <a:spAutoFit/>
          </a:bodyPr>
          <a:lstStyle/>
          <a:p>
            <a:pPr marL="342900" indent="-342900">
              <a:buClr>
                <a:schemeClr val="accent1">
                  <a:lumMod val="50000"/>
                </a:schemeClr>
              </a:buClr>
              <a:buFont typeface="Wingdings" panose="05000000000000000000" pitchFamily="2" charset="2"/>
              <a:buChar char="Ø"/>
            </a:pPr>
            <a:r>
              <a:rPr lang="en-US" sz="2400" b="1" dirty="0" smtClean="0">
                <a:solidFill>
                  <a:srgbClr val="002060"/>
                </a:solidFill>
              </a:rPr>
              <a:t>Open-Circuit Voltage V</a:t>
            </a:r>
            <a:r>
              <a:rPr lang="en-US" sz="2400" b="1" baseline="-25000" dirty="0" smtClean="0">
                <a:solidFill>
                  <a:srgbClr val="002060"/>
                </a:solidFill>
              </a:rPr>
              <a:t>OC</a:t>
            </a:r>
          </a:p>
          <a:p>
            <a:pPr marL="342900" indent="-342900">
              <a:buClr>
                <a:schemeClr val="accent1">
                  <a:lumMod val="50000"/>
                </a:schemeClr>
              </a:buClr>
              <a:buFont typeface="Wingdings" panose="05000000000000000000" pitchFamily="2" charset="2"/>
              <a:buChar char="Ø"/>
            </a:pPr>
            <a:endParaRPr lang="en-US" sz="1200" b="1" dirty="0" smtClean="0">
              <a:solidFill>
                <a:srgbClr val="002060"/>
              </a:solidFill>
            </a:endParaRPr>
          </a:p>
          <a:p>
            <a:pPr algn="just">
              <a:buClr>
                <a:schemeClr val="accent1">
                  <a:lumMod val="50000"/>
                </a:schemeClr>
              </a:buClr>
            </a:pPr>
            <a:r>
              <a:rPr lang="en-US" sz="2400" dirty="0" smtClean="0"/>
              <a:t>	</a:t>
            </a:r>
            <a:r>
              <a:rPr lang="en-US" sz="2400" dirty="0">
                <a:latin typeface="Times New Roman" panose="02020603050405020304" pitchFamily="18" charset="0"/>
                <a:cs typeface="Times New Roman" panose="02020603050405020304" pitchFamily="18" charset="0"/>
              </a:rPr>
              <a:t>The open-circuit voltage, V</a:t>
            </a:r>
            <a:r>
              <a:rPr lang="en-US" sz="2400" baseline="-25000" dirty="0">
                <a:latin typeface="Times New Roman" panose="02020603050405020304" pitchFamily="18" charset="0"/>
                <a:cs typeface="Times New Roman" panose="02020603050405020304" pitchFamily="18" charset="0"/>
              </a:rPr>
              <a:t>OC</a:t>
            </a:r>
            <a:r>
              <a:rPr lang="en-US" sz="2400" dirty="0">
                <a:latin typeface="Times New Roman" panose="02020603050405020304" pitchFamily="18" charset="0"/>
                <a:cs typeface="Times New Roman" panose="02020603050405020304" pitchFamily="18" charset="0"/>
              </a:rPr>
              <a:t>, is the maximum voltage available from a solar cell, and this occurs at zero current. The open-circuit voltage corresponds to the amount of forward bias on the solar cell due to the bias of the solar cell junction with the light-generated current</a:t>
            </a:r>
            <a:r>
              <a:rPr lang="en-US" sz="2400" dirty="0" smtClean="0">
                <a:latin typeface="Times New Roman" panose="02020603050405020304" pitchFamily="18" charset="0"/>
                <a:cs typeface="Times New Roman" panose="02020603050405020304" pitchFamily="18" charset="0"/>
              </a:rPr>
              <a:t>.</a:t>
            </a:r>
          </a:p>
          <a:p>
            <a:pPr>
              <a:buClr>
                <a:schemeClr val="accent1">
                  <a:lumMod val="50000"/>
                </a:schemeClr>
              </a:buClr>
            </a:pPr>
            <a:endParaRPr lang="en-US" sz="2400" dirty="0"/>
          </a:p>
          <a:p>
            <a:pPr>
              <a:buClr>
                <a:schemeClr val="accent1">
                  <a:lumMod val="50000"/>
                </a:schemeClr>
              </a:buClr>
            </a:pPr>
            <a:endParaRPr lang="en-US" sz="1200" dirty="0" smtClean="0"/>
          </a:p>
          <a:p>
            <a:pPr marL="342900" indent="-342900">
              <a:buClr>
                <a:schemeClr val="accent1">
                  <a:lumMod val="50000"/>
                </a:schemeClr>
              </a:buClr>
              <a:buFont typeface="Wingdings" panose="05000000000000000000" pitchFamily="2" charset="2"/>
              <a:buChar char="Ø"/>
            </a:pPr>
            <a:r>
              <a:rPr lang="en-US" sz="2400" b="1" dirty="0" smtClean="0">
                <a:solidFill>
                  <a:srgbClr val="002060"/>
                </a:solidFill>
              </a:rPr>
              <a:t>Fill Factor  FF</a:t>
            </a:r>
          </a:p>
          <a:p>
            <a:pPr algn="just">
              <a:buClr>
                <a:schemeClr val="accent1">
                  <a:lumMod val="50000"/>
                </a:schemeClr>
              </a:buClr>
            </a:pPr>
            <a:r>
              <a:rPr lang="en-US" sz="2400" dirty="0" smtClean="0">
                <a:latin typeface="Times New Roman" panose="02020603050405020304" pitchFamily="18" charset="0"/>
                <a:cs typeface="Times New Roman" panose="02020603050405020304" pitchFamily="18" charset="0"/>
              </a:rPr>
              <a:t>	Fill </a:t>
            </a:r>
            <a:r>
              <a:rPr lang="en-US" sz="2400" dirty="0">
                <a:latin typeface="Times New Roman" panose="02020603050405020304" pitchFamily="18" charset="0"/>
                <a:cs typeface="Times New Roman" panose="02020603050405020304" pitchFamily="18" charset="0"/>
              </a:rPr>
              <a:t>Factor  </a:t>
            </a:r>
            <a:r>
              <a:rPr lang="en-US" sz="2400" dirty="0" smtClean="0">
                <a:latin typeface="Times New Roman" panose="02020603050405020304" pitchFamily="18" charset="0"/>
                <a:cs typeface="Times New Roman" panose="02020603050405020304" pitchFamily="18" charset="0"/>
              </a:rPr>
              <a:t>FF,  is a measure of the realizable power from a solar cell. Typically, the fill factor is between 0.7 and 0.8</a:t>
            </a:r>
            <a:r>
              <a:rPr lang="en-US" sz="2400" dirty="0">
                <a:latin typeface="Times New Roman" panose="02020603050405020304" pitchFamily="18" charset="0"/>
                <a:cs typeface="Times New Roman" panose="02020603050405020304" pitchFamily="18" charset="0"/>
              </a:rPr>
              <a:t>. The FF is defined as the ratio of the maximum power from the solar cell to the product of </a:t>
            </a:r>
            <a:r>
              <a:rPr lang="en-US" sz="2400" dirty="0" err="1">
                <a:latin typeface="Times New Roman" panose="02020603050405020304" pitchFamily="18" charset="0"/>
                <a:cs typeface="Times New Roman" panose="02020603050405020304" pitchFamily="18" charset="0"/>
              </a:rPr>
              <a:t>V</a:t>
            </a:r>
            <a:r>
              <a:rPr lang="en-US" sz="2400" baseline="-25000" dirty="0" err="1">
                <a:latin typeface="Times New Roman" panose="02020603050405020304" pitchFamily="18" charset="0"/>
                <a:cs typeface="Times New Roman" panose="02020603050405020304" pitchFamily="18" charset="0"/>
              </a:rPr>
              <a:t>oc</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I</a:t>
            </a:r>
            <a:r>
              <a:rPr lang="en-US" sz="2400" baseline="-25000" dirty="0" err="1">
                <a:latin typeface="Times New Roman" panose="02020603050405020304" pitchFamily="18" charset="0"/>
                <a:cs typeface="Times New Roman" panose="02020603050405020304" pitchFamily="18" charset="0"/>
              </a:rPr>
              <a:t>sc</a:t>
            </a:r>
            <a:r>
              <a:rPr lang="en-US" sz="2400" dirty="0">
                <a:latin typeface="Times New Roman" panose="02020603050405020304" pitchFamily="18" charset="0"/>
                <a:cs typeface="Times New Roman" panose="02020603050405020304" pitchFamily="18" charset="0"/>
              </a:rPr>
              <a:t> so </a:t>
            </a:r>
            <a:r>
              <a:rPr lang="en-US" sz="2400" dirty="0" smtClean="0">
                <a:latin typeface="Times New Roman" panose="02020603050405020304" pitchFamily="18" charset="0"/>
                <a:cs typeface="Times New Roman" panose="02020603050405020304" pitchFamily="18" charset="0"/>
              </a:rPr>
              <a:t>that</a:t>
            </a:r>
          </a:p>
          <a:p>
            <a:pPr marL="342900" indent="-342900">
              <a:buClr>
                <a:schemeClr val="accent1">
                  <a:lumMod val="50000"/>
                </a:schemeClr>
              </a:buClr>
              <a:buFont typeface="Wingdings" panose="05000000000000000000" pitchFamily="2" charset="2"/>
              <a:buChar char="Ø"/>
            </a:pPr>
            <a:endParaRPr lang="en-US" sz="2400" b="1" baseline="-25000" dirty="0">
              <a:solidFill>
                <a:srgbClr val="002060"/>
              </a:solidFill>
            </a:endParaRPr>
          </a:p>
          <a:p>
            <a:pPr>
              <a:buClr>
                <a:schemeClr val="accent1">
                  <a:lumMod val="50000"/>
                </a:schemeClr>
              </a:buClr>
            </a:pPr>
            <a:endParaRPr lang="en-US" sz="2400" dirty="0"/>
          </a:p>
        </p:txBody>
      </p:sp>
      <mc:AlternateContent xmlns:mc="http://schemas.openxmlformats.org/markup-compatibility/2006">
        <mc:Choice xmlns:a14="http://schemas.microsoft.com/office/drawing/2010/main" xmlns="" Requires="a14">
          <p:sp>
            <p:nvSpPr>
              <p:cNvPr id="10" name="TextBox 9"/>
              <p:cNvSpPr txBox="1"/>
              <p:nvPr/>
            </p:nvSpPr>
            <p:spPr>
              <a:xfrm>
                <a:off x="0" y="3323577"/>
                <a:ext cx="9144000" cy="572529"/>
              </a:xfrm>
              <a:prstGeom prst="rect">
                <a:avLst/>
              </a:prstGeom>
              <a:noFill/>
            </p:spPr>
            <p:txBody>
              <a:bodyPr wrap="square" lIns="0" tIns="0" rIns="0" bIns="0" rtlCol="0">
                <a:spAutoFit/>
              </a:bodyPr>
              <a:lstStyle/>
              <a:p>
                <a:pPr algn="ctr"/>
                <a14:m>
                  <m:oMath xmlns:m="http://schemas.openxmlformats.org/officeDocument/2006/math">
                    <m:sSub>
                      <m:sSubPr>
                        <m:ctrlPr>
                          <a:rPr lang="en-US" sz="2400" i="1" smtClean="0">
                            <a:latin typeface="Cambria Math" panose="02040503050406030204" pitchFamily="18" charset="0"/>
                          </a:rPr>
                        </m:ctrlPr>
                      </m:sSubPr>
                      <m:e>
                        <m:r>
                          <a:rPr lang="en-US" sz="2400">
                            <a:latin typeface="Cambria Math" panose="02040503050406030204" pitchFamily="18" charset="0"/>
                          </a:rPr>
                          <m:t>   </m:t>
                        </m:r>
                        <m:r>
                          <a:rPr lang="en-US" sz="2400" b="0" i="0">
                            <a:latin typeface="Cambria Math" panose="02040503050406030204" pitchFamily="18" charset="0"/>
                          </a:rPr>
                          <m:t>                            </m:t>
                        </m:r>
                        <m:r>
                          <a:rPr lang="en-US" sz="2400">
                            <a:latin typeface="Cambria Math" panose="02040503050406030204" pitchFamily="18" charset="0"/>
                          </a:rPr>
                          <m:t>                   </m:t>
                        </m:r>
                        <m:r>
                          <m:rPr>
                            <m:sty m:val="p"/>
                          </m:rPr>
                          <a:rPr lang="en-US" sz="2400">
                            <a:latin typeface="Cambria Math" panose="02040503050406030204" pitchFamily="18" charset="0"/>
                          </a:rPr>
                          <m:t>V</m:t>
                        </m:r>
                      </m:e>
                      <m:sub>
                        <m:r>
                          <m:rPr>
                            <m:sty m:val="p"/>
                          </m:rPr>
                          <a:rPr lang="en-US" sz="2400">
                            <a:latin typeface="Cambria Math" panose="02040503050406030204" pitchFamily="18" charset="0"/>
                          </a:rPr>
                          <m:t>OC</m:t>
                        </m:r>
                      </m:sub>
                    </m:sSub>
                    <m:r>
                      <a:rPr lang="en-US" sz="240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𝑘𝑇</m:t>
                        </m:r>
                      </m:num>
                      <m:den>
                        <m:r>
                          <a:rPr lang="en-US" sz="2400" b="0" i="1" smtClean="0">
                            <a:latin typeface="Cambria Math" panose="02040503050406030204" pitchFamily="18" charset="0"/>
                          </a:rPr>
                          <m:t>𝑞</m:t>
                        </m:r>
                      </m:den>
                    </m:f>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r>
                          <a:rPr lang="en-US" sz="2400">
                            <a:latin typeface="Cambria Math" panose="02040503050406030204" pitchFamily="18" charset="0"/>
                          </a:rPr>
                          <m:t>(1+</m:t>
                        </m:r>
                        <m:box>
                          <m:boxPr>
                            <m:ctrlPr>
                              <a:rPr lang="en-US" sz="2400" i="1">
                                <a:latin typeface="Cambria Math" panose="02040503050406030204" pitchFamily="18" charset="0"/>
                              </a:rPr>
                            </m:ctrlPr>
                          </m:boxPr>
                          <m:e>
                            <m:argPr>
                              <m:argSz m:val="-1"/>
                            </m:argP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m:rPr>
                                        <m:sty m:val="p"/>
                                      </m:rPr>
                                      <a:rPr lang="en-US" sz="2400">
                                        <a:latin typeface="Cambria Math" panose="02040503050406030204" pitchFamily="18" charset="0"/>
                                      </a:rPr>
                                      <m:t>I</m:t>
                                    </m:r>
                                  </m:e>
                                  <m:sub>
                                    <m:r>
                                      <m:rPr>
                                        <m:sty m:val="p"/>
                                      </m:rPr>
                                      <a:rPr lang="en-US" sz="2400">
                                        <a:latin typeface="Cambria Math" panose="02040503050406030204" pitchFamily="18" charset="0"/>
                                      </a:rPr>
                                      <m:t>L</m:t>
                                    </m:r>
                                  </m:sub>
                                </m:sSub>
                              </m:num>
                              <m:den>
                                <m:sSub>
                                  <m:sSubPr>
                                    <m:ctrlPr>
                                      <a:rPr lang="en-US" sz="2400" i="1">
                                        <a:latin typeface="Cambria Math" panose="02040503050406030204" pitchFamily="18" charset="0"/>
                                      </a:rPr>
                                    </m:ctrlPr>
                                  </m:sSubPr>
                                  <m:e>
                                    <m:r>
                                      <m:rPr>
                                        <m:sty m:val="p"/>
                                      </m:rPr>
                                      <a:rPr lang="en-US" sz="2400">
                                        <a:latin typeface="Cambria Math" panose="02040503050406030204" pitchFamily="18" charset="0"/>
                                      </a:rPr>
                                      <m:t>I</m:t>
                                    </m:r>
                                  </m:e>
                                  <m:sub>
                                    <m:r>
                                      <m:rPr>
                                        <m:sty m:val="p"/>
                                      </m:rPr>
                                      <a:rPr lang="en-US" sz="2400">
                                        <a:latin typeface="Cambria Math" panose="02040503050406030204" pitchFamily="18" charset="0"/>
                                      </a:rPr>
                                      <m:t>S</m:t>
                                    </m:r>
                                  </m:sub>
                                </m:sSub>
                              </m:den>
                            </m:f>
                          </m:e>
                        </m:box>
                        <m:r>
                          <a:rPr lang="en-US" sz="2400">
                            <a:latin typeface="Cambria Math" panose="02040503050406030204" pitchFamily="18" charset="0"/>
                          </a:rPr>
                          <m:t>)</m:t>
                        </m:r>
                      </m:e>
                    </m:func>
                    <m:r>
                      <a:rPr lang="en-US" sz="2400" b="0" i="0" smtClean="0">
                        <a:latin typeface="Cambria Math" panose="02040503050406030204" pitchFamily="18" charset="0"/>
                      </a:rPr>
                      <m:t>                                    (9)</m:t>
                    </m:r>
                  </m:oMath>
                </a14:m>
                <a:r>
                  <a:rPr lang="en-US" sz="2400" dirty="0" smtClean="0"/>
                  <a:t/>
                </a:r>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0" y="3323577"/>
                <a:ext cx="9144000" cy="57252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Rectangle 2"/>
              <p:cNvSpPr/>
              <p:nvPr/>
            </p:nvSpPr>
            <p:spPr>
              <a:xfrm>
                <a:off x="0" y="5741960"/>
                <a:ext cx="9143999" cy="662554"/>
              </a:xfrm>
              <a:prstGeom prst="rect">
                <a:avLst/>
              </a:prstGeom>
            </p:spPr>
            <p:txBody>
              <a:bodyPr wrap="square">
                <a:spAutoFit/>
              </a:bodyPr>
              <a:lstStyle/>
              <a:p>
                <a:pPr algn="ctr"/>
                <a14:m>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𝐹𝐹</m:t>
                    </m:r>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en-US" sz="2400" i="1">
                                <a:latin typeface="Cambria Math" panose="02040503050406030204" pitchFamily="18" charset="0"/>
                                <a:ea typeface="Cambria Math" panose="02040503050406030204" pitchFamily="18" charset="0"/>
                              </a:rPr>
                              <m:t>𝑠𝑐</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𝑜𝑐</m:t>
                            </m:r>
                          </m:sub>
                        </m:sSub>
                      </m:den>
                    </m:f>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en-US" sz="2400" b="0" i="1" smtClean="0">
                                <a:latin typeface="Cambria Math" panose="02040503050406030204" pitchFamily="18" charset="0"/>
                                <a:ea typeface="Cambria Math" panose="02040503050406030204" pitchFamily="18" charset="0"/>
                              </a:rPr>
                              <m:t>𝑚</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b="0" i="1" smtClean="0">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en-US" sz="2400" i="1">
                                <a:latin typeface="Cambria Math" panose="02040503050406030204" pitchFamily="18" charset="0"/>
                                <a:ea typeface="Cambria Math" panose="02040503050406030204" pitchFamily="18" charset="0"/>
                              </a:rPr>
                              <m:t>𝑠𝑐</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𝑜𝑐</m:t>
                            </m:r>
                          </m:sub>
                        </m:sSub>
                      </m:den>
                    </m:f>
                    <m:r>
                      <a:rPr lang="en-US" sz="2400" b="0" i="0" smtClean="0">
                        <a:latin typeface="Cambria Math" panose="02040503050406030204" pitchFamily="18" charset="0"/>
                        <a:ea typeface="Cambria Math" panose="02040503050406030204" pitchFamily="18" charset="0"/>
                      </a:rPr>
                      <m:t>                                     </m:t>
                    </m:r>
                    <m:r>
                      <a:rPr lang="en-US" sz="2400">
                        <a:latin typeface="Cambria Math" panose="02040503050406030204" pitchFamily="18" charset="0"/>
                      </a:rPr>
                      <m:t>(</m:t>
                    </m:r>
                    <m:r>
                      <a:rPr lang="en-US" sz="2400" b="0" i="0" smtClean="0">
                        <a:latin typeface="Cambria Math" panose="02040503050406030204" pitchFamily="18" charset="0"/>
                      </a:rPr>
                      <m:t>10</m:t>
                    </m:r>
                    <m:r>
                      <a:rPr lang="en-US" sz="2400">
                        <a:latin typeface="Cambria Math" panose="02040503050406030204" pitchFamily="18" charset="0"/>
                      </a:rPr>
                      <m:t>)</m:t>
                    </m:r>
                  </m:oMath>
                </a14:m>
                <a:r>
                  <a:rPr lang="en-US" sz="2400" dirty="0"/>
                  <a:t/>
                </a:r>
              </a:p>
            </p:txBody>
          </p:sp>
        </mc:Choice>
        <mc:Fallback>
          <p:sp>
            <p:nvSpPr>
              <p:cNvPr id="3" name="Rectangle 2"/>
              <p:cNvSpPr>
                <a:spLocks noRot="1" noChangeAspect="1" noMove="1" noResize="1" noEditPoints="1" noAdjustHandles="1" noChangeArrowheads="1" noChangeShapeType="1" noTextEdit="1"/>
              </p:cNvSpPr>
              <p:nvPr/>
            </p:nvSpPr>
            <p:spPr>
              <a:xfrm>
                <a:off x="0" y="5741960"/>
                <a:ext cx="9143999" cy="66255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876957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434051" y="882855"/>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
        <p:nvSpPr>
          <p:cNvPr id="10" name="Rectangle 9"/>
          <p:cNvSpPr/>
          <p:nvPr/>
        </p:nvSpPr>
        <p:spPr>
          <a:xfrm>
            <a:off x="434051" y="1350919"/>
            <a:ext cx="8013913" cy="4154984"/>
          </a:xfrm>
          <a:prstGeom prst="rect">
            <a:avLst/>
          </a:prstGeom>
        </p:spPr>
        <p:txBody>
          <a:bodyPr wrap="square">
            <a:spAutoFit/>
          </a:bodyPr>
          <a:lstStyle/>
          <a:p>
            <a:pPr marL="342900" indent="-342900">
              <a:buFont typeface="Wingdings" panose="05000000000000000000" pitchFamily="2" charset="2"/>
              <a:buChar char="Ø"/>
            </a:pPr>
            <a:r>
              <a:rPr lang="en-US" sz="2400" b="1" dirty="0" smtClean="0">
                <a:solidFill>
                  <a:srgbClr val="002060"/>
                </a:solidFill>
              </a:rPr>
              <a:t>Conversion </a:t>
            </a:r>
            <a:r>
              <a:rPr lang="en-US" sz="2400" b="1" dirty="0">
                <a:solidFill>
                  <a:srgbClr val="002060"/>
                </a:solidFill>
              </a:rPr>
              <a:t>E</a:t>
            </a:r>
            <a:r>
              <a:rPr lang="en-US" sz="2400" b="1" dirty="0" smtClean="0">
                <a:solidFill>
                  <a:srgbClr val="002060"/>
                </a:solidFill>
              </a:rPr>
              <a:t>fficiency </a:t>
            </a:r>
            <a:r>
              <a:rPr lang="en-US" sz="2400" b="1" dirty="0" smtClean="0">
                <a:solidFill>
                  <a:srgbClr val="002060"/>
                </a:solidFill>
                <a:sym typeface="Symbol" panose="05050102010706020507" pitchFamily="18" charset="2"/>
              </a:rPr>
              <a:t></a:t>
            </a:r>
            <a:endParaRPr lang="en-US" sz="2400" b="1" dirty="0">
              <a:solidFill>
                <a:srgbClr val="002060"/>
              </a:solidFill>
            </a:endParaRPr>
          </a:p>
          <a:p>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i="1" dirty="0" smtClean="0">
                <a:solidFill>
                  <a:srgbClr val="002060"/>
                </a:solidFill>
                <a:latin typeface="Times New Roman" panose="02020603050405020304" pitchFamily="18" charset="0"/>
                <a:cs typeface="Times New Roman" panose="02020603050405020304" pitchFamily="18" charset="0"/>
              </a:rPr>
              <a:t>conversion efficiency</a:t>
            </a:r>
            <a:r>
              <a:rPr lang="en-US" sz="2400" i="1" dirty="0" smtClean="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002060"/>
                </a:solidFill>
                <a:sym typeface="Symbol" panose="05050102010706020507" pitchFamily="18" charset="2"/>
              </a:rPr>
              <a:t></a:t>
            </a:r>
            <a:r>
              <a:rPr lang="en-US" sz="2400" b="1" dirty="0">
                <a:solidFill>
                  <a:srgbClr val="002060"/>
                </a:solidFill>
                <a:sym typeface="Symbol" panose="05050102010706020507" pitchFamily="18" charset="2"/>
              </a:rPr>
              <a:t> </a:t>
            </a:r>
            <a:r>
              <a:rPr lang="en-US" sz="2400" dirty="0" smtClean="0">
                <a:latin typeface="Times New Roman" panose="02020603050405020304" pitchFamily="18" charset="0"/>
                <a:cs typeface="Times New Roman" panose="02020603050405020304" pitchFamily="18" charset="0"/>
              </a:rPr>
              <a:t>of a solar cell is defined as the ratio of output electrical power to incident optical power. For the maximum power output, we can write</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maximum possible current </a:t>
            </a:r>
            <a:r>
              <a:rPr lang="en-US" sz="2400" dirty="0" smtClean="0">
                <a:latin typeface="Times New Roman" panose="02020603050405020304" pitchFamily="18" charset="0"/>
                <a:cs typeface="Times New Roman" panose="02020603050405020304" pitchFamily="18" charset="0"/>
              </a:rPr>
              <a:t>density and </a:t>
            </a:r>
            <a:r>
              <a:rPr lang="en-US" sz="2400" dirty="0">
                <a:latin typeface="Times New Roman" panose="02020603050405020304" pitchFamily="18" charset="0"/>
                <a:cs typeface="Times New Roman" panose="02020603050405020304" pitchFamily="18" charset="0"/>
              </a:rPr>
              <a:t>the maximum possible voltage in the solar </a:t>
            </a:r>
            <a:r>
              <a:rPr lang="en-US" sz="2400" dirty="0" smtClean="0">
                <a:latin typeface="Times New Roman" panose="02020603050405020304" pitchFamily="18" charset="0"/>
                <a:cs typeface="Times New Roman" panose="02020603050405020304" pitchFamily="18" charset="0"/>
              </a:rPr>
              <a:t>cell are </a:t>
            </a:r>
            <a:r>
              <a:rPr lang="en-US" sz="2400" dirty="0" err="1">
                <a:latin typeface="Times New Roman" panose="02020603050405020304" pitchFamily="18" charset="0"/>
                <a:cs typeface="Times New Roman" panose="02020603050405020304" pitchFamily="18" charset="0"/>
              </a:rPr>
              <a:t>I</a:t>
            </a:r>
            <a:r>
              <a:rPr lang="en-US" sz="2400" baseline="-25000" dirty="0" err="1" smtClean="0">
                <a:latin typeface="Times New Roman" panose="02020603050405020304" pitchFamily="18" charset="0"/>
                <a:cs typeface="Times New Roman" panose="02020603050405020304" pitchFamily="18" charset="0"/>
              </a:rPr>
              <a:t>sc</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t>
            </a:r>
            <a:r>
              <a:rPr lang="en-US" sz="2400" dirty="0" err="1">
                <a:latin typeface="Times New Roman" panose="02020603050405020304" pitchFamily="18" charset="0"/>
                <a:cs typeface="Times New Roman" panose="02020603050405020304" pitchFamily="18" charset="0"/>
              </a:rPr>
              <a:t>V</a:t>
            </a:r>
            <a:r>
              <a:rPr lang="en-US" sz="2400" baseline="-25000" dirty="0" err="1">
                <a:latin typeface="Times New Roman" panose="02020603050405020304" pitchFamily="18" charset="0"/>
                <a:cs typeface="Times New Roman" panose="02020603050405020304" pitchFamily="18" charset="0"/>
              </a:rPr>
              <a:t>oc</a:t>
            </a:r>
            <a:r>
              <a:rPr lang="en-US" sz="2400" dirty="0">
                <a:latin typeface="Times New Roman" panose="02020603050405020304" pitchFamily="18" charset="0"/>
                <a:cs typeface="Times New Roman" panose="02020603050405020304" pitchFamily="18" charset="0"/>
              </a:rPr>
              <a:t>, respectively. </a:t>
            </a:r>
            <a:endParaRPr lang="en-US" sz="24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11" name="TextBox 10"/>
              <p:cNvSpPr txBox="1"/>
              <p:nvPr/>
            </p:nvSpPr>
            <p:spPr>
              <a:xfrm>
                <a:off x="0" y="3648122"/>
                <a:ext cx="9144000" cy="572593"/>
              </a:xfrm>
              <a:prstGeom prst="rect">
                <a:avLst/>
              </a:prstGeom>
              <a:noFill/>
            </p:spPr>
            <p:txBody>
              <a:bodyPr wrap="square" lIns="0" tIns="0" rIns="0" bIns="0" rtlCol="0">
                <a:spAutoFit/>
              </a:bodyPr>
              <a:lstStyle/>
              <a:p>
                <a:pPr algn="ctr"/>
                <a14:m>
                  <m:oMath xmlns:m="http://schemas.openxmlformats.org/officeDocument/2006/math">
                    <m:r>
                      <a:rPr lang="en-US" sz="2400" b="0" i="0" smtClean="0">
                        <a:latin typeface="Cambria Math" panose="02040503050406030204" pitchFamily="18" charset="0"/>
                      </a:rPr>
                      <m:t> </m:t>
                    </m:r>
                    <m:r>
                      <m:rPr>
                        <m:sty m:val="p"/>
                      </m:rPr>
                      <a:rPr lang="el-GR" sz="2400" b="0" i="1" smtClean="0">
                        <a:latin typeface="Cambria Math" panose="02040503050406030204" pitchFamily="18" charset="0"/>
                        <a:ea typeface="Cambria Math" panose="02040503050406030204" pitchFamily="18" charset="0"/>
                      </a:rPr>
                      <m:t>η</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𝑚</m:t>
                            </m:r>
                          </m:sub>
                        </m:sSub>
                      </m:num>
                      <m:den>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𝑖𝑛</m:t>
                            </m:r>
                          </m:sub>
                        </m:sSub>
                      </m:den>
                    </m:f>
                    <m:r>
                      <a:rPr lang="en-US" sz="2400" b="0" i="0" smtClean="0">
                        <a:latin typeface="Cambria Math" panose="02040503050406030204" pitchFamily="18" charset="0"/>
                      </a:rPr>
                      <m:t> </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100</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en-US" sz="2400" i="1">
                                <a:latin typeface="Cambria Math" panose="02040503050406030204" pitchFamily="18" charset="0"/>
                                <a:ea typeface="Cambria Math" panose="02040503050406030204" pitchFamily="18" charset="0"/>
                              </a:rPr>
                              <m:t>𝑚</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𝑉</m:t>
                            </m:r>
                          </m:e>
                          <m:sub>
                            <m:r>
                              <a:rPr lang="en-US" sz="2400" i="1">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𝑖𝑛</m:t>
                            </m:r>
                          </m:sub>
                        </m:sSub>
                      </m:den>
                    </m:f>
                    <m:r>
                      <a:rPr lang="en-US" sz="2400">
                        <a:latin typeface="Cambria Math" panose="02040503050406030204" pitchFamily="18" charset="0"/>
                      </a:rPr>
                      <m:t> </m:t>
                    </m:r>
                    <m:r>
                      <m:rPr>
                        <m:sty m:val="p"/>
                      </m:rPr>
                      <a:rPr lang="en-US" sz="2400">
                        <a:latin typeface="Cambria Math" panose="02040503050406030204" pitchFamily="18" charset="0"/>
                      </a:rPr>
                      <m:t>x</m:t>
                    </m:r>
                    <m:r>
                      <a:rPr lang="en-US" sz="2400">
                        <a:latin typeface="Cambria Math" panose="02040503050406030204" pitchFamily="18" charset="0"/>
                      </a:rPr>
                      <m:t> 100</m:t>
                    </m:r>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en-US" sz="2400" b="0" i="1" smtClean="0">
                                <a:latin typeface="Cambria Math" panose="02040503050406030204" pitchFamily="18" charset="0"/>
                                <a:ea typeface="Cambria Math" panose="02040503050406030204" pitchFamily="18" charset="0"/>
                              </a:rPr>
                              <m:t>𝑠𝑐</m:t>
                            </m:r>
                          </m:sub>
                        </m:sSub>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𝑉</m:t>
                            </m:r>
                          </m:e>
                          <m:sub>
                            <m:r>
                              <a:rPr lang="en-US" sz="2400" b="0" i="1" smtClean="0">
                                <a:latin typeface="Cambria Math" panose="02040503050406030204" pitchFamily="18" charset="0"/>
                                <a:ea typeface="Cambria Math" panose="02040503050406030204" pitchFamily="18" charset="0"/>
                              </a:rPr>
                              <m:t>𝑜𝑐</m:t>
                            </m:r>
                          </m:sub>
                        </m:sSub>
                        <m:r>
                          <a:rPr lang="en-US" sz="2400" b="0" i="1" smtClean="0">
                            <a:latin typeface="Cambria Math" panose="02040503050406030204" pitchFamily="18" charset="0"/>
                            <a:ea typeface="Cambria Math" panose="02040503050406030204" pitchFamily="18" charset="0"/>
                          </a:rPr>
                          <m:t>𝐹𝐹</m:t>
                        </m:r>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𝑖𝑛</m:t>
                            </m:r>
                          </m:sub>
                        </m:sSub>
                      </m:den>
                    </m:f>
                    <m:r>
                      <a:rPr lang="en-US" sz="2400">
                        <a:latin typeface="Cambria Math" panose="02040503050406030204" pitchFamily="18" charset="0"/>
                      </a:rPr>
                      <m:t> </m:t>
                    </m:r>
                    <m:r>
                      <m:rPr>
                        <m:sty m:val="p"/>
                      </m:rPr>
                      <a:rPr lang="en-US" sz="2400">
                        <a:latin typeface="Cambria Math" panose="02040503050406030204" pitchFamily="18" charset="0"/>
                      </a:rPr>
                      <m:t>x</m:t>
                    </m:r>
                    <m:r>
                      <a:rPr lang="en-US" sz="2400">
                        <a:latin typeface="Cambria Math" panose="02040503050406030204" pitchFamily="18" charset="0"/>
                      </a:rPr>
                      <m:t> 100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0" smtClean="0">
                        <a:latin typeface="Cambria Math" panose="02040503050406030204" pitchFamily="18" charset="0"/>
                      </a:rPr>
                      <m:t>(11)</m:t>
                    </m:r>
                  </m:oMath>
                </a14:m>
                <a:r>
                  <a:rPr lang="en-US" sz="2400" dirty="0" smtClean="0"/>
                  <a:t/>
                </a:r>
                <a:endParaRPr lang="en-US" sz="2400" dirty="0"/>
              </a:p>
            </p:txBody>
          </p:sp>
        </mc:Choice>
        <mc:Fallback>
          <p:sp>
            <p:nvSpPr>
              <p:cNvPr id="11" name="TextBox 10"/>
              <p:cNvSpPr txBox="1">
                <a:spLocks noRot="1" noChangeAspect="1" noMove="1" noResize="1" noEditPoints="1" noAdjustHandles="1" noChangeArrowheads="1" noChangeShapeType="1" noTextEdit="1"/>
              </p:cNvSpPr>
              <p:nvPr/>
            </p:nvSpPr>
            <p:spPr>
              <a:xfrm>
                <a:off x="0" y="3648122"/>
                <a:ext cx="9144000" cy="57259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515922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184245" y="914400"/>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
        <p:nvSpPr>
          <p:cNvPr id="9" name="Rectangle 8"/>
          <p:cNvSpPr/>
          <p:nvPr/>
        </p:nvSpPr>
        <p:spPr>
          <a:xfrm>
            <a:off x="184245" y="1150096"/>
            <a:ext cx="8775510" cy="526297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conventional </a:t>
            </a:r>
            <a:r>
              <a:rPr lang="en-US" sz="2400" dirty="0" err="1">
                <a:latin typeface="Times New Roman" panose="02020603050405020304" pitchFamily="18" charset="0"/>
                <a:cs typeface="Times New Roman" panose="02020603050405020304" pitchFamily="18" charset="0"/>
              </a:rPr>
              <a:t>pn</a:t>
            </a:r>
            <a:r>
              <a:rPr lang="en-US" sz="2400" dirty="0">
                <a:latin typeface="Times New Roman" panose="02020603050405020304" pitchFamily="18" charset="0"/>
                <a:cs typeface="Times New Roman" panose="02020603050405020304" pitchFamily="18" charset="0"/>
              </a:rPr>
              <a:t> junction solar cell has a single semiconductor </a:t>
            </a:r>
            <a:r>
              <a:rPr lang="en-US" sz="2400" dirty="0" smtClean="0">
                <a:latin typeface="Times New Roman" panose="02020603050405020304" pitchFamily="18" charset="0"/>
                <a:cs typeface="Times New Roman" panose="02020603050405020304" pitchFamily="18" charset="0"/>
              </a:rPr>
              <a:t>bandgap energy</a:t>
            </a:r>
            <a:r>
              <a:rPr lang="en-US" sz="2400" dirty="0">
                <a:latin typeface="Times New Roman" panose="02020603050405020304" pitchFamily="18" charset="0"/>
                <a:cs typeface="Times New Roman" panose="02020603050405020304" pitchFamily="18" charset="0"/>
              </a:rPr>
              <a:t>. When the cell is exposed to the solar spectrum, a photon with energy </a:t>
            </a:r>
            <a:r>
              <a:rPr lang="en-US" sz="2400" dirty="0" smtClean="0">
                <a:latin typeface="Times New Roman" panose="02020603050405020304" pitchFamily="18" charset="0"/>
                <a:cs typeface="Times New Roman" panose="02020603050405020304" pitchFamily="18" charset="0"/>
              </a:rPr>
              <a:t>less than </a:t>
            </a:r>
            <a:r>
              <a:rPr lang="en-US" sz="2400" dirty="0" err="1">
                <a:latin typeface="Times New Roman" panose="02020603050405020304" pitchFamily="18" charset="0"/>
                <a:cs typeface="Times New Roman" panose="02020603050405020304" pitchFamily="18" charset="0"/>
              </a:rPr>
              <a:t>E</a:t>
            </a:r>
            <a:r>
              <a:rPr lang="en-US" sz="2400" baseline="-25000" dirty="0" err="1">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 will have no effect on the electrical output power of the solar cell.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photon with </a:t>
            </a:r>
            <a:r>
              <a:rPr lang="en-US" sz="2400" dirty="0">
                <a:latin typeface="Times New Roman" panose="02020603050405020304" pitchFamily="18" charset="0"/>
                <a:cs typeface="Times New Roman" panose="02020603050405020304" pitchFamily="18" charset="0"/>
              </a:rPr>
              <a:t>energy greater than </a:t>
            </a:r>
            <a:r>
              <a:rPr lang="en-US" sz="2400" dirty="0" err="1">
                <a:latin typeface="Times New Roman" panose="02020603050405020304" pitchFamily="18" charset="0"/>
                <a:cs typeface="Times New Roman" panose="02020603050405020304" pitchFamily="18" charset="0"/>
              </a:rPr>
              <a:t>E</a:t>
            </a:r>
            <a:r>
              <a:rPr lang="en-US" sz="2400" baseline="-25000" dirty="0" err="1">
                <a:latin typeface="Times New Roman" panose="02020603050405020304" pitchFamily="18" charset="0"/>
                <a:cs typeface="Times New Roman" panose="02020603050405020304" pitchFamily="18" charset="0"/>
              </a:rPr>
              <a:t>g</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will contribute to the solar cell output power, but </a:t>
            </a:r>
            <a:r>
              <a:rPr lang="en-US" sz="2400" dirty="0" smtClean="0">
                <a:latin typeface="Times New Roman" panose="02020603050405020304" pitchFamily="18" charset="0"/>
                <a:cs typeface="Times New Roman" panose="02020603050405020304" pitchFamily="18" charset="0"/>
              </a:rPr>
              <a:t>the fraction </a:t>
            </a:r>
            <a:r>
              <a:rPr lang="en-US" sz="2400" dirty="0">
                <a:latin typeface="Times New Roman" panose="02020603050405020304" pitchFamily="18" charset="0"/>
                <a:cs typeface="Times New Roman" panose="02020603050405020304" pitchFamily="18" charset="0"/>
              </a:rPr>
              <a:t>of photon energy that is greater than </a:t>
            </a:r>
            <a:r>
              <a:rPr lang="en-US" sz="2400" dirty="0" err="1">
                <a:latin typeface="Times New Roman" panose="02020603050405020304" pitchFamily="18" charset="0"/>
                <a:cs typeface="Times New Roman" panose="02020603050405020304" pitchFamily="18" charset="0"/>
              </a:rPr>
              <a:t>E</a:t>
            </a:r>
            <a:r>
              <a:rPr lang="en-US" sz="2400" baseline="-25000" dirty="0" err="1">
                <a:latin typeface="Times New Roman" panose="02020603050405020304" pitchFamily="18" charset="0"/>
                <a:cs typeface="Times New Roman" panose="02020603050405020304" pitchFamily="18" charset="0"/>
              </a:rPr>
              <a:t>g</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will eventually only be </a:t>
            </a:r>
            <a:r>
              <a:rPr lang="en-US" sz="2400" dirty="0" smtClean="0">
                <a:latin typeface="Times New Roman" panose="02020603050405020304" pitchFamily="18" charset="0"/>
                <a:cs typeface="Times New Roman" panose="02020603050405020304" pitchFamily="18" charset="0"/>
              </a:rPr>
              <a:t>dissipated as </a:t>
            </a:r>
            <a:r>
              <a:rPr lang="en-US" sz="2400" dirty="0">
                <a:latin typeface="Times New Roman" panose="02020603050405020304" pitchFamily="18" charset="0"/>
                <a:cs typeface="Times New Roman" panose="02020603050405020304" pitchFamily="18" charset="0"/>
              </a:rPr>
              <a:t>heat</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maximum efficiency of a silicon </a:t>
            </a:r>
            <a:r>
              <a:rPr lang="en-US" sz="2400" dirty="0" err="1">
                <a:latin typeface="Times New Roman" panose="02020603050405020304" pitchFamily="18" charset="0"/>
                <a:cs typeface="Times New Roman" panose="02020603050405020304" pitchFamily="18" charset="0"/>
              </a:rPr>
              <a:t>pn</a:t>
            </a:r>
            <a:r>
              <a:rPr lang="en-US" sz="2400" dirty="0">
                <a:latin typeface="Times New Roman" panose="02020603050405020304" pitchFamily="18" charset="0"/>
                <a:cs typeface="Times New Roman" panose="02020603050405020304" pitchFamily="18" charset="0"/>
              </a:rPr>
              <a:t> junction solar cell is approximately 28 percent. Non ideal factors, such as series resistance and reflection from the semiconductor surface, will lower the conversion efficiency typically to the range of 10 to 15 percent.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42636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434051" y="893762"/>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pic>
        <p:nvPicPr>
          <p:cNvPr id="15" name="Picture 14"/>
          <p:cNvPicPr>
            <a:picLocks noChangeAspect="1"/>
          </p:cNvPicPr>
          <p:nvPr/>
        </p:nvPicPr>
        <p:blipFill rotWithShape="1">
          <a:blip r:embed="rId3">
            <a:lum bright="-20000" contrast="40000"/>
          </a:blip>
          <a:srcRect l="5241" t="849" r="3920"/>
          <a:stretch/>
        </p:blipFill>
        <p:spPr>
          <a:xfrm>
            <a:off x="171308" y="1214651"/>
            <a:ext cx="3862912" cy="5036024"/>
          </a:xfrm>
          <a:prstGeom prst="rect">
            <a:avLst/>
          </a:prstGeom>
        </p:spPr>
      </p:pic>
      <p:sp>
        <p:nvSpPr>
          <p:cNvPr id="16" name="Rectangle 15"/>
          <p:cNvSpPr/>
          <p:nvPr/>
        </p:nvSpPr>
        <p:spPr>
          <a:xfrm>
            <a:off x="4455995" y="3920657"/>
            <a:ext cx="4565176" cy="1384995"/>
          </a:xfrm>
          <a:prstGeom prst="rect">
            <a:avLst/>
          </a:prstGeom>
        </p:spPr>
        <p:txBody>
          <a:bodyPr wrap="square">
            <a:spAutoFit/>
          </a:bodyPr>
          <a:lstStyle/>
          <a:p>
            <a:pPr algn="just"/>
            <a:r>
              <a:rPr lang="en-US" sz="2100" b="1" dirty="0">
                <a:solidFill>
                  <a:srgbClr val="FF0000"/>
                </a:solidFill>
                <a:latin typeface="Arial Narrow" panose="020B0606020202030204" pitchFamily="34" charset="0"/>
              </a:rPr>
              <a:t>Figure </a:t>
            </a:r>
            <a:r>
              <a:rPr lang="en-US" sz="2100" b="1" dirty="0" smtClean="0">
                <a:solidFill>
                  <a:srgbClr val="FF0000"/>
                </a:solidFill>
                <a:latin typeface="Arial Narrow" panose="020B0606020202030204" pitchFamily="34" charset="0"/>
              </a:rPr>
              <a:t>4 </a:t>
            </a:r>
            <a:r>
              <a:rPr lang="en-US" sz="2100" b="1" dirty="0">
                <a:solidFill>
                  <a:srgbClr val="000000"/>
                </a:solidFill>
                <a:latin typeface="Arial Narrow" panose="020B0606020202030204" pitchFamily="34" charset="0"/>
              </a:rPr>
              <a:t>| Ideal solar cell </a:t>
            </a:r>
            <a:r>
              <a:rPr lang="en-US" sz="2100" b="1" dirty="0" smtClean="0">
                <a:solidFill>
                  <a:srgbClr val="000000"/>
                </a:solidFill>
                <a:latin typeface="Arial Narrow" panose="020B0606020202030204" pitchFamily="34" charset="0"/>
              </a:rPr>
              <a:t>efficiency at        </a:t>
            </a:r>
            <a:r>
              <a:rPr lang="en-US" sz="2100" b="1" i="1" dirty="0" smtClean="0">
                <a:solidFill>
                  <a:srgbClr val="000000"/>
                </a:solidFill>
                <a:latin typeface="Arial Narrow" panose="020B0606020202030204" pitchFamily="34" charset="0"/>
              </a:rPr>
              <a:t>T =</a:t>
            </a:r>
            <a:r>
              <a:rPr lang="en-US" sz="2100" b="1" dirty="0" smtClean="0">
                <a:solidFill>
                  <a:srgbClr val="000000"/>
                </a:solidFill>
                <a:latin typeface="Arial Narrow" panose="020B0606020202030204" pitchFamily="34" charset="0"/>
              </a:rPr>
              <a:t> </a:t>
            </a:r>
            <a:r>
              <a:rPr lang="en-US" sz="2100" b="1" dirty="0">
                <a:solidFill>
                  <a:srgbClr val="000000"/>
                </a:solidFill>
                <a:latin typeface="Arial Narrow" panose="020B0606020202030204" pitchFamily="34" charset="0"/>
              </a:rPr>
              <a:t>300 K for </a:t>
            </a:r>
            <a:r>
              <a:rPr lang="en-US" sz="2100" b="1" dirty="0" smtClean="0">
                <a:solidFill>
                  <a:srgbClr val="000000"/>
                </a:solidFill>
                <a:latin typeface="Arial Narrow" panose="020B0606020202030204" pitchFamily="34" charset="0"/>
              </a:rPr>
              <a:t>C = 1 </a:t>
            </a:r>
            <a:r>
              <a:rPr lang="en-US" sz="2100" b="1" dirty="0">
                <a:solidFill>
                  <a:srgbClr val="000000"/>
                </a:solidFill>
                <a:latin typeface="Arial Narrow" panose="020B0606020202030204" pitchFamily="34" charset="0"/>
              </a:rPr>
              <a:t>sun and for </a:t>
            </a:r>
            <a:r>
              <a:rPr lang="en-US" sz="2100" b="1" dirty="0" smtClean="0">
                <a:solidFill>
                  <a:srgbClr val="000000"/>
                </a:solidFill>
                <a:latin typeface="Arial Narrow" panose="020B0606020202030204" pitchFamily="34" charset="0"/>
              </a:rPr>
              <a:t>a C =1000 </a:t>
            </a:r>
            <a:r>
              <a:rPr lang="en-US" sz="2100" b="1" dirty="0">
                <a:solidFill>
                  <a:srgbClr val="000000"/>
                </a:solidFill>
                <a:latin typeface="Arial Narrow" panose="020B0606020202030204" pitchFamily="34" charset="0"/>
              </a:rPr>
              <a:t>sun concentrations as </a:t>
            </a:r>
            <a:r>
              <a:rPr lang="en-US" sz="2100" b="1" dirty="0" smtClean="0">
                <a:solidFill>
                  <a:srgbClr val="000000"/>
                </a:solidFill>
                <a:latin typeface="Arial Narrow" panose="020B0606020202030204" pitchFamily="34" charset="0"/>
              </a:rPr>
              <a:t>a function </a:t>
            </a:r>
            <a:r>
              <a:rPr lang="en-US" sz="2100" b="1" dirty="0">
                <a:solidFill>
                  <a:srgbClr val="000000"/>
                </a:solidFill>
                <a:latin typeface="Arial Narrow" panose="020B0606020202030204" pitchFamily="34" charset="0"/>
              </a:rPr>
              <a:t>of bandgap energy.</a:t>
            </a:r>
            <a:endParaRPr lang="en-US" sz="2100" b="1" dirty="0">
              <a:latin typeface="Arial Narrow" panose="020B0606020202030204" pitchFamily="34" charset="0"/>
            </a:endParaRPr>
          </a:p>
        </p:txBody>
      </p:sp>
    </p:spTree>
    <p:extLst>
      <p:ext uri="{BB962C8B-B14F-4D97-AF65-F5344CB8AC3E}">
        <p14:creationId xmlns:p14="http://schemas.microsoft.com/office/powerpoint/2010/main" xmlns="" val="4050342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434051" y="882855"/>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
        <p:nvSpPr>
          <p:cNvPr id="9" name="Rectangle 8"/>
          <p:cNvSpPr/>
          <p:nvPr/>
        </p:nvSpPr>
        <p:spPr>
          <a:xfrm>
            <a:off x="151812" y="1405426"/>
            <a:ext cx="8840376" cy="3785652"/>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large optical lens can be used to concentrate sunlight onto a solar cell so that the light intensity can be increased up to several hundred times. The short-circuit current increases linearly with light concentration while the open-circuit voltage increases only slightly with concentration</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see that the conversion efficiency increases only slightly with optical </a:t>
            </a:r>
            <a:r>
              <a:rPr lang="en-US" sz="2400" dirty="0" smtClean="0">
                <a:latin typeface="Times New Roman" panose="02020603050405020304" pitchFamily="18" charset="0"/>
                <a:cs typeface="Times New Roman" panose="02020603050405020304" pitchFamily="18" charset="0"/>
              </a:rPr>
              <a:t>concentration through Fig. 4. </a:t>
            </a:r>
            <a:r>
              <a:rPr lang="en-US" sz="2400" dirty="0">
                <a:latin typeface="Times New Roman" panose="02020603050405020304" pitchFamily="18" charset="0"/>
                <a:cs typeface="Times New Roman" panose="02020603050405020304" pitchFamily="18" charset="0"/>
              </a:rPr>
              <a:t>The primary advantage of using concentration techniques is to reduce the overall system cost since an optical lens is less expensive than an equivalent area of solar cells.</a:t>
            </a:r>
          </a:p>
        </p:txBody>
      </p:sp>
    </p:spTree>
    <p:extLst>
      <p:ext uri="{BB962C8B-B14F-4D97-AF65-F5344CB8AC3E}">
        <p14:creationId xmlns:p14="http://schemas.microsoft.com/office/powerpoint/2010/main" xmlns="" val="1372719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434051" y="882855"/>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
        <p:nvSpPr>
          <p:cNvPr id="9" name="Rectangle 8"/>
          <p:cNvSpPr/>
          <p:nvPr/>
        </p:nvSpPr>
        <p:spPr>
          <a:xfrm>
            <a:off x="151812" y="1405426"/>
            <a:ext cx="8840376" cy="4524315"/>
          </a:xfrm>
          <a:prstGeom prst="rect">
            <a:avLst/>
          </a:prstGeom>
        </p:spPr>
        <p:txBody>
          <a:bodyPr wrap="square">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Loss in Solar Cell : Factors which affect Efficiency of the Solar Cell</a:t>
            </a:r>
          </a:p>
          <a:p>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Loss due to Low Energy Photons (h</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 &lt; </a:t>
            </a:r>
            <a:r>
              <a:rPr lang="en-US" sz="2400" dirty="0" err="1" smtClean="0">
                <a:latin typeface="Times New Roman" panose="02020603050405020304" pitchFamily="18" charset="0"/>
                <a:cs typeface="Times New Roman" panose="02020603050405020304" pitchFamily="18" charset="0"/>
                <a:sym typeface="Symbol" panose="05050102010706020507" pitchFamily="18" charset="2"/>
              </a:rPr>
              <a:t>E</a:t>
            </a:r>
            <a:r>
              <a:rPr lang="en-US"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g</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Loss due to High Energy Photons </a:t>
            </a:r>
            <a:r>
              <a:rPr lang="en-US" sz="24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&gt; </a:t>
            </a:r>
            <a:r>
              <a:rPr lang="en-US" sz="2400" dirty="0" err="1">
                <a:latin typeface="Times New Roman" panose="02020603050405020304" pitchFamily="18" charset="0"/>
                <a:cs typeface="Times New Roman" panose="02020603050405020304" pitchFamily="18" charset="0"/>
                <a:sym typeface="Symbol" panose="05050102010706020507" pitchFamily="18" charset="2"/>
              </a:rPr>
              <a:t>E</a:t>
            </a:r>
            <a:r>
              <a:rPr lang="en-US" sz="2400" baseline="-25000" dirty="0" err="1">
                <a:latin typeface="Times New Roman" panose="02020603050405020304" pitchFamily="18" charset="0"/>
                <a:cs typeface="Times New Roman" panose="02020603050405020304" pitchFamily="18" charset="0"/>
                <a:sym typeface="Symbol" panose="05050102010706020507" pitchFamily="18" charset="2"/>
              </a:rPr>
              <a:t>g</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sym typeface="Symbol" panose="05050102010706020507" pitchFamily="18" charset="2"/>
              </a:rPr>
              <a:t>Voltage Loss</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sym typeface="Symbol" panose="05050102010706020507" pitchFamily="18" charset="2"/>
              </a:rPr>
              <a:t>Fill Factor Loss</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sym typeface="Symbol" panose="05050102010706020507" pitchFamily="18" charset="2"/>
              </a:rPr>
              <a:t>Loss due to Reflection</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sym typeface="Symbol" panose="05050102010706020507" pitchFamily="18" charset="2"/>
              </a:rPr>
              <a:t>Loss due to less Absorption</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sym typeface="Symbol" panose="05050102010706020507" pitchFamily="18" charset="2"/>
              </a:rPr>
              <a:t>Loss due to covering of Metal Contact</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sym typeface="Symbol" panose="05050102010706020507" pitchFamily="18" charset="2"/>
              </a:rPr>
              <a:t>Recombination Loss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73601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bright="-20000" contrast="40000"/>
          </a:blip>
          <a:stretch>
            <a:fillRect/>
          </a:stretch>
        </p:blipFill>
        <p:spPr>
          <a:xfrm>
            <a:off x="5122172" y="4319619"/>
            <a:ext cx="3674214" cy="2509806"/>
          </a:xfrm>
          <a:prstGeom prst="rect">
            <a:avLst/>
          </a:prstGeom>
        </p:spPr>
      </p:pic>
      <p:sp>
        <p:nvSpPr>
          <p:cNvPr id="2" name="Rectangle 1"/>
          <p:cNvSpPr/>
          <p:nvPr/>
        </p:nvSpPr>
        <p:spPr>
          <a:xfrm>
            <a:off x="304800" y="1153055"/>
            <a:ext cx="8677275" cy="440120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solar cell is a </a:t>
            </a:r>
            <a:r>
              <a:rPr lang="en-US" sz="2400" dirty="0" err="1">
                <a:latin typeface="Times New Roman" panose="02020603050405020304" pitchFamily="18" charset="0"/>
                <a:cs typeface="Times New Roman" panose="02020603050405020304" pitchFamily="18" charset="0"/>
              </a:rPr>
              <a:t>pn</a:t>
            </a:r>
            <a:r>
              <a:rPr lang="en-US" sz="2400" dirty="0">
                <a:latin typeface="Times New Roman" panose="02020603050405020304" pitchFamily="18" charset="0"/>
                <a:cs typeface="Times New Roman" panose="02020603050405020304" pitchFamily="18" charset="0"/>
              </a:rPr>
              <a:t> junction device with no voltage directly applied across the junction. The solar cell converts photon power into electrical power and delivers </a:t>
            </a:r>
            <a:r>
              <a:rPr lang="en-US" sz="2400" dirty="0" smtClean="0">
                <a:latin typeface="Times New Roman" panose="02020603050405020304" pitchFamily="18" charset="0"/>
                <a:cs typeface="Times New Roman" panose="02020603050405020304" pitchFamily="18" charset="0"/>
              </a:rPr>
              <a:t>this power </a:t>
            </a:r>
            <a:r>
              <a:rPr lang="en-US" sz="2400" dirty="0">
                <a:latin typeface="Times New Roman" panose="02020603050405020304" pitchFamily="18" charset="0"/>
                <a:cs typeface="Times New Roman" panose="02020603050405020304" pitchFamily="18" charset="0"/>
              </a:rPr>
              <a:t>to a load.</a:t>
            </a:r>
          </a:p>
          <a:p>
            <a:endParaRPr lang="en-US" dirty="0">
              <a:latin typeface="Times-Roman"/>
            </a:endParaRPr>
          </a:p>
          <a:p>
            <a:r>
              <a:rPr lang="en-US" sz="2400" b="1" dirty="0">
                <a:solidFill>
                  <a:srgbClr val="000099"/>
                </a:solidFill>
                <a:latin typeface="Times New Roman" panose="02020603050405020304" pitchFamily="18" charset="0"/>
                <a:cs typeface="Times New Roman" panose="02020603050405020304" pitchFamily="18" charset="0"/>
              </a:rPr>
              <a:t>The </a:t>
            </a:r>
            <a:r>
              <a:rPr lang="en-US" sz="2400" b="1" dirty="0" err="1">
                <a:solidFill>
                  <a:srgbClr val="000099"/>
                </a:solidFill>
                <a:latin typeface="Times New Roman" panose="02020603050405020304" pitchFamily="18" charset="0"/>
                <a:cs typeface="Times New Roman" panose="02020603050405020304" pitchFamily="18" charset="0"/>
              </a:rPr>
              <a:t>pn</a:t>
            </a:r>
            <a:r>
              <a:rPr lang="en-US" sz="2400" b="1" dirty="0">
                <a:solidFill>
                  <a:srgbClr val="000099"/>
                </a:solidFill>
                <a:latin typeface="Times New Roman" panose="02020603050405020304" pitchFamily="18" charset="0"/>
                <a:cs typeface="Times New Roman" panose="02020603050405020304" pitchFamily="18" charset="0"/>
              </a:rPr>
              <a:t> Junction Solar Cell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Consider the </a:t>
            </a:r>
            <a:r>
              <a:rPr lang="en-US" sz="2400" dirty="0" err="1">
                <a:latin typeface="Times New Roman" panose="02020603050405020304" pitchFamily="18" charset="0"/>
                <a:cs typeface="Times New Roman" panose="02020603050405020304" pitchFamily="18" charset="0"/>
              </a:rPr>
              <a:t>pn</a:t>
            </a:r>
            <a:r>
              <a:rPr lang="en-US" sz="2400" dirty="0">
                <a:latin typeface="Times New Roman" panose="02020603050405020304" pitchFamily="18" charset="0"/>
                <a:cs typeface="Times New Roman" panose="02020603050405020304" pitchFamily="18" charset="0"/>
              </a:rPr>
              <a:t> junction shown in </a:t>
            </a:r>
            <a:r>
              <a:rPr lang="en-US" sz="2400" dirty="0" smtClean="0">
                <a:latin typeface="Times New Roman" panose="02020603050405020304" pitchFamily="18" charset="0"/>
                <a:cs typeface="Times New Roman" panose="02020603050405020304" pitchFamily="18" charset="0"/>
              </a:rPr>
              <a:t>Fig. 1, </a:t>
            </a:r>
            <a:r>
              <a:rPr lang="en-US" sz="2400" dirty="0">
                <a:latin typeface="Times New Roman" panose="02020603050405020304" pitchFamily="18" charset="0"/>
                <a:cs typeface="Times New Roman" panose="02020603050405020304" pitchFamily="18" charset="0"/>
              </a:rPr>
              <a:t>with a resistive load. Even with </a:t>
            </a:r>
            <a:r>
              <a:rPr lang="en-US" sz="2400" dirty="0" smtClean="0">
                <a:latin typeface="Times New Roman" panose="02020603050405020304" pitchFamily="18" charset="0"/>
                <a:cs typeface="Times New Roman" panose="02020603050405020304" pitchFamily="18" charset="0"/>
              </a:rPr>
              <a:t>zero bias </a:t>
            </a:r>
            <a:r>
              <a:rPr lang="en-US" sz="2400" dirty="0">
                <a:latin typeface="Times New Roman" panose="02020603050405020304" pitchFamily="18" charset="0"/>
                <a:cs typeface="Times New Roman" panose="02020603050405020304" pitchFamily="18" charset="0"/>
              </a:rPr>
              <a:t>applied to the junction, an electric field exists in the space charge region </a:t>
            </a:r>
            <a:r>
              <a:rPr lang="en-US" sz="2400" dirty="0" smtClean="0">
                <a:latin typeface="Times New Roman" panose="02020603050405020304" pitchFamily="18" charset="0"/>
                <a:cs typeface="Times New Roman" panose="02020603050405020304" pitchFamily="18" charset="0"/>
              </a:rPr>
              <a:t>as shown </a:t>
            </a:r>
            <a:r>
              <a:rPr lang="en-US" sz="2400" dirty="0">
                <a:latin typeface="Times New Roman" panose="02020603050405020304" pitchFamily="18" charset="0"/>
                <a:cs typeface="Times New Roman" panose="02020603050405020304" pitchFamily="18" charset="0"/>
              </a:rPr>
              <a:t>in the </a:t>
            </a:r>
            <a:r>
              <a:rPr lang="en-US" sz="2400" dirty="0" smtClean="0">
                <a:latin typeface="Times New Roman" panose="02020603050405020304" pitchFamily="18" charset="0"/>
                <a:cs typeface="Times New Roman" panose="02020603050405020304" pitchFamily="18" charset="0"/>
              </a:rPr>
              <a:t>Fig. 1. </a:t>
            </a:r>
          </a:p>
          <a:p>
            <a:endParaRPr lang="en-US" sz="2400" dirty="0">
              <a:latin typeface="Times New Roman" panose="02020603050405020304" pitchFamily="18" charset="0"/>
              <a:cs typeface="Times New Roman" panose="02020603050405020304" pitchFamily="18" charset="0"/>
            </a:endParaRPr>
          </a:p>
          <a:p>
            <a:endParaRPr lang="en-US" sz="2800" dirty="0"/>
          </a:p>
          <a:p>
            <a:endParaRPr lang="en-US" dirty="0"/>
          </a:p>
        </p:txBody>
      </p:sp>
      <p:sp>
        <p:nvSpPr>
          <p:cNvPr id="7" name="Line 3"/>
          <p:cNvSpPr>
            <a:spLocks noChangeShapeType="1"/>
          </p:cNvSpPr>
          <p:nvPr/>
        </p:nvSpPr>
        <p:spPr bwMode="auto">
          <a:xfrm>
            <a:off x="304800" y="881218"/>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en-US" dirty="0"/>
          </a:p>
        </p:txBody>
      </p:sp>
      <p:sp>
        <p:nvSpPr>
          <p:cNvPr id="8" name="Rectangle 7"/>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637574" y="5389960"/>
            <a:ext cx="4152790" cy="738664"/>
          </a:xfrm>
          <a:prstGeom prst="rect">
            <a:avLst/>
          </a:prstGeom>
        </p:spPr>
        <p:txBody>
          <a:bodyPr wrap="square">
            <a:spAutoFit/>
          </a:bodyPr>
          <a:lstStyle/>
          <a:p>
            <a:pPr algn="just"/>
            <a:r>
              <a:rPr lang="en-US" sz="2100" b="1" dirty="0">
                <a:solidFill>
                  <a:srgbClr val="FF0000"/>
                </a:solidFill>
                <a:latin typeface="Arial Narrow" panose="020B0606020202030204" pitchFamily="34" charset="0"/>
                <a:cs typeface="Times New Roman" panose="02020603050405020304" pitchFamily="18" charset="0"/>
              </a:rPr>
              <a:t>Figure </a:t>
            </a:r>
            <a:r>
              <a:rPr lang="en-US" sz="2100" b="1" dirty="0" smtClean="0">
                <a:solidFill>
                  <a:srgbClr val="FF0000"/>
                </a:solidFill>
                <a:latin typeface="Arial Narrow" panose="020B0606020202030204" pitchFamily="34" charset="0"/>
                <a:cs typeface="Times New Roman" panose="02020603050405020304" pitchFamily="18" charset="0"/>
              </a:rPr>
              <a:t>1 </a:t>
            </a:r>
            <a:r>
              <a:rPr lang="en-US" sz="2100" dirty="0">
                <a:solidFill>
                  <a:srgbClr val="000000"/>
                </a:solidFill>
                <a:latin typeface="Arial Narrow" panose="020B0606020202030204" pitchFamily="34" charset="0"/>
                <a:cs typeface="Times New Roman" panose="02020603050405020304" pitchFamily="18" charset="0"/>
              </a:rPr>
              <a:t>| </a:t>
            </a:r>
            <a:r>
              <a:rPr lang="en-US" sz="2100" b="1" dirty="0">
                <a:solidFill>
                  <a:srgbClr val="000000"/>
                </a:solidFill>
                <a:latin typeface="Arial Narrow" panose="020B0606020202030204" pitchFamily="34" charset="0"/>
                <a:cs typeface="Times New Roman" panose="02020603050405020304" pitchFamily="18" charset="0"/>
              </a:rPr>
              <a:t>A </a:t>
            </a:r>
            <a:r>
              <a:rPr lang="en-US" sz="2100" b="1" dirty="0" err="1">
                <a:solidFill>
                  <a:srgbClr val="000000"/>
                </a:solidFill>
                <a:latin typeface="Arial Narrow" panose="020B0606020202030204" pitchFamily="34" charset="0"/>
                <a:cs typeface="Times New Roman" panose="02020603050405020304" pitchFamily="18" charset="0"/>
              </a:rPr>
              <a:t>pn</a:t>
            </a:r>
            <a:r>
              <a:rPr lang="en-US" sz="2100" b="1" dirty="0">
                <a:solidFill>
                  <a:srgbClr val="000000"/>
                </a:solidFill>
                <a:latin typeface="Arial Narrow" panose="020B0606020202030204" pitchFamily="34" charset="0"/>
                <a:cs typeface="Times New Roman" panose="02020603050405020304" pitchFamily="18" charset="0"/>
              </a:rPr>
              <a:t> junction solar cell with resistive load.</a:t>
            </a:r>
            <a:endParaRPr lang="en-US" sz="2100" b="1"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xmlns="" val="4095709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837" y="1280068"/>
            <a:ext cx="8659503" cy="526297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Incident photon illumination can create electron-hole pairs in the space charge region that will be swept out producing the photocurrent I</a:t>
            </a:r>
            <a:r>
              <a:rPr lang="en-US" sz="2400" baseline="-25000"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in the reverse-biased direction as shown in </a:t>
            </a:r>
            <a:r>
              <a:rPr lang="en-US" sz="2400" dirty="0" smtClean="0">
                <a:latin typeface="Times New Roman" panose="02020603050405020304" pitchFamily="18" charset="0"/>
                <a:cs typeface="Times New Roman" panose="02020603050405020304" pitchFamily="18" charset="0"/>
              </a:rPr>
              <a:t>Fig. 1.</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photocurrent I</a:t>
            </a:r>
            <a:r>
              <a:rPr lang="en-US" sz="2400" baseline="-25000" dirty="0">
                <a:latin typeface="Times New Roman" panose="02020603050405020304" pitchFamily="18" charset="0"/>
                <a:cs typeface="Times New Roman" panose="02020603050405020304" pitchFamily="18" charset="0"/>
              </a:rPr>
              <a:t>L</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produces a voltage drop across the resistive load which </a:t>
            </a:r>
            <a:r>
              <a:rPr lang="en-US" sz="2400" dirty="0" smtClean="0">
                <a:latin typeface="Times New Roman" panose="02020603050405020304" pitchFamily="18" charset="0"/>
                <a:cs typeface="Times New Roman" panose="02020603050405020304" pitchFamily="18" charset="0"/>
              </a:rPr>
              <a:t>forward biases </a:t>
            </a: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pn</a:t>
            </a:r>
            <a:r>
              <a:rPr lang="en-US" sz="2400" dirty="0">
                <a:latin typeface="Times New Roman" panose="02020603050405020304" pitchFamily="18" charset="0"/>
                <a:cs typeface="Times New Roman" panose="02020603050405020304" pitchFamily="18" charset="0"/>
              </a:rPr>
              <a:t> junction. The forward-bias voltage produces a forward-bias current I</a:t>
            </a:r>
            <a:r>
              <a:rPr lang="en-US" sz="2400" baseline="-25000" dirty="0">
                <a:latin typeface="Times New Roman" panose="02020603050405020304" pitchFamily="18" charset="0"/>
                <a:cs typeface="Times New Roman" panose="02020603050405020304" pitchFamily="18" charset="0"/>
              </a:rPr>
              <a:t>F</a:t>
            </a:r>
            <a:r>
              <a:rPr lang="en-US" sz="2400" i="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as indicated </a:t>
            </a:r>
            <a:r>
              <a:rPr lang="en-US" sz="2400" dirty="0">
                <a:latin typeface="Times New Roman" panose="02020603050405020304" pitchFamily="18" charset="0"/>
                <a:cs typeface="Times New Roman" panose="02020603050405020304" pitchFamily="18" charset="0"/>
              </a:rPr>
              <a:t>in the </a:t>
            </a:r>
            <a:r>
              <a:rPr lang="en-US" sz="2400" dirty="0" smtClean="0">
                <a:latin typeface="Times New Roman" panose="02020603050405020304" pitchFamily="18" charset="0"/>
                <a:cs typeface="Times New Roman" panose="02020603050405020304" pitchFamily="18" charset="0"/>
              </a:rPr>
              <a:t>Fig.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net </a:t>
            </a:r>
            <a:r>
              <a:rPr lang="en-US" sz="2400" dirty="0" err="1">
                <a:latin typeface="Times New Roman" panose="02020603050405020304" pitchFamily="18" charset="0"/>
                <a:cs typeface="Times New Roman" panose="02020603050405020304" pitchFamily="18" charset="0"/>
              </a:rPr>
              <a:t>pn</a:t>
            </a:r>
            <a:r>
              <a:rPr lang="en-US" sz="2400" dirty="0">
                <a:latin typeface="Times New Roman" panose="02020603050405020304" pitchFamily="18" charset="0"/>
                <a:cs typeface="Times New Roman" panose="02020603050405020304" pitchFamily="18" charset="0"/>
              </a:rPr>
              <a:t> junction current, in the reverse-biased direction, is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the ideal diode equation has been used.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3" name="TextBox 2"/>
              <p:cNvSpPr txBox="1"/>
              <p:nvPr/>
            </p:nvSpPr>
            <p:spPr>
              <a:xfrm>
                <a:off x="-150126" y="4946066"/>
                <a:ext cx="9144000" cy="431721"/>
              </a:xfrm>
              <a:prstGeom prst="rect">
                <a:avLst/>
              </a:prstGeom>
              <a:noFill/>
            </p:spPr>
            <p:txBody>
              <a:bodyPr wrap="square" lIns="0" tIns="0" rIns="0" bIns="0" rtlCol="0">
                <a:spAutoFit/>
              </a:bodyPr>
              <a:lstStyle/>
              <a:p>
                <a:pPr algn="ctr"/>
                <a:r>
                  <a:rPr lang="en-US" sz="2400" b="0" dirty="0" smtClean="0"/>
                  <a:t/>
                </a:r>
                <a14:m>
                  <m:oMath xmlns:m="http://schemas.openxmlformats.org/officeDocument/2006/math">
                    <m:r>
                      <m:rPr>
                        <m:sty m:val="p"/>
                      </m:rPr>
                      <a:rPr lang="en-US" sz="2400" b="0" i="0" smtClean="0">
                        <a:latin typeface="Cambria Math" panose="02040503050406030204" pitchFamily="18" charset="0"/>
                      </a:rPr>
                      <m:t>I</m:t>
                    </m:r>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L</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F</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L</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S</m:t>
                        </m:r>
                      </m:sub>
                    </m:sSub>
                    <m:d>
                      <m:dPr>
                        <m:begChr m:val="["/>
                        <m:endChr m:val="]"/>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d>
                              <m:dPr>
                                <m:ctrlPr>
                                  <a:rPr lang="en-US" sz="2400" b="0" i="1" smtClean="0">
                                    <a:latin typeface="Cambria Math" panose="02040503050406030204" pitchFamily="18" charset="0"/>
                                  </a:rPr>
                                </m:ctrlPr>
                              </m:dPr>
                              <m:e>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eV</m:t>
                                        </m:r>
                                      </m:num>
                                      <m:den>
                                        <m:r>
                                          <m:rPr>
                                            <m:sty m:val="p"/>
                                          </m:rPr>
                                          <a:rPr lang="en-US" sz="2400" b="0" i="0" smtClean="0">
                                            <a:latin typeface="Cambria Math" panose="02040503050406030204" pitchFamily="18" charset="0"/>
                                          </a:rPr>
                                          <m:t>kT</m:t>
                                        </m:r>
                                      </m:den>
                                    </m:f>
                                  </m:e>
                                </m:box>
                              </m:e>
                            </m:d>
                            <m:r>
                              <a:rPr lang="en-US" sz="2400" b="0" i="0" smtClean="0">
                                <a:latin typeface="Cambria Math" panose="02040503050406030204" pitchFamily="18" charset="0"/>
                              </a:rPr>
                              <m:t>−1</m:t>
                            </m:r>
                          </m:e>
                        </m:func>
                      </m:e>
                    </m:d>
                    <m:r>
                      <a:rPr lang="en-US" sz="2400" b="0" i="0" smtClean="0">
                        <a:latin typeface="Cambria Math" panose="02040503050406030204" pitchFamily="18" charset="0"/>
                      </a:rPr>
                      <m:t>                    (1)</m:t>
                    </m:r>
                  </m:oMath>
                </a14:m>
                <a:r>
                  <a:rPr lang="en-US" sz="2400" dirty="0" smtClean="0"/>
                  <a:t/>
                </a:r>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150126" y="4946066"/>
                <a:ext cx="9144000" cy="431721"/>
              </a:xfrm>
              <a:prstGeom prst="rect">
                <a:avLst/>
              </a:prstGeom>
              <a:blipFill rotWithShape="0">
                <a:blip r:embed="rId2"/>
                <a:stretch>
                  <a:fillRect/>
                </a:stretch>
              </a:blipFill>
            </p:spPr>
            <p:txBody>
              <a:bodyPr/>
              <a:lstStyle/>
              <a:p>
                <a:r>
                  <a:rPr lang="en-US">
                    <a:noFill/>
                  </a:rPr>
                  <a:t> </a:t>
                </a:r>
              </a:p>
            </p:txBody>
          </p:sp>
        </mc:Fallback>
      </mc:AlternateContent>
      <p:sp>
        <p:nvSpPr>
          <p:cNvPr id="4" name="Line 3"/>
          <p:cNvSpPr>
            <a:spLocks noChangeShapeType="1"/>
          </p:cNvSpPr>
          <p:nvPr/>
        </p:nvSpPr>
        <p:spPr bwMode="auto">
          <a:xfrm>
            <a:off x="434051" y="892829"/>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Tree>
    <p:extLst>
      <p:ext uri="{BB962C8B-B14F-4D97-AF65-F5344CB8AC3E}">
        <p14:creationId xmlns:p14="http://schemas.microsoft.com/office/powerpoint/2010/main" xmlns="" val="3095928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654" y="986961"/>
            <a:ext cx="8884692" cy="5539978"/>
          </a:xfrm>
          <a:prstGeom prst="rect">
            <a:avLst/>
          </a:prstGeom>
        </p:spPr>
        <p:txBody>
          <a:bodyPr wrap="square">
            <a:spAutoFit/>
          </a:bodyPr>
          <a:lstStyle/>
          <a:p>
            <a:endParaRPr lang="en-US" dirty="0" smtClean="0">
              <a:latin typeface="Times-Roman"/>
            </a:endParaRPr>
          </a:p>
          <a:p>
            <a:pPr algn="just"/>
            <a:r>
              <a:rPr lang="en-US" sz="2400" dirty="0">
                <a:latin typeface="Times New Roman" panose="02020603050405020304" pitchFamily="18" charset="0"/>
                <a:cs typeface="Times New Roman" panose="02020603050405020304" pitchFamily="18" charset="0"/>
              </a:rPr>
              <a:t>As the diode becomes forward biased, the magnitude of the electric field in the space charge region decreases, but does not go to zero or change direction. The photocurrent is always in the reverse-biased direction and the net solar cell current is also always in the reverse-biased direction.</a:t>
            </a:r>
            <a:endParaRPr lang="en-US" sz="2400" b="1" dirty="0">
              <a:latin typeface="Times New Roman" panose="02020603050405020304" pitchFamily="18" charset="0"/>
              <a:cs typeface="Times New Roman" panose="02020603050405020304" pitchFamily="18" charset="0"/>
            </a:endParaRPr>
          </a:p>
          <a:p>
            <a:pPr algn="just"/>
            <a:endParaRPr lang="en-US" dirty="0">
              <a:latin typeface="Times-Roman"/>
            </a:endParaRPr>
          </a:p>
          <a:p>
            <a:pPr algn="just"/>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a:t>
            </a:r>
            <a:r>
              <a:rPr lang="en-US" sz="2400" b="1" i="1" dirty="0">
                <a:solidFill>
                  <a:srgbClr val="002060"/>
                </a:solidFill>
                <a:latin typeface="Times New Roman" panose="02020603050405020304" pitchFamily="18" charset="0"/>
                <a:cs typeface="Times New Roman" panose="02020603050405020304" pitchFamily="18" charset="0"/>
              </a:rPr>
              <a:t>two limiting cases of interest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b="1" i="1" dirty="0" smtClean="0">
                <a:solidFill>
                  <a:srgbClr val="002060"/>
                </a:solidFill>
                <a:latin typeface="Times New Roman" panose="02020603050405020304" pitchFamily="18" charset="0"/>
                <a:cs typeface="Times New Roman" panose="02020603050405020304" pitchFamily="18" charset="0"/>
              </a:rPr>
              <a:t>First limiting case </a:t>
            </a:r>
            <a:r>
              <a:rPr lang="en-US" sz="2400" dirty="0" smtClean="0">
                <a:latin typeface="Times New Roman" panose="02020603050405020304" pitchFamily="18" charset="0"/>
                <a:cs typeface="Times New Roman" panose="02020603050405020304" pitchFamily="18" charset="0"/>
              </a:rPr>
              <a:t>is the </a:t>
            </a:r>
            <a:r>
              <a:rPr lang="en-US" sz="2400" b="1" i="1" dirty="0">
                <a:solidFill>
                  <a:srgbClr val="002060"/>
                </a:solidFill>
                <a:latin typeface="Times New Roman" panose="02020603050405020304" pitchFamily="18" charset="0"/>
                <a:cs typeface="Times New Roman" panose="02020603050405020304" pitchFamily="18" charset="0"/>
              </a:rPr>
              <a:t>short-circuit condition</a:t>
            </a:r>
            <a:r>
              <a:rPr lang="en-US" sz="2400" dirty="0">
                <a:latin typeface="Times New Roman" panose="02020603050405020304" pitchFamily="18" charset="0"/>
                <a:cs typeface="Times New Roman" panose="02020603050405020304" pitchFamily="18" charset="0"/>
              </a:rPr>
              <a:t> occurs </a:t>
            </a:r>
            <a:r>
              <a:rPr lang="en-US" sz="2400" dirty="0" smtClean="0">
                <a:latin typeface="Times New Roman" panose="02020603050405020304" pitchFamily="18" charset="0"/>
                <a:cs typeface="Times New Roman" panose="02020603050405020304" pitchFamily="18" charset="0"/>
              </a:rPr>
              <a:t>when </a:t>
            </a:r>
            <a:r>
              <a:rPr lang="en-US" sz="2400" b="1" dirty="0" smtClean="0">
                <a:solidFill>
                  <a:srgbClr val="002060"/>
                </a:solidFill>
                <a:latin typeface="Times New Roman" panose="02020603050405020304" pitchFamily="18" charset="0"/>
                <a:cs typeface="Times New Roman" panose="02020603050405020304" pitchFamily="18" charset="0"/>
              </a:rPr>
              <a:t>R = </a:t>
            </a:r>
            <a:r>
              <a:rPr lang="en-US" sz="2400" b="1" dirty="0">
                <a:solidFill>
                  <a:srgbClr val="00206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so that V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0. The current in this case is referred to as the </a:t>
            </a:r>
            <a:r>
              <a:rPr lang="en-US" sz="2400" b="1" i="1" dirty="0">
                <a:solidFill>
                  <a:srgbClr val="FF0000"/>
                </a:solidFill>
                <a:latin typeface="Times New Roman" panose="02020603050405020304" pitchFamily="18" charset="0"/>
                <a:cs typeface="Times New Roman" panose="02020603050405020304" pitchFamily="18" charset="0"/>
              </a:rPr>
              <a:t>short-circuit current</a:t>
            </a:r>
            <a:r>
              <a:rPr lang="en-US" sz="2400" i="1" dirty="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Or</a:t>
            </a:r>
          </a:p>
          <a:p>
            <a:pPr algn="just"/>
            <a:endParaRPr lang="en-US" dirty="0">
              <a:latin typeface="Times-Roman"/>
            </a:endParaRPr>
          </a:p>
          <a:p>
            <a:pPr algn="just"/>
            <a:endParaRPr lang="en-US" dirty="0" smtClean="0">
              <a:latin typeface="Times-Roman"/>
            </a:endParaRPr>
          </a:p>
          <a:p>
            <a:pPr algn="just"/>
            <a:endParaRPr lang="en-US" dirty="0">
              <a:latin typeface="Times-Roman"/>
            </a:endParaRPr>
          </a:p>
        </p:txBody>
      </p:sp>
      <mc:AlternateContent xmlns:mc="http://schemas.openxmlformats.org/markup-compatibility/2006">
        <mc:Choice xmlns:a14="http://schemas.microsoft.com/office/drawing/2010/main" xmlns="" Requires="a14">
          <p:sp>
            <p:nvSpPr>
              <p:cNvPr id="3" name="TextBox 2"/>
              <p:cNvSpPr txBox="1"/>
              <p:nvPr/>
            </p:nvSpPr>
            <p:spPr>
              <a:xfrm>
                <a:off x="0" y="5642669"/>
                <a:ext cx="9144000" cy="369332"/>
              </a:xfrm>
              <a:prstGeom prst="rect">
                <a:avLst/>
              </a:prstGeom>
              <a:noFill/>
            </p:spPr>
            <p:txBody>
              <a:bodyPr wrap="square" lIns="0" tIns="0" rIns="0" bIns="0" rtlCol="0">
                <a:spAutoFit/>
              </a:bodyPr>
              <a:lstStyle/>
              <a:p>
                <a:pPr algn="ct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m:t>
                    </m:r>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sc</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L</m:t>
                        </m:r>
                      </m:sub>
                    </m:sSub>
                    <m:r>
                      <a:rPr lang="en-US" sz="2400" b="0" i="0" smtClean="0">
                        <a:latin typeface="Cambria Math" panose="02040503050406030204" pitchFamily="18" charset="0"/>
                      </a:rPr>
                      <m:t>                                          (2)</m:t>
                    </m:r>
                  </m:oMath>
                </a14:m>
                <a:r>
                  <a:rPr lang="en-US" sz="2400" dirty="0" smtClean="0"/>
                  <a:t/>
                </a:r>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0" y="5642669"/>
                <a:ext cx="9144000" cy="369332"/>
              </a:xfrm>
              <a:prstGeom prst="rect">
                <a:avLst/>
              </a:prstGeom>
              <a:blipFill rotWithShape="0">
                <a:blip r:embed="rId2"/>
                <a:stretch>
                  <a:fillRect b="-35000"/>
                </a:stretch>
              </a:blipFill>
            </p:spPr>
            <p:txBody>
              <a:bodyPr/>
              <a:lstStyle/>
              <a:p>
                <a:r>
                  <a:rPr lang="en-US">
                    <a:noFill/>
                  </a:rPr>
                  <a:t> </a:t>
                </a:r>
              </a:p>
            </p:txBody>
          </p:sp>
        </mc:Fallback>
      </mc:AlternateContent>
      <p:sp>
        <p:nvSpPr>
          <p:cNvPr id="6" name="Line 3"/>
          <p:cNvSpPr>
            <a:spLocks noChangeShapeType="1"/>
          </p:cNvSpPr>
          <p:nvPr/>
        </p:nvSpPr>
        <p:spPr bwMode="auto">
          <a:xfrm>
            <a:off x="259308" y="976642"/>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Tree>
    <p:extLst>
      <p:ext uri="{BB962C8B-B14F-4D97-AF65-F5344CB8AC3E}">
        <p14:creationId xmlns:p14="http://schemas.microsoft.com/office/powerpoint/2010/main" xmlns="" val="1091928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28" y="1059710"/>
            <a:ext cx="8895699" cy="5170646"/>
          </a:xfrm>
          <a:prstGeom prst="rect">
            <a:avLst/>
          </a:prstGeom>
        </p:spPr>
        <p:txBody>
          <a:bodyPr wrap="square">
            <a:spAutoFit/>
          </a:bodyPr>
          <a:lstStyle/>
          <a:p>
            <a:endParaRPr lang="en-US" dirty="0" smtClean="0">
              <a:latin typeface="Times-Roman"/>
            </a:endParaRP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t>
            </a:r>
            <a:r>
              <a:rPr lang="en-US" sz="2400" b="1" i="1" dirty="0">
                <a:solidFill>
                  <a:srgbClr val="002060"/>
                </a:solidFill>
                <a:latin typeface="Times New Roman" panose="02020603050405020304" pitchFamily="18" charset="0"/>
                <a:cs typeface="Times New Roman" panose="02020603050405020304" pitchFamily="18" charset="0"/>
              </a:rPr>
              <a:t>second limiting case</a:t>
            </a:r>
            <a:r>
              <a:rPr lang="en-US" sz="2400" dirty="0">
                <a:latin typeface="Times New Roman" panose="02020603050405020304" pitchFamily="18" charset="0"/>
                <a:cs typeface="Times New Roman" panose="02020603050405020304" pitchFamily="18" charset="0"/>
              </a:rPr>
              <a:t> is the </a:t>
            </a:r>
            <a:r>
              <a:rPr lang="en-US" sz="2400" b="1" i="1" dirty="0">
                <a:solidFill>
                  <a:srgbClr val="002060"/>
                </a:solidFill>
                <a:latin typeface="Times New Roman" panose="02020603050405020304" pitchFamily="18" charset="0"/>
                <a:cs typeface="Times New Roman" panose="02020603050405020304" pitchFamily="18" charset="0"/>
              </a:rPr>
              <a:t>open-circuit condition</a:t>
            </a:r>
            <a:r>
              <a:rPr lang="en-US" sz="2400" dirty="0">
                <a:latin typeface="Times New Roman" panose="02020603050405020304" pitchFamily="18" charset="0"/>
                <a:cs typeface="Times New Roman" panose="02020603050405020304" pitchFamily="18" charset="0"/>
              </a:rPr>
              <a:t> and occurs when </a:t>
            </a:r>
            <a:r>
              <a:rPr lang="en-US" sz="2400" b="1" i="1" dirty="0">
                <a:solidFill>
                  <a:srgbClr val="002060"/>
                </a:solidFill>
                <a:latin typeface="Times New Roman" panose="02020603050405020304" pitchFamily="18" charset="0"/>
                <a:cs typeface="Times New Roman" panose="02020603050405020304" pitchFamily="18" charset="0"/>
              </a:rPr>
              <a:t>R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endParaRPr lang="en-US" sz="2400" dirty="0"/>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net </a:t>
            </a:r>
            <a:r>
              <a:rPr lang="en-US" sz="2400" dirty="0">
                <a:latin typeface="Times New Roman" panose="02020603050405020304" pitchFamily="18" charset="0"/>
                <a:cs typeface="Times New Roman" panose="02020603050405020304" pitchFamily="18" charset="0"/>
              </a:rPr>
              <a:t>current is zero and the voltage produced is the </a:t>
            </a:r>
            <a:r>
              <a:rPr lang="en-US" sz="2400" i="1" dirty="0">
                <a:solidFill>
                  <a:srgbClr val="FF0000"/>
                </a:solidFill>
                <a:latin typeface="Times New Roman" panose="02020603050405020304" pitchFamily="18" charset="0"/>
                <a:cs typeface="Times New Roman" panose="02020603050405020304" pitchFamily="18" charset="0"/>
              </a:rPr>
              <a:t>open-circuit </a:t>
            </a:r>
            <a:r>
              <a:rPr lang="en-US" sz="2400" i="1" dirty="0" smtClean="0">
                <a:solidFill>
                  <a:srgbClr val="FF0000"/>
                </a:solidFill>
                <a:latin typeface="Times New Roman" panose="02020603050405020304" pitchFamily="18" charset="0"/>
                <a:cs typeface="Times New Roman" panose="02020603050405020304" pitchFamily="18" charset="0"/>
              </a:rPr>
              <a:t>   voltage </a:t>
            </a:r>
            <a:r>
              <a:rPr lang="en-US" sz="2400" dirty="0">
                <a:latin typeface="Times New Roman" panose="02020603050405020304" pitchFamily="18" charset="0"/>
                <a:cs typeface="Times New Roman" panose="02020603050405020304" pitchFamily="18" charset="0"/>
              </a:rPr>
              <a:t>V</a:t>
            </a:r>
            <a:r>
              <a:rPr lang="en-US" sz="2400" baseline="-25000" dirty="0">
                <a:latin typeface="Times New Roman" panose="02020603050405020304" pitchFamily="18" charset="0"/>
                <a:cs typeface="Times New Roman" panose="02020603050405020304" pitchFamily="18" charset="0"/>
              </a:rPr>
              <a:t>oc</a:t>
            </a:r>
            <a:r>
              <a:rPr lang="en-US" sz="2400" i="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photocurrent is </a:t>
            </a:r>
            <a:r>
              <a:rPr lang="en-US" sz="2400" dirty="0">
                <a:latin typeface="Times New Roman" panose="02020603050405020304" pitchFamily="18" charset="0"/>
                <a:cs typeface="Times New Roman" panose="02020603050405020304" pitchFamily="18" charset="0"/>
              </a:rPr>
              <a:t>just balanced by the forward-biased junction current, so we have</a:t>
            </a: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Then can find </a:t>
            </a:r>
            <a:r>
              <a:rPr lang="en-US" sz="2400" dirty="0">
                <a:latin typeface="Times New Roman" panose="02020603050405020304" pitchFamily="18" charset="0"/>
                <a:cs typeface="Times New Roman" panose="02020603050405020304" pitchFamily="18" charset="0"/>
              </a:rPr>
              <a:t>the open circuit voltage </a:t>
            </a:r>
            <a:r>
              <a:rPr lang="en-US" sz="2400" dirty="0" err="1">
                <a:latin typeface="Times New Roman" panose="02020603050405020304" pitchFamily="18" charset="0"/>
                <a:cs typeface="Times New Roman" panose="02020603050405020304" pitchFamily="18" charset="0"/>
              </a:rPr>
              <a:t>V</a:t>
            </a:r>
            <a:r>
              <a:rPr lang="en-US" sz="2400" baseline="-25000" dirty="0" err="1">
                <a:latin typeface="Times New Roman" panose="02020603050405020304" pitchFamily="18" charset="0"/>
                <a:cs typeface="Times New Roman" panose="02020603050405020304" pitchFamily="18" charset="0"/>
              </a:rPr>
              <a:t>oc</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where </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nkT</a:t>
            </a:r>
            <a:r>
              <a:rPr lang="en-US" sz="2400" dirty="0" smtClean="0">
                <a:latin typeface="Times New Roman" panose="02020603050405020304" pitchFamily="18" charset="0"/>
                <a:cs typeface="Times New Roman" panose="02020603050405020304" pitchFamily="18" charset="0"/>
              </a:rPr>
              <a:t>/q</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4" name="TextBox 3"/>
              <p:cNvSpPr txBox="1"/>
              <p:nvPr/>
            </p:nvSpPr>
            <p:spPr>
              <a:xfrm>
                <a:off x="-41814" y="3752569"/>
                <a:ext cx="9144000" cy="442044"/>
              </a:xfrm>
              <a:prstGeom prst="rect">
                <a:avLst/>
              </a:prstGeom>
              <a:noFill/>
            </p:spPr>
            <p:txBody>
              <a:bodyPr wrap="square" lIns="0" tIns="0" rIns="0" bIns="0" rtlCol="0">
                <a:spAutoFit/>
              </a:bodyPr>
              <a:lstStyle/>
              <a:p>
                <a:pPr algn="ct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m:t>
                    </m:r>
                    <m:r>
                      <a:rPr lang="en-US" sz="2400" b="0" i="0" smtClean="0">
                        <a:latin typeface="Cambria Math" panose="02040503050406030204" pitchFamily="18" charset="0"/>
                      </a:rPr>
                      <m:t>=</m:t>
                    </m:r>
                    <m:r>
                      <a:rPr lang="en-US" sz="2400" b="0" i="1" smtClean="0">
                        <a:latin typeface="Cambria Math" panose="02040503050406030204" pitchFamily="18" charset="0"/>
                      </a:rPr>
                      <m:t>0</m:t>
                    </m:r>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L</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S</m:t>
                        </m:r>
                      </m:sub>
                    </m:sSub>
                    <m:d>
                      <m:dPr>
                        <m:begChr m:val="["/>
                        <m:endChr m:val="]"/>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d>
                              <m:dPr>
                                <m:ctrlPr>
                                  <a:rPr lang="en-US" sz="2400" b="0" i="1" smtClean="0">
                                    <a:latin typeface="Cambria Math" panose="02040503050406030204" pitchFamily="18" charset="0"/>
                                  </a:rPr>
                                </m:ctrlPr>
                              </m:dPr>
                              <m:e>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e</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ea typeface="Cambria Math" panose="02040503050406030204" pitchFamily="18" charset="0"/>
                                              </a:rPr>
                                              <m:t>∞</m:t>
                                            </m:r>
                                          </m:sub>
                                        </m:sSub>
                                      </m:num>
                                      <m:den>
                                        <m:r>
                                          <m:rPr>
                                            <m:sty m:val="p"/>
                                          </m:rPr>
                                          <a:rPr lang="en-US" sz="2400" b="0" i="0" smtClean="0">
                                            <a:latin typeface="Cambria Math" panose="02040503050406030204" pitchFamily="18" charset="0"/>
                                          </a:rPr>
                                          <m:t>kT</m:t>
                                        </m:r>
                                      </m:den>
                                    </m:f>
                                  </m:e>
                                </m:box>
                              </m:e>
                            </m:d>
                            <m:r>
                              <a:rPr lang="en-US" sz="2400" b="0" i="0" smtClean="0">
                                <a:latin typeface="Cambria Math" panose="02040503050406030204" pitchFamily="18" charset="0"/>
                              </a:rPr>
                              <m:t>−1</m:t>
                            </m:r>
                          </m:e>
                        </m:func>
                      </m:e>
                    </m:d>
                    <m:r>
                      <a:rPr lang="en-US" sz="2400" b="0" i="0" smtClean="0">
                        <a:latin typeface="Cambria Math" panose="02040503050406030204" pitchFamily="18" charset="0"/>
                      </a:rPr>
                      <m:t>                    (3)</m:t>
                    </m:r>
                  </m:oMath>
                </a14:m>
                <a:r>
                  <a:rPr lang="en-US" sz="2400" dirty="0" smtClean="0"/>
                  <a:t/>
                </a:r>
                <a:endParaRPr lang="en-US" sz="2400" dirty="0"/>
              </a:p>
            </p:txBody>
          </p:sp>
        </mc:Choice>
        <mc:Fallback>
          <p:sp>
            <p:nvSpPr>
              <p:cNvPr id="4" name="TextBox 3"/>
              <p:cNvSpPr txBox="1">
                <a:spLocks noRot="1" noChangeAspect="1" noMove="1" noResize="1" noEditPoints="1" noAdjustHandles="1" noChangeArrowheads="1" noChangeShapeType="1" noTextEdit="1"/>
              </p:cNvSpPr>
              <p:nvPr/>
            </p:nvSpPr>
            <p:spPr>
              <a:xfrm>
                <a:off x="-41814" y="3752569"/>
                <a:ext cx="9144000" cy="44204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5" name="TextBox 4"/>
              <p:cNvSpPr txBox="1"/>
              <p:nvPr/>
            </p:nvSpPr>
            <p:spPr>
              <a:xfrm>
                <a:off x="1" y="5381197"/>
                <a:ext cx="9102186" cy="496611"/>
              </a:xfrm>
              <a:prstGeom prst="rect">
                <a:avLst/>
              </a:prstGeom>
              <a:noFill/>
            </p:spPr>
            <p:txBody>
              <a:bodyPr wrap="square" lIns="0" tIns="0" rIns="0" bIns="0" rtlCol="0">
                <a:spAutoFit/>
              </a:bodyPr>
              <a:lstStyle/>
              <a:p>
                <a:pPr algn="ctr"/>
                <a14:m>
                  <m:oMath xmlns:m="http://schemas.openxmlformats.org/officeDocument/2006/math">
                    <m:sSub>
                      <m:sSubPr>
                        <m:ctrlPr>
                          <a:rPr lang="en-US" sz="2400" i="1" smtClean="0">
                            <a:latin typeface="Cambria Math" panose="02040503050406030204" pitchFamily="18" charset="0"/>
                          </a:rPr>
                        </m:ctrlPr>
                      </m:sSubPr>
                      <m:e>
                        <m:r>
                          <a:rPr lang="en-US" sz="2400" b="0" i="0" smtClean="0">
                            <a:latin typeface="Cambria Math" panose="02040503050406030204" pitchFamily="18" charset="0"/>
                          </a:rPr>
                          <m:t>                                </m:t>
                        </m:r>
                        <m:r>
                          <m:rPr>
                            <m:sty m:val="p"/>
                          </m:rPr>
                          <a:rPr lang="en-US" sz="2400" b="0" i="0" smtClean="0">
                            <a:latin typeface="Cambria Math" panose="02040503050406030204" pitchFamily="18" charset="0"/>
                          </a:rPr>
                          <m:t>V</m:t>
                        </m:r>
                      </m:e>
                      <m:sub>
                        <m:r>
                          <m:rPr>
                            <m:sty m:val="p"/>
                          </m:rPr>
                          <a:rPr lang="en-US" sz="2400" b="0" i="0" smtClean="0">
                            <a:latin typeface="Cambria Math" panose="02040503050406030204" pitchFamily="18" charset="0"/>
                          </a:rPr>
                          <m:t>OC</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V</m:t>
                        </m:r>
                      </m:e>
                      <m:sub>
                        <m:r>
                          <m:rPr>
                            <m:sty m:val="p"/>
                          </m:rPr>
                          <a:rPr lang="en-US" sz="2400" b="0" i="0" smtClean="0">
                            <a:latin typeface="Cambria Math" panose="02040503050406030204" pitchFamily="18" charset="0"/>
                          </a:rPr>
                          <m:t>t</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r>
                          <a:rPr lang="en-US" sz="2400" b="0" i="0" smtClean="0">
                            <a:latin typeface="Cambria Math" panose="02040503050406030204" pitchFamily="18" charset="0"/>
                          </a:rPr>
                          <m:t>(1+</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L</m:t>
                                    </m:r>
                                  </m:sub>
                                </m:sSub>
                              </m:num>
                              <m:den>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S</m:t>
                                    </m:r>
                                  </m:sub>
                                </m:sSub>
                              </m:den>
                            </m:f>
                          </m:e>
                        </m:box>
                        <m:r>
                          <a:rPr lang="en-US" sz="2400" b="0" i="0" smtClean="0">
                            <a:latin typeface="Cambria Math" panose="02040503050406030204" pitchFamily="18" charset="0"/>
                          </a:rPr>
                          <m:t>)</m:t>
                        </m:r>
                      </m:e>
                    </m:func>
                    <m:r>
                      <a:rPr lang="en-US" sz="2400" b="0" i="0" smtClean="0">
                        <a:latin typeface="Cambria Math" panose="02040503050406030204" pitchFamily="18" charset="0"/>
                      </a:rPr>
                      <m:t>                                       (4)</m:t>
                    </m:r>
                  </m:oMath>
                </a14:m>
                <a:r>
                  <a:rPr lang="en-US" sz="2400" dirty="0" smtClean="0"/>
                  <a:t/>
                </a:r>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1" y="5381197"/>
                <a:ext cx="9102186" cy="496611"/>
              </a:xfrm>
              <a:prstGeom prst="rect">
                <a:avLst/>
              </a:prstGeom>
              <a:blipFill rotWithShape="0">
                <a:blip r:embed="rId3"/>
                <a:stretch>
                  <a:fillRect/>
                </a:stretch>
              </a:blipFill>
            </p:spPr>
            <p:txBody>
              <a:bodyPr/>
              <a:lstStyle/>
              <a:p>
                <a:r>
                  <a:rPr lang="en-US">
                    <a:noFill/>
                  </a:rPr>
                  <a:t> </a:t>
                </a:r>
              </a:p>
            </p:txBody>
          </p:sp>
        </mc:Fallback>
      </mc:AlternateContent>
      <p:sp>
        <p:nvSpPr>
          <p:cNvPr id="7" name="Line 3"/>
          <p:cNvSpPr>
            <a:spLocks noChangeShapeType="1"/>
          </p:cNvSpPr>
          <p:nvPr/>
        </p:nvSpPr>
        <p:spPr bwMode="auto">
          <a:xfrm>
            <a:off x="434051" y="882855"/>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5"/>
          <p:cNvSpPr txBox="1">
            <a:spLocks noChangeArrowheads="1"/>
          </p:cNvSpPr>
          <p:nvPr/>
        </p:nvSpPr>
        <p:spPr bwMode="auto">
          <a:xfrm>
            <a:off x="2743200" y="6566848"/>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Tree>
    <p:extLst>
      <p:ext uri="{BB962C8B-B14F-4D97-AF65-F5344CB8AC3E}">
        <p14:creationId xmlns:p14="http://schemas.microsoft.com/office/powerpoint/2010/main" xmlns="" val="3832995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434051" y="882855"/>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
        <p:nvSpPr>
          <p:cNvPr id="9" name="Rectangle 8"/>
          <p:cNvSpPr/>
          <p:nvPr/>
        </p:nvSpPr>
        <p:spPr>
          <a:xfrm>
            <a:off x="197893" y="1342400"/>
            <a:ext cx="8946107" cy="1200329"/>
          </a:xfrm>
          <a:prstGeom prst="rect">
            <a:avLst/>
          </a:prstGeom>
        </p:spPr>
        <p:txBody>
          <a:bodyPr wrap="square">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lum bright="-20000" contrast="40000"/>
          </a:blip>
          <a:srcRect l="14736" t="4330" r="10364"/>
          <a:stretch/>
        </p:blipFill>
        <p:spPr>
          <a:xfrm>
            <a:off x="5548784" y="2074460"/>
            <a:ext cx="3300586" cy="3254817"/>
          </a:xfrm>
          <a:prstGeom prst="rect">
            <a:avLst/>
          </a:prstGeom>
        </p:spPr>
      </p:pic>
      <p:sp>
        <p:nvSpPr>
          <p:cNvPr id="11" name="Rectangle 10"/>
          <p:cNvSpPr/>
          <p:nvPr/>
        </p:nvSpPr>
        <p:spPr>
          <a:xfrm>
            <a:off x="242688" y="1113154"/>
            <a:ext cx="8901312"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plot of the diode current I as a function of the diode voltage V from </a:t>
            </a:r>
            <a:r>
              <a:rPr lang="en-US" sz="2400" dirty="0" err="1" smtClean="0">
                <a:latin typeface="Times New Roman" panose="02020603050405020304" pitchFamily="18" charset="0"/>
                <a:cs typeface="Times New Roman" panose="02020603050405020304" pitchFamily="18" charset="0"/>
              </a:rPr>
              <a:t>Eqn</a:t>
            </a:r>
            <a:r>
              <a:rPr lang="en-US" sz="2400" dirty="0" smtClean="0">
                <a:latin typeface="Times New Roman" panose="02020603050405020304" pitchFamily="18" charset="0"/>
                <a:cs typeface="Times New Roman" panose="02020603050405020304" pitchFamily="18" charset="0"/>
              </a:rPr>
              <a:t> (4) </a:t>
            </a:r>
            <a:r>
              <a:rPr lang="en-US" sz="2400" dirty="0">
                <a:latin typeface="Times New Roman" panose="02020603050405020304" pitchFamily="18" charset="0"/>
                <a:cs typeface="Times New Roman" panose="02020603050405020304" pitchFamily="18" charset="0"/>
              </a:rPr>
              <a:t>is shown in </a:t>
            </a:r>
            <a:r>
              <a:rPr lang="en-US" sz="2400" dirty="0" smtClean="0">
                <a:latin typeface="Times New Roman" panose="02020603050405020304" pitchFamily="18" charset="0"/>
                <a:cs typeface="Times New Roman" panose="02020603050405020304" pitchFamily="18" charset="0"/>
              </a:rPr>
              <a:t>Fig. </a:t>
            </a:r>
            <a:r>
              <a:rPr lang="en-US" sz="2400" dirty="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may note the short-circuit current and </a:t>
            </a:r>
            <a:r>
              <a:rPr lang="en-US" sz="2400" dirty="0" smtClean="0">
                <a:latin typeface="Times New Roman" panose="02020603050405020304" pitchFamily="18" charset="0"/>
                <a:cs typeface="Times New Roman" panose="02020603050405020304" pitchFamily="18" charset="0"/>
              </a:rPr>
              <a:t>open circuit voltage </a:t>
            </a:r>
            <a:r>
              <a:rPr lang="en-US" sz="2400" dirty="0">
                <a:latin typeface="Times New Roman" panose="02020603050405020304" pitchFamily="18" charset="0"/>
                <a:cs typeface="Times New Roman" panose="02020603050405020304" pitchFamily="18" charset="0"/>
              </a:rPr>
              <a:t>points on the </a:t>
            </a:r>
            <a:r>
              <a:rPr lang="en-US" sz="2400" dirty="0" smtClean="0">
                <a:latin typeface="Times New Roman" panose="02020603050405020304" pitchFamily="18" charset="0"/>
                <a:cs typeface="Times New Roman" panose="02020603050405020304" pitchFamily="18" charset="0"/>
              </a:rPr>
              <a:t>figure</a:t>
            </a:r>
            <a:r>
              <a:rPr lang="en-US" sz="2400" dirty="0">
                <a:latin typeface="Times New Roman" panose="02020603050405020304" pitchFamily="18" charset="0"/>
                <a:cs typeface="Times New Roman" panose="02020603050405020304" pitchFamily="18" charset="0"/>
              </a:rPr>
              <a:t>.</a:t>
            </a:r>
          </a:p>
        </p:txBody>
      </p:sp>
      <p:sp>
        <p:nvSpPr>
          <p:cNvPr id="12" name="Rectangle 11"/>
          <p:cNvSpPr/>
          <p:nvPr/>
        </p:nvSpPr>
        <p:spPr>
          <a:xfrm>
            <a:off x="357288" y="5247241"/>
            <a:ext cx="4384534"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The power delivered to the load is</a:t>
            </a:r>
          </a:p>
        </p:txBody>
      </p:sp>
      <mc:AlternateContent xmlns:mc="http://schemas.openxmlformats.org/markup-compatibility/2006">
        <mc:Choice xmlns:a14="http://schemas.microsoft.com/office/drawing/2010/main" xmlns="" Requires="a14">
          <p:sp>
            <p:nvSpPr>
              <p:cNvPr id="13" name="TextBox 12"/>
              <p:cNvSpPr txBox="1"/>
              <p:nvPr/>
            </p:nvSpPr>
            <p:spPr>
              <a:xfrm>
                <a:off x="0" y="5816301"/>
                <a:ext cx="9144000" cy="442044"/>
              </a:xfrm>
              <a:prstGeom prst="rect">
                <a:avLst/>
              </a:prstGeom>
              <a:noFill/>
            </p:spPr>
            <p:txBody>
              <a:bodyPr wrap="square" lIns="0" tIns="0" rIns="0" bIns="0" rtlCol="0">
                <a:spAutoFit/>
              </a:bodyPr>
              <a:lstStyle/>
              <a:p>
                <a:pPr algn="ct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V</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I</m:t>
                    </m:r>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L</m:t>
                        </m:r>
                      </m:sub>
                    </m:sSub>
                    <m:r>
                      <a:rPr lang="en-US" sz="2400" b="0" i="0" smtClean="0">
                        <a:latin typeface="Cambria Math" panose="02040503050406030204" pitchFamily="18" charset="0"/>
                      </a:rPr>
                      <m:t>∗</m:t>
                    </m:r>
                    <m:r>
                      <m:rPr>
                        <m:sty m:val="p"/>
                      </m:rPr>
                      <a:rPr lang="en-US" sz="2400" b="0" i="0" smtClean="0">
                        <a:latin typeface="Cambria Math" panose="02040503050406030204" pitchFamily="18" charset="0"/>
                      </a:rPr>
                      <m:t>V</m:t>
                    </m:r>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S</m:t>
                        </m:r>
                      </m:sub>
                    </m:sSub>
                    <m:d>
                      <m:dPr>
                        <m:begChr m:val="["/>
                        <m:endChr m:val="]"/>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d>
                              <m:dPr>
                                <m:ctrlPr>
                                  <a:rPr lang="en-US" sz="2400" b="0" i="1" smtClean="0">
                                    <a:latin typeface="Cambria Math" panose="02040503050406030204" pitchFamily="18" charset="0"/>
                                  </a:rPr>
                                </m:ctrlPr>
                              </m:dPr>
                              <m:e>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eV</m:t>
                                        </m:r>
                                      </m:num>
                                      <m:den>
                                        <m:r>
                                          <m:rPr>
                                            <m:sty m:val="p"/>
                                          </m:rPr>
                                          <a:rPr lang="en-US" sz="2400" b="0" i="0" smtClean="0">
                                            <a:latin typeface="Cambria Math" panose="02040503050406030204" pitchFamily="18" charset="0"/>
                                          </a:rPr>
                                          <m:t>kT</m:t>
                                        </m:r>
                                      </m:den>
                                    </m:f>
                                  </m:e>
                                </m:box>
                              </m:e>
                            </m:d>
                            <m:r>
                              <a:rPr lang="en-US" sz="2400" b="0" i="0" smtClean="0">
                                <a:latin typeface="Cambria Math" panose="02040503050406030204" pitchFamily="18" charset="0"/>
                              </a:rPr>
                              <m:t>−1</m:t>
                            </m:r>
                          </m:e>
                        </m:func>
                      </m:e>
                    </m:d>
                    <m:r>
                      <a:rPr lang="en-US" sz="2400" b="0" i="0" smtClean="0">
                        <a:latin typeface="Cambria Math" panose="02040503050406030204" pitchFamily="18" charset="0"/>
                      </a:rPr>
                      <m:t>∗</m:t>
                    </m:r>
                    <m:r>
                      <m:rPr>
                        <m:sty m:val="p"/>
                      </m:rPr>
                      <a:rPr lang="en-US" sz="2400" b="0" i="0" smtClean="0">
                        <a:latin typeface="Cambria Math" panose="02040503050406030204" pitchFamily="18" charset="0"/>
                      </a:rPr>
                      <m:t>V</m:t>
                    </m:r>
                    <m:r>
                      <a:rPr lang="en-US" sz="2400" b="0" i="1" smtClean="0">
                        <a:latin typeface="Cambria Math" panose="02040503050406030204" pitchFamily="18" charset="0"/>
                      </a:rPr>
                      <m:t>              </m:t>
                    </m:r>
                    <m:r>
                      <a:rPr lang="en-US" sz="2400" i="1" smtClean="0">
                        <a:latin typeface="Cambria Math" panose="02040503050406030204" pitchFamily="18" charset="0"/>
                      </a:rPr>
                      <m:t> </m:t>
                    </m:r>
                    <m:r>
                      <a:rPr lang="en-US" sz="2400" b="0" i="0" smtClean="0">
                        <a:latin typeface="Cambria Math" panose="02040503050406030204" pitchFamily="18" charset="0"/>
                      </a:rPr>
                      <m:t>(5)</m:t>
                    </m:r>
                  </m:oMath>
                </a14:m>
                <a:r>
                  <a:rPr lang="en-US" sz="2400" dirty="0" smtClean="0"/>
                  <a:t/>
                </a:r>
                <a:endParaRPr lang="en-US" sz="2400" dirty="0"/>
              </a:p>
            </p:txBody>
          </p:sp>
        </mc:Choice>
        <mc:Fallback>
          <p:sp>
            <p:nvSpPr>
              <p:cNvPr id="13" name="TextBox 12"/>
              <p:cNvSpPr txBox="1">
                <a:spLocks noRot="1" noChangeAspect="1" noMove="1" noResize="1" noEditPoints="1" noAdjustHandles="1" noChangeArrowheads="1" noChangeShapeType="1" noTextEdit="1"/>
              </p:cNvSpPr>
              <p:nvPr/>
            </p:nvSpPr>
            <p:spPr>
              <a:xfrm>
                <a:off x="0" y="5816301"/>
                <a:ext cx="9144000" cy="442044"/>
              </a:xfrm>
              <a:prstGeom prst="rect">
                <a:avLst/>
              </a:prstGeom>
              <a:blipFill rotWithShape="0">
                <a:blip r:embed="rId4"/>
                <a:stretch>
                  <a:fillRect/>
                </a:stretch>
              </a:blipFill>
            </p:spPr>
            <p:txBody>
              <a:bodyPr/>
              <a:lstStyle/>
              <a:p>
                <a:r>
                  <a:rPr lang="en-US">
                    <a:noFill/>
                  </a:rPr>
                  <a:t> </a:t>
                </a:r>
              </a:p>
            </p:txBody>
          </p:sp>
        </mc:Fallback>
      </mc:AlternateContent>
      <p:sp>
        <p:nvSpPr>
          <p:cNvPr id="14" name="Rectangle 13"/>
          <p:cNvSpPr/>
          <p:nvPr/>
        </p:nvSpPr>
        <p:spPr>
          <a:xfrm>
            <a:off x="573303" y="3063987"/>
            <a:ext cx="4572000" cy="738664"/>
          </a:xfrm>
          <a:prstGeom prst="rect">
            <a:avLst/>
          </a:prstGeom>
        </p:spPr>
        <p:txBody>
          <a:bodyPr>
            <a:spAutoFit/>
          </a:bodyPr>
          <a:lstStyle/>
          <a:p>
            <a:pPr algn="just"/>
            <a:r>
              <a:rPr lang="en-US" sz="2100" b="1" dirty="0">
                <a:solidFill>
                  <a:srgbClr val="FF0000"/>
                </a:solidFill>
                <a:latin typeface="Arial Narrow" panose="020B0606020202030204" pitchFamily="34" charset="0"/>
                <a:cs typeface="Times New Roman" panose="02020603050405020304" pitchFamily="18" charset="0"/>
              </a:rPr>
              <a:t>Figure 2 | </a:t>
            </a:r>
            <a:r>
              <a:rPr lang="en-US" sz="2100" b="1" i="1" dirty="0">
                <a:latin typeface="Arial Narrow" panose="020B0606020202030204" pitchFamily="34" charset="0"/>
                <a:cs typeface="Times New Roman" panose="02020603050405020304" pitchFamily="18" charset="0"/>
              </a:rPr>
              <a:t>I–V characteristics of a </a:t>
            </a:r>
            <a:r>
              <a:rPr lang="en-US" sz="2100" b="1" i="1" dirty="0" err="1">
                <a:latin typeface="Arial Narrow" panose="020B0606020202030204" pitchFamily="34" charset="0"/>
                <a:cs typeface="Times New Roman" panose="02020603050405020304" pitchFamily="18" charset="0"/>
              </a:rPr>
              <a:t>pn</a:t>
            </a:r>
            <a:r>
              <a:rPr lang="en-US" sz="2100" b="1" i="1" dirty="0">
                <a:latin typeface="Arial Narrow" panose="020B0606020202030204" pitchFamily="34" charset="0"/>
                <a:cs typeface="Times New Roman" panose="02020603050405020304" pitchFamily="18" charset="0"/>
              </a:rPr>
              <a:t> </a:t>
            </a:r>
            <a:r>
              <a:rPr lang="en-US" sz="2100" b="1" i="1" dirty="0" smtClean="0">
                <a:latin typeface="Arial Narrow" panose="020B0606020202030204" pitchFamily="34" charset="0"/>
                <a:cs typeface="Times New Roman" panose="02020603050405020304" pitchFamily="18" charset="0"/>
              </a:rPr>
              <a:t>   junction </a:t>
            </a:r>
            <a:r>
              <a:rPr lang="en-US" sz="2100" b="1" i="1" dirty="0">
                <a:latin typeface="Arial Narrow" panose="020B0606020202030204" pitchFamily="34" charset="0"/>
                <a:cs typeface="Times New Roman" panose="02020603050405020304" pitchFamily="18" charset="0"/>
              </a:rPr>
              <a:t>solar cell.</a:t>
            </a:r>
          </a:p>
        </p:txBody>
      </p:sp>
    </p:spTree>
    <p:extLst>
      <p:ext uri="{BB962C8B-B14F-4D97-AF65-F5344CB8AC3E}">
        <p14:creationId xmlns:p14="http://schemas.microsoft.com/office/powerpoint/2010/main" xmlns="" val="3429504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434051" y="882855"/>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
        <p:nvSpPr>
          <p:cNvPr id="9" name="Rectangle 8"/>
          <p:cNvSpPr/>
          <p:nvPr/>
        </p:nvSpPr>
        <p:spPr>
          <a:xfrm>
            <a:off x="197893" y="1342400"/>
            <a:ext cx="8946107" cy="5262979"/>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We may find the current and voltage which will deliver the maximum power to the load by setting the derivative equal to zero, or </a:t>
            </a:r>
            <a:r>
              <a:rPr lang="en-US" sz="2400" dirty="0" err="1" smtClean="0">
                <a:latin typeface="Times New Roman" panose="02020603050405020304" pitchFamily="18" charset="0"/>
                <a:cs typeface="Times New Roman" panose="02020603050405020304" pitchFamily="18" charset="0"/>
              </a:rPr>
              <a:t>dP</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dV</a:t>
            </a:r>
            <a:r>
              <a:rPr lang="en-US" sz="2400" dirty="0" smtClean="0">
                <a:latin typeface="Times New Roman" panose="02020603050405020304" pitchFamily="18" charset="0"/>
                <a:cs typeface="Times New Roman" panose="02020603050405020304" pitchFamily="18" charset="0"/>
              </a:rPr>
              <a:t> = 0.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Using Eqn. (5), we find</a:t>
            </a: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where </a:t>
            </a:r>
            <a:r>
              <a:rPr lang="en-US" sz="2400" i="1" dirty="0" err="1" smtClean="0">
                <a:latin typeface="Times New Roman" panose="02020603050405020304" pitchFamily="18" charset="0"/>
                <a:cs typeface="Times New Roman" panose="02020603050405020304" pitchFamily="18" charset="0"/>
              </a:rPr>
              <a:t>V</a:t>
            </a:r>
            <a:r>
              <a:rPr lang="en-US" sz="2400" i="1" baseline="-25000" dirty="0" err="1" smtClean="0">
                <a:latin typeface="Times New Roman" panose="02020603050405020304" pitchFamily="18" charset="0"/>
                <a:cs typeface="Times New Roman" panose="02020603050405020304" pitchFamily="18" charset="0"/>
              </a:rPr>
              <a:t>m</a:t>
            </a:r>
            <a:r>
              <a:rPr lang="en-US" sz="2400" i="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the voltage that produces the maximum power.</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We may rewrite Eqn. (6) in the form</a:t>
            </a: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10" name="TextBox 9"/>
              <p:cNvSpPr txBox="1"/>
              <p:nvPr/>
            </p:nvSpPr>
            <p:spPr>
              <a:xfrm>
                <a:off x="-259307" y="3257283"/>
                <a:ext cx="9144000" cy="531940"/>
              </a:xfrm>
              <a:prstGeom prst="rect">
                <a:avLst/>
              </a:prstGeom>
              <a:noFill/>
            </p:spPr>
            <p:txBody>
              <a:bodyPr wrap="square" lIns="0" tIns="0" rIns="0" bIns="0" rtlCol="0">
                <a:spAutoFit/>
              </a:bodyPr>
              <a:lstStyle/>
              <a:p>
                <a:pPr algn="ctr"/>
                <a14:m>
                  <m:oMath xmlns:m="http://schemas.openxmlformats.org/officeDocument/2006/math">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𝑑𝑃</m:t>
                        </m:r>
                      </m:num>
                      <m:den>
                        <m:r>
                          <a:rPr lang="en-US" sz="2400" b="0" i="1" smtClean="0">
                            <a:latin typeface="Cambria Math" panose="02040503050406030204" pitchFamily="18" charset="0"/>
                          </a:rPr>
                          <m:t>𝑑𝑉</m:t>
                        </m:r>
                      </m:den>
                    </m:f>
                    <m:r>
                      <a:rPr lang="en-US" sz="2400" b="0" i="0" smtClean="0">
                        <a:latin typeface="Cambria Math" panose="02040503050406030204" pitchFamily="18" charset="0"/>
                      </a:rPr>
                      <m:t>=0=</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L</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S</m:t>
                        </m:r>
                      </m:sub>
                    </m:sSub>
                    <m:d>
                      <m:dPr>
                        <m:begChr m:val="["/>
                        <m:endChr m:val="]"/>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d>
                              <m:dPr>
                                <m:ctrlPr>
                                  <a:rPr lang="en-US" sz="2400" b="0" i="1" smtClean="0">
                                    <a:latin typeface="Cambria Math" panose="02040503050406030204" pitchFamily="18" charset="0"/>
                                  </a:rPr>
                                </m:ctrlPr>
                              </m:dPr>
                              <m:e>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e</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𝑚</m:t>
                                            </m:r>
                                          </m:sub>
                                        </m:sSub>
                                      </m:num>
                                      <m:den>
                                        <m:r>
                                          <m:rPr>
                                            <m:sty m:val="p"/>
                                          </m:rPr>
                                          <a:rPr lang="en-US" sz="2400" b="0" i="0" smtClean="0">
                                            <a:latin typeface="Cambria Math" panose="02040503050406030204" pitchFamily="18" charset="0"/>
                                          </a:rPr>
                                          <m:t>kT</m:t>
                                        </m:r>
                                      </m:den>
                                    </m:f>
                                  </m:e>
                                </m:box>
                              </m:e>
                            </m:d>
                            <m:r>
                              <a:rPr lang="en-US" sz="2400" b="0" i="0" smtClean="0">
                                <a:latin typeface="Cambria Math" panose="02040503050406030204" pitchFamily="18" charset="0"/>
                              </a:rPr>
                              <m:t>−1</m:t>
                            </m:r>
                          </m:e>
                        </m:func>
                      </m:e>
                    </m:d>
                    <m:sSub>
                      <m:sSubPr>
                        <m:ctrlPr>
                          <a:rPr lang="en-US" sz="2400" i="1">
                            <a:latin typeface="Cambria Math" panose="02040503050406030204" pitchFamily="18" charset="0"/>
                          </a:rPr>
                        </m:ctrlPr>
                      </m:sSubPr>
                      <m:e>
                        <m:r>
                          <a:rPr lang="en-US" sz="2400" b="0" i="0" smtClean="0">
                            <a:latin typeface="Cambria Math" panose="02040503050406030204" pitchFamily="18" charset="0"/>
                          </a:rPr>
                          <m:t>− </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s</m:t>
                            </m:r>
                          </m:sub>
                        </m:sSub>
                        <m:r>
                          <m:rPr>
                            <m:sty m:val="p"/>
                          </m:rPr>
                          <a:rPr lang="en-US" sz="2400" b="0" i="0" smtClean="0">
                            <a:latin typeface="Cambria Math" panose="02040503050406030204" pitchFamily="18" charset="0"/>
                          </a:rPr>
                          <m:t>V</m:t>
                        </m:r>
                      </m:e>
                      <m:sub>
                        <m:r>
                          <m:rPr>
                            <m:sty m:val="p"/>
                          </m:rPr>
                          <a:rPr lang="en-US" sz="2400" b="0" i="0" smtClean="0">
                            <a:latin typeface="Cambria Math" panose="02040503050406030204" pitchFamily="18" charset="0"/>
                          </a:rPr>
                          <m:t>m</m:t>
                        </m:r>
                      </m:sub>
                    </m:sSub>
                    <m:d>
                      <m:dPr>
                        <m:ctrlPr>
                          <a:rPr lang="en-US" sz="2400" i="1">
                            <a:latin typeface="Cambria Math" panose="02040503050406030204" pitchFamily="18" charset="0"/>
                          </a:rPr>
                        </m:ctrlPr>
                      </m:dPr>
                      <m:e>
                        <m:box>
                          <m:boxPr>
                            <m:ctrlPr>
                              <a:rPr lang="en-US" sz="2400" i="1">
                                <a:latin typeface="Cambria Math" panose="02040503050406030204" pitchFamily="18" charset="0"/>
                              </a:rPr>
                            </m:ctrlPr>
                          </m:boxPr>
                          <m:e>
                            <m:argPr>
                              <m:argSz m:val="-1"/>
                            </m:argPr>
                            <m:f>
                              <m:fPr>
                                <m:ctrlPr>
                                  <a:rPr lang="en-US" sz="2400" i="1">
                                    <a:latin typeface="Cambria Math" panose="02040503050406030204" pitchFamily="18" charset="0"/>
                                  </a:rPr>
                                </m:ctrlPr>
                              </m:fPr>
                              <m:num>
                                <m:r>
                                  <m:rPr>
                                    <m:sty m:val="p"/>
                                  </m:rPr>
                                  <a:rPr lang="en-US" sz="2400">
                                    <a:latin typeface="Cambria Math" panose="02040503050406030204" pitchFamily="18" charset="0"/>
                                  </a:rPr>
                                  <m:t>e</m:t>
                                </m:r>
                                <m:r>
                                  <a:rPr lang="en-US" sz="2400" b="0" i="1" smtClean="0">
                                    <a:latin typeface="Cambria Math" panose="02040503050406030204" pitchFamily="18" charset="0"/>
                                  </a:rPr>
                                  <m:t>𝑉</m:t>
                                </m:r>
                              </m:num>
                              <m:den>
                                <m:r>
                                  <m:rPr>
                                    <m:sty m:val="p"/>
                                  </m:rPr>
                                  <a:rPr lang="en-US" sz="2400">
                                    <a:latin typeface="Cambria Math" panose="02040503050406030204" pitchFamily="18" charset="0"/>
                                  </a:rPr>
                                  <m:t>kT</m:t>
                                </m:r>
                              </m:den>
                            </m:f>
                          </m:e>
                        </m:box>
                      </m:e>
                    </m:d>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box>
                              <m:boxPr>
                                <m:ctrlPr>
                                  <a:rPr lang="en-US" sz="2400" i="1">
                                    <a:latin typeface="Cambria Math" panose="02040503050406030204" pitchFamily="18" charset="0"/>
                                  </a:rPr>
                                </m:ctrlPr>
                              </m:boxPr>
                              <m:e>
                                <m:argPr>
                                  <m:argSz m:val="-1"/>
                                </m:argPr>
                                <m:f>
                                  <m:fPr>
                                    <m:ctrlPr>
                                      <a:rPr lang="en-US" sz="2400" i="1">
                                        <a:latin typeface="Cambria Math" panose="02040503050406030204" pitchFamily="18" charset="0"/>
                                      </a:rPr>
                                    </m:ctrlPr>
                                  </m:fPr>
                                  <m:num>
                                    <m:r>
                                      <m:rPr>
                                        <m:sty m:val="p"/>
                                      </m:rPr>
                                      <a:rPr lang="en-US" sz="2400">
                                        <a:latin typeface="Cambria Math" panose="02040503050406030204" pitchFamily="18" charset="0"/>
                                      </a:rPr>
                                      <m:t>e</m:t>
                                    </m:r>
                                    <m:sSub>
                                      <m:sSubPr>
                                        <m:ctrlPr>
                                          <a:rPr lang="en-US" sz="2400" i="1" smtClean="0">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𝑚</m:t>
                                        </m:r>
                                      </m:sub>
                                    </m:sSub>
                                  </m:num>
                                  <m:den>
                                    <m:r>
                                      <m:rPr>
                                        <m:sty m:val="p"/>
                                      </m:rPr>
                                      <a:rPr lang="en-US" sz="2400">
                                        <a:latin typeface="Cambria Math" panose="02040503050406030204" pitchFamily="18" charset="0"/>
                                      </a:rPr>
                                      <m:t>kT</m:t>
                                    </m:r>
                                  </m:den>
                                </m:f>
                              </m:e>
                            </m:box>
                          </m:e>
                        </m:d>
                        <m:r>
                          <a:rPr lang="en-US" sz="2400" b="0" i="0" smtClean="0">
                            <a:latin typeface="Cambria Math" panose="02040503050406030204" pitchFamily="18" charset="0"/>
                          </a:rPr>
                          <m:t>    </m:t>
                        </m:r>
                      </m:e>
                    </m:func>
                    <m:r>
                      <a:rPr lang="en-US" sz="2400" b="0" i="0" smtClean="0">
                        <a:latin typeface="Cambria Math" panose="02040503050406030204" pitchFamily="18" charset="0"/>
                      </a:rPr>
                      <m:t>(6)</m:t>
                    </m:r>
                  </m:oMath>
                </a14:m>
                <a:r>
                  <a:rPr lang="en-US" sz="2400" dirty="0" smtClean="0"/>
                  <a:t/>
                </a:r>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259307" y="3257283"/>
                <a:ext cx="9144000" cy="53194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2" name="TextBox 11"/>
              <p:cNvSpPr txBox="1"/>
              <p:nvPr/>
            </p:nvSpPr>
            <p:spPr>
              <a:xfrm>
                <a:off x="0" y="5704106"/>
                <a:ext cx="9144000" cy="589713"/>
              </a:xfrm>
              <a:prstGeom prst="rect">
                <a:avLst/>
              </a:prstGeom>
              <a:noFill/>
            </p:spPr>
            <p:txBody>
              <a:bodyPr wrap="square" lIns="0" tIns="0" rIns="0" bIns="0" rtlCol="0">
                <a:spAutoFit/>
              </a:bodyPr>
              <a:lstStyle/>
              <a:p>
                <a:pPr algn="ctr"/>
                <a14:m>
                  <m:oMath xmlns:m="http://schemas.openxmlformats.org/officeDocument/2006/math">
                    <m:r>
                      <a:rPr lang="en-US" sz="2400" b="0" i="0"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0" smtClean="0">
                            <a:latin typeface="Cambria Math" panose="02040503050406030204" pitchFamily="18" charset="0"/>
                          </a:rPr>
                          <m:t>1+</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sub>
                            </m:sSub>
                          </m:den>
                        </m:f>
                      </m:e>
                    </m:d>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box>
                              <m:boxPr>
                                <m:ctrlPr>
                                  <a:rPr lang="en-US" sz="2400" i="1">
                                    <a:latin typeface="Cambria Math" panose="02040503050406030204" pitchFamily="18" charset="0"/>
                                  </a:rPr>
                                </m:ctrlPr>
                              </m:boxPr>
                              <m:e>
                                <m:argPr>
                                  <m:argSz m:val="-1"/>
                                </m:argPr>
                                <m:f>
                                  <m:fPr>
                                    <m:ctrlPr>
                                      <a:rPr lang="en-US" sz="2400" i="1">
                                        <a:latin typeface="Cambria Math" panose="02040503050406030204" pitchFamily="18" charset="0"/>
                                      </a:rPr>
                                    </m:ctrlPr>
                                  </m:fPr>
                                  <m:num>
                                    <m:r>
                                      <m:rPr>
                                        <m:sty m:val="p"/>
                                      </m:rPr>
                                      <a:rPr lang="en-US" sz="2400">
                                        <a:latin typeface="Cambria Math" panose="02040503050406030204" pitchFamily="18" charset="0"/>
                                      </a:rPr>
                                      <m:t>e</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𝑚</m:t>
                                        </m:r>
                                      </m:sub>
                                    </m:sSub>
                                  </m:num>
                                  <m:den>
                                    <m:r>
                                      <m:rPr>
                                        <m:sty m:val="p"/>
                                      </m:rPr>
                                      <a:rPr lang="en-US" sz="2400">
                                        <a:latin typeface="Cambria Math" panose="02040503050406030204" pitchFamily="18" charset="0"/>
                                      </a:rPr>
                                      <m:t>kT</m:t>
                                    </m:r>
                                  </m:den>
                                </m:f>
                              </m:e>
                            </m:box>
                          </m:e>
                        </m:d>
                      </m:e>
                    </m:func>
                    <m:r>
                      <a:rPr lang="en-US" sz="2400" b="0" i="0" smtClean="0">
                        <a:latin typeface="Cambria Math" panose="02040503050406030204" pitchFamily="18" charset="0"/>
                      </a:rPr>
                      <m:t>=</m:t>
                    </m:r>
                    <m:r>
                      <a:rPr lang="en-US" sz="2400">
                        <a:latin typeface="Cambria Math" panose="02040503050406030204" pitchFamily="18" charset="0"/>
                      </a:rPr>
                      <m:t>1+</m:t>
                    </m:r>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𝐿</m:t>
                            </m:r>
                          </m:sub>
                        </m:sSub>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𝑆</m:t>
                            </m:r>
                          </m:sub>
                        </m:sSub>
                      </m:den>
                    </m:f>
                    <m:r>
                      <a:rPr lang="en-US" sz="2400" b="0" i="0" smtClean="0">
                        <a:latin typeface="Cambria Math" panose="02040503050406030204" pitchFamily="18" charset="0"/>
                      </a:rPr>
                      <m:t>                       (7)</m:t>
                    </m:r>
                  </m:oMath>
                </a14:m>
                <a:r>
                  <a:rPr lang="en-US" sz="2400" dirty="0" smtClean="0"/>
                  <a:t/>
                </a:r>
                <a:endParaRPr lang="en-US" sz="2400" dirty="0"/>
              </a:p>
            </p:txBody>
          </p:sp>
        </mc:Choice>
        <mc:Fallback>
          <p:sp>
            <p:nvSpPr>
              <p:cNvPr id="12" name="TextBox 11"/>
              <p:cNvSpPr txBox="1">
                <a:spLocks noRot="1" noChangeAspect="1" noMove="1" noResize="1" noEditPoints="1" noAdjustHandles="1" noChangeArrowheads="1" noChangeShapeType="1" noTextEdit="1"/>
              </p:cNvSpPr>
              <p:nvPr/>
            </p:nvSpPr>
            <p:spPr>
              <a:xfrm>
                <a:off x="0" y="5704106"/>
                <a:ext cx="9144000" cy="589713"/>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831780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256627" y="882855"/>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
        <p:nvSpPr>
          <p:cNvPr id="9" name="Rectangle 8"/>
          <p:cNvSpPr/>
          <p:nvPr/>
        </p:nvSpPr>
        <p:spPr>
          <a:xfrm>
            <a:off x="256627" y="1197090"/>
            <a:ext cx="8925636"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value of </a:t>
            </a:r>
            <a:r>
              <a:rPr lang="en-US" sz="2400" dirty="0" err="1">
                <a:latin typeface="Times New Roman" panose="02020603050405020304" pitchFamily="18" charset="0"/>
                <a:cs typeface="Times New Roman" panose="02020603050405020304" pitchFamily="18" charset="0"/>
              </a:rPr>
              <a:t>V</a:t>
            </a:r>
            <a:r>
              <a:rPr lang="en-US" sz="2400" baseline="-25000" dirty="0" err="1">
                <a:latin typeface="Times New Roman" panose="02020603050405020304" pitchFamily="18" charset="0"/>
                <a:cs typeface="Times New Roman" panose="02020603050405020304" pitchFamily="18" charset="0"/>
              </a:rPr>
              <a:t>m</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may be determined by trial and error.  Figure </a:t>
            </a:r>
            <a:r>
              <a:rPr lang="en-US" sz="2400" dirty="0" smtClean="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shows the maximum power rectangle where </a:t>
            </a:r>
            <a:r>
              <a:rPr lang="en-US" sz="2400" dirty="0" err="1">
                <a:latin typeface="Times New Roman" panose="02020603050405020304" pitchFamily="18" charset="0"/>
                <a:cs typeface="Times New Roman" panose="02020603050405020304" pitchFamily="18" charset="0"/>
              </a:rPr>
              <a:t>I</a:t>
            </a:r>
            <a:r>
              <a:rPr lang="en-US" sz="2400" baseline="-25000" dirty="0" err="1">
                <a:latin typeface="Times New Roman" panose="02020603050405020304" pitchFamily="18" charset="0"/>
                <a:cs typeface="Times New Roman" panose="02020603050405020304" pitchFamily="18" charset="0"/>
              </a:rPr>
              <a:t>m</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current when V = </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a:t>
            </a:r>
          </a:p>
        </p:txBody>
      </p:sp>
      <p:pic>
        <p:nvPicPr>
          <p:cNvPr id="10" name="Picture 9"/>
          <p:cNvPicPr>
            <a:picLocks noChangeAspect="1"/>
          </p:cNvPicPr>
          <p:nvPr/>
        </p:nvPicPr>
        <p:blipFill>
          <a:blip r:embed="rId3">
            <a:lum bright="-20000" contrast="40000"/>
          </a:blip>
          <a:stretch>
            <a:fillRect/>
          </a:stretch>
        </p:blipFill>
        <p:spPr>
          <a:xfrm>
            <a:off x="2442948" y="2310776"/>
            <a:ext cx="3957851" cy="3579309"/>
          </a:xfrm>
          <a:prstGeom prst="rect">
            <a:avLst/>
          </a:prstGeom>
        </p:spPr>
      </p:pic>
      <p:sp>
        <p:nvSpPr>
          <p:cNvPr id="11" name="Rectangle 10"/>
          <p:cNvSpPr/>
          <p:nvPr/>
        </p:nvSpPr>
        <p:spPr>
          <a:xfrm>
            <a:off x="450377" y="5816098"/>
            <a:ext cx="8297838" cy="415498"/>
          </a:xfrm>
          <a:prstGeom prst="rect">
            <a:avLst/>
          </a:prstGeom>
        </p:spPr>
        <p:txBody>
          <a:bodyPr wrap="square">
            <a:spAutoFit/>
          </a:bodyPr>
          <a:lstStyle/>
          <a:p>
            <a:r>
              <a:rPr lang="en-US" sz="2100" b="1" dirty="0">
                <a:solidFill>
                  <a:srgbClr val="FF0000"/>
                </a:solidFill>
                <a:latin typeface="Arial Narrow" panose="020B0606020202030204" pitchFamily="34" charset="0"/>
              </a:rPr>
              <a:t>Figure 3</a:t>
            </a:r>
            <a:r>
              <a:rPr lang="en-US" sz="2100" b="1" dirty="0" smtClean="0">
                <a:solidFill>
                  <a:srgbClr val="FF0000"/>
                </a:solidFill>
                <a:latin typeface="Arial Narrow" panose="020B0606020202030204" pitchFamily="34" charset="0"/>
              </a:rPr>
              <a:t> </a:t>
            </a:r>
            <a:r>
              <a:rPr lang="en-US" sz="2100" b="1" dirty="0">
                <a:solidFill>
                  <a:srgbClr val="000000"/>
                </a:solidFill>
                <a:latin typeface="Arial Narrow" panose="020B0606020202030204" pitchFamily="34" charset="0"/>
              </a:rPr>
              <a:t>| Maximum power </a:t>
            </a:r>
            <a:r>
              <a:rPr lang="en-US" sz="2100" b="1" dirty="0" smtClean="0">
                <a:solidFill>
                  <a:srgbClr val="000000"/>
                </a:solidFill>
                <a:latin typeface="Arial Narrow" panose="020B0606020202030204" pitchFamily="34" charset="0"/>
              </a:rPr>
              <a:t>rectangle of </a:t>
            </a:r>
            <a:r>
              <a:rPr lang="en-US" sz="2100" b="1" dirty="0">
                <a:solidFill>
                  <a:srgbClr val="000000"/>
                </a:solidFill>
                <a:latin typeface="Arial Narrow" panose="020B0606020202030204" pitchFamily="34" charset="0"/>
              </a:rPr>
              <a:t>the solar cell </a:t>
            </a:r>
            <a:r>
              <a:rPr lang="en-US" sz="2100" b="1" i="1" dirty="0">
                <a:solidFill>
                  <a:srgbClr val="000000"/>
                </a:solidFill>
                <a:latin typeface="Arial Narrow" panose="020B0606020202030204" pitchFamily="34" charset="0"/>
              </a:rPr>
              <a:t>I–V </a:t>
            </a:r>
            <a:r>
              <a:rPr lang="en-US" sz="2100" b="1" dirty="0">
                <a:solidFill>
                  <a:srgbClr val="000000"/>
                </a:solidFill>
                <a:latin typeface="Arial Narrow" panose="020B0606020202030204" pitchFamily="34" charset="0"/>
              </a:rPr>
              <a:t>characteristics.</a:t>
            </a:r>
            <a:endParaRPr lang="en-US" sz="2100" b="1" dirty="0">
              <a:latin typeface="Arial Narrow" panose="020B0606020202030204" pitchFamily="34" charset="0"/>
            </a:endParaRPr>
          </a:p>
        </p:txBody>
      </p:sp>
    </p:spTree>
    <p:extLst>
      <p:ext uri="{BB962C8B-B14F-4D97-AF65-F5344CB8AC3E}">
        <p14:creationId xmlns:p14="http://schemas.microsoft.com/office/powerpoint/2010/main" xmlns="" val="1178591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434051" y="882855"/>
            <a:ext cx="7212013" cy="20638"/>
          </a:xfrm>
          <a:prstGeom prst="line">
            <a:avLst/>
          </a:prstGeom>
          <a:noFill/>
          <a:ln w="28575">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Lecture-14</a:t>
            </a:r>
            <a:endParaRPr lang="en-US" sz="1200" b="1" dirty="0">
              <a:latin typeface="Times New Roman" panose="02020603050405020304" pitchFamily="18" charset="0"/>
              <a:cs typeface="Times New Roman" panose="02020603050405020304" pitchFamily="18" charset="0"/>
            </a:endParaRPr>
          </a:p>
        </p:txBody>
      </p:sp>
      <p:sp>
        <p:nvSpPr>
          <p:cNvPr id="8" name="Rectangle 7"/>
          <p:cNvSpPr/>
          <p:nvPr/>
        </p:nvSpPr>
        <p:spPr>
          <a:xfrm>
            <a:off x="3660972" y="327828"/>
            <a:ext cx="1980029" cy="480131"/>
          </a:xfrm>
          <a:prstGeom prst="rect">
            <a:avLst/>
          </a:prstGeom>
        </p:spPr>
        <p:txBody>
          <a:bodyPr wrap="none">
            <a:spAutoFit/>
          </a:bodyPr>
          <a:lstStyle/>
          <a:p>
            <a:pPr>
              <a:lnSpc>
                <a:spcPct val="90000"/>
              </a:lnSpc>
              <a:spcBef>
                <a:spcPct val="0"/>
              </a:spcBef>
            </a:pPr>
            <a:r>
              <a:rPr lang="en-US" sz="2800" b="1" dirty="0" smtClean="0">
                <a:solidFill>
                  <a:srgbClr val="042798"/>
                </a:solidFill>
                <a:latin typeface="Bookman Old Style" panose="02050604050505020204" pitchFamily="18" charset="0"/>
              </a:rPr>
              <a:t>Solar Cell</a:t>
            </a:r>
            <a:endParaRPr lang="en-US" sz="2800" b="1" dirty="0">
              <a:solidFill>
                <a:srgbClr val="042798"/>
              </a:solidFill>
              <a:latin typeface="Bookman Old Style" panose="02050604050505020204" pitchFamily="18" charset="0"/>
            </a:endParaRPr>
          </a:p>
        </p:txBody>
      </p:sp>
      <p:sp>
        <p:nvSpPr>
          <p:cNvPr id="9" name="Rectangle 8"/>
          <p:cNvSpPr/>
          <p:nvPr/>
        </p:nvSpPr>
        <p:spPr>
          <a:xfrm>
            <a:off x="278441" y="1059710"/>
            <a:ext cx="8729082" cy="5016758"/>
          </a:xfrm>
          <a:prstGeom prst="rect">
            <a:avLst/>
          </a:prstGeom>
        </p:spPr>
        <p:txBody>
          <a:bodyPr wrap="square">
            <a:spAutoFit/>
          </a:bodyPr>
          <a:lstStyle/>
          <a:p>
            <a:r>
              <a:rPr lang="en-US" sz="2800" b="1" dirty="0" smtClean="0">
                <a:solidFill>
                  <a:srgbClr val="002060"/>
                </a:solidFill>
                <a:latin typeface="Times-Bold"/>
              </a:rPr>
              <a:t>Efficiency </a:t>
            </a:r>
            <a:r>
              <a:rPr lang="en-US" sz="2800" b="1" dirty="0">
                <a:solidFill>
                  <a:srgbClr val="002060"/>
                </a:solidFill>
                <a:latin typeface="Times-Bold"/>
              </a:rPr>
              <a:t>of a Solar </a:t>
            </a:r>
            <a:r>
              <a:rPr lang="en-US" sz="2800" b="1" dirty="0" smtClean="0">
                <a:solidFill>
                  <a:srgbClr val="002060"/>
                </a:solidFill>
                <a:latin typeface="Times-Bold"/>
              </a:rPr>
              <a:t>Cell: </a:t>
            </a:r>
          </a:p>
          <a:p>
            <a:pPr algn="just"/>
            <a:r>
              <a:rPr lang="en-US" sz="2400" b="1" dirty="0" smtClean="0">
                <a:solidFill>
                  <a:srgbClr val="002060"/>
                </a:solidFill>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To determine the efficiency of the solar cell following parameters are to be described</a:t>
            </a:r>
          </a:p>
          <a:p>
            <a:pPr algn="just"/>
            <a:endParaRPr lang="en-US" sz="2400" dirty="0">
              <a:solidFill>
                <a:srgbClr val="002060"/>
              </a:solidFill>
              <a:latin typeface="Times New Roman" panose="02020603050405020304" pitchFamily="18" charset="0"/>
              <a:cs typeface="Times New Roman" panose="02020603050405020304" pitchFamily="18" charset="0"/>
            </a:endParaRPr>
          </a:p>
          <a:p>
            <a:pPr marL="342900" indent="-342900" algn="just">
              <a:buClr>
                <a:schemeClr val="accent1">
                  <a:lumMod val="50000"/>
                </a:schemeClr>
              </a:buClr>
              <a:buFont typeface="Wingdings" panose="05000000000000000000" pitchFamily="2" charset="2"/>
              <a:buChar char="Ø"/>
            </a:pPr>
            <a:r>
              <a:rPr lang="en-US" sz="2400" b="1" dirty="0">
                <a:solidFill>
                  <a:srgbClr val="002060"/>
                </a:solidFill>
              </a:rPr>
              <a:t>Short-Circuit </a:t>
            </a:r>
            <a:r>
              <a:rPr lang="en-US" sz="2400" b="1" dirty="0" smtClean="0">
                <a:solidFill>
                  <a:srgbClr val="002060"/>
                </a:solidFill>
              </a:rPr>
              <a:t>Current </a:t>
            </a:r>
            <a:r>
              <a:rPr lang="en-US" sz="2400" b="1" dirty="0" err="1" smtClean="0">
                <a:solidFill>
                  <a:srgbClr val="002060"/>
                </a:solidFill>
              </a:rPr>
              <a:t>I</a:t>
            </a:r>
            <a:r>
              <a:rPr lang="en-US" sz="2400" b="1" baseline="-25000" dirty="0" err="1" smtClean="0">
                <a:solidFill>
                  <a:srgbClr val="002060"/>
                </a:solidFill>
              </a:rPr>
              <a:t>sc</a:t>
            </a:r>
            <a:endParaRPr lang="en-US" sz="2400" b="1" dirty="0" smtClean="0">
              <a:solidFill>
                <a:srgbClr val="002060"/>
              </a:solidFill>
            </a:endParaRPr>
          </a:p>
          <a:p>
            <a:pPr algn="just">
              <a:buClr>
                <a:schemeClr val="accent1">
                  <a:lumMod val="50000"/>
                </a:schemeClr>
              </a:buClr>
            </a:pPr>
            <a:endParaRPr lang="en-US" sz="2400" dirty="0"/>
          </a:p>
          <a:p>
            <a:pPr algn="just">
              <a:buClr>
                <a:schemeClr val="accent1">
                  <a:lumMod val="50000"/>
                </a:schemeClr>
              </a:buClr>
            </a:pPr>
            <a:r>
              <a:rPr lang="en-US" sz="2400" dirty="0" smtClean="0"/>
              <a:t>	The </a:t>
            </a:r>
            <a:r>
              <a:rPr lang="en-US" sz="2400" dirty="0"/>
              <a:t>short-circuit current is the current through the solar cell </a:t>
            </a:r>
            <a:r>
              <a:rPr lang="en-US" sz="2400" dirty="0" smtClean="0"/>
              <a:t>when </a:t>
            </a:r>
            <a:r>
              <a:rPr lang="en-US" sz="2400" dirty="0"/>
              <a:t>the voltage across the solar cell is zero (i.e., when the solar cell is short circuited). </a:t>
            </a:r>
            <a:endParaRPr lang="en-US" sz="2400" dirty="0" smtClean="0"/>
          </a:p>
          <a:p>
            <a:pPr algn="just">
              <a:buClr>
                <a:schemeClr val="accent1">
                  <a:lumMod val="50000"/>
                </a:schemeClr>
              </a:buClr>
            </a:pPr>
            <a:endParaRPr lang="en-US" sz="2400" dirty="0">
              <a:solidFill>
                <a:srgbClr val="002060"/>
              </a:solidFill>
            </a:endParaRPr>
          </a:p>
          <a:p>
            <a:pPr algn="just">
              <a:buClr>
                <a:schemeClr val="accent1">
                  <a:lumMod val="50000"/>
                </a:schemeClr>
              </a:buClr>
            </a:pPr>
            <a:endParaRPr lang="en-US" sz="2400" dirty="0" smtClean="0">
              <a:solidFill>
                <a:srgbClr val="002060"/>
              </a:solidFill>
            </a:endParaRPr>
          </a:p>
          <a:p>
            <a:pPr algn="just">
              <a:buClr>
                <a:schemeClr val="accent1">
                  <a:lumMod val="50000"/>
                </a:schemeClr>
              </a:buClr>
            </a:pPr>
            <a:r>
              <a:rPr lang="en-US" sz="2400" dirty="0" smtClean="0"/>
              <a:t>Here Short-Circuit Current is nothing but light generated current.</a:t>
            </a:r>
            <a:endParaRPr lang="en-US" sz="2400" dirty="0"/>
          </a:p>
        </p:txBody>
      </p:sp>
      <mc:AlternateContent xmlns:mc="http://schemas.openxmlformats.org/markup-compatibility/2006">
        <mc:Choice xmlns:a14="http://schemas.microsoft.com/office/drawing/2010/main" xmlns="" Requires="a14">
          <p:sp>
            <p:nvSpPr>
              <p:cNvPr id="10" name="TextBox 9"/>
              <p:cNvSpPr txBox="1"/>
              <p:nvPr/>
            </p:nvSpPr>
            <p:spPr>
              <a:xfrm>
                <a:off x="0" y="5063134"/>
                <a:ext cx="9144000" cy="369332"/>
              </a:xfrm>
              <a:prstGeom prst="rect">
                <a:avLst/>
              </a:prstGeom>
              <a:noFill/>
            </p:spPr>
            <p:txBody>
              <a:bodyPr wrap="square" lIns="0" tIns="0" rIns="0" bIns="0" rtlCol="0">
                <a:spAutoFit/>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sc</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I</m:t>
                        </m:r>
                      </m:e>
                      <m:sub>
                        <m:r>
                          <m:rPr>
                            <m:sty m:val="p"/>
                          </m:rPr>
                          <a:rPr lang="en-US" sz="2400" b="0" i="0" smtClean="0">
                            <a:latin typeface="Cambria Math" panose="02040503050406030204" pitchFamily="18" charset="0"/>
                          </a:rPr>
                          <m:t>L</m:t>
                        </m:r>
                      </m:sub>
                    </m:sSub>
                    <m:r>
                      <a:rPr lang="en-US" sz="2400" b="0" i="0" smtClean="0">
                        <a:latin typeface="Cambria Math" panose="02040503050406030204" pitchFamily="18" charset="0"/>
                      </a:rPr>
                      <m:t>                                          (8)</m:t>
                    </m:r>
                  </m:oMath>
                </a14:m>
                <a:r>
                  <a:rPr lang="en-US" sz="2400" dirty="0" smtClean="0"/>
                  <a:t/>
                </a:r>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0" y="5063134"/>
                <a:ext cx="9144000" cy="369332"/>
              </a:xfrm>
              <a:prstGeom prst="rect">
                <a:avLst/>
              </a:prstGeom>
              <a:blipFill rotWithShape="0">
                <a:blip r:embed="rId3"/>
                <a:stretch>
                  <a:fillRect b="-35000"/>
                </a:stretch>
              </a:blipFill>
            </p:spPr>
            <p:txBody>
              <a:bodyPr/>
              <a:lstStyle/>
              <a:p>
                <a:r>
                  <a:rPr lang="en-US">
                    <a:noFill/>
                  </a:rPr>
                  <a:t> </a:t>
                </a:r>
              </a:p>
            </p:txBody>
          </p:sp>
        </mc:Fallback>
      </mc:AlternateContent>
    </p:spTree>
    <p:extLst>
      <p:ext uri="{BB962C8B-B14F-4D97-AF65-F5344CB8AC3E}">
        <p14:creationId xmlns:p14="http://schemas.microsoft.com/office/powerpoint/2010/main" xmlns="" val="397502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E29B73-E1EE-41F5-832E-C75D2191CFA1}"/>
</file>

<file path=customXml/itemProps2.xml><?xml version="1.0" encoding="utf-8"?>
<ds:datastoreItem xmlns:ds="http://schemas.openxmlformats.org/officeDocument/2006/customXml" ds:itemID="{D998CF25-83B2-47EC-8B52-3369ED873B65}"/>
</file>

<file path=customXml/itemProps3.xml><?xml version="1.0" encoding="utf-8"?>
<ds:datastoreItem xmlns:ds="http://schemas.openxmlformats.org/officeDocument/2006/customXml" ds:itemID="{DC24E109-F149-4231-9B53-6FE9C0341B08}"/>
</file>

<file path=docProps/app.xml><?xml version="1.0" encoding="utf-8"?>
<Properties xmlns="http://schemas.openxmlformats.org/officeDocument/2006/extended-properties" xmlns:vt="http://schemas.openxmlformats.org/officeDocument/2006/docPropsVTypes">
  <Template>Office Theme</Template>
  <TotalTime>691</TotalTime>
  <Words>993</Words>
  <Application>Microsoft Office PowerPoint</Application>
  <PresentationFormat>On-screen Show (4:3)</PresentationFormat>
  <Paragraphs>144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40</cp:revision>
  <dcterms:created xsi:type="dcterms:W3CDTF">2020-06-11T07:36:12Z</dcterms:created>
  <dcterms:modified xsi:type="dcterms:W3CDTF">2020-12-04T17:34:41Z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