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3" r:id="rId2"/>
    <p:sldId id="256" r:id="rId3"/>
    <p:sldId id="282" r:id="rId4"/>
    <p:sldId id="283" r:id="rId5"/>
    <p:sldId id="284" r:id="rId6"/>
    <p:sldId id="285" r:id="rId7"/>
    <p:sldId id="286" r:id="rId8"/>
    <p:sldId id="287" r:id="rId9"/>
    <p:sldId id="288" r:id="rId10"/>
    <p:sldId id="276" r:id="rId11"/>
    <p:sldId id="277" r:id="rId12"/>
    <p:sldId id="278" r:id="rId13"/>
    <p:sldId id="279" r:id="rId14"/>
    <p:sldId id="280" r:id="rId15"/>
    <p:sldId id="28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1482"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2536C-1BE5-4CD4-AAF1-CF45E41E93E8}" type="datetimeFigureOut">
              <a:rPr lang="en-US" smtClean="0"/>
              <a:pPr/>
              <a:t>12/3/2020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9CBAF-FCC0-48FC-9208-7DB5D56B6F3F}" type="slidenum">
              <a:rPr lang="en-US" smtClean="0"/>
              <a:pPr/>
              <a:t>‹#›</a:t>
            </a:fld>
            <a:endParaRPr lang="en-US"/>
          </a:p>
        </p:txBody>
      </p:sp>
    </p:spTree>
    <p:extLst>
      <p:ext uri="{BB962C8B-B14F-4D97-AF65-F5344CB8AC3E}">
        <p14:creationId xmlns="" xmlns:p14="http://schemas.microsoft.com/office/powerpoint/2010/main" val="1330606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4E6A40-FDEB-4B3E-A9B1-F1A40385F04D}" type="slidenum">
              <a:rPr lang="en-US" smtClean="0"/>
              <a:pPr/>
              <a:t>1</a:t>
            </a:fld>
            <a:endParaRPr lang="en-US"/>
          </a:p>
        </p:txBody>
      </p:sp>
    </p:spTree>
    <p:extLst>
      <p:ext uri="{BB962C8B-B14F-4D97-AF65-F5344CB8AC3E}">
        <p14:creationId xmlns="" xmlns:p14="http://schemas.microsoft.com/office/powerpoint/2010/main" val="202147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2D32B5-4A78-482F-857D-2F4A7C5B592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314259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2D32B5-4A78-482F-857D-2F4A7C5B592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183274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2D32B5-4A78-482F-857D-2F4A7C5B592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249605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2D32B5-4A78-482F-857D-2F4A7C5B592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138982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2D32B5-4A78-482F-857D-2F4A7C5B592E}" type="datetimeFigureOut">
              <a:rPr lang="en-US" smtClean="0"/>
              <a:pPr/>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260190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2D32B5-4A78-482F-857D-2F4A7C5B592E}"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253051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2D32B5-4A78-482F-857D-2F4A7C5B592E}" type="datetimeFigureOut">
              <a:rPr lang="en-US" smtClean="0"/>
              <a:pPr/>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398267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22D32B5-4A78-482F-857D-2F4A7C5B592E}" type="datetimeFigureOut">
              <a:rPr lang="en-US" smtClean="0"/>
              <a:pPr/>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350064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D32B5-4A78-482F-857D-2F4A7C5B592E}" type="datetimeFigureOut">
              <a:rPr lang="en-US" smtClean="0"/>
              <a:pPr/>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330672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D32B5-4A78-482F-857D-2F4A7C5B592E}"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53414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D32B5-4A78-482F-857D-2F4A7C5B592E}" type="datetimeFigureOut">
              <a:rPr lang="en-US" smtClean="0"/>
              <a:pPr/>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224796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D32B5-4A78-482F-857D-2F4A7C5B592E}" type="datetimeFigureOut">
              <a:rPr lang="en-US" smtClean="0"/>
              <a:pPr/>
              <a:t>12/3/2020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A9C03-68A4-4CC5-B829-782EFD0D24B5}" type="slidenum">
              <a:rPr lang="en-US" smtClean="0"/>
              <a:pPr/>
              <a:t>‹#›</a:t>
            </a:fld>
            <a:endParaRPr lang="en-US"/>
          </a:p>
        </p:txBody>
      </p:sp>
    </p:spTree>
    <p:extLst>
      <p:ext uri="{BB962C8B-B14F-4D97-AF65-F5344CB8AC3E}">
        <p14:creationId xmlns="" xmlns:p14="http://schemas.microsoft.com/office/powerpoint/2010/main" val="2405717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554713" y="3680604"/>
            <a:ext cx="8334375" cy="1567096"/>
          </a:xfrm>
          <a:prstGeom prst="rect">
            <a:avLst/>
          </a:prstGeom>
          <a:solidFill>
            <a:srgbClr val="FF0000"/>
          </a:solidFill>
          <a:ln w="38100">
            <a:solidFill>
              <a:schemeClr val="accent1">
                <a:lumMod val="75000"/>
              </a:schemeClr>
            </a:solidFill>
          </a:ln>
          <a:effectLst/>
        </p:spPr>
        <p:txBody>
          <a:bodyPr lIns="90488" tIns="44450" rIns="90488" bIns="44450">
            <a:spAutoFit/>
          </a:bodyPr>
          <a:lstStyle/>
          <a:p>
            <a:pPr algn="ctr"/>
            <a:r>
              <a:rPr lang="en-US" sz="4800" b="1" i="1" dirty="0" smtClean="0">
                <a:solidFill>
                  <a:schemeClr val="bg1"/>
                </a:solidFill>
                <a:effectLst>
                  <a:outerShdw blurRad="38100" dist="38100" dir="2700000" algn="tl">
                    <a:srgbClr val="000000"/>
                  </a:outerShdw>
                </a:effectLst>
                <a:latin typeface="Cambria Math" panose="02040503050406030204" pitchFamily="18" charset="0"/>
                <a:ea typeface="Cambria Math" panose="02040503050406030204" pitchFamily="18" charset="0"/>
              </a:rPr>
              <a:t>The </a:t>
            </a:r>
            <a:r>
              <a:rPr lang="en-US" sz="4800" b="1" i="1" dirty="0" err="1" smtClean="0">
                <a:solidFill>
                  <a:schemeClr val="bg1"/>
                </a:solidFill>
                <a:effectLst>
                  <a:outerShdw blurRad="38100" dist="38100" dir="2700000" algn="tl">
                    <a:srgbClr val="000000"/>
                  </a:outerShdw>
                </a:effectLst>
                <a:latin typeface="Cambria Math" panose="02040503050406030204" pitchFamily="18" charset="0"/>
                <a:ea typeface="Cambria Math" panose="02040503050406030204" pitchFamily="18" charset="0"/>
              </a:rPr>
              <a:t>Drude</a:t>
            </a:r>
            <a:r>
              <a:rPr lang="en-US" sz="4800" b="1" i="1" dirty="0" smtClean="0">
                <a:solidFill>
                  <a:schemeClr val="bg1"/>
                </a:solidFill>
                <a:effectLst>
                  <a:outerShdw blurRad="38100" dist="38100" dir="2700000" algn="tl">
                    <a:srgbClr val="000000"/>
                  </a:outerShdw>
                </a:effectLst>
                <a:latin typeface="Cambria Math" panose="02040503050406030204" pitchFamily="18" charset="0"/>
                <a:ea typeface="Cambria Math" panose="02040503050406030204" pitchFamily="18" charset="0"/>
              </a:rPr>
              <a:t> Model  </a:t>
            </a:r>
            <a:r>
              <a:rPr lang="en-US" sz="4800" b="1" i="1" dirty="0">
                <a:solidFill>
                  <a:schemeClr val="bg1"/>
                </a:solidFill>
                <a:effectLst>
                  <a:outerShdw blurRad="38100" dist="38100" dir="2700000" algn="tl">
                    <a:srgbClr val="000000"/>
                  </a:outerShdw>
                </a:effectLst>
                <a:latin typeface="Cambria Math" panose="02040503050406030204" pitchFamily="18" charset="0"/>
                <a:ea typeface="Cambria Math" panose="02040503050406030204" pitchFamily="18" charset="0"/>
              </a:rPr>
              <a:t>of electrical conduction</a:t>
            </a:r>
          </a:p>
        </p:txBody>
      </p:sp>
      <p:sp>
        <p:nvSpPr>
          <p:cNvPr id="7"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0F0D45F2-F159-4654-BF31-03E95E875D27}" type="slidenum">
              <a:rPr lang="en-US" smtClean="0"/>
              <a:pPr/>
              <a:t>1</a:t>
            </a:fld>
            <a:endParaRPr lang="en-US" dirty="0"/>
          </a:p>
        </p:txBody>
      </p:sp>
      <p:sp>
        <p:nvSpPr>
          <p:cNvPr id="9" name="TextBox 5"/>
          <p:cNvSpPr txBox="1">
            <a:spLocks noChangeArrowheads="1"/>
          </p:cNvSpPr>
          <p:nvPr/>
        </p:nvSpPr>
        <p:spPr bwMode="auto">
          <a:xfrm>
            <a:off x="0" y="1480828"/>
            <a:ext cx="9144000" cy="1815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b="1" dirty="0" smtClean="0">
                <a:solidFill>
                  <a:srgbClr val="000099"/>
                </a:solidFill>
                <a:latin typeface="Times New Roman" panose="02020603050405020304" pitchFamily="18" charset="0"/>
                <a:cs typeface="Times New Roman" panose="02020603050405020304" pitchFamily="18" charset="0"/>
              </a:rPr>
              <a:t>DEPARTMENT </a:t>
            </a:r>
            <a:r>
              <a:rPr lang="en-US" b="1" dirty="0">
                <a:solidFill>
                  <a:srgbClr val="000099"/>
                </a:solidFill>
                <a:latin typeface="Times New Roman" panose="02020603050405020304" pitchFamily="18" charset="0"/>
                <a:cs typeface="Times New Roman" panose="02020603050405020304" pitchFamily="18" charset="0"/>
              </a:rPr>
              <a:t>OF PHYSICS </a:t>
            </a:r>
          </a:p>
          <a:p>
            <a:pPr algn="ctr" eaLnBrk="1" hangingPunct="1"/>
            <a:r>
              <a:rPr lang="en-US" b="1" dirty="0" smtClean="0">
                <a:solidFill>
                  <a:srgbClr val="000099"/>
                </a:solidFill>
                <a:latin typeface="Times New Roman" panose="02020603050405020304" pitchFamily="18" charset="0"/>
                <a:cs typeface="Times New Roman" panose="02020603050405020304" pitchFamily="18" charset="0"/>
              </a:rPr>
              <a:t>SRM INSTITUTE OF SCIENCE AND TECHNOLOGY</a:t>
            </a:r>
          </a:p>
          <a:p>
            <a:pPr algn="ctr" eaLnBrk="1" hangingPunct="1"/>
            <a:endParaRPr lang="en-US" sz="1600" b="1" dirty="0">
              <a:solidFill>
                <a:srgbClr val="000099"/>
              </a:solidFill>
              <a:latin typeface="Times New Roman" panose="02020603050405020304" pitchFamily="18" charset="0"/>
              <a:cs typeface="Times New Roman" panose="02020603050405020304" pitchFamily="18" charset="0"/>
            </a:endParaRPr>
          </a:p>
          <a:p>
            <a:pPr algn="ctr" eaLnBrk="1" hangingPunct="1"/>
            <a:r>
              <a:rPr lang="en-US" b="1" dirty="0" smtClean="0">
                <a:latin typeface="Times New Roman" panose="02020603050405020304" pitchFamily="18" charset="0"/>
                <a:cs typeface="Times New Roman" panose="02020603050405020304" pitchFamily="18" charset="0"/>
              </a:rPr>
              <a:t>18PY103J – Physics: Semiconductor Physics</a:t>
            </a:r>
          </a:p>
          <a:p>
            <a:pPr algn="ctr" eaLnBrk="1" hangingPunct="1"/>
            <a:r>
              <a:rPr lang="en-US" b="1" dirty="0" smtClean="0">
                <a:latin typeface="Times New Roman" panose="02020603050405020304" pitchFamily="18" charset="0"/>
                <a:cs typeface="Times New Roman" panose="02020603050405020304" pitchFamily="18" charset="0"/>
              </a:rPr>
              <a:t>Module-III, Lecture-15</a:t>
            </a:r>
            <a:endParaRPr lang="en-US" b="1" dirty="0">
              <a:latin typeface="Times New Roman" panose="02020603050405020304" pitchFamily="18" charset="0"/>
              <a:cs typeface="Times New Roman" panose="02020603050405020304" pitchFamily="18" charset="0"/>
            </a:endParaRPr>
          </a:p>
          <a:p>
            <a:pPr eaLnBrk="1" hangingPunct="1"/>
            <a:endParaRPr lang="en-US" sz="1200" b="1" dirty="0" smtClean="0">
              <a:latin typeface="Times New Roman" panose="02020603050405020304" pitchFamily="18" charset="0"/>
              <a:cs typeface="Times New Roman" panose="02020603050405020304" pitchFamily="18" charset="0"/>
            </a:endParaRPr>
          </a:p>
          <a:p>
            <a:pPr eaLnBrk="1" hangingPunct="1"/>
            <a:endParaRPr 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56395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304800" y="990402"/>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8" name="Rectangle 7"/>
          <p:cNvSpPr/>
          <p:nvPr/>
        </p:nvSpPr>
        <p:spPr>
          <a:xfrm>
            <a:off x="2486380" y="95890"/>
            <a:ext cx="4459875" cy="867930"/>
          </a:xfrm>
          <a:prstGeom prst="rect">
            <a:avLst/>
          </a:prstGeom>
        </p:spPr>
        <p:txBody>
          <a:bodyPr wrap="none">
            <a:spAutoFit/>
          </a:bodyPr>
          <a:lstStyle/>
          <a:p>
            <a:pPr algn="ctr">
              <a:lnSpc>
                <a:spcPct val="90000"/>
              </a:lnSpc>
              <a:spcBef>
                <a:spcPct val="0"/>
              </a:spcBef>
            </a:pPr>
            <a:r>
              <a:rPr lang="en-US" sz="2800" b="1" dirty="0">
                <a:solidFill>
                  <a:srgbClr val="002060"/>
                </a:solidFill>
                <a:latin typeface="Times New Roman" panose="02020603050405020304" pitchFamily="18" charset="0"/>
                <a:cs typeface="Times New Roman" panose="02020603050405020304" pitchFamily="18" charset="0"/>
              </a:rPr>
              <a:t>Determination of Electrical </a:t>
            </a:r>
            <a:endParaRPr lang="en-US" sz="2800" b="1" dirty="0" smtClean="0">
              <a:solidFill>
                <a:srgbClr val="002060"/>
              </a:solidFill>
              <a:latin typeface="Times New Roman" panose="02020603050405020304" pitchFamily="18" charset="0"/>
              <a:cs typeface="Times New Roman" panose="02020603050405020304" pitchFamily="18" charset="0"/>
            </a:endParaRPr>
          </a:p>
          <a:p>
            <a:pPr algn="ctr">
              <a:lnSpc>
                <a:spcPct val="90000"/>
              </a:lnSpc>
              <a:spcBef>
                <a:spcPct val="0"/>
              </a:spcBef>
            </a:pPr>
            <a:r>
              <a:rPr lang="en-US" sz="2800" b="1" dirty="0" smtClean="0">
                <a:solidFill>
                  <a:srgbClr val="002060"/>
                </a:solidFill>
                <a:latin typeface="Times New Roman" panose="02020603050405020304" pitchFamily="18" charset="0"/>
                <a:cs typeface="Times New Roman" panose="02020603050405020304" pitchFamily="18" charset="0"/>
              </a:rPr>
              <a:t>Conductivity</a:t>
            </a:r>
            <a:endParaRPr lang="en-US" sz="2800" b="1" dirty="0">
              <a:solidFill>
                <a:srgbClr val="042798"/>
              </a:solidFill>
              <a:latin typeface="Bookman Old Style" panose="02050604050505020204" pitchFamily="18" charset="0"/>
            </a:endParaRPr>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47542" y="1108582"/>
            <a:ext cx="8848916" cy="4893647"/>
          </a:xfrm>
          <a:prstGeom prst="rect">
            <a:avLst/>
          </a:prstGeom>
        </p:spPr>
        <p:txBody>
          <a:bodyPr wrap="square">
            <a:spAutoFit/>
          </a:bodyPr>
          <a:lstStyle/>
          <a:p>
            <a:r>
              <a:rPr lang="en-US" sz="2400" b="1" dirty="0" smtClean="0">
                <a:solidFill>
                  <a:srgbClr val="002060"/>
                </a:solidFill>
                <a:latin typeface="Times New Roman" panose="02020603050405020304" pitchFamily="18" charset="0"/>
                <a:cs typeface="Times New Roman" panose="02020603050405020304" pitchFamily="18" charset="0"/>
              </a:rPr>
              <a:t>Determination of Electrical Conductivity of Semiconductor</a:t>
            </a:r>
          </a:p>
          <a:p>
            <a:endParaRPr lang="en-US" sz="2400" b="1" dirty="0">
              <a:solidFill>
                <a:srgbClr val="002060"/>
              </a:solidFill>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 determine electrical conductivity by applying </a:t>
            </a:r>
            <a:r>
              <a:rPr lang="en-US" sz="2400" dirty="0" err="1" smtClean="0">
                <a:latin typeface="Times New Roman" panose="02020603050405020304" pitchFamily="18" charset="0"/>
                <a:cs typeface="Times New Roman" panose="02020603050405020304" pitchFamily="18" charset="0"/>
              </a:rPr>
              <a:t>Drude</a:t>
            </a:r>
            <a:r>
              <a:rPr lang="en-US" sz="2400" dirty="0" smtClean="0">
                <a:latin typeface="Times New Roman" panose="02020603050405020304" pitchFamily="18" charset="0"/>
                <a:cs typeface="Times New Roman" panose="02020603050405020304" pitchFamily="18" charset="0"/>
              </a:rPr>
              <a:t> theory, </a:t>
            </a:r>
            <a:r>
              <a:rPr lang="en-US" sz="2400" dirty="0">
                <a:latin typeface="Times New Roman" panose="02020603050405020304" pitchFamily="18" charset="0"/>
                <a:cs typeface="Times New Roman" panose="02020603050405020304" pitchFamily="18" charset="0"/>
              </a:rPr>
              <a:t>we consider a rectangular bar of </a:t>
            </a:r>
            <a:r>
              <a:rPr lang="en-US" sz="2400" dirty="0" smtClean="0">
                <a:latin typeface="Times New Roman" panose="02020603050405020304" pitchFamily="18" charset="0"/>
                <a:cs typeface="Times New Roman" panose="02020603050405020304" pitchFamily="18" charset="0"/>
              </a:rPr>
              <a:t>intrinsic semiconductor </a:t>
            </a:r>
            <a:r>
              <a:rPr lang="en-US" sz="2400" dirty="0">
                <a:latin typeface="Times New Roman" panose="02020603050405020304" pitchFamily="18" charset="0"/>
                <a:cs typeface="Times New Roman" panose="02020603050405020304" pitchFamily="18" charset="0"/>
              </a:rPr>
              <a:t>connected to a battery as shown in Fig. </a:t>
            </a:r>
            <a:r>
              <a:rPr lang="en-US" sz="2400" dirty="0" smtClean="0">
                <a:latin typeface="Times New Roman" panose="02020603050405020304" pitchFamily="18" charset="0"/>
                <a:cs typeface="Times New Roman" panose="02020603050405020304" pitchFamily="18" charset="0"/>
              </a:rPr>
              <a:t>1.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direction of </a:t>
            </a:r>
            <a:r>
              <a:rPr lang="en-US" sz="2400" dirty="0">
                <a:latin typeface="Times New Roman" panose="02020603050405020304" pitchFamily="18" charset="0"/>
                <a:cs typeface="Times New Roman" panose="02020603050405020304" pitchFamily="18" charset="0"/>
              </a:rPr>
              <a:t>electric field is along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-direction then the free electrons will </a:t>
            </a:r>
            <a:r>
              <a:rPr lang="en-US" sz="2400" dirty="0" smtClean="0">
                <a:latin typeface="Times New Roman" panose="02020603050405020304" pitchFamily="18" charset="0"/>
                <a:cs typeface="Times New Roman" panose="02020603050405020304" pitchFamily="18" charset="0"/>
              </a:rPr>
              <a:t>accelerate along </a:t>
            </a:r>
            <a:r>
              <a:rPr lang="en-US" sz="2400" dirty="0">
                <a:latin typeface="Times New Roman" panose="02020603050405020304" pitchFamily="18" charset="0"/>
                <a:cs typeface="Times New Roman" panose="02020603050405020304" pitchFamily="18" charset="0"/>
              </a:rPr>
              <a:t>negative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-axis and holes along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-direction.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So</a:t>
            </a:r>
            <a:r>
              <a:rPr lang="en-US" sz="2400" dirty="0">
                <a:latin typeface="Times New Roman" panose="02020603050405020304" pitchFamily="18" charset="0"/>
                <a:cs typeface="Times New Roman" panose="02020603050405020304" pitchFamily="18" charset="0"/>
              </a:rPr>
              <a:t>, the velocity of </a:t>
            </a:r>
            <a:r>
              <a:rPr lang="en-US" sz="2400" dirty="0" smtClean="0">
                <a:latin typeface="Times New Roman" panose="02020603050405020304" pitchFamily="18" charset="0"/>
                <a:cs typeface="Times New Roman" panose="02020603050405020304" pitchFamily="18" charset="0"/>
              </a:rPr>
              <a:t>electrons along </a:t>
            </a:r>
            <a:r>
              <a:rPr lang="en-US" sz="2400" dirty="0">
                <a:latin typeface="Times New Roman" panose="02020603050405020304" pitchFamily="18" charset="0"/>
                <a:cs typeface="Times New Roman" panose="02020603050405020304" pitchFamily="18" charset="0"/>
              </a:rPr>
              <a:t>negative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-direction increases and attains some constant </a:t>
            </a:r>
            <a:r>
              <a:rPr lang="en-US" sz="2400" dirty="0" smtClean="0">
                <a:latin typeface="Times New Roman" panose="02020603050405020304" pitchFamily="18" charset="0"/>
                <a:cs typeface="Times New Roman" panose="02020603050405020304" pitchFamily="18" charset="0"/>
              </a:rPr>
              <a:t>resultant velocity</a:t>
            </a:r>
            <a:r>
              <a:rPr lang="en-US" sz="2400" dirty="0">
                <a:latin typeface="Times New Roman" panose="02020603050405020304" pitchFamily="18" charset="0"/>
                <a:cs typeface="Times New Roman" panose="02020603050405020304" pitchFamily="18" charset="0"/>
              </a:rPr>
              <a:t>. This constant velocity is called drift velocity, represented as </a:t>
            </a:r>
            <a:r>
              <a:rPr lang="en-US" sz="2400" dirty="0" err="1" smtClean="0">
                <a:latin typeface="Times New Roman" panose="02020603050405020304" pitchFamily="18" charset="0"/>
                <a:cs typeface="Times New Roman" panose="02020603050405020304" pitchFamily="18" charset="0"/>
              </a:rPr>
              <a:t>V</a:t>
            </a:r>
            <a:r>
              <a:rPr lang="en-US" sz="2400" baseline="-25000" dirty="0" err="1" smtClean="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77711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304800" y="1004050"/>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04800" y="5028148"/>
            <a:ext cx="8552596"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total electrical current through the semiconductor is the sum of electron current </a:t>
            </a:r>
            <a:r>
              <a:rPr lang="en-US" sz="2400" dirty="0" err="1" smtClean="0">
                <a:latin typeface="Times New Roman" panose="02020603050405020304" pitchFamily="18" charset="0"/>
                <a:cs typeface="Times New Roman" panose="02020603050405020304" pitchFamily="18" charset="0"/>
              </a:rPr>
              <a:t>I</a:t>
            </a:r>
            <a:r>
              <a:rPr lang="en-US" sz="2400" baseline="-25000" dirty="0" err="1" smtClean="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hole current </a:t>
            </a:r>
            <a:r>
              <a:rPr lang="en-US" sz="2400" dirty="0" err="1" smtClean="0">
                <a:latin typeface="Times New Roman" panose="02020603050405020304" pitchFamily="18" charset="0"/>
                <a:cs typeface="Times New Roman" panose="02020603050405020304" pitchFamily="18" charset="0"/>
              </a:rPr>
              <a:t>I</a:t>
            </a:r>
            <a:r>
              <a:rPr lang="en-US" sz="2400" baseline="-25000" dirty="0" err="1" smtClean="0">
                <a:latin typeface="Times New Roman" panose="02020603050405020304" pitchFamily="18" charset="0"/>
                <a:cs typeface="Times New Roman" panose="02020603050405020304" pitchFamily="18" charset="0"/>
              </a:rPr>
              <a:t>h</a:t>
            </a:r>
            <a:r>
              <a:rPr lang="en-US" sz="2400" dirty="0" smtClean="0">
                <a:latin typeface="Times New Roman" panose="02020603050405020304" pitchFamily="18" charset="0"/>
                <a:cs typeface="Times New Roman" panose="02020603050405020304" pitchFamily="18" charset="0"/>
              </a:rPr>
              <a:t>.</a:t>
            </a: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lum bright="-20000" contrast="40000"/>
          </a:blip>
          <a:srcRect l="9347" t="3976" r="13959" b="586"/>
          <a:stretch/>
        </p:blipFill>
        <p:spPr>
          <a:xfrm>
            <a:off x="1947973" y="1085809"/>
            <a:ext cx="4981432" cy="2942160"/>
          </a:xfrm>
          <a:prstGeom prst="rect">
            <a:avLst/>
          </a:prstGeom>
          <a:ln>
            <a:solidFill>
              <a:schemeClr val="accent1">
                <a:lumMod val="60000"/>
                <a:lumOff val="40000"/>
              </a:schemeClr>
            </a:solidFill>
          </a:ln>
        </p:spPr>
      </p:pic>
      <p:sp>
        <p:nvSpPr>
          <p:cNvPr id="13" name="Rectangle 12"/>
          <p:cNvSpPr/>
          <p:nvPr/>
        </p:nvSpPr>
        <p:spPr>
          <a:xfrm>
            <a:off x="511300" y="3963771"/>
            <a:ext cx="7854778" cy="738664"/>
          </a:xfrm>
          <a:prstGeom prst="rect">
            <a:avLst/>
          </a:prstGeom>
        </p:spPr>
        <p:txBody>
          <a:bodyPr wrap="square">
            <a:spAutoFit/>
          </a:bodyPr>
          <a:lstStyle/>
          <a:p>
            <a:pPr algn="just"/>
            <a:r>
              <a:rPr lang="en-US" sz="2100" b="1" dirty="0">
                <a:solidFill>
                  <a:srgbClr val="FF0000"/>
                </a:solidFill>
                <a:latin typeface="Arial Narrow" panose="020B0606020202030204" pitchFamily="34" charset="0"/>
                <a:cs typeface="Times New Roman" panose="02020603050405020304" pitchFamily="18" charset="0"/>
              </a:rPr>
              <a:t>Figure </a:t>
            </a:r>
            <a:r>
              <a:rPr lang="en-US" sz="2100" b="1" dirty="0" smtClean="0">
                <a:solidFill>
                  <a:srgbClr val="FF0000"/>
                </a:solidFill>
                <a:latin typeface="Arial Narrow" panose="020B0606020202030204" pitchFamily="34" charset="0"/>
                <a:cs typeface="Times New Roman" panose="02020603050405020304" pitchFamily="18" charset="0"/>
              </a:rPr>
              <a:t>3 </a:t>
            </a:r>
            <a:r>
              <a:rPr lang="en-US" sz="2100" dirty="0">
                <a:solidFill>
                  <a:srgbClr val="000000"/>
                </a:solidFill>
                <a:latin typeface="Arial Narrow" panose="020B0606020202030204" pitchFamily="34" charset="0"/>
                <a:cs typeface="Times New Roman" panose="02020603050405020304" pitchFamily="18" charset="0"/>
              </a:rPr>
              <a:t>| </a:t>
            </a:r>
            <a:r>
              <a:rPr lang="en-US" sz="2100" b="1" dirty="0" smtClean="0">
                <a:solidFill>
                  <a:srgbClr val="000000"/>
                </a:solidFill>
                <a:latin typeface="Arial Narrow" panose="020B0606020202030204" pitchFamily="34" charset="0"/>
                <a:cs typeface="Times New Roman" panose="02020603050405020304" pitchFamily="18" charset="0"/>
              </a:rPr>
              <a:t>A rectangular bar of semiconductor under the influence of Electric field E .</a:t>
            </a:r>
            <a:endParaRPr lang="en-US" sz="2100" b="1" dirty="0">
              <a:latin typeface="Arial Narrow" panose="020B0606020202030204" pitchFamily="34" charset="0"/>
              <a:cs typeface="Times New Roman" panose="02020603050405020304" pitchFamily="18" charset="0"/>
            </a:endParaRPr>
          </a:p>
        </p:txBody>
      </p:sp>
      <p:sp>
        <p:nvSpPr>
          <p:cNvPr id="14" name="Rectangle 13"/>
          <p:cNvSpPr/>
          <p:nvPr/>
        </p:nvSpPr>
        <p:spPr>
          <a:xfrm>
            <a:off x="2486380" y="95890"/>
            <a:ext cx="4459875" cy="867930"/>
          </a:xfrm>
          <a:prstGeom prst="rect">
            <a:avLst/>
          </a:prstGeom>
        </p:spPr>
        <p:txBody>
          <a:bodyPr wrap="none">
            <a:spAutoFit/>
          </a:bodyPr>
          <a:lstStyle/>
          <a:p>
            <a:pPr algn="ctr">
              <a:lnSpc>
                <a:spcPct val="90000"/>
              </a:lnSpc>
              <a:spcBef>
                <a:spcPct val="0"/>
              </a:spcBef>
            </a:pPr>
            <a:r>
              <a:rPr lang="en-US" sz="2800" b="1" dirty="0">
                <a:solidFill>
                  <a:srgbClr val="002060"/>
                </a:solidFill>
                <a:latin typeface="Times New Roman" panose="02020603050405020304" pitchFamily="18" charset="0"/>
                <a:cs typeface="Times New Roman" panose="02020603050405020304" pitchFamily="18" charset="0"/>
              </a:rPr>
              <a:t>Determination of Electrical </a:t>
            </a:r>
            <a:endParaRPr lang="en-US" sz="2800" b="1" dirty="0" smtClean="0">
              <a:solidFill>
                <a:srgbClr val="002060"/>
              </a:solidFill>
              <a:latin typeface="Times New Roman" panose="02020603050405020304" pitchFamily="18" charset="0"/>
              <a:cs typeface="Times New Roman" panose="02020603050405020304" pitchFamily="18" charset="0"/>
            </a:endParaRPr>
          </a:p>
          <a:p>
            <a:pPr algn="ctr">
              <a:lnSpc>
                <a:spcPct val="90000"/>
              </a:lnSpc>
              <a:spcBef>
                <a:spcPct val="0"/>
              </a:spcBef>
            </a:pPr>
            <a:r>
              <a:rPr lang="en-US" sz="2800" b="1" dirty="0" smtClean="0">
                <a:solidFill>
                  <a:srgbClr val="002060"/>
                </a:solidFill>
                <a:latin typeface="Times New Roman" panose="02020603050405020304" pitchFamily="18" charset="0"/>
                <a:cs typeface="Times New Roman" panose="02020603050405020304" pitchFamily="18" charset="0"/>
              </a:rPr>
              <a:t>Conductivity</a:t>
            </a:r>
            <a:endParaRPr lang="en-US" sz="2800" b="1" dirty="0">
              <a:solidFill>
                <a:srgbClr val="042798"/>
              </a:solidFill>
              <a:latin typeface="Bookman Old Style" panose="02050604050505020204" pitchFamily="18" charset="0"/>
            </a:endParaRPr>
          </a:p>
        </p:txBody>
      </p:sp>
    </p:spTree>
    <p:extLst>
      <p:ext uri="{BB962C8B-B14F-4D97-AF65-F5344CB8AC3E}">
        <p14:creationId xmlns="" xmlns:p14="http://schemas.microsoft.com/office/powerpoint/2010/main" val="177305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263857" y="1072784"/>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95534" y="1243663"/>
            <a:ext cx="8939284" cy="4524315"/>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To find the expression for electrical conductivity, consider a rectangular bar </a:t>
            </a:r>
            <a:r>
              <a:rPr lang="en-US" sz="2400" dirty="0">
                <a:latin typeface="Times New Roman" panose="02020603050405020304" pitchFamily="18" charset="0"/>
                <a:cs typeface="Times New Roman" panose="02020603050405020304" pitchFamily="18" charset="0"/>
              </a:rPr>
              <a:t>of length </a:t>
            </a:r>
            <a:r>
              <a:rPr lang="en-US" sz="2400" i="1" dirty="0">
                <a:latin typeface="Times New Roman" panose="02020603050405020304" pitchFamily="18" charset="0"/>
                <a:cs typeface="Times New Roman" panose="02020603050405020304" pitchFamily="18" charset="0"/>
              </a:rPr>
              <a:t>L </a:t>
            </a:r>
            <a:r>
              <a:rPr lang="en-US" sz="2400" dirty="0">
                <a:latin typeface="Times New Roman" panose="02020603050405020304" pitchFamily="18" charset="0"/>
                <a:cs typeface="Times New Roman" panose="02020603050405020304" pitchFamily="18" charset="0"/>
              </a:rPr>
              <a:t>and cross-section area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Let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be the number of </a:t>
            </a:r>
            <a:r>
              <a:rPr lang="en-US" sz="2400" dirty="0" smtClean="0">
                <a:latin typeface="Times New Roman" panose="02020603050405020304" pitchFamily="18" charset="0"/>
                <a:cs typeface="Times New Roman" panose="02020603050405020304" pitchFamily="18" charset="0"/>
              </a:rPr>
              <a:t>electrons per </a:t>
            </a:r>
            <a:r>
              <a:rPr lang="en-US" sz="2400" dirty="0">
                <a:latin typeface="Times New Roman" panose="02020603050405020304" pitchFamily="18" charset="0"/>
                <a:cs typeface="Times New Roman" panose="02020603050405020304" pitchFamily="18" charset="0"/>
              </a:rPr>
              <a:t>unit volume of the </a:t>
            </a:r>
            <a:r>
              <a:rPr lang="en-US" sz="2400" dirty="0" smtClean="0">
                <a:latin typeface="Times New Roman" panose="02020603050405020304" pitchFamily="18" charset="0"/>
                <a:cs typeface="Times New Roman" panose="02020603050405020304" pitchFamily="18" charset="0"/>
              </a:rPr>
              <a:t>semiconductor </a:t>
            </a:r>
            <a:r>
              <a:rPr lang="en-US" sz="2400" i="1" dirty="0">
                <a:latin typeface="Times New Roman" panose="02020603050405020304" pitchFamily="18" charset="0"/>
                <a:cs typeface="Times New Roman" panose="02020603050405020304" pitchFamily="18" charset="0"/>
              </a:rPr>
              <a:t>i.e. </a:t>
            </a:r>
            <a:r>
              <a:rPr lang="en-US" sz="2400" dirty="0">
                <a:latin typeface="Times New Roman" panose="02020603050405020304" pitchFamily="18" charset="0"/>
                <a:cs typeface="Times New Roman" panose="02020603050405020304" pitchFamily="18" charset="0"/>
              </a:rPr>
              <a:t>its electron density, and </a:t>
            </a:r>
            <a:r>
              <a:rPr lang="en-US" sz="2400" i="1"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be </a:t>
            </a:r>
            <a:r>
              <a:rPr lang="en-US" sz="2400" dirty="0" smtClean="0">
                <a:latin typeface="Times New Roman" panose="02020603050405020304" pitchFamily="18" charset="0"/>
                <a:cs typeface="Times New Roman" panose="02020603050405020304" pitchFamily="18" charset="0"/>
              </a:rPr>
              <a:t>the applied </a:t>
            </a:r>
            <a:r>
              <a:rPr lang="en-US" sz="2400" dirty="0">
                <a:latin typeface="Times New Roman" panose="02020603050405020304" pitchFamily="18" charset="0"/>
                <a:cs typeface="Times New Roman" panose="02020603050405020304" pitchFamily="18" charset="0"/>
              </a:rPr>
              <a:t>electric field.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Due </a:t>
            </a:r>
            <a:r>
              <a:rPr lang="en-US" sz="2400" dirty="0">
                <a:latin typeface="Times New Roman" panose="02020603050405020304" pitchFamily="18" charset="0"/>
                <a:cs typeface="Times New Roman" panose="02020603050405020304" pitchFamily="18" charset="0"/>
              </a:rPr>
              <a:t>to this applied electric field, let </a:t>
            </a:r>
            <a:r>
              <a:rPr lang="en-US" sz="2400" dirty="0" err="1">
                <a:latin typeface="Times New Roman" panose="02020603050405020304" pitchFamily="18" charset="0"/>
                <a:cs typeface="Times New Roman" panose="02020603050405020304" pitchFamily="18" charset="0"/>
              </a:rPr>
              <a:t>V</a:t>
            </a:r>
            <a:r>
              <a:rPr lang="en-US" sz="2400" baseline="-25000" dirty="0" err="1">
                <a:latin typeface="Times New Roman" panose="02020603050405020304" pitchFamily="18" charset="0"/>
                <a:cs typeface="Times New Roman" panose="02020603050405020304" pitchFamily="18" charset="0"/>
              </a:rPr>
              <a:t>d</a:t>
            </a:r>
            <a:r>
              <a:rPr lang="en-US" sz="2400" baseline="-250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be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average or </a:t>
            </a:r>
            <a:r>
              <a:rPr lang="en-US" sz="2400" dirty="0">
                <a:latin typeface="Times New Roman" panose="02020603050405020304" pitchFamily="18" charset="0"/>
                <a:cs typeface="Times New Roman" panose="02020603050405020304" pitchFamily="18" charset="0"/>
              </a:rPr>
              <a:t>drift velocity of the electrons</a:t>
            </a:r>
            <a:r>
              <a:rPr lang="en-US" sz="2400" dirty="0" smtClean="0">
                <a:latin typeface="Times New Roman" panose="02020603050405020304" pitchFamily="18" charset="0"/>
                <a:cs typeface="Times New Roman" panose="02020603050405020304" pitchFamily="18" charset="0"/>
              </a:rPr>
              <a:t>. Assume a plane perpendicular to cross sectional area A.</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Then the </a:t>
            </a:r>
            <a:r>
              <a:rPr lang="en-US" sz="2400" dirty="0">
                <a:latin typeface="Times New Roman" panose="02020603050405020304" pitchFamily="18" charset="0"/>
                <a:cs typeface="Times New Roman" panose="02020603050405020304" pitchFamily="18" charset="0"/>
              </a:rPr>
              <a:t>number of electrons crossing the imaginary plane in </a:t>
            </a:r>
            <a:r>
              <a:rPr lang="en-US" sz="2400" dirty="0" smtClean="0">
                <a:latin typeface="Times New Roman" panose="02020603050405020304" pitchFamily="18" charset="0"/>
                <a:cs typeface="Times New Roman" panose="02020603050405020304" pitchFamily="18" charset="0"/>
              </a:rPr>
              <a:t>1sec is </a:t>
            </a:r>
          </a:p>
        </p:txBody>
      </p:sp>
      <mc:AlternateContent xmlns:mc="http://schemas.openxmlformats.org/markup-compatibility/2006">
        <mc:Choice xmlns="" xmlns:a14="http://schemas.microsoft.com/office/drawing/2010/main" Requires="a14">
          <p:sp>
            <p:nvSpPr>
              <p:cNvPr id="3" name="Rectangle 2"/>
              <p:cNvSpPr/>
              <p:nvPr/>
            </p:nvSpPr>
            <p:spPr>
              <a:xfrm>
                <a:off x="3433013" y="5866408"/>
                <a:ext cx="3833293" cy="461665"/>
              </a:xfrm>
              <a:prstGeom prst="rect">
                <a:avLst/>
              </a:prstGeom>
            </p:spPr>
            <p:txBody>
              <a:bodyPr wrap="none">
                <a:spAutoFit/>
              </a:bodyPr>
              <a:lstStyle/>
              <a:p>
                <a:r>
                  <a:rPr lang="en-US" dirty="0">
                    <a:cs typeface="Times New Roman" panose="02020603050405020304" pitchFamily="18" charset="0"/>
                  </a:rPr>
                  <a:t/>
                </a:r>
                <a14:m>
                  <m:oMath xmlns:m="http://schemas.openxmlformats.org/officeDocument/2006/math">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𝑛𝐴</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𝑑</m:t>
                        </m:r>
                      </m:sub>
                    </m:sSub>
                    <m:r>
                      <a:rPr lang="en-US" sz="2400" i="1">
                        <a:latin typeface="Cambria Math" panose="02040503050406030204" pitchFamily="18" charset="0"/>
                        <a:cs typeface="Times New Roman" panose="02020603050405020304" pitchFamily="18" charset="0"/>
                      </a:rPr>
                      <m:t>                               (1)</m:t>
                    </m:r>
                  </m:oMath>
                </a14:m>
                <a:r>
                  <a:rPr lang="en-US" sz="2400" dirty="0">
                    <a:latin typeface="Times New Roman" panose="02020603050405020304" pitchFamily="18" charset="0"/>
                    <a:cs typeface="Times New Roman" panose="02020603050405020304" pitchFamily="18" charset="0"/>
                  </a:rPr>
                  <a:t/>
                </a:r>
              </a:p>
            </p:txBody>
          </p:sp>
        </mc:Choice>
        <mc:Fallback>
          <p:sp>
            <p:nvSpPr>
              <p:cNvPr id="3" name="Rectangle 2"/>
              <p:cNvSpPr>
                <a:spLocks noRot="1" noChangeAspect="1" noMove="1" noResize="1" noEditPoints="1" noAdjustHandles="1" noChangeArrowheads="1" noChangeShapeType="1" noTextEdit="1"/>
              </p:cNvSpPr>
              <p:nvPr/>
            </p:nvSpPr>
            <p:spPr>
              <a:xfrm>
                <a:off x="3433013" y="5866408"/>
                <a:ext cx="3833293" cy="461665"/>
              </a:xfrm>
              <a:prstGeom prst="rect">
                <a:avLst/>
              </a:prstGeom>
              <a:blipFill rotWithShape="0">
                <a:blip r:embed="rId2"/>
                <a:stretch>
                  <a:fillRect b="-18421"/>
                </a:stretch>
              </a:blipFill>
            </p:spPr>
            <p:txBody>
              <a:bodyPr/>
              <a:lstStyle/>
              <a:p>
                <a:r>
                  <a:rPr lang="en-US">
                    <a:noFill/>
                  </a:rPr>
                  <a:t> </a:t>
                </a:r>
              </a:p>
            </p:txBody>
          </p:sp>
        </mc:Fallback>
      </mc:AlternateContent>
      <p:sp>
        <p:nvSpPr>
          <p:cNvPr id="13" name="Rectangle 12"/>
          <p:cNvSpPr/>
          <p:nvPr/>
        </p:nvSpPr>
        <p:spPr>
          <a:xfrm>
            <a:off x="2486380" y="95890"/>
            <a:ext cx="4459875" cy="867930"/>
          </a:xfrm>
          <a:prstGeom prst="rect">
            <a:avLst/>
          </a:prstGeom>
        </p:spPr>
        <p:txBody>
          <a:bodyPr wrap="none">
            <a:spAutoFit/>
          </a:bodyPr>
          <a:lstStyle/>
          <a:p>
            <a:pPr algn="ctr">
              <a:lnSpc>
                <a:spcPct val="90000"/>
              </a:lnSpc>
              <a:spcBef>
                <a:spcPct val="0"/>
              </a:spcBef>
            </a:pPr>
            <a:r>
              <a:rPr lang="en-US" sz="2800" b="1" dirty="0">
                <a:solidFill>
                  <a:srgbClr val="002060"/>
                </a:solidFill>
                <a:latin typeface="Times New Roman" panose="02020603050405020304" pitchFamily="18" charset="0"/>
                <a:cs typeface="Times New Roman" panose="02020603050405020304" pitchFamily="18" charset="0"/>
              </a:rPr>
              <a:t>Determination of Electrical </a:t>
            </a:r>
            <a:endParaRPr lang="en-US" sz="2800" b="1" dirty="0" smtClean="0">
              <a:solidFill>
                <a:srgbClr val="002060"/>
              </a:solidFill>
              <a:latin typeface="Times New Roman" panose="02020603050405020304" pitchFamily="18" charset="0"/>
              <a:cs typeface="Times New Roman" panose="02020603050405020304" pitchFamily="18" charset="0"/>
            </a:endParaRPr>
          </a:p>
          <a:p>
            <a:pPr algn="ctr">
              <a:lnSpc>
                <a:spcPct val="90000"/>
              </a:lnSpc>
              <a:spcBef>
                <a:spcPct val="0"/>
              </a:spcBef>
            </a:pPr>
            <a:r>
              <a:rPr lang="en-US" sz="2800" b="1" dirty="0" smtClean="0">
                <a:solidFill>
                  <a:srgbClr val="002060"/>
                </a:solidFill>
                <a:latin typeface="Times New Roman" panose="02020603050405020304" pitchFamily="18" charset="0"/>
                <a:cs typeface="Times New Roman" panose="02020603050405020304" pitchFamily="18" charset="0"/>
              </a:rPr>
              <a:t>Conductivity</a:t>
            </a:r>
            <a:endParaRPr lang="en-US" sz="2800" b="1" dirty="0">
              <a:solidFill>
                <a:srgbClr val="042798"/>
              </a:solidFill>
              <a:latin typeface="Bookman Old Style" panose="02050604050505020204" pitchFamily="18" charset="0"/>
            </a:endParaRPr>
          </a:p>
        </p:txBody>
      </p:sp>
    </p:spTree>
    <p:extLst>
      <p:ext uri="{BB962C8B-B14F-4D97-AF65-F5344CB8AC3E}">
        <p14:creationId xmlns="" xmlns:p14="http://schemas.microsoft.com/office/powerpoint/2010/main" val="591415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282736" y="1016362"/>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283191" y="1243663"/>
            <a:ext cx="8577618" cy="4154984"/>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Then the </a:t>
            </a:r>
            <a:r>
              <a:rPr lang="en-US" sz="2400" dirty="0" smtClean="0">
                <a:latin typeface="Times New Roman" panose="02020603050405020304" pitchFamily="18" charset="0"/>
                <a:cs typeface="Times New Roman" panose="02020603050405020304" pitchFamily="18" charset="0"/>
              </a:rPr>
              <a:t>current flowing across the plane is</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Then the </a:t>
            </a:r>
            <a:r>
              <a:rPr lang="en-US" sz="2400" dirty="0">
                <a:latin typeface="Times New Roman" panose="02020603050405020304" pitchFamily="18" charset="0"/>
                <a:cs typeface="Times New Roman" panose="02020603050405020304" pitchFamily="18" charset="0"/>
              </a:rPr>
              <a:t>electron current </a:t>
            </a:r>
            <a:r>
              <a:rPr lang="en-US" sz="2400" dirty="0" smtClean="0">
                <a:latin typeface="Times New Roman" panose="02020603050405020304" pitchFamily="18" charset="0"/>
                <a:cs typeface="Times New Roman" panose="02020603050405020304" pitchFamily="18" charset="0"/>
              </a:rPr>
              <a:t>density is,</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From Ohm’s law, the current density J</a:t>
            </a:r>
            <a:r>
              <a:rPr lang="en-US" sz="2400" baseline="-25000"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due to electrons is given as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13" name="Rectangle 12"/>
              <p:cNvSpPr/>
              <p:nvPr/>
            </p:nvSpPr>
            <p:spPr>
              <a:xfrm>
                <a:off x="3334627" y="1782148"/>
                <a:ext cx="4311437" cy="461665"/>
              </a:xfrm>
              <a:prstGeom prst="rect">
                <a:avLst/>
              </a:prstGeom>
            </p:spPr>
            <p:txBody>
              <a:bodyPr wrap="none">
                <a:spAutoFit/>
              </a:bodyPr>
              <a:lstStyle/>
              <a:p>
                <a:r>
                  <a:rPr lang="en-US" dirty="0" smtClean="0">
                    <a:cs typeface="Times New Roman" panose="02020603050405020304" pitchFamily="18" charset="0"/>
                  </a:rP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cs typeface="Times New Roman" panose="02020603050405020304" pitchFamily="18" charset="0"/>
                          </a:rPr>
                          <m:t>𝑒</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𝑛𝑒𝐴</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𝑑</m:t>
                        </m:r>
                      </m:sub>
                    </m:sSub>
                    <m:r>
                      <a:rPr lang="en-US" sz="2400" i="1">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2</m:t>
                    </m:r>
                    <m:r>
                      <a:rPr lang="en-US" sz="2400" i="1">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r>
              </a:p>
            </p:txBody>
          </p:sp>
        </mc:Choice>
        <mc:Fallback>
          <p:sp>
            <p:nvSpPr>
              <p:cNvPr id="13" name="Rectangle 12"/>
              <p:cNvSpPr>
                <a:spLocks noRot="1" noChangeAspect="1" noMove="1" noResize="1" noEditPoints="1" noAdjustHandles="1" noChangeArrowheads="1" noChangeShapeType="1" noTextEdit="1"/>
              </p:cNvSpPr>
              <p:nvPr/>
            </p:nvSpPr>
            <p:spPr>
              <a:xfrm>
                <a:off x="3334627" y="1782148"/>
                <a:ext cx="4311437" cy="461665"/>
              </a:xfrm>
              <a:prstGeom prst="rect">
                <a:avLst/>
              </a:prstGeom>
              <a:blipFill rotWithShape="0">
                <a:blip r:embed="rId2"/>
                <a:stretch>
                  <a:fillRect b="-18421"/>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14" name="Rectangle 13"/>
              <p:cNvSpPr/>
              <p:nvPr/>
            </p:nvSpPr>
            <p:spPr>
              <a:xfrm>
                <a:off x="3334627" y="2909614"/>
                <a:ext cx="4519442" cy="622286"/>
              </a:xfrm>
              <a:prstGeom prst="rect">
                <a:avLst/>
              </a:prstGeom>
            </p:spPr>
            <p:txBody>
              <a:bodyPr wrap="none">
                <a:spAutoFit/>
              </a:bodyPr>
              <a:lstStyle/>
              <a:p>
                <a:r>
                  <a:rPr lang="en-US" dirty="0" smtClean="0">
                    <a:cs typeface="Times New Roman" panose="02020603050405020304" pitchFamily="18" charset="0"/>
                  </a:rPr>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𝐽</m:t>
                        </m:r>
                      </m:e>
                      <m:sub>
                        <m:r>
                          <a:rPr lang="en-US" sz="2400" b="0" i="1" smtClean="0">
                            <a:latin typeface="Cambria Math" panose="02040503050406030204" pitchFamily="18" charset="0"/>
                            <a:cs typeface="Times New Roman" panose="02020603050405020304" pitchFamily="18" charset="0"/>
                          </a:rPr>
                          <m:t>𝑒</m:t>
                        </m:r>
                      </m:sub>
                    </m:sSub>
                    <m:r>
                      <a:rPr lang="en-US" sz="2400" i="1">
                        <a:latin typeface="Cambria Math" panose="02040503050406030204" pitchFamily="18" charset="0"/>
                        <a:cs typeface="Times New Roman" panose="02020603050405020304" pitchFamily="18" charset="0"/>
                      </a:rPr>
                      <m:t>=</m:t>
                    </m:r>
                    <m:f>
                      <m:fPr>
                        <m:ctrlPr>
                          <a:rPr lang="en-US" sz="2400" i="1" smtClean="0">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m:rPr>
                                <m:sty m:val="p"/>
                              </m:rPr>
                              <a:rPr lang="en-US" sz="2400" i="0">
                                <a:latin typeface="Cambria Math" panose="02040503050406030204" pitchFamily="18" charset="0"/>
                                <a:cs typeface="Times New Roman" panose="02020603050405020304" pitchFamily="18" charset="0"/>
                              </a:rPr>
                              <m:t>I</m:t>
                            </m:r>
                          </m:e>
                          <m:sub>
                            <m:r>
                              <m:rPr>
                                <m:sty m:val="p"/>
                              </m:rPr>
                              <a:rPr lang="en-US" sz="2400" i="0">
                                <a:latin typeface="Cambria Math" panose="02040503050406030204" pitchFamily="18" charset="0"/>
                                <a:cs typeface="Times New Roman" panose="02020603050405020304" pitchFamily="18" charset="0"/>
                              </a:rPr>
                              <m:t>e</m:t>
                            </m:r>
                          </m:sub>
                        </m:sSub>
                      </m:num>
                      <m:den>
                        <m:r>
                          <m:rPr>
                            <m:sty m:val="p"/>
                          </m:rPr>
                          <a:rPr lang="en-US" sz="2400" b="0" i="0" smtClean="0">
                            <a:latin typeface="Cambria Math" panose="02040503050406030204" pitchFamily="18" charset="0"/>
                            <a:cs typeface="Times New Roman" panose="02020603050405020304" pitchFamily="18" charset="0"/>
                          </a:rPr>
                          <m:t>A</m:t>
                        </m:r>
                      </m:den>
                    </m:f>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𝑒</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𝑑</m:t>
                        </m:r>
                      </m:sub>
                    </m:sSub>
                    <m:r>
                      <a:rPr lang="en-US" sz="2400" i="1">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r>
              </a:p>
            </p:txBody>
          </p:sp>
        </mc:Choice>
        <mc:Fallback>
          <p:sp>
            <p:nvSpPr>
              <p:cNvPr id="14" name="Rectangle 13"/>
              <p:cNvSpPr>
                <a:spLocks noRot="1" noChangeAspect="1" noMove="1" noResize="1" noEditPoints="1" noAdjustHandles="1" noChangeArrowheads="1" noChangeShapeType="1" noTextEdit="1"/>
              </p:cNvSpPr>
              <p:nvPr/>
            </p:nvSpPr>
            <p:spPr>
              <a:xfrm>
                <a:off x="3334627" y="2909614"/>
                <a:ext cx="4519442" cy="622286"/>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15" name="Rectangle 14"/>
              <p:cNvSpPr/>
              <p:nvPr/>
            </p:nvSpPr>
            <p:spPr>
              <a:xfrm>
                <a:off x="3273592" y="4431900"/>
                <a:ext cx="2522870" cy="11507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V</m:t>
                      </m:r>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𝐼𝑅</m:t>
                      </m:r>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𝐼𝐿</m:t>
                          </m:r>
                          <m:r>
                            <a:rPr lang="en-US" sz="2400" i="1">
                              <a:latin typeface="Cambria Math" panose="02040503050406030204" pitchFamily="18" charset="0"/>
                              <a:ea typeface="Cambria Math" panose="02040503050406030204" pitchFamily="18" charset="0"/>
                              <a:cs typeface="Times New Roman" panose="02020603050405020304" pitchFamily="18" charset="0"/>
                            </a:rPr>
                            <m:t>𝜌</m:t>
                          </m:r>
                        </m:num>
                        <m:den>
                          <m:r>
                            <a:rPr lang="en-US" sz="2400" i="1">
                              <a:latin typeface="Cambria Math" panose="02040503050406030204" pitchFamily="18" charset="0"/>
                              <a:cs typeface="Times New Roman" panose="02020603050405020304" pitchFamily="18" charset="0"/>
                            </a:rPr>
                            <m:t>𝐴</m:t>
                          </m:r>
                        </m:den>
                      </m:f>
                    </m:oMath>
                  </m:oMathPara>
                </a14:m>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r>
                <a:endParaRPr lang="en-US" sz="2400" dirty="0">
                  <a:latin typeface="Times New Roman" panose="02020603050405020304" pitchFamily="18" charset="0"/>
                  <a:cs typeface="Times New Roman" panose="02020603050405020304" pitchFamily="18"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3273592" y="4431900"/>
                <a:ext cx="2522870" cy="115070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3" name="Rectangle 2"/>
              <p:cNvSpPr/>
              <p:nvPr/>
            </p:nvSpPr>
            <p:spPr>
              <a:xfrm>
                <a:off x="3539778" y="5264144"/>
                <a:ext cx="4047134" cy="8462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𝐼</m:t>
                          </m:r>
                        </m:num>
                        <m:den>
                          <m:r>
                            <a:rPr lang="en-US" sz="2400" i="1">
                              <a:latin typeface="Cambria Math" panose="02040503050406030204" pitchFamily="18" charset="0"/>
                              <a:cs typeface="Times New Roman" panose="02020603050405020304" pitchFamily="18" charset="0"/>
                            </a:rPr>
                            <m:t>𝐴</m:t>
                          </m:r>
                        </m:den>
                      </m:f>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𝐽</m:t>
                          </m:r>
                        </m:e>
                        <m:sub>
                          <m:r>
                            <a:rPr lang="en-US" sz="2400" i="1">
                              <a:latin typeface="Cambria Math" panose="02040503050406030204" pitchFamily="18" charset="0"/>
                              <a:cs typeface="Times New Roman" panose="02020603050405020304" pitchFamily="18" charset="0"/>
                            </a:rPr>
                            <m:t>𝑒</m:t>
                          </m:r>
                        </m:sub>
                      </m:sSub>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m:rPr>
                              <m:sty m:val="p"/>
                            </m:rPr>
                            <a:rPr lang="en-US" sz="2400">
                              <a:latin typeface="Cambria Math" panose="02040503050406030204" pitchFamily="18" charset="0"/>
                              <a:cs typeface="Times New Roman" panose="02020603050405020304" pitchFamily="18" charset="0"/>
                            </a:rPr>
                            <m:t>V</m:t>
                          </m:r>
                        </m:num>
                        <m:den>
                          <m:r>
                            <m:rPr>
                              <m:sty m:val="p"/>
                            </m:rPr>
                            <a:rPr lang="en-US" sz="2400">
                              <a:latin typeface="Cambria Math" panose="02040503050406030204" pitchFamily="18" charset="0"/>
                              <a:cs typeface="Times New Roman" panose="02020603050405020304" pitchFamily="18" charset="0"/>
                            </a:rPr>
                            <m:t>L</m:t>
                          </m:r>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ρ</m:t>
                          </m:r>
                        </m:den>
                      </m:f>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𝐸</m:t>
                      </m:r>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(4)</m:t>
                      </m:r>
                    </m:oMath>
                  </m:oMathPara>
                </a14:m>
                <a:endParaRPr lang="en-US" sz="2400" i="1" dirty="0">
                  <a:latin typeface="Cambria Math" panose="02040503050406030204" pitchFamily="18"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3539778" y="5264144"/>
                <a:ext cx="4047134" cy="846257"/>
              </a:xfrm>
              <a:prstGeom prst="rect">
                <a:avLst/>
              </a:prstGeom>
              <a:blipFill rotWithShape="0">
                <a:blip r:embed="rId5"/>
                <a:stretch>
                  <a:fillRect/>
                </a:stretch>
              </a:blipFill>
            </p:spPr>
            <p:txBody>
              <a:bodyPr/>
              <a:lstStyle/>
              <a:p>
                <a:r>
                  <a:rPr lang="en-US">
                    <a:noFill/>
                  </a:rPr>
                  <a:t> </a:t>
                </a:r>
              </a:p>
            </p:txBody>
          </p:sp>
        </mc:Fallback>
      </mc:AlternateContent>
      <p:sp>
        <p:nvSpPr>
          <p:cNvPr id="16" name="Rectangle 15"/>
          <p:cNvSpPr/>
          <p:nvPr/>
        </p:nvSpPr>
        <p:spPr>
          <a:xfrm>
            <a:off x="2486380" y="95890"/>
            <a:ext cx="4459875" cy="867930"/>
          </a:xfrm>
          <a:prstGeom prst="rect">
            <a:avLst/>
          </a:prstGeom>
        </p:spPr>
        <p:txBody>
          <a:bodyPr wrap="none">
            <a:spAutoFit/>
          </a:bodyPr>
          <a:lstStyle/>
          <a:p>
            <a:pPr algn="ctr">
              <a:lnSpc>
                <a:spcPct val="90000"/>
              </a:lnSpc>
              <a:spcBef>
                <a:spcPct val="0"/>
              </a:spcBef>
            </a:pPr>
            <a:r>
              <a:rPr lang="en-US" sz="2800" b="1" dirty="0">
                <a:solidFill>
                  <a:srgbClr val="002060"/>
                </a:solidFill>
                <a:latin typeface="Times New Roman" panose="02020603050405020304" pitchFamily="18" charset="0"/>
                <a:cs typeface="Times New Roman" panose="02020603050405020304" pitchFamily="18" charset="0"/>
              </a:rPr>
              <a:t>Determination of Electrical </a:t>
            </a:r>
            <a:endParaRPr lang="en-US" sz="2800" b="1" dirty="0" smtClean="0">
              <a:solidFill>
                <a:srgbClr val="002060"/>
              </a:solidFill>
              <a:latin typeface="Times New Roman" panose="02020603050405020304" pitchFamily="18" charset="0"/>
              <a:cs typeface="Times New Roman" panose="02020603050405020304" pitchFamily="18" charset="0"/>
            </a:endParaRPr>
          </a:p>
          <a:p>
            <a:pPr algn="ctr">
              <a:lnSpc>
                <a:spcPct val="90000"/>
              </a:lnSpc>
              <a:spcBef>
                <a:spcPct val="0"/>
              </a:spcBef>
            </a:pPr>
            <a:r>
              <a:rPr lang="en-US" sz="2800" b="1" dirty="0" smtClean="0">
                <a:solidFill>
                  <a:srgbClr val="002060"/>
                </a:solidFill>
                <a:latin typeface="Times New Roman" panose="02020603050405020304" pitchFamily="18" charset="0"/>
                <a:cs typeface="Times New Roman" panose="02020603050405020304" pitchFamily="18" charset="0"/>
              </a:rPr>
              <a:t>Conductivity</a:t>
            </a:r>
            <a:endParaRPr lang="en-US" sz="2800" b="1" dirty="0">
              <a:solidFill>
                <a:srgbClr val="042798"/>
              </a:solidFill>
              <a:latin typeface="Bookman Old Style" panose="02050604050505020204" pitchFamily="18" charset="0"/>
            </a:endParaRPr>
          </a:p>
        </p:txBody>
      </p:sp>
    </p:spTree>
    <p:extLst>
      <p:ext uri="{BB962C8B-B14F-4D97-AF65-F5344CB8AC3E}">
        <p14:creationId xmlns="" xmlns:p14="http://schemas.microsoft.com/office/powerpoint/2010/main" val="3262179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304801" y="1004928"/>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04801" y="1116818"/>
            <a:ext cx="8498006" cy="5262979"/>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Here electrical </a:t>
            </a:r>
            <a:r>
              <a:rPr lang="en-US" sz="2400" dirty="0">
                <a:latin typeface="Times New Roman" panose="02020603050405020304" pitchFamily="18" charset="0"/>
                <a:cs typeface="Times New Roman" panose="02020603050405020304" pitchFamily="18" charset="0"/>
              </a:rPr>
              <a:t>conductivity of electrons</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From eqn. </a:t>
            </a:r>
            <a:r>
              <a:rPr lang="en-US" sz="2400" dirty="0" smtClean="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and </a:t>
            </a:r>
            <a:r>
              <a:rPr lang="en-US" sz="2400" dirty="0" smtClean="0">
                <a:latin typeface="Times New Roman" panose="02020603050405020304" pitchFamily="18" charset="0"/>
                <a:cs typeface="Times New Roman" panose="02020603050405020304" pitchFamily="18" charset="0"/>
              </a:rPr>
              <a:t> eqn. 4, </a:t>
            </a:r>
            <a:r>
              <a:rPr lang="en-US" sz="2400" dirty="0">
                <a:latin typeface="Times New Roman" panose="02020603050405020304" pitchFamily="18" charset="0"/>
                <a:cs typeface="Times New Roman" panose="02020603050405020304" pitchFamily="18" charset="0"/>
              </a:rPr>
              <a:t>we </a:t>
            </a:r>
            <a:r>
              <a:rPr lang="en-US" sz="2400" dirty="0" smtClean="0">
                <a:latin typeface="Times New Roman" panose="02020603050405020304" pitchFamily="18" charset="0"/>
                <a:cs typeface="Times New Roman" panose="02020603050405020304" pitchFamily="18" charset="0"/>
              </a:rPr>
              <a:t>have</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drift velocity produced per unit applied electric field is called </a:t>
            </a:r>
            <a:r>
              <a:rPr lang="en-US" sz="2400" dirty="0" smtClean="0">
                <a:latin typeface="Times New Roman" panose="02020603050405020304" pitchFamily="18" charset="0"/>
                <a:cs typeface="Times New Roman" panose="02020603050405020304" pitchFamily="18" charset="0"/>
              </a:rPr>
              <a:t>the mobility </a:t>
            </a:r>
            <a:r>
              <a:rPr lang="en-US" sz="2400" dirty="0">
                <a:latin typeface="Times New Roman" panose="02020603050405020304" pitchFamily="18" charset="0"/>
                <a:cs typeface="Times New Roman" panose="02020603050405020304" pitchFamily="18" charset="0"/>
              </a:rPr>
              <a:t>of electrons represented </a:t>
            </a:r>
            <a:r>
              <a:rPr lang="en-US" sz="2400" dirty="0" smtClean="0">
                <a:latin typeface="Times New Roman" panose="02020603050405020304" pitchFamily="18" charset="0"/>
                <a:cs typeface="Times New Roman" panose="02020603050405020304" pitchFamily="18" charset="0"/>
              </a:rPr>
              <a:t>as</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Or</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Substituting </a:t>
            </a:r>
            <a:r>
              <a:rPr lang="en-US" sz="2400" dirty="0" smtClean="0">
                <a:latin typeface="Times New Roman" panose="02020603050405020304" pitchFamily="18" charset="0"/>
                <a:cs typeface="Times New Roman" panose="02020603050405020304" pitchFamily="18" charset="0"/>
              </a:rPr>
              <a:t>eqn. 6 </a:t>
            </a:r>
            <a:r>
              <a:rPr lang="en-US" sz="2400" dirty="0">
                <a:latin typeface="Times New Roman" panose="02020603050405020304" pitchFamily="18" charset="0"/>
                <a:cs typeface="Times New Roman" panose="02020603050405020304" pitchFamily="18" charset="0"/>
              </a:rPr>
              <a:t>in eqn. </a:t>
            </a:r>
            <a:r>
              <a:rPr lang="en-US" sz="2400" dirty="0" smtClean="0">
                <a:latin typeface="Times New Roman" panose="02020603050405020304" pitchFamily="18" charset="0"/>
                <a:cs typeface="Times New Roman" panose="02020603050405020304" pitchFamily="18" charset="0"/>
              </a:rPr>
              <a:t>5 gives</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3" name="Rectangle 2"/>
              <p:cNvSpPr/>
              <p:nvPr/>
            </p:nvSpPr>
            <p:spPr>
              <a:xfrm>
                <a:off x="3080803" y="2325477"/>
                <a:ext cx="4565261" cy="461665"/>
              </a:xfrm>
              <a:prstGeom prst="rect">
                <a:avLst/>
              </a:prstGeom>
            </p:spPr>
            <p:txBody>
              <a:bodyPr wrap="square">
                <a:spAutoFit/>
              </a:bodyPr>
              <a:lstStyle/>
              <a:p>
                <a:r>
                  <a:rPr lang="en-US" sz="2400" dirty="0" smtClean="0">
                    <a:latin typeface="Times New Roman" panose="02020603050405020304" pitchFamily="18" charset="0"/>
                    <a:cs typeface="Times New Roman" panose="02020603050405020304" pitchFamily="18" charset="0"/>
                  </a:rPr>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𝐽</m:t>
                        </m:r>
                      </m:e>
                      <m:sub>
                        <m:r>
                          <a:rPr lang="en-US" sz="2400" i="1">
                            <a:latin typeface="Cambria Math" panose="02040503050406030204" pitchFamily="18" charset="0"/>
                            <a:cs typeface="Times New Roman" panose="02020603050405020304" pitchFamily="18" charset="0"/>
                          </a:rPr>
                          <m:t>𝑒</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𝑛𝑒</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𝑑</m:t>
                        </m:r>
                      </m:sub>
                    </m:sSub>
                  </m:oMath>
                </a14:m>
                <a:r>
                  <a:rPr lang="en-US" sz="2400" dirty="0" smtClean="0">
                    <a:latin typeface="Times New Roman" panose="02020603050405020304" pitchFamily="18" charset="0"/>
                    <a:cs typeface="Times New Roman" panose="02020603050405020304" pitchFamily="18" charset="0"/>
                  </a:rPr>
                  <a:t> = </a:t>
                </a:r>
                <a14:m>
                  <m:oMath xmlns:m="http://schemas.openxmlformats.org/officeDocument/2006/math">
                    <m:r>
                      <a:rPr lang="en-US" sz="2400" i="1">
                        <a:latin typeface="Cambria Math" panose="02040503050406030204" pitchFamily="18" charset="0"/>
                        <a:cs typeface="Times New Roman" panose="02020603050405020304" pitchFamily="18" charset="0"/>
                      </a:rPr>
                      <m:t>𝐸</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𝑛</m:t>
                        </m:r>
                      </m:sub>
                    </m:sSub>
                  </m:oMath>
                </a14:m>
                <a:r>
                  <a:rPr lang="en-US" sz="2400" dirty="0" smtClean="0">
                    <a:latin typeface="Times New Roman" panose="02020603050405020304" pitchFamily="18" charset="0"/>
                    <a:cs typeface="Times New Roman" panose="02020603050405020304" pitchFamily="18" charset="0"/>
                  </a:rPr>
                  <a:t>                      (5)</a:t>
                </a:r>
                <a:endParaRPr lang="en-US" sz="2400" dirty="0">
                  <a:latin typeface="Times New Roman" panose="02020603050405020304" pitchFamily="18"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3080803" y="2325477"/>
                <a:ext cx="4565261" cy="461665"/>
              </a:xfrm>
              <a:prstGeom prst="rect">
                <a:avLst/>
              </a:prstGeom>
              <a:blipFill rotWithShape="0">
                <a:blip r:embed="rId2"/>
                <a:stretch>
                  <a:fillRect t="-10526" b="-28947"/>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4" name="Rectangle 3"/>
              <p:cNvSpPr/>
              <p:nvPr/>
            </p:nvSpPr>
            <p:spPr>
              <a:xfrm>
                <a:off x="3785829" y="3691262"/>
                <a:ext cx="1287147"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2400" i="1">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𝑑</m:t>
                              </m:r>
                            </m:sub>
                          </m:sSub>
                        </m:num>
                        <m:den>
                          <m:r>
                            <a:rPr lang="en-US" sz="2400" i="1">
                              <a:latin typeface="Cambria Math" panose="02040503050406030204" pitchFamily="18" charset="0"/>
                              <a:cs typeface="Times New Roman" panose="02020603050405020304" pitchFamily="18" charset="0"/>
                            </a:rPr>
                            <m:t>𝐸</m:t>
                          </m:r>
                        </m:den>
                      </m:f>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3785829" y="3691262"/>
                <a:ext cx="1287147" cy="78136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5" name="Rectangle 4"/>
              <p:cNvSpPr/>
              <p:nvPr/>
            </p:nvSpPr>
            <p:spPr>
              <a:xfrm>
                <a:off x="3785829" y="4655890"/>
                <a:ext cx="3781869" cy="461665"/>
              </a:xfrm>
              <a:prstGeom prst="rect">
                <a:avLst/>
              </a:prstGeom>
            </p:spPr>
            <p:txBody>
              <a:bodyPr wrap="none">
                <a:spAutoFit/>
              </a:bodyPr>
              <a:lstStyle/>
              <a:p>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𝑉</m:t>
                        </m:r>
                      </m:e>
                      <m:sub>
                        <m:r>
                          <a:rPr lang="en-US" sz="2400" i="1">
                            <a:latin typeface="Cambria Math" panose="02040503050406030204" pitchFamily="18" charset="0"/>
                            <a:cs typeface="Times New Roman" panose="02020603050405020304" pitchFamily="18" charset="0"/>
                          </a:rPr>
                          <m:t>𝑑</m:t>
                        </m:r>
                      </m:sub>
                    </m:sSub>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𝐸</m:t>
                    </m:r>
                  </m:oMath>
                </a14:m>
                <a:r>
                  <a:rPr lang="en-US" sz="2400" dirty="0" smtClean="0"/>
                  <a:t/>
                </a:r>
                <a:r>
                  <a:rPr lang="en-US" sz="2400" dirty="0" smtClean="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3785829" y="4655890"/>
                <a:ext cx="3781869" cy="461665"/>
              </a:xfrm>
              <a:prstGeom prst="rect">
                <a:avLst/>
              </a:prstGeom>
              <a:blipFill rotWithShape="0">
                <a:blip r:embed="rId4"/>
                <a:stretch>
                  <a:fillRect l="-323" t="-12000" b="-29333"/>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13" name="Rectangle 12"/>
              <p:cNvSpPr/>
              <p:nvPr/>
            </p:nvSpPr>
            <p:spPr>
              <a:xfrm>
                <a:off x="3642636" y="5774001"/>
                <a:ext cx="4565261" cy="461665"/>
              </a:xfrm>
              <a:prstGeom prst="rect">
                <a:avLst/>
              </a:prstGeom>
            </p:spPr>
            <p:txBody>
              <a:bodyPr wrap="square">
                <a:spAutoFit/>
              </a:bodyPr>
              <a:lstStyle/>
              <a:p>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𝑛𝑒</m:t>
                    </m:r>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𝑒</m:t>
                        </m:r>
                      </m:sub>
                    </m:sSub>
                  </m:oMath>
                </a14:m>
                <a:r>
                  <a:rPr lang="en-US" sz="2400" dirty="0" smtClean="0">
                    <a:latin typeface="Times New Roman" panose="02020603050405020304" pitchFamily="18" charset="0"/>
                    <a:cs typeface="Times New Roman" panose="02020603050405020304" pitchFamily="18" charset="0"/>
                  </a:rPr>
                  <a:t>                         (7)</a:t>
                </a:r>
                <a:endParaRPr lang="en-US" sz="2400" dirty="0">
                  <a:latin typeface="Times New Roman" panose="02020603050405020304" pitchFamily="18" charset="0"/>
                  <a:cs typeface="Times New Roman" panose="02020603050405020304" pitchFamily="18" charset="0"/>
                </a:endParaRPr>
              </a:p>
            </p:txBody>
          </p:sp>
        </mc:Choice>
        <mc:Fallback>
          <p:sp>
            <p:nvSpPr>
              <p:cNvPr id="13" name="Rectangle 12"/>
              <p:cNvSpPr>
                <a:spLocks noRot="1" noChangeAspect="1" noMove="1" noResize="1" noEditPoints="1" noAdjustHandles="1" noChangeArrowheads="1" noChangeShapeType="1" noTextEdit="1"/>
              </p:cNvSpPr>
              <p:nvPr/>
            </p:nvSpPr>
            <p:spPr>
              <a:xfrm>
                <a:off x="3642636" y="5774001"/>
                <a:ext cx="4565261" cy="461665"/>
              </a:xfrm>
              <a:prstGeom prst="rect">
                <a:avLst/>
              </a:prstGeom>
              <a:blipFill rotWithShape="0">
                <a:blip r:embed="rId5"/>
                <a:stretch>
                  <a:fillRect t="-10526" b="-28947"/>
                </a:stretch>
              </a:blipFill>
            </p:spPr>
            <p:txBody>
              <a:bodyPr/>
              <a:lstStyle/>
              <a:p>
                <a:r>
                  <a:rPr lang="en-US">
                    <a:noFill/>
                  </a:rPr>
                  <a:t> </a:t>
                </a:r>
              </a:p>
            </p:txBody>
          </p:sp>
        </mc:Fallback>
      </mc:AlternateContent>
      <p:sp>
        <p:nvSpPr>
          <p:cNvPr id="14" name="Rectangle 13"/>
          <p:cNvSpPr/>
          <p:nvPr/>
        </p:nvSpPr>
        <p:spPr>
          <a:xfrm>
            <a:off x="2486380" y="95890"/>
            <a:ext cx="4459875" cy="867930"/>
          </a:xfrm>
          <a:prstGeom prst="rect">
            <a:avLst/>
          </a:prstGeom>
        </p:spPr>
        <p:txBody>
          <a:bodyPr wrap="none">
            <a:spAutoFit/>
          </a:bodyPr>
          <a:lstStyle/>
          <a:p>
            <a:pPr algn="ctr">
              <a:lnSpc>
                <a:spcPct val="90000"/>
              </a:lnSpc>
              <a:spcBef>
                <a:spcPct val="0"/>
              </a:spcBef>
            </a:pPr>
            <a:r>
              <a:rPr lang="en-US" sz="2800" b="1" dirty="0">
                <a:solidFill>
                  <a:srgbClr val="002060"/>
                </a:solidFill>
                <a:latin typeface="Times New Roman" panose="02020603050405020304" pitchFamily="18" charset="0"/>
                <a:cs typeface="Times New Roman" panose="02020603050405020304" pitchFamily="18" charset="0"/>
              </a:rPr>
              <a:t>Determination of Electrical </a:t>
            </a:r>
            <a:endParaRPr lang="en-US" sz="2800" b="1" dirty="0" smtClean="0">
              <a:solidFill>
                <a:srgbClr val="002060"/>
              </a:solidFill>
              <a:latin typeface="Times New Roman" panose="02020603050405020304" pitchFamily="18" charset="0"/>
              <a:cs typeface="Times New Roman" panose="02020603050405020304" pitchFamily="18" charset="0"/>
            </a:endParaRPr>
          </a:p>
          <a:p>
            <a:pPr algn="ctr">
              <a:lnSpc>
                <a:spcPct val="90000"/>
              </a:lnSpc>
              <a:spcBef>
                <a:spcPct val="0"/>
              </a:spcBef>
            </a:pPr>
            <a:r>
              <a:rPr lang="en-US" sz="2800" b="1" dirty="0" smtClean="0">
                <a:solidFill>
                  <a:srgbClr val="002060"/>
                </a:solidFill>
                <a:latin typeface="Times New Roman" panose="02020603050405020304" pitchFamily="18" charset="0"/>
                <a:cs typeface="Times New Roman" panose="02020603050405020304" pitchFamily="18" charset="0"/>
              </a:rPr>
              <a:t>Conductivity</a:t>
            </a:r>
            <a:endParaRPr lang="en-US" sz="2800" b="1" dirty="0">
              <a:solidFill>
                <a:srgbClr val="042798"/>
              </a:solidFill>
              <a:latin typeface="Bookman Old Style" panose="02050604050505020204" pitchFamily="18" charset="0"/>
            </a:endParaRPr>
          </a:p>
        </p:txBody>
      </p:sp>
    </p:spTree>
    <p:extLst>
      <p:ext uri="{BB962C8B-B14F-4D97-AF65-F5344CB8AC3E}">
        <p14:creationId xmlns="" xmlns:p14="http://schemas.microsoft.com/office/powerpoint/2010/main" val="1364806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304800" y="1020007"/>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2" name="Rectangle 1"/>
          <p:cNvSpPr/>
          <p:nvPr/>
        </p:nvSpPr>
        <p:spPr>
          <a:xfrm>
            <a:off x="304800" y="1243663"/>
            <a:ext cx="8620836"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Eqn. </a:t>
            </a:r>
            <a:r>
              <a:rPr lang="en-US" sz="2400" dirty="0" smtClean="0">
                <a:latin typeface="Times New Roman" panose="02020603050405020304" pitchFamily="18" charset="0"/>
                <a:cs typeface="Times New Roman" panose="02020603050405020304" pitchFamily="18" charset="0"/>
              </a:rPr>
              <a:t>7 </a:t>
            </a:r>
            <a:r>
              <a:rPr lang="en-US" sz="2400" dirty="0">
                <a:latin typeface="Times New Roman" panose="02020603050405020304" pitchFamily="18" charset="0"/>
                <a:cs typeface="Times New Roman" panose="02020603050405020304" pitchFamily="18" charset="0"/>
              </a:rPr>
              <a:t>represents electrical conductivity due to electrons.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Similarly, the </a:t>
            </a:r>
            <a:r>
              <a:rPr lang="en-US" sz="2400" dirty="0">
                <a:latin typeface="Times New Roman" panose="02020603050405020304" pitchFamily="18" charset="0"/>
                <a:cs typeface="Times New Roman" panose="02020603050405020304" pitchFamily="18" charset="0"/>
              </a:rPr>
              <a:t>electrical conductivity of </a:t>
            </a:r>
            <a:r>
              <a:rPr lang="en-US" sz="2400" dirty="0" smtClean="0">
                <a:latin typeface="Times New Roman" panose="02020603050405020304" pitchFamily="18" charset="0"/>
                <a:cs typeface="Times New Roman" panose="02020603050405020304" pitchFamily="18" charset="0"/>
              </a:rPr>
              <a:t>holes </a:t>
            </a:r>
            <a:r>
              <a:rPr lang="en-US" sz="2400" dirty="0">
                <a:latin typeface="Times New Roman" panose="02020603050405020304" pitchFamily="18" charset="0"/>
                <a:cs typeface="Times New Roman" panose="02020603050405020304" pitchFamily="18" charset="0"/>
              </a:rPr>
              <a:t>can be obtained.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be the </a:t>
            </a:r>
            <a:r>
              <a:rPr lang="en-US" sz="2400" dirty="0" smtClean="0">
                <a:latin typeface="Times New Roman" panose="02020603050405020304" pitchFamily="18" charset="0"/>
                <a:cs typeface="Times New Roman" panose="02020603050405020304" pitchFamily="18" charset="0"/>
              </a:rPr>
              <a:t>number of </a:t>
            </a:r>
            <a:r>
              <a:rPr lang="en-US" sz="2400" dirty="0">
                <a:latin typeface="Times New Roman" panose="02020603050405020304" pitchFamily="18" charset="0"/>
                <a:cs typeface="Times New Roman" panose="02020603050405020304" pitchFamily="18" charset="0"/>
              </a:rPr>
              <a:t>holes per unit volume of the material, </a:t>
            </a:r>
            <a:r>
              <a:rPr lang="en-US" sz="2400" dirty="0" err="1">
                <a:latin typeface="Times New Roman" panose="02020603050405020304" pitchFamily="18" charset="0"/>
                <a:cs typeface="Times New Roman" panose="02020603050405020304" pitchFamily="18" charset="0"/>
              </a:rPr>
              <a:t>μ</a:t>
            </a:r>
            <a:r>
              <a:rPr lang="en-US" sz="2400" i="1" baseline="-25000" dirty="0" err="1">
                <a:latin typeface="Times New Roman" panose="02020603050405020304" pitchFamily="18" charset="0"/>
                <a:cs typeface="Times New Roman" panose="02020603050405020304" pitchFamily="18" charset="0"/>
              </a:rPr>
              <a:t>h</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mobility of holes and </a:t>
            </a:r>
            <a:r>
              <a:rPr lang="en-US" sz="2400" dirty="0" smtClean="0">
                <a:latin typeface="Times New Roman" panose="02020603050405020304" pitchFamily="18" charset="0"/>
                <a:cs typeface="Times New Roman" panose="02020603050405020304" pitchFamily="18" charset="0"/>
              </a:rPr>
              <a:t>the charge of </a:t>
            </a:r>
            <a:r>
              <a:rPr lang="en-US" sz="2400" dirty="0">
                <a:latin typeface="Times New Roman" panose="02020603050405020304" pitchFamily="18" charset="0"/>
                <a:cs typeface="Times New Roman" panose="02020603050405020304" pitchFamily="18" charset="0"/>
              </a:rPr>
              <a:t>a hole is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then</a:t>
            </a: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total conductivity of a </a:t>
            </a:r>
            <a:r>
              <a:rPr lang="en-US" sz="2400" dirty="0" smtClean="0">
                <a:latin typeface="Times New Roman" panose="02020603050405020304" pitchFamily="18" charset="0"/>
                <a:cs typeface="Times New Roman" panose="02020603050405020304" pitchFamily="18" charset="0"/>
              </a:rPr>
              <a:t>intrinsic semiconductor </a:t>
            </a:r>
            <a:r>
              <a:rPr lang="en-US" sz="2400" dirty="0">
                <a:latin typeface="Times New Roman" panose="02020603050405020304" pitchFamily="18" charset="0"/>
                <a:cs typeface="Times New Roman" panose="02020603050405020304" pitchFamily="18" charset="0"/>
              </a:rPr>
              <a:t>is given by the sum of eqn. </a:t>
            </a:r>
            <a:r>
              <a:rPr lang="en-US" sz="2400" dirty="0" smtClean="0">
                <a:latin typeface="Times New Roman" panose="02020603050405020304" pitchFamily="18" charset="0"/>
                <a:cs typeface="Times New Roman" panose="02020603050405020304" pitchFamily="18" charset="0"/>
              </a:rPr>
              <a:t>7  and eqn. 8.</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13" name="Rectangle 12"/>
              <p:cNvSpPr/>
              <p:nvPr/>
            </p:nvSpPr>
            <p:spPr>
              <a:xfrm>
                <a:off x="3396975" y="3603997"/>
                <a:ext cx="4565261" cy="490199"/>
              </a:xfrm>
              <a:prstGeom prst="rect">
                <a:avLst/>
              </a:prstGeom>
            </p:spPr>
            <p:txBody>
              <a:bodyPr wrap="square">
                <a:spAutoFit/>
              </a:bodyPr>
              <a:lstStyle/>
              <a:p>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i="1">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𝑝</m:t>
                    </m:r>
                    <m:r>
                      <a:rPr lang="en-US" sz="2400" i="1">
                        <a:latin typeface="Cambria Math" panose="02040503050406030204" pitchFamily="18" charset="0"/>
                        <a:cs typeface="Times New Roman" panose="02020603050405020304" pitchFamily="18" charset="0"/>
                      </a:rPr>
                      <m:t>𝑒</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en-US" sz="2400" dirty="0" smtClean="0">
                    <a:latin typeface="Times New Roman" panose="02020603050405020304" pitchFamily="18" charset="0"/>
                    <a:cs typeface="Times New Roman" panose="02020603050405020304" pitchFamily="18" charset="0"/>
                  </a:rPr>
                  <a:t>                         (8)</a:t>
                </a:r>
                <a:endParaRPr lang="en-US" sz="2400" dirty="0">
                  <a:latin typeface="Times New Roman" panose="02020603050405020304" pitchFamily="18" charset="0"/>
                  <a:cs typeface="Times New Roman" panose="02020603050405020304" pitchFamily="18" charset="0"/>
                </a:endParaRPr>
              </a:p>
            </p:txBody>
          </p:sp>
        </mc:Choice>
        <mc:Fallback>
          <p:sp>
            <p:nvSpPr>
              <p:cNvPr id="13" name="Rectangle 12"/>
              <p:cNvSpPr>
                <a:spLocks noRot="1" noChangeAspect="1" noMove="1" noResize="1" noEditPoints="1" noAdjustHandles="1" noChangeArrowheads="1" noChangeShapeType="1" noTextEdit="1"/>
              </p:cNvSpPr>
              <p:nvPr/>
            </p:nvSpPr>
            <p:spPr>
              <a:xfrm>
                <a:off x="3396975" y="3603997"/>
                <a:ext cx="4565261" cy="490199"/>
              </a:xfrm>
              <a:prstGeom prst="rect">
                <a:avLst/>
              </a:prstGeom>
              <a:blipFill rotWithShape="0">
                <a:blip r:embed="rId2"/>
                <a:stretch>
                  <a:fillRect t="-9877" b="-20988"/>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14" name="Rectangle 13"/>
              <p:cNvSpPr/>
              <p:nvPr/>
            </p:nvSpPr>
            <p:spPr>
              <a:xfrm>
                <a:off x="1078174" y="5074761"/>
                <a:ext cx="6250674" cy="4901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𝜎</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smtClean="0">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i="1">
                              <a:latin typeface="Cambria Math" panose="02040503050406030204" pitchFamily="18" charset="0"/>
                              <a:ea typeface="Cambria Math" panose="02040503050406030204" pitchFamily="18" charset="0"/>
                              <a:cs typeface="Times New Roman" panose="02020603050405020304" pitchFamily="18" charset="0"/>
                            </a:rPr>
                            <m:t>𝜎</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𝑛𝑒</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𝑝𝑒</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h</m:t>
                          </m:r>
                        </m:sub>
                      </m:sSub>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14" name="Rectangle 13"/>
              <p:cNvSpPr>
                <a:spLocks noRot="1" noChangeAspect="1" noMove="1" noResize="1" noEditPoints="1" noAdjustHandles="1" noChangeArrowheads="1" noChangeShapeType="1" noTextEdit="1"/>
              </p:cNvSpPr>
              <p:nvPr/>
            </p:nvSpPr>
            <p:spPr>
              <a:xfrm>
                <a:off x="1078174" y="5074761"/>
                <a:ext cx="6250674" cy="490199"/>
              </a:xfrm>
              <a:prstGeom prst="rect">
                <a:avLst/>
              </a:prstGeom>
              <a:blipFill rotWithShape="0">
                <a:blip r:embed="rId3"/>
                <a:stretch>
                  <a:fillRect b="-6173"/>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15" name="Rectangle 14"/>
              <p:cNvSpPr/>
              <p:nvPr/>
            </p:nvSpPr>
            <p:spPr>
              <a:xfrm>
                <a:off x="2893326" y="5767978"/>
                <a:ext cx="6250674" cy="461665"/>
              </a:xfrm>
              <a:prstGeom prst="rect">
                <a:avLst/>
              </a:prstGeom>
            </p:spPr>
            <p:txBody>
              <a:bodyPr wrap="square">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𝑛𝑒</m:t>
                    </m:r>
                    <m:sSub>
                      <m:sSubPr>
                        <m:ctrlPr>
                          <a:rPr lang="en-US" sz="2400" i="1">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h</m:t>
                        </m:r>
                      </m:sub>
                    </m:sSub>
                    <m:r>
                      <a:rPr lang="en-US" sz="2400" b="0" i="1" smtClean="0">
                        <a:latin typeface="Cambria Math" panose="02040503050406030204" pitchFamily="18" charset="0"/>
                        <a:cs typeface="Times New Roman" panose="02020603050405020304" pitchFamily="18" charset="0"/>
                      </a:rPr>
                      <m:t>]</m:t>
                    </m:r>
                  </m:oMath>
                </a14:m>
                <a:r>
                  <a:rPr lang="en-US" sz="2400" dirty="0" smtClean="0">
                    <a:latin typeface="Times New Roman" panose="02020603050405020304" pitchFamily="18" charset="0"/>
                    <a:cs typeface="Times New Roman" panose="02020603050405020304" pitchFamily="18" charset="0"/>
                  </a:rPr>
                  <a:t>                         (9)</a:t>
                </a:r>
                <a:endParaRPr lang="en-US" sz="2400" dirty="0">
                  <a:latin typeface="Times New Roman" panose="02020603050405020304" pitchFamily="18" charset="0"/>
                  <a:cs typeface="Times New Roman" panose="02020603050405020304" pitchFamily="18" charset="0"/>
                </a:endParaRPr>
              </a:p>
            </p:txBody>
          </p:sp>
        </mc:Choice>
        <mc:Fallback>
          <p:sp>
            <p:nvSpPr>
              <p:cNvPr id="15" name="Rectangle 14"/>
              <p:cNvSpPr>
                <a:spLocks noRot="1" noChangeAspect="1" noMove="1" noResize="1" noEditPoints="1" noAdjustHandles="1" noChangeArrowheads="1" noChangeShapeType="1" noTextEdit="1"/>
              </p:cNvSpPr>
              <p:nvPr/>
            </p:nvSpPr>
            <p:spPr>
              <a:xfrm>
                <a:off x="2893326" y="5767978"/>
                <a:ext cx="6250674" cy="461665"/>
              </a:xfrm>
              <a:prstGeom prst="rect">
                <a:avLst/>
              </a:prstGeom>
              <a:blipFill rotWithShape="0">
                <a:blip r:embed="rId4"/>
                <a:stretch>
                  <a:fillRect t="-10526" b="-28947"/>
                </a:stretch>
              </a:blipFill>
            </p:spPr>
            <p:txBody>
              <a:bodyPr/>
              <a:lstStyle/>
              <a:p>
                <a:r>
                  <a:rPr lang="en-US">
                    <a:noFill/>
                  </a:rPr>
                  <a:t> </a:t>
                </a:r>
              </a:p>
            </p:txBody>
          </p:sp>
        </mc:Fallback>
      </mc:AlternateContent>
      <p:sp>
        <p:nvSpPr>
          <p:cNvPr id="16" name="Rectangle 15"/>
          <p:cNvSpPr/>
          <p:nvPr/>
        </p:nvSpPr>
        <p:spPr>
          <a:xfrm>
            <a:off x="2486380" y="95890"/>
            <a:ext cx="4459875" cy="867930"/>
          </a:xfrm>
          <a:prstGeom prst="rect">
            <a:avLst/>
          </a:prstGeom>
        </p:spPr>
        <p:txBody>
          <a:bodyPr wrap="none">
            <a:spAutoFit/>
          </a:bodyPr>
          <a:lstStyle/>
          <a:p>
            <a:pPr algn="ctr">
              <a:lnSpc>
                <a:spcPct val="90000"/>
              </a:lnSpc>
              <a:spcBef>
                <a:spcPct val="0"/>
              </a:spcBef>
            </a:pPr>
            <a:r>
              <a:rPr lang="en-US" sz="2800" b="1" dirty="0">
                <a:solidFill>
                  <a:srgbClr val="002060"/>
                </a:solidFill>
                <a:latin typeface="Times New Roman" panose="02020603050405020304" pitchFamily="18" charset="0"/>
                <a:cs typeface="Times New Roman" panose="02020603050405020304" pitchFamily="18" charset="0"/>
              </a:rPr>
              <a:t>Determination of Electrical </a:t>
            </a:r>
            <a:endParaRPr lang="en-US" sz="2800" b="1" dirty="0" smtClean="0">
              <a:solidFill>
                <a:srgbClr val="002060"/>
              </a:solidFill>
              <a:latin typeface="Times New Roman" panose="02020603050405020304" pitchFamily="18" charset="0"/>
              <a:cs typeface="Times New Roman" panose="02020603050405020304" pitchFamily="18" charset="0"/>
            </a:endParaRPr>
          </a:p>
          <a:p>
            <a:pPr algn="ctr">
              <a:lnSpc>
                <a:spcPct val="90000"/>
              </a:lnSpc>
              <a:spcBef>
                <a:spcPct val="0"/>
              </a:spcBef>
            </a:pPr>
            <a:r>
              <a:rPr lang="en-US" sz="2800" b="1" dirty="0" smtClean="0">
                <a:solidFill>
                  <a:srgbClr val="002060"/>
                </a:solidFill>
                <a:latin typeface="Times New Roman" panose="02020603050405020304" pitchFamily="18" charset="0"/>
                <a:cs typeface="Times New Roman" panose="02020603050405020304" pitchFamily="18" charset="0"/>
              </a:rPr>
              <a:t>Conductivity</a:t>
            </a:r>
            <a:endParaRPr lang="en-US" sz="2800" b="1" dirty="0">
              <a:solidFill>
                <a:srgbClr val="042798"/>
              </a:solidFill>
              <a:latin typeface="Bookman Old Style" panose="02050604050505020204" pitchFamily="18" charset="0"/>
            </a:endParaRPr>
          </a:p>
        </p:txBody>
      </p:sp>
    </p:spTree>
    <p:extLst>
      <p:ext uri="{BB962C8B-B14F-4D97-AF65-F5344CB8AC3E}">
        <p14:creationId xmlns="" xmlns:p14="http://schemas.microsoft.com/office/powerpoint/2010/main" val="3174796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191069" y="1095605"/>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8" name="Rectangle 7"/>
          <p:cNvSpPr/>
          <p:nvPr/>
        </p:nvSpPr>
        <p:spPr>
          <a:xfrm>
            <a:off x="1874531" y="105950"/>
            <a:ext cx="5947082" cy="1255728"/>
          </a:xfrm>
          <a:prstGeom prst="rect">
            <a:avLst/>
          </a:prstGeom>
        </p:spPr>
        <p:txBody>
          <a:bodyPr wrap="square">
            <a:spAutoFit/>
          </a:bodyPr>
          <a:lstStyle/>
          <a:p>
            <a:pPr>
              <a:lnSpc>
                <a:spcPct val="90000"/>
              </a:lnSpc>
              <a:spcBef>
                <a:spcPct val="0"/>
              </a:spcBef>
            </a:pPr>
            <a:r>
              <a:rPr lang="en-US" sz="2800" b="1" dirty="0" smtClean="0">
                <a:solidFill>
                  <a:srgbClr val="042798"/>
                </a:solidFill>
                <a:latin typeface="Bookman Old Style" panose="02050604050505020204" pitchFamily="18" charset="0"/>
              </a:rPr>
              <a:t>The </a:t>
            </a:r>
            <a:r>
              <a:rPr lang="en-US" sz="2800" b="1" dirty="0" err="1" smtClean="0">
                <a:solidFill>
                  <a:srgbClr val="042798"/>
                </a:solidFill>
                <a:latin typeface="Bookman Old Style" panose="02050604050505020204" pitchFamily="18" charset="0"/>
              </a:rPr>
              <a:t>Drude</a:t>
            </a:r>
            <a:r>
              <a:rPr lang="en-US" sz="2800" b="1" dirty="0" smtClean="0">
                <a:solidFill>
                  <a:srgbClr val="042798"/>
                </a:solidFill>
                <a:latin typeface="Bookman Old Style" panose="02050604050505020204" pitchFamily="18" charset="0"/>
              </a:rPr>
              <a:t> </a:t>
            </a:r>
            <a:r>
              <a:rPr lang="en-US" sz="2800" b="1" dirty="0">
                <a:solidFill>
                  <a:srgbClr val="042798"/>
                </a:solidFill>
                <a:latin typeface="Bookman Old Style" panose="02050604050505020204" pitchFamily="18" charset="0"/>
              </a:rPr>
              <a:t>Model of </a:t>
            </a:r>
            <a:r>
              <a:rPr lang="en-US" sz="2800" b="1" dirty="0" smtClean="0">
                <a:solidFill>
                  <a:srgbClr val="042798"/>
                </a:solidFill>
                <a:latin typeface="Bookman Old Style" panose="02050604050505020204" pitchFamily="18" charset="0"/>
              </a:rPr>
              <a:t>electrical </a:t>
            </a:r>
            <a:r>
              <a:rPr lang="en-US" sz="2800" b="1" dirty="0">
                <a:solidFill>
                  <a:srgbClr val="042798"/>
                </a:solidFill>
                <a:latin typeface="Bookman Old Style" panose="02050604050505020204" pitchFamily="18" charset="0"/>
              </a:rPr>
              <a:t>conduction</a:t>
            </a:r>
          </a:p>
          <a:p>
            <a:pPr>
              <a:lnSpc>
                <a:spcPct val="90000"/>
              </a:lnSpc>
              <a:spcBef>
                <a:spcPct val="0"/>
              </a:spcBef>
            </a:pPr>
            <a:r>
              <a:rPr lang="en-US" sz="2800" b="1" dirty="0" smtClean="0">
                <a:solidFill>
                  <a:srgbClr val="042798"/>
                </a:solidFill>
                <a:latin typeface="Bookman Old Style" panose="02050604050505020204" pitchFamily="18" charset="0"/>
              </a:rPr>
              <a:t> </a:t>
            </a:r>
            <a:endParaRPr lang="en-US" sz="2800" b="1" dirty="0">
              <a:solidFill>
                <a:srgbClr val="042798"/>
              </a:solidFill>
              <a:latin typeface="Bookman Old Style" panose="02050604050505020204" pitchFamily="18" charset="0"/>
            </a:endParaRPr>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1069" y="1455956"/>
            <a:ext cx="8761862"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Due to the quantum mechanical nature of electrons, a </a:t>
            </a:r>
            <a:r>
              <a:rPr lang="en-US" sz="2400" dirty="0" smtClean="0">
                <a:latin typeface="Times New Roman" panose="02020603050405020304" pitchFamily="18" charset="0"/>
                <a:cs typeface="Times New Roman" panose="02020603050405020304" pitchFamily="18" charset="0"/>
              </a:rPr>
              <a:t>problem </a:t>
            </a:r>
            <a:r>
              <a:rPr lang="en-US" sz="2400" dirty="0">
                <a:latin typeface="Times New Roman" panose="02020603050405020304" pitchFamily="18" charset="0"/>
                <a:cs typeface="Times New Roman" panose="02020603050405020304" pitchFamily="18" charset="0"/>
              </a:rPr>
              <a:t>of electron movement in a solid (i.e. conduction) would require consideration of not only all the positive ion cores interacting with each electron, </a:t>
            </a:r>
            <a:r>
              <a:rPr lang="en-US" sz="2400" i="1" dirty="0">
                <a:solidFill>
                  <a:srgbClr val="000099"/>
                </a:solidFill>
                <a:latin typeface="Times New Roman" panose="02020603050405020304" pitchFamily="18" charset="0"/>
                <a:cs typeface="Times New Roman" panose="02020603050405020304" pitchFamily="18" charset="0"/>
              </a:rPr>
              <a:t>but also each electron with every other electron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Even </a:t>
            </a:r>
            <a:r>
              <a:rPr lang="en-US" sz="2400" dirty="0">
                <a:latin typeface="Times New Roman" panose="02020603050405020304" pitchFamily="18" charset="0"/>
                <a:cs typeface="Times New Roman" panose="02020603050405020304" pitchFamily="18" charset="0"/>
              </a:rPr>
              <a:t>with advanced models, this rapidly becomes far too complicated to model adequately for a material of macroscopic scale</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i="1" dirty="0" err="1">
                <a:solidFill>
                  <a:srgbClr val="000099"/>
                </a:solidFill>
                <a:latin typeface="Times New Roman" panose="02020603050405020304" pitchFamily="18" charset="0"/>
                <a:cs typeface="Times New Roman" panose="02020603050405020304" pitchFamily="18" charset="0"/>
              </a:rPr>
              <a:t>Drude</a:t>
            </a:r>
            <a:r>
              <a:rPr lang="en-US" sz="2400" i="1" dirty="0">
                <a:solidFill>
                  <a:srgbClr val="000099"/>
                </a:solidFill>
                <a:latin typeface="Times New Roman" panose="02020603050405020304" pitchFamily="18" charset="0"/>
                <a:cs typeface="Times New Roman" panose="02020603050405020304" pitchFamily="18" charset="0"/>
              </a:rPr>
              <a:t> model simplifies</a:t>
            </a:r>
            <a:r>
              <a:rPr lang="en-US" sz="2400" dirty="0">
                <a:solidFill>
                  <a:srgbClr val="000099"/>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things considerably by using classical </a:t>
            </a:r>
            <a:r>
              <a:rPr lang="en-US" sz="2400" dirty="0" smtClean="0">
                <a:latin typeface="Times New Roman" panose="02020603050405020304" pitchFamily="18" charset="0"/>
                <a:cs typeface="Times New Roman" panose="02020603050405020304" pitchFamily="18" charset="0"/>
              </a:rPr>
              <a:t>mechanics </a:t>
            </a:r>
            <a:r>
              <a:rPr lang="en-US" sz="2400" dirty="0">
                <a:latin typeface="Times New Roman" panose="02020603050405020304" pitchFamily="18" charset="0"/>
                <a:cs typeface="Times New Roman" panose="02020603050405020304" pitchFamily="18" charset="0"/>
              </a:rPr>
              <a:t>approach to </a:t>
            </a:r>
            <a:r>
              <a:rPr lang="en-US" sz="2400" i="1" dirty="0" smtClean="0">
                <a:solidFill>
                  <a:srgbClr val="000099"/>
                </a:solidFill>
                <a:latin typeface="Times New Roman" panose="02020603050405020304" pitchFamily="18" charset="0"/>
                <a:cs typeface="Times New Roman" panose="02020603050405020304" pitchFamily="18" charset="0"/>
              </a:rPr>
              <a:t>describe the conductivity </a:t>
            </a:r>
            <a:r>
              <a:rPr lang="en-US" sz="2400" i="1" dirty="0">
                <a:solidFill>
                  <a:srgbClr val="000099"/>
                </a:solidFill>
                <a:latin typeface="Times New Roman" panose="02020603050405020304" pitchFamily="18" charset="0"/>
                <a:cs typeface="Times New Roman" panose="02020603050405020304" pitchFamily="18" charset="0"/>
              </a:rPr>
              <a:t>in metals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model makes several key assumptions (some of which are better approximations than others)</a:t>
            </a:r>
          </a:p>
        </p:txBody>
      </p:sp>
    </p:spTree>
    <p:extLst>
      <p:ext uri="{BB962C8B-B14F-4D97-AF65-F5344CB8AC3E}">
        <p14:creationId xmlns="" xmlns:p14="http://schemas.microsoft.com/office/powerpoint/2010/main" val="4095709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292123" y="1046833"/>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1874531" y="105950"/>
            <a:ext cx="5947082" cy="1255728"/>
          </a:xfrm>
          <a:prstGeom prst="rect">
            <a:avLst/>
          </a:prstGeom>
        </p:spPr>
        <p:txBody>
          <a:bodyPr wrap="square">
            <a:spAutoFit/>
          </a:bodyPr>
          <a:lstStyle/>
          <a:p>
            <a:pPr>
              <a:lnSpc>
                <a:spcPct val="90000"/>
              </a:lnSpc>
              <a:spcBef>
                <a:spcPct val="0"/>
              </a:spcBef>
            </a:pPr>
            <a:r>
              <a:rPr lang="en-US" sz="2800" b="1" dirty="0" smtClean="0">
                <a:solidFill>
                  <a:srgbClr val="042798"/>
                </a:solidFill>
                <a:latin typeface="Bookman Old Style" panose="02050604050505020204" pitchFamily="18" charset="0"/>
              </a:rPr>
              <a:t>The </a:t>
            </a:r>
            <a:r>
              <a:rPr lang="en-US" sz="2800" b="1" dirty="0" err="1" smtClean="0">
                <a:solidFill>
                  <a:srgbClr val="042798"/>
                </a:solidFill>
                <a:latin typeface="Bookman Old Style" panose="02050604050505020204" pitchFamily="18" charset="0"/>
              </a:rPr>
              <a:t>Drude</a:t>
            </a:r>
            <a:r>
              <a:rPr lang="en-US" sz="2800" b="1" dirty="0" smtClean="0">
                <a:solidFill>
                  <a:srgbClr val="042798"/>
                </a:solidFill>
                <a:latin typeface="Bookman Old Style" panose="02050604050505020204" pitchFamily="18" charset="0"/>
              </a:rPr>
              <a:t> </a:t>
            </a:r>
            <a:r>
              <a:rPr lang="en-US" sz="2800" b="1" dirty="0">
                <a:solidFill>
                  <a:srgbClr val="042798"/>
                </a:solidFill>
                <a:latin typeface="Bookman Old Style" panose="02050604050505020204" pitchFamily="18" charset="0"/>
              </a:rPr>
              <a:t>Model of </a:t>
            </a:r>
            <a:r>
              <a:rPr lang="en-US" sz="2800" b="1" dirty="0" smtClean="0">
                <a:solidFill>
                  <a:srgbClr val="042798"/>
                </a:solidFill>
                <a:latin typeface="Bookman Old Style" panose="02050604050505020204" pitchFamily="18" charset="0"/>
              </a:rPr>
              <a:t>electrical </a:t>
            </a:r>
            <a:r>
              <a:rPr lang="en-US" sz="2800" b="1" dirty="0">
                <a:solidFill>
                  <a:srgbClr val="042798"/>
                </a:solidFill>
                <a:latin typeface="Bookman Old Style" panose="02050604050505020204" pitchFamily="18" charset="0"/>
              </a:rPr>
              <a:t>conduction</a:t>
            </a:r>
          </a:p>
          <a:p>
            <a:pPr>
              <a:lnSpc>
                <a:spcPct val="90000"/>
              </a:lnSpc>
              <a:spcBef>
                <a:spcPct val="0"/>
              </a:spcBef>
            </a:pPr>
            <a:r>
              <a:rPr lang="en-US" sz="2800" b="1" dirty="0" smtClean="0">
                <a:solidFill>
                  <a:srgbClr val="042798"/>
                </a:solidFill>
                <a:latin typeface="Bookman Old Style" panose="02050604050505020204" pitchFamily="18" charset="0"/>
              </a:rPr>
              <a:t> </a:t>
            </a:r>
            <a:endParaRPr lang="en-US" sz="2800" b="1" dirty="0">
              <a:solidFill>
                <a:srgbClr val="042798"/>
              </a:solidFill>
              <a:latin typeface="Bookman Old Style" panose="02050604050505020204" pitchFamily="18" charset="0"/>
            </a:endParaRPr>
          </a:p>
        </p:txBody>
      </p:sp>
      <p:sp>
        <p:nvSpPr>
          <p:cNvPr id="3" name="Rectangle 2"/>
          <p:cNvSpPr/>
          <p:nvPr/>
        </p:nvSpPr>
        <p:spPr>
          <a:xfrm>
            <a:off x="234772" y="1199904"/>
            <a:ext cx="8674455" cy="4524315"/>
          </a:xfrm>
          <a:prstGeom prst="rect">
            <a:avLst/>
          </a:prstGeom>
        </p:spPr>
        <p:txBody>
          <a:bodyPr wrap="square">
            <a:spAutoFit/>
          </a:bodyPr>
          <a:lstStyle/>
          <a:p>
            <a:pPr algn="just"/>
            <a:r>
              <a:rPr lang="en-US" sz="2400" b="1" dirty="0" err="1" smtClean="0">
                <a:solidFill>
                  <a:srgbClr val="042798"/>
                </a:solidFill>
                <a:latin typeface="Bookman Old Style" panose="02050604050505020204" pitchFamily="18" charset="0"/>
              </a:rPr>
              <a:t>Drude</a:t>
            </a:r>
            <a:r>
              <a:rPr lang="en-US" sz="2400" b="1" dirty="0" smtClean="0">
                <a:solidFill>
                  <a:srgbClr val="042798"/>
                </a:solidFill>
                <a:latin typeface="Bookman Old Style" panose="02050604050505020204" pitchFamily="18" charset="0"/>
              </a:rPr>
              <a:t> Theory</a:t>
            </a:r>
          </a:p>
          <a:p>
            <a:pPr algn="just"/>
            <a:endParaRPr lang="en-US" sz="2400" b="1" dirty="0">
              <a:latin typeface="Bookman Old Style" panose="02050604050505020204" pitchFamily="18" charset="0"/>
            </a:endParaRPr>
          </a:p>
          <a:p>
            <a:pPr algn="just"/>
            <a:r>
              <a:rPr lang="en-US" altLang="en-US" sz="2400" dirty="0" smtClean="0">
                <a:latin typeface="Times New Roman" panose="02020603050405020304" pitchFamily="18" charset="0"/>
                <a:cs typeface="Times New Roman" panose="02020603050405020304" pitchFamily="18" charset="0"/>
              </a:rPr>
              <a:t>In </a:t>
            </a:r>
            <a:r>
              <a:rPr lang="en-US" altLang="en-US" sz="2400" dirty="0" err="1">
                <a:latin typeface="Times New Roman" panose="02020603050405020304" pitchFamily="18" charset="0"/>
                <a:cs typeface="Times New Roman" panose="02020603050405020304" pitchFamily="18" charset="0"/>
              </a:rPr>
              <a:t>Drude</a:t>
            </a:r>
            <a:r>
              <a:rPr lang="en-US" altLang="en-US" sz="2400" dirty="0">
                <a:latin typeface="Times New Roman" panose="02020603050405020304" pitchFamily="18" charset="0"/>
                <a:cs typeface="Times New Roman" panose="02020603050405020304" pitchFamily="18" charset="0"/>
              </a:rPr>
              <a:t> model, when atoms of a metallic element are brought together to form a metal, the valence electrons from each atom become detached and wander freely through the metal, while the metallic ions remain intact and play the role of the immobile positive particles</a:t>
            </a:r>
            <a:r>
              <a:rPr lang="en-US" altLang="en-US" sz="2400" dirty="0" smtClean="0">
                <a:latin typeface="Times New Roman" panose="02020603050405020304" pitchFamily="18" charset="0"/>
                <a:cs typeface="Times New Roman" panose="02020603050405020304" pitchFamily="18" charset="0"/>
              </a:rPr>
              <a:t>.</a:t>
            </a:r>
          </a:p>
          <a:p>
            <a:pPr algn="just"/>
            <a:endParaRPr lang="en-US" altLang="en-US" sz="2400" dirty="0">
              <a:latin typeface="Times New Roman" panose="02020603050405020304" pitchFamily="18" charset="0"/>
              <a:cs typeface="Times New Roman" panose="02020603050405020304" pitchFamily="18" charset="0"/>
            </a:endParaRPr>
          </a:p>
          <a:p>
            <a:pPr algn="just"/>
            <a:endParaRPr lang="en-US" alt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Electrons in a metal behave much like particles in an ideal gas (no Coulombic interaction and no collisions between particles).</a:t>
            </a:r>
            <a:endParaRPr lang="en-US" altLang="en-US" sz="2400" dirty="0" smtClean="0">
              <a:latin typeface="Times New Roman" panose="02020603050405020304" pitchFamily="18" charset="0"/>
              <a:cs typeface="Times New Roman" panose="02020603050405020304" pitchFamily="18" charset="0"/>
            </a:endParaRPr>
          </a:p>
          <a:p>
            <a:pPr algn="just"/>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02266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292123" y="1046833"/>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1874531" y="105950"/>
            <a:ext cx="5947082" cy="1255728"/>
          </a:xfrm>
          <a:prstGeom prst="rect">
            <a:avLst/>
          </a:prstGeom>
        </p:spPr>
        <p:txBody>
          <a:bodyPr wrap="square">
            <a:spAutoFit/>
          </a:bodyPr>
          <a:lstStyle/>
          <a:p>
            <a:pPr>
              <a:lnSpc>
                <a:spcPct val="90000"/>
              </a:lnSpc>
              <a:spcBef>
                <a:spcPct val="0"/>
              </a:spcBef>
            </a:pPr>
            <a:r>
              <a:rPr lang="en-US" sz="2800" b="1" dirty="0" smtClean="0">
                <a:solidFill>
                  <a:srgbClr val="042798"/>
                </a:solidFill>
                <a:latin typeface="Bookman Old Style" panose="02050604050505020204" pitchFamily="18" charset="0"/>
              </a:rPr>
              <a:t>The </a:t>
            </a:r>
            <a:r>
              <a:rPr lang="en-US" sz="2800" b="1" dirty="0" err="1" smtClean="0">
                <a:solidFill>
                  <a:srgbClr val="042798"/>
                </a:solidFill>
                <a:latin typeface="Bookman Old Style" panose="02050604050505020204" pitchFamily="18" charset="0"/>
              </a:rPr>
              <a:t>Drude</a:t>
            </a:r>
            <a:r>
              <a:rPr lang="en-US" sz="2800" b="1" dirty="0" smtClean="0">
                <a:solidFill>
                  <a:srgbClr val="042798"/>
                </a:solidFill>
                <a:latin typeface="Bookman Old Style" panose="02050604050505020204" pitchFamily="18" charset="0"/>
              </a:rPr>
              <a:t> </a:t>
            </a:r>
            <a:r>
              <a:rPr lang="en-US" sz="2800" b="1" dirty="0">
                <a:solidFill>
                  <a:srgbClr val="042798"/>
                </a:solidFill>
                <a:latin typeface="Bookman Old Style" panose="02050604050505020204" pitchFamily="18" charset="0"/>
              </a:rPr>
              <a:t>Model of </a:t>
            </a:r>
            <a:r>
              <a:rPr lang="en-US" sz="2800" b="1" dirty="0" smtClean="0">
                <a:solidFill>
                  <a:srgbClr val="042798"/>
                </a:solidFill>
                <a:latin typeface="Bookman Old Style" panose="02050604050505020204" pitchFamily="18" charset="0"/>
              </a:rPr>
              <a:t>electrical </a:t>
            </a:r>
            <a:r>
              <a:rPr lang="en-US" sz="2800" b="1" dirty="0">
                <a:solidFill>
                  <a:srgbClr val="042798"/>
                </a:solidFill>
                <a:latin typeface="Bookman Old Style" panose="02050604050505020204" pitchFamily="18" charset="0"/>
              </a:rPr>
              <a:t>conduction</a:t>
            </a:r>
          </a:p>
          <a:p>
            <a:pPr>
              <a:lnSpc>
                <a:spcPct val="90000"/>
              </a:lnSpc>
              <a:spcBef>
                <a:spcPct val="0"/>
              </a:spcBef>
            </a:pPr>
            <a:r>
              <a:rPr lang="en-US" sz="2800" b="1" dirty="0" smtClean="0">
                <a:solidFill>
                  <a:srgbClr val="042798"/>
                </a:solidFill>
                <a:latin typeface="Bookman Old Style" panose="02050604050505020204" pitchFamily="18" charset="0"/>
              </a:rPr>
              <a:t> </a:t>
            </a:r>
            <a:endParaRPr lang="en-US" sz="2800" b="1" dirty="0">
              <a:solidFill>
                <a:srgbClr val="042798"/>
              </a:solidFill>
              <a:latin typeface="Bookman Old Style" panose="02050604050505020204" pitchFamily="18" charset="0"/>
            </a:endParaRPr>
          </a:p>
        </p:txBody>
      </p:sp>
      <p:sp>
        <p:nvSpPr>
          <p:cNvPr id="3" name="Rectangle 2"/>
          <p:cNvSpPr/>
          <p:nvPr/>
        </p:nvSpPr>
        <p:spPr>
          <a:xfrm>
            <a:off x="292123" y="1199904"/>
            <a:ext cx="8674455" cy="830997"/>
          </a:xfrm>
          <a:prstGeom prst="rect">
            <a:avLst/>
          </a:prstGeom>
        </p:spPr>
        <p:txBody>
          <a:bodyPr wrap="square">
            <a:spAutoFit/>
          </a:bodyPr>
          <a:lstStyle/>
          <a:p>
            <a:pPr algn="just"/>
            <a:r>
              <a:rPr lang="en-US" altLang="en-US" sz="2400" dirty="0" smtClean="0">
                <a:latin typeface="Times New Roman" panose="02020603050405020304" pitchFamily="18" charset="0"/>
                <a:cs typeface="Times New Roman" panose="02020603050405020304" pitchFamily="18" charset="0"/>
              </a:rPr>
              <a:t>In </a:t>
            </a:r>
            <a:r>
              <a:rPr lang="en-US" altLang="en-US" sz="2400" dirty="0">
                <a:latin typeface="Times New Roman" panose="02020603050405020304" pitchFamily="18" charset="0"/>
                <a:cs typeface="Times New Roman" panose="02020603050405020304" pitchFamily="18" charset="0"/>
              </a:rPr>
              <a:t>a single isolated atom of the metallic element has a nucleus of charge e </a:t>
            </a:r>
            <a:r>
              <a:rPr lang="en-US" altLang="en-US" sz="2400" dirty="0" err="1">
                <a:latin typeface="Times New Roman" panose="02020603050405020304" pitchFamily="18" charset="0"/>
                <a:cs typeface="Times New Roman" panose="02020603050405020304" pitchFamily="18" charset="0"/>
              </a:rPr>
              <a:t>Za</a:t>
            </a:r>
            <a:r>
              <a:rPr lang="en-US" altLang="en-US" sz="2400" dirty="0">
                <a:latin typeface="Times New Roman" panose="02020603050405020304" pitchFamily="18" charset="0"/>
                <a:cs typeface="Times New Roman" panose="02020603050405020304" pitchFamily="18" charset="0"/>
              </a:rPr>
              <a:t> as shown in </a:t>
            </a:r>
            <a:r>
              <a:rPr lang="en-US" altLang="en-US" sz="2400" dirty="0" smtClean="0">
                <a:latin typeface="Times New Roman" panose="02020603050405020304" pitchFamily="18" charset="0"/>
                <a:cs typeface="Times New Roman" panose="02020603050405020304" pitchFamily="18" charset="0"/>
              </a:rPr>
              <a:t>Fig. 1 </a:t>
            </a:r>
            <a:r>
              <a:rPr lang="en-US" altLang="en-US" sz="2400" dirty="0">
                <a:latin typeface="Times New Roman" panose="02020603050405020304" pitchFamily="18" charset="0"/>
                <a:cs typeface="Times New Roman" panose="02020603050405020304" pitchFamily="18" charset="0"/>
              </a:rPr>
              <a:t>below. </a:t>
            </a:r>
          </a:p>
        </p:txBody>
      </p:sp>
      <p:sp>
        <p:nvSpPr>
          <p:cNvPr id="17" name="Rectangle 9"/>
          <p:cNvSpPr txBox="1">
            <a:spLocks noChangeArrowheads="1"/>
          </p:cNvSpPr>
          <p:nvPr/>
        </p:nvSpPr>
        <p:spPr>
          <a:xfrm>
            <a:off x="590750" y="5453915"/>
            <a:ext cx="8077200" cy="152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None/>
            </a:pPr>
            <a:r>
              <a:rPr lang="en-US" altLang="en-US" sz="2400" dirty="0" smtClean="0">
                <a:latin typeface="Times New Roman" panose="02020603050405020304" pitchFamily="18" charset="0"/>
                <a:cs typeface="Times New Roman" panose="02020603050405020304" pitchFamily="18" charset="0"/>
              </a:rPr>
              <a:t>where </a:t>
            </a:r>
            <a:r>
              <a:rPr lang="en-US" altLang="en-US" sz="2400" i="1" dirty="0" err="1" smtClean="0">
                <a:latin typeface="Times New Roman" panose="02020603050405020304" pitchFamily="18" charset="0"/>
                <a:cs typeface="Times New Roman" panose="02020603050405020304" pitchFamily="18" charset="0"/>
              </a:rPr>
              <a:t>Z</a:t>
            </a:r>
            <a:r>
              <a:rPr lang="en-US" altLang="en-US" sz="2400" i="1" baseline="-25000" dirty="0" err="1" smtClean="0">
                <a:latin typeface="Times New Roman" panose="02020603050405020304" pitchFamily="18" charset="0"/>
                <a:cs typeface="Times New Roman" panose="02020603050405020304" pitchFamily="18" charset="0"/>
              </a:rPr>
              <a:t>a</a:t>
            </a:r>
            <a:r>
              <a:rPr lang="en-US" altLang="en-US" sz="2400" i="1" baseline="-25000" dirty="0" smtClean="0">
                <a:latin typeface="Times New Roman" panose="02020603050405020304" pitchFamily="18" charset="0"/>
                <a:cs typeface="Times New Roman" panose="02020603050405020304" pitchFamily="18" charset="0"/>
              </a:rPr>
              <a:t>  </a:t>
            </a:r>
            <a:r>
              <a:rPr lang="en-US" altLang="en-US" sz="2400" i="1"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is the atomic number and </a:t>
            </a:r>
            <a:r>
              <a:rPr lang="en-US" altLang="en-US" sz="2400" i="1" dirty="0" smtClean="0">
                <a:latin typeface="Times New Roman" panose="02020603050405020304" pitchFamily="18" charset="0"/>
                <a:cs typeface="Times New Roman" panose="02020603050405020304" pitchFamily="18" charset="0"/>
              </a:rPr>
              <a:t>e   </a:t>
            </a:r>
            <a:r>
              <a:rPr lang="en-US" altLang="en-US" sz="2400" dirty="0" smtClean="0">
                <a:latin typeface="Times New Roman" panose="02020603050405020304" pitchFamily="18" charset="0"/>
                <a:cs typeface="Times New Roman" panose="02020603050405020304" pitchFamily="18" charset="0"/>
              </a:rPr>
              <a:t>- is the magnitude of the electronic charge </a:t>
            </a:r>
            <a:r>
              <a:rPr lang="en-US" altLang="en-US" sz="2400" i="1" dirty="0" smtClean="0">
                <a:latin typeface="Times New Roman" panose="02020603050405020304" pitchFamily="18" charset="0"/>
                <a:cs typeface="Times New Roman" panose="02020603050405020304" pitchFamily="18" charset="0"/>
              </a:rPr>
              <a:t>[e = 1.6 </a:t>
            </a:r>
            <a:r>
              <a:rPr lang="en-US" altLang="en-US" sz="2400" i="1" dirty="0" smtClean="0">
                <a:latin typeface="Times New Roman" panose="02020603050405020304" pitchFamily="18" charset="0"/>
                <a:cs typeface="Times New Roman" panose="02020603050405020304" pitchFamily="18" charset="0"/>
                <a:sym typeface="SymbolPS" charset="2"/>
              </a:rPr>
              <a:t>X </a:t>
            </a:r>
            <a:r>
              <a:rPr lang="en-US" altLang="en-US" sz="2400" i="1" dirty="0" smtClean="0">
                <a:latin typeface="Times New Roman" panose="02020603050405020304" pitchFamily="18" charset="0"/>
                <a:cs typeface="Times New Roman" panose="02020603050405020304" pitchFamily="18" charset="0"/>
              </a:rPr>
              <a:t>10</a:t>
            </a:r>
            <a:r>
              <a:rPr lang="en-US" altLang="en-US" sz="2400" i="1" baseline="30000" dirty="0" smtClean="0">
                <a:latin typeface="Times New Roman" panose="02020603050405020304" pitchFamily="18" charset="0"/>
                <a:cs typeface="Times New Roman" panose="02020603050405020304" pitchFamily="18" charset="0"/>
                <a:sym typeface="SymbolPS" charset="2"/>
              </a:rPr>
              <a:t>-19</a:t>
            </a:r>
            <a:r>
              <a:rPr lang="en-US" altLang="en-US" sz="2400" i="1" dirty="0" smtClean="0">
                <a:latin typeface="Times New Roman" panose="02020603050405020304" pitchFamily="18" charset="0"/>
                <a:cs typeface="Times New Roman" panose="02020603050405020304" pitchFamily="18" charset="0"/>
                <a:sym typeface="SymbolPS" charset="2"/>
              </a:rPr>
              <a:t> coulomb]</a:t>
            </a:r>
            <a:r>
              <a:rPr lang="en-US" altLang="en-US" sz="2400" dirty="0" smtClean="0">
                <a:latin typeface="Times New Roman" panose="02020603050405020304" pitchFamily="18" charset="0"/>
                <a:cs typeface="Times New Roman" panose="02020603050405020304" pitchFamily="18" charset="0"/>
                <a:sym typeface="SymbolPS" charset="2"/>
              </a:rPr>
              <a:t> surrounding the nucleus, there are </a:t>
            </a:r>
            <a:r>
              <a:rPr lang="en-US" altLang="en-US" sz="2400" i="1" dirty="0" err="1" smtClean="0">
                <a:latin typeface="Times New Roman" panose="02020603050405020304" pitchFamily="18" charset="0"/>
                <a:cs typeface="Times New Roman" panose="02020603050405020304" pitchFamily="18" charset="0"/>
                <a:sym typeface="SymbolPS" charset="2"/>
              </a:rPr>
              <a:t>Z</a:t>
            </a:r>
            <a:r>
              <a:rPr lang="en-US" altLang="en-US" sz="2400" i="1" baseline="-25000" dirty="0" err="1" smtClean="0">
                <a:latin typeface="Times New Roman" panose="02020603050405020304" pitchFamily="18" charset="0"/>
                <a:cs typeface="Times New Roman" panose="02020603050405020304" pitchFamily="18" charset="0"/>
                <a:sym typeface="SymbolPS" charset="2"/>
              </a:rPr>
              <a:t>a</a:t>
            </a:r>
            <a:r>
              <a:rPr lang="en-US" altLang="en-US" sz="2400" dirty="0" smtClean="0">
                <a:latin typeface="Times New Roman" panose="02020603050405020304" pitchFamily="18" charset="0"/>
                <a:cs typeface="Times New Roman" panose="02020603050405020304" pitchFamily="18" charset="0"/>
                <a:sym typeface="SymbolPS" charset="2"/>
              </a:rPr>
              <a:t> electrons of the total charge </a:t>
            </a:r>
            <a:r>
              <a:rPr lang="en-US" altLang="en-US" sz="2400" i="1" dirty="0" smtClean="0">
                <a:latin typeface="Times New Roman" panose="02020603050405020304" pitchFamily="18" charset="0"/>
                <a:cs typeface="Times New Roman" panose="02020603050405020304" pitchFamily="18" charset="0"/>
                <a:sym typeface="SymbolPS" charset="2"/>
              </a:rPr>
              <a:t>–</a:t>
            </a:r>
            <a:r>
              <a:rPr lang="en-US" altLang="en-US" sz="2400" i="1" dirty="0" err="1" smtClean="0">
                <a:latin typeface="Times New Roman" panose="02020603050405020304" pitchFamily="18" charset="0"/>
                <a:cs typeface="Times New Roman" panose="02020603050405020304" pitchFamily="18" charset="0"/>
                <a:sym typeface="SymbolPS" charset="2"/>
              </a:rPr>
              <a:t>eZ</a:t>
            </a:r>
            <a:r>
              <a:rPr lang="en-US" altLang="en-US" sz="2400" i="1" baseline="-25000" dirty="0" err="1" smtClean="0">
                <a:latin typeface="Times New Roman" panose="02020603050405020304" pitchFamily="18" charset="0"/>
                <a:cs typeface="Times New Roman" panose="02020603050405020304" pitchFamily="18" charset="0"/>
                <a:sym typeface="SymbolPS" charset="2"/>
              </a:rPr>
              <a:t>a</a:t>
            </a:r>
            <a:r>
              <a:rPr lang="en-US" altLang="en-US" sz="2400" i="1" dirty="0" smtClean="0">
                <a:latin typeface="Times New Roman" panose="02020603050405020304" pitchFamily="18" charset="0"/>
                <a:cs typeface="Times New Roman" panose="02020603050405020304" pitchFamily="18" charset="0"/>
                <a:sym typeface="SymbolPS" charset="2"/>
              </a:rPr>
              <a:t>.</a:t>
            </a:r>
            <a:endParaRPr lang="en-US" alt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93929" y="2071479"/>
            <a:ext cx="6956139" cy="2863091"/>
          </a:xfrm>
          <a:prstGeom prst="rect">
            <a:avLst/>
          </a:prstGeom>
        </p:spPr>
      </p:pic>
      <p:sp>
        <p:nvSpPr>
          <p:cNvPr id="18" name="Rectangle 17"/>
          <p:cNvSpPr/>
          <p:nvPr/>
        </p:nvSpPr>
        <p:spPr>
          <a:xfrm>
            <a:off x="1681117" y="4975149"/>
            <a:ext cx="5781764" cy="461665"/>
          </a:xfrm>
          <a:prstGeom prst="rect">
            <a:avLst/>
          </a:prstGeom>
        </p:spPr>
        <p:txBody>
          <a:bodyPr wrap="square">
            <a:spAutoFit/>
          </a:bodyPr>
          <a:lstStyle/>
          <a:p>
            <a:pPr algn="just"/>
            <a:r>
              <a:rPr lang="en-US" sz="2100" b="1" dirty="0">
                <a:solidFill>
                  <a:srgbClr val="FF0000"/>
                </a:solidFill>
                <a:latin typeface="Arial Narrow" panose="020B0606020202030204" pitchFamily="34" charset="0"/>
                <a:cs typeface="Times New Roman" panose="02020603050405020304" pitchFamily="18" charset="0"/>
              </a:rPr>
              <a:t>Figure </a:t>
            </a:r>
            <a:r>
              <a:rPr lang="en-US" sz="2100" b="1" dirty="0" smtClean="0">
                <a:solidFill>
                  <a:srgbClr val="FF0000"/>
                </a:solidFill>
                <a:latin typeface="Arial Narrow" panose="020B0606020202030204" pitchFamily="34" charset="0"/>
                <a:cs typeface="Times New Roman" panose="02020603050405020304" pitchFamily="18" charset="0"/>
              </a:rPr>
              <a:t>1 </a:t>
            </a:r>
            <a:r>
              <a:rPr lang="en-US" sz="2100" dirty="0">
                <a:solidFill>
                  <a:srgbClr val="000000"/>
                </a:solidFill>
                <a:latin typeface="Arial Narrow" panose="020B0606020202030204" pitchFamily="34" charset="0"/>
                <a:cs typeface="Times New Roman" panose="02020603050405020304" pitchFamily="18" charset="0"/>
              </a:rPr>
              <a:t>| </a:t>
            </a:r>
            <a:r>
              <a:rPr lang="en-US" altLang="en-US" sz="2400" b="1" dirty="0"/>
              <a:t>Arrangement of atoms in a </a:t>
            </a:r>
            <a:r>
              <a:rPr lang="en-US" altLang="en-US" sz="2400" b="1" dirty="0" smtClean="0"/>
              <a:t>metal</a:t>
            </a:r>
            <a:endParaRPr lang="en-US" altLang="en-US" sz="2400" b="1" dirty="0"/>
          </a:p>
        </p:txBody>
      </p:sp>
    </p:spTree>
    <p:extLst>
      <p:ext uri="{BB962C8B-B14F-4D97-AF65-F5344CB8AC3E}">
        <p14:creationId xmlns="" xmlns:p14="http://schemas.microsoft.com/office/powerpoint/2010/main" val="1713306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292123" y="1046833"/>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1874531" y="105950"/>
            <a:ext cx="5947082" cy="1255728"/>
          </a:xfrm>
          <a:prstGeom prst="rect">
            <a:avLst/>
          </a:prstGeom>
        </p:spPr>
        <p:txBody>
          <a:bodyPr wrap="square">
            <a:spAutoFit/>
          </a:bodyPr>
          <a:lstStyle/>
          <a:p>
            <a:pPr>
              <a:lnSpc>
                <a:spcPct val="90000"/>
              </a:lnSpc>
              <a:spcBef>
                <a:spcPct val="0"/>
              </a:spcBef>
            </a:pPr>
            <a:r>
              <a:rPr lang="en-US" sz="2800" b="1" dirty="0" smtClean="0">
                <a:solidFill>
                  <a:srgbClr val="042798"/>
                </a:solidFill>
                <a:latin typeface="Bookman Old Style" panose="02050604050505020204" pitchFamily="18" charset="0"/>
              </a:rPr>
              <a:t>The </a:t>
            </a:r>
            <a:r>
              <a:rPr lang="en-US" sz="2800" b="1" dirty="0" err="1" smtClean="0">
                <a:solidFill>
                  <a:srgbClr val="042798"/>
                </a:solidFill>
                <a:latin typeface="Bookman Old Style" panose="02050604050505020204" pitchFamily="18" charset="0"/>
              </a:rPr>
              <a:t>Drude</a:t>
            </a:r>
            <a:r>
              <a:rPr lang="en-US" sz="2800" b="1" dirty="0" smtClean="0">
                <a:solidFill>
                  <a:srgbClr val="042798"/>
                </a:solidFill>
                <a:latin typeface="Bookman Old Style" panose="02050604050505020204" pitchFamily="18" charset="0"/>
              </a:rPr>
              <a:t> </a:t>
            </a:r>
            <a:r>
              <a:rPr lang="en-US" sz="2800" b="1" dirty="0">
                <a:solidFill>
                  <a:srgbClr val="042798"/>
                </a:solidFill>
                <a:latin typeface="Bookman Old Style" panose="02050604050505020204" pitchFamily="18" charset="0"/>
              </a:rPr>
              <a:t>Model of </a:t>
            </a:r>
            <a:r>
              <a:rPr lang="en-US" sz="2800" b="1" dirty="0" smtClean="0">
                <a:solidFill>
                  <a:srgbClr val="042798"/>
                </a:solidFill>
                <a:latin typeface="Bookman Old Style" panose="02050604050505020204" pitchFamily="18" charset="0"/>
              </a:rPr>
              <a:t>electrical </a:t>
            </a:r>
            <a:r>
              <a:rPr lang="en-US" sz="2800" b="1" dirty="0">
                <a:solidFill>
                  <a:srgbClr val="042798"/>
                </a:solidFill>
                <a:latin typeface="Bookman Old Style" panose="02050604050505020204" pitchFamily="18" charset="0"/>
              </a:rPr>
              <a:t>conduction</a:t>
            </a:r>
          </a:p>
          <a:p>
            <a:pPr>
              <a:lnSpc>
                <a:spcPct val="90000"/>
              </a:lnSpc>
              <a:spcBef>
                <a:spcPct val="0"/>
              </a:spcBef>
            </a:pPr>
            <a:r>
              <a:rPr lang="en-US" sz="2800" b="1" dirty="0" smtClean="0">
                <a:solidFill>
                  <a:srgbClr val="042798"/>
                </a:solidFill>
                <a:latin typeface="Bookman Old Style" panose="02050604050505020204" pitchFamily="18" charset="0"/>
              </a:rPr>
              <a:t> </a:t>
            </a:r>
            <a:endParaRPr lang="en-US" sz="2800" b="1" dirty="0">
              <a:solidFill>
                <a:srgbClr val="042798"/>
              </a:solidFill>
              <a:latin typeface="Bookman Old Style" panose="02050604050505020204" pitchFamily="18" charset="0"/>
            </a:endParaRPr>
          </a:p>
        </p:txBody>
      </p:sp>
      <p:sp>
        <p:nvSpPr>
          <p:cNvPr id="2" name="Rectangle 1"/>
          <p:cNvSpPr/>
          <p:nvPr/>
        </p:nvSpPr>
        <p:spPr>
          <a:xfrm>
            <a:off x="136478" y="1577979"/>
            <a:ext cx="8871044" cy="4154984"/>
          </a:xfrm>
          <a:prstGeom prst="rect">
            <a:avLst/>
          </a:prstGeom>
        </p:spPr>
        <p:txBody>
          <a:bodyPr wrap="square">
            <a:spAutoFit/>
          </a:bodyPr>
          <a:lstStyle/>
          <a:p>
            <a:pPr algn="just"/>
            <a:r>
              <a:rPr lang="en-US" altLang="en-US" sz="2400" dirty="0">
                <a:latin typeface="Times New Roman" panose="02020603050405020304" pitchFamily="18" charset="0"/>
                <a:cs typeface="Times New Roman" panose="02020603050405020304" pitchFamily="18" charset="0"/>
                <a:sym typeface="SymbolPS" charset="2"/>
              </a:rPr>
              <a:t> Some of these electrons ‘</a:t>
            </a:r>
            <a:r>
              <a:rPr lang="en-US" altLang="en-US" sz="2400" i="1" dirty="0">
                <a:latin typeface="Times New Roman" panose="02020603050405020304" pitchFamily="18" charset="0"/>
                <a:cs typeface="Times New Roman" panose="02020603050405020304" pitchFamily="18" charset="0"/>
                <a:sym typeface="SymbolPS" charset="2"/>
              </a:rPr>
              <a:t>Z</a:t>
            </a:r>
            <a:r>
              <a:rPr lang="en-US" altLang="en-US" sz="2400" dirty="0">
                <a:latin typeface="Times New Roman" panose="02020603050405020304" pitchFamily="18" charset="0"/>
                <a:cs typeface="Times New Roman" panose="02020603050405020304" pitchFamily="18" charset="0"/>
                <a:sym typeface="SymbolPS" charset="2"/>
              </a:rPr>
              <a:t>’, are the relatively weakly bound valence electrons. The remaining </a:t>
            </a:r>
            <a:r>
              <a:rPr lang="en-US" altLang="en-US" sz="2400" i="1" dirty="0">
                <a:latin typeface="Times New Roman" panose="02020603050405020304" pitchFamily="18" charset="0"/>
                <a:cs typeface="Times New Roman" panose="02020603050405020304" pitchFamily="18" charset="0"/>
                <a:sym typeface="SymbolPS" charset="2"/>
              </a:rPr>
              <a:t>(</a:t>
            </a:r>
            <a:r>
              <a:rPr lang="en-US" altLang="en-US" sz="2400" i="1" dirty="0" err="1">
                <a:latin typeface="Times New Roman" panose="02020603050405020304" pitchFamily="18" charset="0"/>
                <a:cs typeface="Times New Roman" panose="02020603050405020304" pitchFamily="18" charset="0"/>
                <a:sym typeface="SymbolPS" charset="2"/>
              </a:rPr>
              <a:t>Z</a:t>
            </a:r>
            <a:r>
              <a:rPr lang="en-US" altLang="en-US" sz="2400" i="1" baseline="-25000" dirty="0" err="1">
                <a:latin typeface="Times New Roman" panose="02020603050405020304" pitchFamily="18" charset="0"/>
                <a:cs typeface="Times New Roman" panose="02020603050405020304" pitchFamily="18" charset="0"/>
                <a:sym typeface="SymbolPS" charset="2"/>
              </a:rPr>
              <a:t>a</a:t>
            </a:r>
            <a:r>
              <a:rPr lang="en-US" altLang="en-US" sz="2400" i="1" dirty="0">
                <a:latin typeface="Times New Roman" panose="02020603050405020304" pitchFamily="18" charset="0"/>
                <a:cs typeface="Times New Roman" panose="02020603050405020304" pitchFamily="18" charset="0"/>
                <a:sym typeface="SymbolPS" charset="2"/>
              </a:rPr>
              <a:t>-Z)</a:t>
            </a:r>
            <a:r>
              <a:rPr lang="en-US" altLang="en-US" sz="2400" dirty="0">
                <a:latin typeface="Times New Roman" panose="02020603050405020304" pitchFamily="18" charset="0"/>
                <a:cs typeface="Times New Roman" panose="02020603050405020304" pitchFamily="18" charset="0"/>
                <a:sym typeface="SymbolPS" charset="2"/>
              </a:rPr>
              <a:t> electrons are relatively tightly bound to the nucleus and are known as the </a:t>
            </a:r>
            <a:r>
              <a:rPr lang="en-US" altLang="en-US" sz="2400" i="1" dirty="0">
                <a:solidFill>
                  <a:srgbClr val="000099"/>
                </a:solidFill>
                <a:latin typeface="Times New Roman" panose="02020603050405020304" pitchFamily="18" charset="0"/>
                <a:cs typeface="Times New Roman" panose="02020603050405020304" pitchFamily="18" charset="0"/>
                <a:sym typeface="SymbolPS" charset="2"/>
              </a:rPr>
              <a:t>core electrons</a:t>
            </a:r>
            <a:r>
              <a:rPr lang="en-US" altLang="en-US" sz="2400" dirty="0">
                <a:solidFill>
                  <a:srgbClr val="000099"/>
                </a:solidFill>
                <a:latin typeface="Times New Roman" panose="02020603050405020304" pitchFamily="18" charset="0"/>
                <a:cs typeface="Times New Roman" panose="02020603050405020304" pitchFamily="18" charset="0"/>
                <a:sym typeface="SymbolPS" charset="2"/>
              </a:rPr>
              <a:t>. </a:t>
            </a:r>
          </a:p>
          <a:p>
            <a:pPr algn="just"/>
            <a:endParaRPr lang="en-US" altLang="en-US" sz="2400" dirty="0">
              <a:latin typeface="Times New Roman" panose="02020603050405020304" pitchFamily="18" charset="0"/>
              <a:cs typeface="Times New Roman" panose="02020603050405020304" pitchFamily="18" charset="0"/>
              <a:sym typeface="SymbolPS" charset="2"/>
            </a:endParaRPr>
          </a:p>
          <a:p>
            <a:pPr algn="just"/>
            <a:r>
              <a:rPr lang="en-US" altLang="en-US" sz="2400" dirty="0">
                <a:latin typeface="Times New Roman" panose="02020603050405020304" pitchFamily="18" charset="0"/>
                <a:cs typeface="Times New Roman" panose="02020603050405020304" pitchFamily="18" charset="0"/>
                <a:sym typeface="SymbolPS" charset="2"/>
              </a:rPr>
              <a:t>     These isolated atoms condense to form the metallic ion, and the valence electrons are allowed to wander far away from their parent atoms. They are called `</a:t>
            </a:r>
            <a:r>
              <a:rPr lang="en-US" altLang="en-US" sz="2400" i="1" dirty="0">
                <a:solidFill>
                  <a:srgbClr val="000099"/>
                </a:solidFill>
                <a:latin typeface="Times New Roman" panose="02020603050405020304" pitchFamily="18" charset="0"/>
                <a:cs typeface="Times New Roman" panose="02020603050405020304" pitchFamily="18" charset="0"/>
                <a:sym typeface="SymbolPS" charset="2"/>
              </a:rPr>
              <a:t>conduction electron gas</a:t>
            </a:r>
            <a:r>
              <a:rPr lang="en-US" altLang="en-US" sz="2400" dirty="0">
                <a:latin typeface="Times New Roman" panose="02020603050405020304" pitchFamily="18" charset="0"/>
                <a:cs typeface="Times New Roman" panose="02020603050405020304" pitchFamily="18" charset="0"/>
                <a:sym typeface="SymbolPS" charset="2"/>
              </a:rPr>
              <a:t>’ or `</a:t>
            </a:r>
            <a:r>
              <a:rPr lang="en-US" altLang="en-US" sz="2400" i="1" dirty="0">
                <a:solidFill>
                  <a:srgbClr val="000099"/>
                </a:solidFill>
                <a:latin typeface="Times New Roman" panose="02020603050405020304" pitchFamily="18" charset="0"/>
                <a:cs typeface="Times New Roman" panose="02020603050405020304" pitchFamily="18" charset="0"/>
                <a:sym typeface="SymbolPS" charset="2"/>
              </a:rPr>
              <a:t>conduction electron cloud</a:t>
            </a:r>
            <a:r>
              <a:rPr lang="en-US" altLang="en-US" sz="2400" dirty="0">
                <a:latin typeface="Times New Roman" panose="02020603050405020304" pitchFamily="18" charset="0"/>
                <a:cs typeface="Times New Roman" panose="02020603050405020304" pitchFamily="18" charset="0"/>
                <a:sym typeface="SymbolPS" charset="2"/>
              </a:rPr>
              <a:t>’.</a:t>
            </a:r>
          </a:p>
          <a:p>
            <a:pPr algn="just"/>
            <a:endParaRPr lang="en-US" altLang="en-US" sz="2400" dirty="0">
              <a:latin typeface="Times New Roman" panose="02020603050405020304" pitchFamily="18" charset="0"/>
              <a:cs typeface="Times New Roman" panose="02020603050405020304" pitchFamily="18" charset="0"/>
              <a:sym typeface="SymbolPS" charset="2"/>
            </a:endParaRPr>
          </a:p>
          <a:p>
            <a:pPr algn="just"/>
            <a:r>
              <a:rPr lang="en-US" altLang="en-US" sz="2400" dirty="0">
                <a:latin typeface="Times New Roman" panose="02020603050405020304" pitchFamily="18" charset="0"/>
                <a:cs typeface="Times New Roman" panose="02020603050405020304" pitchFamily="18" charset="0"/>
                <a:sym typeface="SymbolPS" charset="2"/>
              </a:rPr>
              <a:t>    Due to kinetic theory of gas </a:t>
            </a:r>
            <a:r>
              <a:rPr lang="en-US" altLang="en-US" sz="2400" dirty="0" err="1">
                <a:latin typeface="Times New Roman" panose="02020603050405020304" pitchFamily="18" charset="0"/>
                <a:cs typeface="Times New Roman" panose="02020603050405020304" pitchFamily="18" charset="0"/>
                <a:sym typeface="SymbolPS" charset="2"/>
              </a:rPr>
              <a:t>Drude</a:t>
            </a:r>
            <a:r>
              <a:rPr lang="en-US" altLang="en-US" sz="2400" dirty="0">
                <a:latin typeface="Times New Roman" panose="02020603050405020304" pitchFamily="18" charset="0"/>
                <a:cs typeface="Times New Roman" panose="02020603050405020304" pitchFamily="18" charset="0"/>
                <a:sym typeface="SymbolPS" charset="2"/>
              </a:rPr>
              <a:t> assumed, conduction electrons of mass ‘</a:t>
            </a:r>
            <a:r>
              <a:rPr lang="en-US" altLang="en-US" sz="2400" i="1" dirty="0">
                <a:latin typeface="Times New Roman" panose="02020603050405020304" pitchFamily="18" charset="0"/>
                <a:cs typeface="Times New Roman" panose="02020603050405020304" pitchFamily="18" charset="0"/>
                <a:sym typeface="SymbolPS" charset="2"/>
              </a:rPr>
              <a:t>m</a:t>
            </a:r>
            <a:r>
              <a:rPr lang="en-US" altLang="en-US" sz="2400" dirty="0">
                <a:latin typeface="Times New Roman" panose="02020603050405020304" pitchFamily="18" charset="0"/>
                <a:cs typeface="Times New Roman" panose="02020603050405020304" pitchFamily="18" charset="0"/>
                <a:sym typeface="SymbolPS" charset="2"/>
              </a:rPr>
              <a:t>’ move against a background of heavy immobile ions.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62404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292123" y="1046833"/>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1874531" y="105950"/>
            <a:ext cx="5947082" cy="1255728"/>
          </a:xfrm>
          <a:prstGeom prst="rect">
            <a:avLst/>
          </a:prstGeom>
        </p:spPr>
        <p:txBody>
          <a:bodyPr wrap="square">
            <a:spAutoFit/>
          </a:bodyPr>
          <a:lstStyle/>
          <a:p>
            <a:pPr>
              <a:lnSpc>
                <a:spcPct val="90000"/>
              </a:lnSpc>
              <a:spcBef>
                <a:spcPct val="0"/>
              </a:spcBef>
            </a:pPr>
            <a:r>
              <a:rPr lang="en-US" sz="2800" b="1" dirty="0" smtClean="0">
                <a:solidFill>
                  <a:srgbClr val="042798"/>
                </a:solidFill>
                <a:latin typeface="Bookman Old Style" panose="02050604050505020204" pitchFamily="18" charset="0"/>
              </a:rPr>
              <a:t>The </a:t>
            </a:r>
            <a:r>
              <a:rPr lang="en-US" sz="2800" b="1" dirty="0" err="1" smtClean="0">
                <a:solidFill>
                  <a:srgbClr val="042798"/>
                </a:solidFill>
                <a:latin typeface="Bookman Old Style" panose="02050604050505020204" pitchFamily="18" charset="0"/>
              </a:rPr>
              <a:t>Drude</a:t>
            </a:r>
            <a:r>
              <a:rPr lang="en-US" sz="2800" b="1" dirty="0" smtClean="0">
                <a:solidFill>
                  <a:srgbClr val="042798"/>
                </a:solidFill>
                <a:latin typeface="Bookman Old Style" panose="02050604050505020204" pitchFamily="18" charset="0"/>
              </a:rPr>
              <a:t> </a:t>
            </a:r>
            <a:r>
              <a:rPr lang="en-US" sz="2800" b="1" dirty="0">
                <a:solidFill>
                  <a:srgbClr val="042798"/>
                </a:solidFill>
                <a:latin typeface="Bookman Old Style" panose="02050604050505020204" pitchFamily="18" charset="0"/>
              </a:rPr>
              <a:t>Model of </a:t>
            </a:r>
            <a:r>
              <a:rPr lang="en-US" sz="2800" b="1" dirty="0" smtClean="0">
                <a:solidFill>
                  <a:srgbClr val="042798"/>
                </a:solidFill>
                <a:latin typeface="Bookman Old Style" panose="02050604050505020204" pitchFamily="18" charset="0"/>
              </a:rPr>
              <a:t>electrical </a:t>
            </a:r>
            <a:r>
              <a:rPr lang="en-US" sz="2800" b="1" dirty="0">
                <a:solidFill>
                  <a:srgbClr val="042798"/>
                </a:solidFill>
                <a:latin typeface="Bookman Old Style" panose="02050604050505020204" pitchFamily="18" charset="0"/>
              </a:rPr>
              <a:t>conduction</a:t>
            </a:r>
          </a:p>
          <a:p>
            <a:pPr>
              <a:lnSpc>
                <a:spcPct val="90000"/>
              </a:lnSpc>
              <a:spcBef>
                <a:spcPct val="0"/>
              </a:spcBef>
            </a:pPr>
            <a:r>
              <a:rPr lang="en-US" sz="2800" b="1" dirty="0" smtClean="0">
                <a:solidFill>
                  <a:srgbClr val="042798"/>
                </a:solidFill>
                <a:latin typeface="Bookman Old Style" panose="02050604050505020204" pitchFamily="18" charset="0"/>
              </a:rPr>
              <a:t> </a:t>
            </a:r>
            <a:endParaRPr lang="en-US" sz="2800" b="1" dirty="0">
              <a:solidFill>
                <a:srgbClr val="042798"/>
              </a:solidFill>
              <a:latin typeface="Bookman Old Style" panose="02050604050505020204" pitchFamily="18" charset="0"/>
            </a:endParaRPr>
          </a:p>
        </p:txBody>
      </p:sp>
      <p:sp>
        <p:nvSpPr>
          <p:cNvPr id="2" name="Rectangle 1"/>
          <p:cNvSpPr/>
          <p:nvPr/>
        </p:nvSpPr>
        <p:spPr>
          <a:xfrm>
            <a:off x="195857" y="1365346"/>
            <a:ext cx="8871044" cy="4893647"/>
          </a:xfrm>
          <a:prstGeom prst="rect">
            <a:avLst/>
          </a:prstGeom>
        </p:spPr>
        <p:txBody>
          <a:bodyPr wrap="square">
            <a:spAutoFit/>
          </a:bodyPr>
          <a:lstStyle/>
          <a:p>
            <a:pPr algn="just"/>
            <a:r>
              <a:rPr lang="en-US" altLang="en-US" sz="2400" dirty="0">
                <a:latin typeface="Times New Roman" panose="02020603050405020304" pitchFamily="18" charset="0"/>
                <a:cs typeface="Times New Roman" panose="02020603050405020304" pitchFamily="18" charset="0"/>
                <a:sym typeface="SymbolPS" charset="2"/>
              </a:rPr>
              <a:t> 	The density of the electron gas is  calculated as follows. A metallic element contains </a:t>
            </a:r>
            <a:r>
              <a:rPr lang="en-US" altLang="en-US" sz="2400" dirty="0" smtClean="0">
                <a:latin typeface="Times New Roman" panose="02020603050405020304" pitchFamily="18" charset="0"/>
                <a:cs typeface="Times New Roman" panose="02020603050405020304" pitchFamily="18" charset="0"/>
                <a:sym typeface="SymbolPS" charset="2"/>
              </a:rPr>
              <a:t>6.023x10</a:t>
            </a:r>
            <a:r>
              <a:rPr lang="en-US" altLang="en-US" sz="2400" baseline="30000" dirty="0" smtClean="0">
                <a:latin typeface="Times New Roman" panose="02020603050405020304" pitchFamily="18" charset="0"/>
                <a:cs typeface="Times New Roman" panose="02020603050405020304" pitchFamily="18" charset="0"/>
                <a:sym typeface="SymbolPS" charset="2"/>
              </a:rPr>
              <a:t>23</a:t>
            </a:r>
            <a:r>
              <a:rPr lang="en-US" altLang="en-US" sz="2400" dirty="0" smtClean="0">
                <a:latin typeface="Times New Roman" panose="02020603050405020304" pitchFamily="18" charset="0"/>
                <a:cs typeface="Times New Roman" panose="02020603050405020304" pitchFamily="18" charset="0"/>
                <a:sym typeface="SymbolPS" charset="2"/>
              </a:rPr>
              <a:t> </a:t>
            </a:r>
            <a:r>
              <a:rPr lang="en-US" altLang="en-US" sz="2400" dirty="0">
                <a:latin typeface="Times New Roman" panose="02020603050405020304" pitchFamily="18" charset="0"/>
                <a:cs typeface="Times New Roman" panose="02020603050405020304" pitchFamily="18" charset="0"/>
                <a:sym typeface="SymbolPS" charset="2"/>
              </a:rPr>
              <a:t>atoms per mole (Avogadro’s number) and </a:t>
            </a:r>
            <a:r>
              <a:rPr lang="en-US" altLang="en-US" sz="2400" dirty="0" err="1">
                <a:latin typeface="Times New Roman" panose="02020603050405020304" pitchFamily="18" charset="0"/>
                <a:cs typeface="Times New Roman" panose="02020603050405020304" pitchFamily="18" charset="0"/>
                <a:sym typeface="SymbolPS" charset="2"/>
              </a:rPr>
              <a:t>ρ</a:t>
            </a:r>
            <a:r>
              <a:rPr lang="en-US" altLang="en-US" sz="2400" baseline="-25000" dirty="0" err="1">
                <a:latin typeface="Times New Roman" panose="02020603050405020304" pitchFamily="18" charset="0"/>
                <a:cs typeface="Times New Roman" panose="02020603050405020304" pitchFamily="18" charset="0"/>
                <a:sym typeface="SymbolPS" charset="2"/>
              </a:rPr>
              <a:t>m</a:t>
            </a:r>
            <a:r>
              <a:rPr lang="en-US" altLang="en-US" sz="2400" dirty="0">
                <a:latin typeface="Times New Roman" panose="02020603050405020304" pitchFamily="18" charset="0"/>
                <a:cs typeface="Times New Roman" panose="02020603050405020304" pitchFamily="18" charset="0"/>
                <a:sym typeface="SymbolPS" charset="2"/>
              </a:rPr>
              <a:t>/A moles per m</a:t>
            </a:r>
            <a:r>
              <a:rPr lang="en-US" altLang="en-US" sz="2400" baseline="30000" dirty="0">
                <a:latin typeface="Times New Roman" panose="02020603050405020304" pitchFamily="18" charset="0"/>
                <a:cs typeface="Times New Roman" panose="02020603050405020304" pitchFamily="18" charset="0"/>
                <a:sym typeface="SymbolPS" charset="2"/>
              </a:rPr>
              <a:t>3</a:t>
            </a:r>
          </a:p>
          <a:p>
            <a:pPr algn="just"/>
            <a:endParaRPr lang="en-US" altLang="en-US" sz="2400" dirty="0">
              <a:latin typeface="Times New Roman" panose="02020603050405020304" pitchFamily="18" charset="0"/>
              <a:cs typeface="Times New Roman" panose="02020603050405020304" pitchFamily="18" charset="0"/>
              <a:sym typeface="SymbolPS" charset="2"/>
            </a:endParaRPr>
          </a:p>
          <a:p>
            <a:pPr algn="just"/>
            <a:r>
              <a:rPr lang="en-US" altLang="en-US" sz="2400" dirty="0">
                <a:latin typeface="Times New Roman" panose="02020603050405020304" pitchFamily="18" charset="0"/>
                <a:cs typeface="Times New Roman" panose="02020603050405020304" pitchFamily="18" charset="0"/>
                <a:sym typeface="SymbolPS" charset="2"/>
              </a:rPr>
              <a:t>    	Here </a:t>
            </a:r>
            <a:r>
              <a:rPr lang="en-US" altLang="en-US" sz="2400" dirty="0" err="1">
                <a:latin typeface="Times New Roman" panose="02020603050405020304" pitchFamily="18" charset="0"/>
                <a:cs typeface="Times New Roman" panose="02020603050405020304" pitchFamily="18" charset="0"/>
                <a:sym typeface="SymbolPS" charset="2"/>
              </a:rPr>
              <a:t>ρ</a:t>
            </a:r>
            <a:r>
              <a:rPr lang="en-US" altLang="en-US" sz="2400" baseline="-25000" dirty="0" err="1">
                <a:latin typeface="Times New Roman" panose="02020603050405020304" pitchFamily="18" charset="0"/>
                <a:cs typeface="Times New Roman" panose="02020603050405020304" pitchFamily="18" charset="0"/>
                <a:sym typeface="SymbolPS" charset="2"/>
              </a:rPr>
              <a:t>m</a:t>
            </a:r>
            <a:r>
              <a:rPr lang="en-US" altLang="en-US" sz="2400" dirty="0">
                <a:latin typeface="Times New Roman" panose="02020603050405020304" pitchFamily="18" charset="0"/>
                <a:cs typeface="Times New Roman" panose="02020603050405020304" pitchFamily="18" charset="0"/>
                <a:sym typeface="SymbolPS" charset="2"/>
              </a:rPr>
              <a:t> is the mass density (in kg per cubic </a:t>
            </a:r>
            <a:r>
              <a:rPr lang="en-US" altLang="en-US" sz="2400" dirty="0" err="1">
                <a:latin typeface="Times New Roman" panose="02020603050405020304" pitchFamily="18" charset="0"/>
                <a:cs typeface="Times New Roman" panose="02020603050405020304" pitchFamily="18" charset="0"/>
                <a:sym typeface="SymbolPS" charset="2"/>
              </a:rPr>
              <a:t>metre</a:t>
            </a:r>
            <a:r>
              <a:rPr lang="en-US" altLang="en-US" sz="2400" dirty="0">
                <a:latin typeface="Times New Roman" panose="02020603050405020304" pitchFamily="18" charset="0"/>
                <a:cs typeface="Times New Roman" panose="02020603050405020304" pitchFamily="18" charset="0"/>
                <a:sym typeface="SymbolPS" charset="2"/>
              </a:rPr>
              <a:t>) and ‘A’ is the atomic mass of the element. </a:t>
            </a:r>
          </a:p>
          <a:p>
            <a:pPr algn="just"/>
            <a:endParaRPr lang="en-US" altLang="en-US" sz="2400" dirty="0">
              <a:latin typeface="Times New Roman" panose="02020603050405020304" pitchFamily="18" charset="0"/>
              <a:cs typeface="Times New Roman" panose="02020603050405020304" pitchFamily="18" charset="0"/>
              <a:sym typeface="SymbolPS" charset="2"/>
            </a:endParaRPr>
          </a:p>
          <a:p>
            <a:pPr algn="just"/>
            <a:r>
              <a:rPr lang="en-US" altLang="en-US" sz="2400" dirty="0">
                <a:latin typeface="Times New Roman" panose="02020603050405020304" pitchFamily="18" charset="0"/>
                <a:cs typeface="Times New Roman" panose="02020603050405020304" pitchFamily="18" charset="0"/>
                <a:sym typeface="SymbolPS" charset="2"/>
              </a:rPr>
              <a:t> 	Each atom contributes ‘Z’ electrons, the number of electrons per cubic </a:t>
            </a:r>
            <a:r>
              <a:rPr lang="en-US" altLang="en-US" sz="2400" dirty="0" smtClean="0">
                <a:latin typeface="Times New Roman" panose="02020603050405020304" pitchFamily="18" charset="0"/>
                <a:cs typeface="Times New Roman" panose="02020603050405020304" pitchFamily="18" charset="0"/>
                <a:sym typeface="SymbolPS" charset="2"/>
              </a:rPr>
              <a:t>meter.                                      </a:t>
            </a:r>
            <a:endParaRPr lang="en-US" altLang="en-US" sz="2400" dirty="0">
              <a:latin typeface="Times New Roman" panose="02020603050405020304" pitchFamily="18" charset="0"/>
              <a:cs typeface="Times New Roman" panose="02020603050405020304" pitchFamily="18" charset="0"/>
              <a:sym typeface="SymbolPS" charset="2"/>
            </a:endParaRPr>
          </a:p>
          <a:p>
            <a:pPr algn="just"/>
            <a:endParaRPr lang="en-US" altLang="en-US" sz="2400" dirty="0">
              <a:latin typeface="Times New Roman" panose="02020603050405020304" pitchFamily="18" charset="0"/>
              <a:cs typeface="Times New Roman" panose="02020603050405020304" pitchFamily="18" charset="0"/>
              <a:sym typeface="SymbolPS" charset="2"/>
            </a:endParaRPr>
          </a:p>
          <a:p>
            <a:pPr algn="just"/>
            <a:r>
              <a:rPr lang="en-US" altLang="en-US" sz="2400" dirty="0">
                <a:latin typeface="Times New Roman" panose="02020603050405020304" pitchFamily="18" charset="0"/>
                <a:cs typeface="Times New Roman" panose="02020603050405020304" pitchFamily="18" charset="0"/>
                <a:sym typeface="SymbolPS" charset="2"/>
              </a:rPr>
              <a:t> 	The conduction electron densities are of the order of 10</a:t>
            </a:r>
            <a:r>
              <a:rPr lang="en-US" altLang="en-US" sz="2400" baseline="30000" dirty="0">
                <a:latin typeface="Times New Roman" panose="02020603050405020304" pitchFamily="18" charset="0"/>
                <a:cs typeface="Times New Roman" panose="02020603050405020304" pitchFamily="18" charset="0"/>
                <a:sym typeface="SymbolPS" charset="2"/>
              </a:rPr>
              <a:t>28</a:t>
            </a:r>
            <a:r>
              <a:rPr lang="en-US" altLang="en-US" sz="2400" dirty="0">
                <a:latin typeface="Times New Roman" panose="02020603050405020304" pitchFamily="18" charset="0"/>
                <a:cs typeface="Times New Roman" panose="02020603050405020304" pitchFamily="18" charset="0"/>
                <a:sym typeface="SymbolPS" charset="2"/>
              </a:rPr>
              <a:t> conduction electrons for cubic </a:t>
            </a:r>
            <a:r>
              <a:rPr lang="en-US" altLang="en-US" sz="2400" dirty="0" smtClean="0">
                <a:latin typeface="Times New Roman" panose="02020603050405020304" pitchFamily="18" charset="0"/>
                <a:cs typeface="Times New Roman" panose="02020603050405020304" pitchFamily="18" charset="0"/>
                <a:sym typeface="SymbolPS" charset="2"/>
              </a:rPr>
              <a:t>meter, </a:t>
            </a:r>
            <a:r>
              <a:rPr lang="en-US" altLang="en-US" sz="2400" dirty="0">
                <a:latin typeface="Times New Roman" panose="02020603050405020304" pitchFamily="18" charset="0"/>
                <a:cs typeface="Times New Roman" panose="02020603050405020304" pitchFamily="18" charset="0"/>
                <a:sym typeface="SymbolPS" charset="2"/>
              </a:rPr>
              <a:t>varying from </a:t>
            </a:r>
            <a:r>
              <a:rPr lang="en-US" altLang="en-US" sz="2400" dirty="0" smtClean="0">
                <a:latin typeface="Times New Roman" panose="02020603050405020304" pitchFamily="18" charset="0"/>
                <a:cs typeface="Times New Roman" panose="02020603050405020304" pitchFamily="18" charset="0"/>
                <a:sym typeface="SymbolPS" charset="2"/>
              </a:rPr>
              <a:t>0.91x10</a:t>
            </a:r>
            <a:r>
              <a:rPr lang="en-US" altLang="en-US" sz="2400" baseline="30000" dirty="0" smtClean="0">
                <a:latin typeface="Times New Roman" panose="02020603050405020304" pitchFamily="18" charset="0"/>
                <a:cs typeface="Times New Roman" panose="02020603050405020304" pitchFamily="18" charset="0"/>
                <a:sym typeface="SymbolPS" charset="2"/>
              </a:rPr>
              <a:t>28</a:t>
            </a:r>
            <a:r>
              <a:rPr lang="en-US" altLang="en-US" sz="2400" dirty="0" smtClean="0">
                <a:latin typeface="Times New Roman" panose="02020603050405020304" pitchFamily="18" charset="0"/>
                <a:cs typeface="Times New Roman" panose="02020603050405020304" pitchFamily="18" charset="0"/>
                <a:sym typeface="SymbolPS" charset="2"/>
              </a:rPr>
              <a:t> </a:t>
            </a:r>
            <a:r>
              <a:rPr lang="en-US" altLang="en-US" sz="2400" dirty="0">
                <a:latin typeface="Times New Roman" panose="02020603050405020304" pitchFamily="18" charset="0"/>
                <a:cs typeface="Times New Roman" panose="02020603050405020304" pitchFamily="18" charset="0"/>
                <a:sym typeface="SymbolPS" charset="2"/>
              </a:rPr>
              <a:t>for cesium </a:t>
            </a:r>
            <a:r>
              <a:rPr lang="en-US" altLang="en-US" sz="2400" dirty="0" err="1">
                <a:latin typeface="Times New Roman" panose="02020603050405020304" pitchFamily="18" charset="0"/>
                <a:cs typeface="Times New Roman" panose="02020603050405020304" pitchFamily="18" charset="0"/>
                <a:sym typeface="SymbolPS" charset="2"/>
              </a:rPr>
              <a:t>upto</a:t>
            </a:r>
            <a:r>
              <a:rPr lang="en-US" altLang="en-US" sz="2400" dirty="0">
                <a:latin typeface="Times New Roman" panose="02020603050405020304" pitchFamily="18" charset="0"/>
                <a:cs typeface="Times New Roman" panose="02020603050405020304" pitchFamily="18" charset="0"/>
                <a:sym typeface="SymbolPS" charset="2"/>
              </a:rPr>
              <a:t> </a:t>
            </a:r>
            <a:r>
              <a:rPr lang="en-US" altLang="en-US" sz="2400" dirty="0" smtClean="0">
                <a:latin typeface="Times New Roman" panose="02020603050405020304" pitchFamily="18" charset="0"/>
                <a:cs typeface="Times New Roman" panose="02020603050405020304" pitchFamily="18" charset="0"/>
                <a:sym typeface="SymbolPS" charset="2"/>
              </a:rPr>
              <a:t>24.7x10</a:t>
            </a:r>
            <a:r>
              <a:rPr lang="en-US" altLang="en-US" sz="2400" baseline="30000" dirty="0" smtClean="0">
                <a:latin typeface="Times New Roman" panose="02020603050405020304" pitchFamily="18" charset="0"/>
                <a:cs typeface="Times New Roman" panose="02020603050405020304" pitchFamily="18" charset="0"/>
                <a:sym typeface="SymbolPS" charset="2"/>
              </a:rPr>
              <a:t>28</a:t>
            </a:r>
            <a:r>
              <a:rPr lang="en-US" altLang="en-US" sz="2400" dirty="0" smtClean="0">
                <a:latin typeface="Times New Roman" panose="02020603050405020304" pitchFamily="18" charset="0"/>
                <a:cs typeface="Times New Roman" panose="02020603050405020304" pitchFamily="18" charset="0"/>
                <a:sym typeface="SymbolPS" charset="2"/>
              </a:rPr>
              <a:t> </a:t>
            </a:r>
            <a:r>
              <a:rPr lang="en-US" altLang="en-US" sz="2400" dirty="0">
                <a:latin typeface="Times New Roman" panose="02020603050405020304" pitchFamily="18" charset="0"/>
                <a:cs typeface="Times New Roman" panose="02020603050405020304" pitchFamily="18" charset="0"/>
                <a:sym typeface="SymbolPS" charset="2"/>
              </a:rPr>
              <a:t>for beryllium.</a:t>
            </a:r>
          </a:p>
        </p:txBody>
      </p:sp>
    </p:spTree>
    <p:extLst>
      <p:ext uri="{BB962C8B-B14F-4D97-AF65-F5344CB8AC3E}">
        <p14:creationId xmlns="" xmlns:p14="http://schemas.microsoft.com/office/powerpoint/2010/main" val="2637544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292123" y="1046833"/>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1874531" y="105950"/>
            <a:ext cx="5947082" cy="1255728"/>
          </a:xfrm>
          <a:prstGeom prst="rect">
            <a:avLst/>
          </a:prstGeom>
        </p:spPr>
        <p:txBody>
          <a:bodyPr wrap="square">
            <a:spAutoFit/>
          </a:bodyPr>
          <a:lstStyle/>
          <a:p>
            <a:pPr>
              <a:lnSpc>
                <a:spcPct val="90000"/>
              </a:lnSpc>
              <a:spcBef>
                <a:spcPct val="0"/>
              </a:spcBef>
            </a:pPr>
            <a:r>
              <a:rPr lang="en-US" sz="2800" b="1" dirty="0" smtClean="0">
                <a:solidFill>
                  <a:srgbClr val="042798"/>
                </a:solidFill>
                <a:latin typeface="Bookman Old Style" panose="02050604050505020204" pitchFamily="18" charset="0"/>
              </a:rPr>
              <a:t>The </a:t>
            </a:r>
            <a:r>
              <a:rPr lang="en-US" sz="2800" b="1" dirty="0" err="1" smtClean="0">
                <a:solidFill>
                  <a:srgbClr val="042798"/>
                </a:solidFill>
                <a:latin typeface="Bookman Old Style" panose="02050604050505020204" pitchFamily="18" charset="0"/>
              </a:rPr>
              <a:t>Drude</a:t>
            </a:r>
            <a:r>
              <a:rPr lang="en-US" sz="2800" b="1" dirty="0" smtClean="0">
                <a:solidFill>
                  <a:srgbClr val="042798"/>
                </a:solidFill>
                <a:latin typeface="Bookman Old Style" panose="02050604050505020204" pitchFamily="18" charset="0"/>
              </a:rPr>
              <a:t> </a:t>
            </a:r>
            <a:r>
              <a:rPr lang="en-US" sz="2800" b="1" dirty="0">
                <a:solidFill>
                  <a:srgbClr val="042798"/>
                </a:solidFill>
                <a:latin typeface="Bookman Old Style" panose="02050604050505020204" pitchFamily="18" charset="0"/>
              </a:rPr>
              <a:t>Model of </a:t>
            </a:r>
            <a:r>
              <a:rPr lang="en-US" sz="2800" b="1" dirty="0" smtClean="0">
                <a:solidFill>
                  <a:srgbClr val="042798"/>
                </a:solidFill>
                <a:latin typeface="Bookman Old Style" panose="02050604050505020204" pitchFamily="18" charset="0"/>
              </a:rPr>
              <a:t>electrical </a:t>
            </a:r>
            <a:r>
              <a:rPr lang="en-US" sz="2800" b="1" dirty="0">
                <a:solidFill>
                  <a:srgbClr val="042798"/>
                </a:solidFill>
                <a:latin typeface="Bookman Old Style" panose="02050604050505020204" pitchFamily="18" charset="0"/>
              </a:rPr>
              <a:t>conduction</a:t>
            </a:r>
          </a:p>
          <a:p>
            <a:pPr>
              <a:lnSpc>
                <a:spcPct val="90000"/>
              </a:lnSpc>
              <a:spcBef>
                <a:spcPct val="0"/>
              </a:spcBef>
            </a:pPr>
            <a:r>
              <a:rPr lang="en-US" sz="2800" b="1" dirty="0" smtClean="0">
                <a:solidFill>
                  <a:srgbClr val="042798"/>
                </a:solidFill>
                <a:latin typeface="Bookman Old Style" panose="02050604050505020204" pitchFamily="18" charset="0"/>
              </a:rPr>
              <a:t> </a:t>
            </a:r>
            <a:endParaRPr lang="en-US" sz="2800" b="1" dirty="0">
              <a:solidFill>
                <a:srgbClr val="042798"/>
              </a:solidFill>
              <a:latin typeface="Bookman Old Style" panose="02050604050505020204" pitchFamily="18" charset="0"/>
            </a:endParaRPr>
          </a:p>
        </p:txBody>
      </p:sp>
      <p:sp>
        <p:nvSpPr>
          <p:cNvPr id="2" name="Rectangle 1"/>
          <p:cNvSpPr/>
          <p:nvPr/>
        </p:nvSpPr>
        <p:spPr>
          <a:xfrm>
            <a:off x="195857" y="1365346"/>
            <a:ext cx="8871044" cy="5632311"/>
          </a:xfrm>
          <a:prstGeom prst="rect">
            <a:avLst/>
          </a:prstGeom>
        </p:spPr>
        <p:txBody>
          <a:bodyPr wrap="square">
            <a:spAutoFit/>
          </a:bodyPr>
          <a:lstStyle/>
          <a:p>
            <a:pPr algn="just"/>
            <a:r>
              <a:rPr lang="en-US" altLang="en-US" sz="2400" dirty="0">
                <a:latin typeface="Times New Roman" panose="02020603050405020304" pitchFamily="18" charset="0"/>
                <a:cs typeface="Times New Roman" panose="02020603050405020304" pitchFamily="18" charset="0"/>
                <a:sym typeface="SymbolPS" charset="2"/>
              </a:rPr>
              <a:t> </a:t>
            </a:r>
            <a:r>
              <a:rPr lang="en-US" altLang="en-US" sz="2400" dirty="0" smtClean="0">
                <a:latin typeface="Times New Roman" panose="02020603050405020304" pitchFamily="18" charset="0"/>
                <a:cs typeface="Times New Roman" panose="02020603050405020304" pitchFamily="18" charset="0"/>
                <a:sym typeface="SymbolPS" charset="2"/>
              </a:rPr>
              <a:t>These </a:t>
            </a:r>
            <a:r>
              <a:rPr lang="en-US" altLang="en-US" sz="2400" dirty="0">
                <a:latin typeface="Times New Roman" panose="02020603050405020304" pitchFamily="18" charset="0"/>
                <a:cs typeface="Times New Roman" panose="02020603050405020304" pitchFamily="18" charset="0"/>
                <a:sym typeface="SymbolPS" charset="2"/>
              </a:rPr>
              <a:t>densities are typically a thousand times greater than those of a classical gas at normal temperature and pressures. </a:t>
            </a:r>
          </a:p>
          <a:p>
            <a:pPr algn="just"/>
            <a:endParaRPr lang="en-US" altLang="en-US" sz="2400" dirty="0">
              <a:latin typeface="Times New Roman" panose="02020603050405020304" pitchFamily="18" charset="0"/>
              <a:cs typeface="Times New Roman" panose="02020603050405020304" pitchFamily="18" charset="0"/>
              <a:sym typeface="SymbolPS" charset="2"/>
            </a:endParaRPr>
          </a:p>
          <a:p>
            <a:pPr algn="just"/>
            <a:r>
              <a:rPr lang="en-US" altLang="en-US" sz="2400" dirty="0">
                <a:latin typeface="Times New Roman" panose="02020603050405020304" pitchFamily="18" charset="0"/>
                <a:cs typeface="Times New Roman" panose="02020603050405020304" pitchFamily="18" charset="0"/>
                <a:sym typeface="SymbolPS" charset="2"/>
              </a:rPr>
              <a:t>          Due to strong electron-electron and electron-ion electromagnetic interactions, the </a:t>
            </a:r>
            <a:r>
              <a:rPr lang="en-US" altLang="en-US" sz="2400" dirty="0" err="1">
                <a:latin typeface="Times New Roman" panose="02020603050405020304" pitchFamily="18" charset="0"/>
                <a:cs typeface="Times New Roman" panose="02020603050405020304" pitchFamily="18" charset="0"/>
                <a:sym typeface="SymbolPS" charset="2"/>
              </a:rPr>
              <a:t>Drude</a:t>
            </a:r>
            <a:r>
              <a:rPr lang="en-US" altLang="en-US" sz="2400" dirty="0">
                <a:latin typeface="Times New Roman" panose="02020603050405020304" pitchFamily="18" charset="0"/>
                <a:cs typeface="Times New Roman" panose="02020603050405020304" pitchFamily="18" charset="0"/>
                <a:sym typeface="SymbolPS" charset="2"/>
              </a:rPr>
              <a:t> model boldly treats the dense metallic electron gas by the methods of the kinetic theory of a neutral dilute gas</a:t>
            </a:r>
            <a:r>
              <a:rPr lang="en-US" altLang="en-US" sz="2400" dirty="0" smtClean="0">
                <a:latin typeface="Times New Roman" panose="02020603050405020304" pitchFamily="18" charset="0"/>
                <a:cs typeface="Times New Roman" panose="02020603050405020304" pitchFamily="18" charset="0"/>
                <a:sym typeface="SymbolPS" charset="2"/>
              </a:rPr>
              <a:t>.</a:t>
            </a:r>
          </a:p>
          <a:p>
            <a:pPr algn="just"/>
            <a:endParaRPr lang="en-US" altLang="en-US" sz="2400" dirty="0">
              <a:latin typeface="Times New Roman" panose="02020603050405020304" pitchFamily="18" charset="0"/>
              <a:cs typeface="Times New Roman" panose="02020603050405020304" pitchFamily="18" charset="0"/>
              <a:sym typeface="SymbolPS" charset="2"/>
            </a:endParaRPr>
          </a:p>
          <a:p>
            <a:pPr algn="just"/>
            <a:r>
              <a:rPr lang="en-US" altLang="en-US" sz="2400" dirty="0">
                <a:latin typeface="Times New Roman" panose="02020603050405020304" pitchFamily="18" charset="0"/>
                <a:cs typeface="Times New Roman" panose="02020603050405020304" pitchFamily="18" charset="0"/>
              </a:rPr>
              <a:t>In the absence of an externally applied electromagnetic fields, each electron is taken to move freely here and there and it collides with other free electrons or positive ion cores. This collision is known as elastic collision.</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     The neglect of electron–electron interaction between collisions is known as the “</a:t>
            </a:r>
            <a:r>
              <a:rPr lang="en-US" altLang="en-US" sz="2400" i="1" dirty="0">
                <a:solidFill>
                  <a:srgbClr val="000099"/>
                </a:solidFill>
                <a:latin typeface="Times New Roman" panose="02020603050405020304" pitchFamily="18" charset="0"/>
                <a:cs typeface="Times New Roman" panose="02020603050405020304" pitchFamily="18" charset="0"/>
              </a:rPr>
              <a:t>independent electron approximation</a:t>
            </a:r>
            <a:r>
              <a:rPr lang="en-US" altLang="en-US" sz="2400" dirty="0">
                <a:latin typeface="Times New Roman" panose="02020603050405020304" pitchFamily="18" charset="0"/>
                <a:cs typeface="Times New Roman" panose="02020603050405020304" pitchFamily="18" charset="0"/>
              </a:rPr>
              <a:t>”. </a:t>
            </a:r>
          </a:p>
          <a:p>
            <a:pPr algn="just"/>
            <a:endParaRPr lang="en-US" altLang="en-US" sz="2400" dirty="0">
              <a:latin typeface="Times New Roman" panose="02020603050405020304" pitchFamily="18" charset="0"/>
              <a:cs typeface="Times New Roman" panose="02020603050405020304" pitchFamily="18" charset="0"/>
              <a:sym typeface="SymbolPS" charset="2"/>
            </a:endParaRPr>
          </a:p>
        </p:txBody>
      </p:sp>
    </p:spTree>
    <p:extLst>
      <p:ext uri="{BB962C8B-B14F-4D97-AF65-F5344CB8AC3E}">
        <p14:creationId xmlns="" xmlns:p14="http://schemas.microsoft.com/office/powerpoint/2010/main" val="3979848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292123" y="1046833"/>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1874531" y="105950"/>
            <a:ext cx="5947082" cy="1255728"/>
          </a:xfrm>
          <a:prstGeom prst="rect">
            <a:avLst/>
          </a:prstGeom>
        </p:spPr>
        <p:txBody>
          <a:bodyPr wrap="square">
            <a:spAutoFit/>
          </a:bodyPr>
          <a:lstStyle/>
          <a:p>
            <a:pPr>
              <a:lnSpc>
                <a:spcPct val="90000"/>
              </a:lnSpc>
              <a:spcBef>
                <a:spcPct val="0"/>
              </a:spcBef>
            </a:pPr>
            <a:r>
              <a:rPr lang="en-US" sz="2800" b="1" dirty="0" smtClean="0">
                <a:solidFill>
                  <a:srgbClr val="042798"/>
                </a:solidFill>
                <a:latin typeface="Bookman Old Style" panose="02050604050505020204" pitchFamily="18" charset="0"/>
              </a:rPr>
              <a:t>The </a:t>
            </a:r>
            <a:r>
              <a:rPr lang="en-US" sz="2800" b="1" dirty="0" err="1" smtClean="0">
                <a:solidFill>
                  <a:srgbClr val="042798"/>
                </a:solidFill>
                <a:latin typeface="Bookman Old Style" panose="02050604050505020204" pitchFamily="18" charset="0"/>
              </a:rPr>
              <a:t>Drude</a:t>
            </a:r>
            <a:r>
              <a:rPr lang="en-US" sz="2800" b="1" dirty="0" smtClean="0">
                <a:solidFill>
                  <a:srgbClr val="042798"/>
                </a:solidFill>
                <a:latin typeface="Bookman Old Style" panose="02050604050505020204" pitchFamily="18" charset="0"/>
              </a:rPr>
              <a:t> </a:t>
            </a:r>
            <a:r>
              <a:rPr lang="en-US" sz="2800" b="1" dirty="0">
                <a:solidFill>
                  <a:srgbClr val="042798"/>
                </a:solidFill>
                <a:latin typeface="Bookman Old Style" panose="02050604050505020204" pitchFamily="18" charset="0"/>
              </a:rPr>
              <a:t>Model of </a:t>
            </a:r>
            <a:r>
              <a:rPr lang="en-US" sz="2800" b="1" dirty="0" smtClean="0">
                <a:solidFill>
                  <a:srgbClr val="042798"/>
                </a:solidFill>
                <a:latin typeface="Bookman Old Style" panose="02050604050505020204" pitchFamily="18" charset="0"/>
              </a:rPr>
              <a:t>electrical </a:t>
            </a:r>
            <a:r>
              <a:rPr lang="en-US" sz="2800" b="1" dirty="0">
                <a:solidFill>
                  <a:srgbClr val="042798"/>
                </a:solidFill>
                <a:latin typeface="Bookman Old Style" panose="02050604050505020204" pitchFamily="18" charset="0"/>
              </a:rPr>
              <a:t>conduction</a:t>
            </a:r>
          </a:p>
          <a:p>
            <a:pPr>
              <a:lnSpc>
                <a:spcPct val="90000"/>
              </a:lnSpc>
              <a:spcBef>
                <a:spcPct val="0"/>
              </a:spcBef>
            </a:pPr>
            <a:r>
              <a:rPr lang="en-US" sz="2800" b="1" dirty="0" smtClean="0">
                <a:solidFill>
                  <a:srgbClr val="042798"/>
                </a:solidFill>
                <a:latin typeface="Bookman Old Style" panose="02050604050505020204" pitchFamily="18" charset="0"/>
              </a:rPr>
              <a:t> </a:t>
            </a:r>
            <a:endParaRPr lang="en-US" sz="2800" b="1" dirty="0">
              <a:solidFill>
                <a:srgbClr val="042798"/>
              </a:solidFill>
              <a:latin typeface="Bookman Old Style" panose="02050604050505020204" pitchFamily="18" charset="0"/>
            </a:endParaRPr>
          </a:p>
        </p:txBody>
      </p:sp>
      <p:sp>
        <p:nvSpPr>
          <p:cNvPr id="2" name="Rectangle 1"/>
          <p:cNvSpPr/>
          <p:nvPr/>
        </p:nvSpPr>
        <p:spPr>
          <a:xfrm>
            <a:off x="195857" y="1365346"/>
            <a:ext cx="8871044" cy="4893647"/>
          </a:xfrm>
          <a:prstGeom prst="rect">
            <a:avLst/>
          </a:prstGeom>
        </p:spPr>
        <p:txBody>
          <a:bodyPr wrap="square">
            <a:spAutoFit/>
          </a:bodyPr>
          <a:lstStyle/>
          <a:p>
            <a:pPr algn="just"/>
            <a:r>
              <a:rPr lang="en-US" altLang="en-US" sz="2400" dirty="0">
                <a:latin typeface="Times New Roman" panose="02020603050405020304" pitchFamily="18" charset="0"/>
                <a:cs typeface="Times New Roman" panose="02020603050405020304" pitchFamily="18" charset="0"/>
                <a:sym typeface="SymbolPS" charset="2"/>
              </a:rPr>
              <a:t>  In the presence of externally applied electromagnetic fields, the electrons acquire some amount of energy from the field and are directed to move towards higher potential. As a result, the electrons acquire a constant velocity known as </a:t>
            </a:r>
            <a:r>
              <a:rPr lang="en-US" altLang="en-US" sz="2400" i="1" dirty="0" smtClean="0">
                <a:solidFill>
                  <a:srgbClr val="000099"/>
                </a:solidFill>
                <a:latin typeface="Times New Roman" panose="02020603050405020304" pitchFamily="18" charset="0"/>
                <a:cs typeface="Times New Roman" panose="02020603050405020304" pitchFamily="18" charset="0"/>
                <a:sym typeface="SymbolPS" charset="2"/>
              </a:rPr>
              <a:t>Drift velocity </a:t>
            </a:r>
            <a:r>
              <a:rPr lang="en-US" altLang="en-US" sz="2400" i="1" dirty="0" err="1" smtClean="0">
                <a:solidFill>
                  <a:srgbClr val="000099"/>
                </a:solidFill>
                <a:latin typeface="Times New Roman" panose="02020603050405020304" pitchFamily="18" charset="0"/>
                <a:cs typeface="Times New Roman" panose="02020603050405020304" pitchFamily="18" charset="0"/>
                <a:sym typeface="SymbolPS" charset="2"/>
              </a:rPr>
              <a:t>V</a:t>
            </a:r>
            <a:r>
              <a:rPr lang="en-US" altLang="en-US" sz="2400" i="1" baseline="-25000" dirty="0" err="1" smtClean="0">
                <a:solidFill>
                  <a:srgbClr val="000099"/>
                </a:solidFill>
                <a:latin typeface="Times New Roman" panose="02020603050405020304" pitchFamily="18" charset="0"/>
                <a:cs typeface="Times New Roman" panose="02020603050405020304" pitchFamily="18" charset="0"/>
                <a:sym typeface="SymbolPS" charset="2"/>
              </a:rPr>
              <a:t>d</a:t>
            </a:r>
            <a:r>
              <a:rPr lang="en-US" altLang="en-US" sz="2400" dirty="0" smtClean="0">
                <a:solidFill>
                  <a:srgbClr val="000099"/>
                </a:solidFill>
                <a:latin typeface="Times New Roman" panose="02020603050405020304" pitchFamily="18" charset="0"/>
                <a:cs typeface="Times New Roman" panose="02020603050405020304" pitchFamily="18" charset="0"/>
                <a:sym typeface="SymbolPS" charset="2"/>
              </a:rPr>
              <a:t>.</a:t>
            </a:r>
            <a:endParaRPr lang="en-US" altLang="en-US" sz="2400" dirty="0">
              <a:solidFill>
                <a:srgbClr val="000099"/>
              </a:solidFill>
              <a:latin typeface="Times New Roman" panose="02020603050405020304" pitchFamily="18" charset="0"/>
              <a:cs typeface="Times New Roman" panose="02020603050405020304" pitchFamily="18" charset="0"/>
              <a:sym typeface="SymbolPS" charset="2"/>
            </a:endParaRPr>
          </a:p>
          <a:p>
            <a:pPr algn="just"/>
            <a:endParaRPr lang="en-US" altLang="en-US" sz="2400" dirty="0">
              <a:latin typeface="Times New Roman" panose="02020603050405020304" pitchFamily="18" charset="0"/>
              <a:cs typeface="Times New Roman" panose="02020603050405020304" pitchFamily="18" charset="0"/>
              <a:sym typeface="SymbolPS" charset="2"/>
            </a:endParaRPr>
          </a:p>
          <a:p>
            <a:pPr algn="just"/>
            <a:r>
              <a:rPr lang="en-US" altLang="en-US" sz="2400" dirty="0">
                <a:latin typeface="Times New Roman" panose="02020603050405020304" pitchFamily="18" charset="0"/>
                <a:cs typeface="Times New Roman" panose="02020603050405020304" pitchFamily="18" charset="0"/>
                <a:sym typeface="SymbolPS" charset="2"/>
              </a:rPr>
              <a:t>     In </a:t>
            </a:r>
            <a:r>
              <a:rPr lang="en-US" altLang="en-US" sz="2400" dirty="0" err="1">
                <a:latin typeface="Times New Roman" panose="02020603050405020304" pitchFamily="18" charset="0"/>
                <a:cs typeface="Times New Roman" panose="02020603050405020304" pitchFamily="18" charset="0"/>
                <a:sym typeface="SymbolPS" charset="2"/>
              </a:rPr>
              <a:t>Drude</a:t>
            </a:r>
            <a:r>
              <a:rPr lang="en-US" altLang="en-US" sz="2400" dirty="0">
                <a:latin typeface="Times New Roman" panose="02020603050405020304" pitchFamily="18" charset="0"/>
                <a:cs typeface="Times New Roman" panose="02020603050405020304" pitchFamily="18" charset="0"/>
                <a:sym typeface="SymbolPS" charset="2"/>
              </a:rPr>
              <a:t> model,  due to  kinetic theory of collision, that abruptly alter the velocity of an electron. </a:t>
            </a:r>
            <a:r>
              <a:rPr lang="en-US" altLang="en-US" sz="2400" dirty="0" err="1">
                <a:latin typeface="Times New Roman" panose="02020603050405020304" pitchFamily="18" charset="0"/>
                <a:cs typeface="Times New Roman" panose="02020603050405020304" pitchFamily="18" charset="0"/>
                <a:sym typeface="SymbolPS" charset="2"/>
              </a:rPr>
              <a:t>Drude</a:t>
            </a:r>
            <a:r>
              <a:rPr lang="en-US" altLang="en-US" sz="2400" dirty="0">
                <a:latin typeface="Times New Roman" panose="02020603050405020304" pitchFamily="18" charset="0"/>
                <a:cs typeface="Times New Roman" panose="02020603050405020304" pitchFamily="18" charset="0"/>
                <a:sym typeface="SymbolPS" charset="2"/>
              </a:rPr>
              <a:t> attributed the electrons bouncing off the impenetrable ion cores.</a:t>
            </a:r>
          </a:p>
          <a:p>
            <a:pPr algn="just"/>
            <a:endParaRPr lang="en-US" altLang="en-US" sz="2400" dirty="0">
              <a:latin typeface="Times New Roman" panose="02020603050405020304" pitchFamily="18" charset="0"/>
              <a:cs typeface="Times New Roman" panose="02020603050405020304" pitchFamily="18" charset="0"/>
              <a:sym typeface="SymbolPS" charset="2"/>
            </a:endParaRPr>
          </a:p>
          <a:p>
            <a:pPr algn="just"/>
            <a:r>
              <a:rPr lang="en-US" altLang="en-US" sz="2400" dirty="0">
                <a:latin typeface="Times New Roman" panose="02020603050405020304" pitchFamily="18" charset="0"/>
                <a:cs typeface="Times New Roman" panose="02020603050405020304" pitchFamily="18" charset="0"/>
                <a:sym typeface="SymbolPS" charset="2"/>
              </a:rPr>
              <a:t>     Let us assume an electron experiences a collision with a probability per unit time 1/τ . That means the probability of an electron undergoing collision in any infinitesimal time interval of length  ds is just ds/τ.</a:t>
            </a:r>
          </a:p>
        </p:txBody>
      </p:sp>
    </p:spTree>
    <p:extLst>
      <p:ext uri="{BB962C8B-B14F-4D97-AF65-F5344CB8AC3E}">
        <p14:creationId xmlns="" xmlns:p14="http://schemas.microsoft.com/office/powerpoint/2010/main" val="3681524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3"/>
          <p:cNvSpPr>
            <a:spLocks noChangeShapeType="1"/>
          </p:cNvSpPr>
          <p:nvPr/>
        </p:nvSpPr>
        <p:spPr bwMode="auto">
          <a:xfrm>
            <a:off x="292123" y="1046833"/>
            <a:ext cx="7212013" cy="20638"/>
          </a:xfrm>
          <a:prstGeom prst="line">
            <a:avLst/>
          </a:prstGeom>
          <a:noFill/>
          <a:ln w="28575">
            <a:solidFill>
              <a:srgbClr val="FC0128"/>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endParaRPr lang="en-US" dirty="0"/>
          </a:p>
        </p:txBody>
      </p:sp>
      <p:sp>
        <p:nvSpPr>
          <p:cNvPr id="12" name="TextBox 5"/>
          <p:cNvSpPr txBox="1">
            <a:spLocks noChangeArrowheads="1"/>
          </p:cNvSpPr>
          <p:nvPr/>
        </p:nvSpPr>
        <p:spPr bwMode="auto">
          <a:xfrm>
            <a:off x="2743200" y="6553200"/>
            <a:ext cx="36576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200" b="1" dirty="0">
                <a:latin typeface="Times New Roman" panose="02020603050405020304" pitchFamily="18" charset="0"/>
                <a:cs typeface="Times New Roman" panose="02020603050405020304" pitchFamily="18" charset="0"/>
              </a:rPr>
              <a:t>                     </a:t>
            </a:r>
            <a:r>
              <a:rPr lang="en-US" sz="1200" b="1" dirty="0" smtClean="0">
                <a:latin typeface="Times New Roman" panose="02020603050405020304" pitchFamily="18" charset="0"/>
                <a:cs typeface="Times New Roman" panose="02020603050405020304" pitchFamily="18" charset="0"/>
              </a:rPr>
              <a:t>18PYB103J Module-III Lecture-15</a:t>
            </a:r>
            <a:endParaRPr lang="en-US" sz="1200" b="1" dirty="0">
              <a:latin typeface="Times New Roman" panose="02020603050405020304" pitchFamily="18" charset="0"/>
              <a:cs typeface="Times New Roman" panose="02020603050405020304" pitchFamily="18" charset="0"/>
            </a:endParaRPr>
          </a:p>
        </p:txBody>
      </p:sp>
      <p:sp>
        <p:nvSpPr>
          <p:cNvPr id="13" name="Rectangle 12"/>
          <p:cNvSpPr/>
          <p:nvPr/>
        </p:nvSpPr>
        <p:spPr>
          <a:xfrm>
            <a:off x="1874531" y="105950"/>
            <a:ext cx="5947082" cy="1255728"/>
          </a:xfrm>
          <a:prstGeom prst="rect">
            <a:avLst/>
          </a:prstGeom>
        </p:spPr>
        <p:txBody>
          <a:bodyPr wrap="square">
            <a:spAutoFit/>
          </a:bodyPr>
          <a:lstStyle/>
          <a:p>
            <a:pPr>
              <a:lnSpc>
                <a:spcPct val="90000"/>
              </a:lnSpc>
              <a:spcBef>
                <a:spcPct val="0"/>
              </a:spcBef>
            </a:pPr>
            <a:r>
              <a:rPr lang="en-US" sz="2800" b="1" dirty="0" smtClean="0">
                <a:solidFill>
                  <a:srgbClr val="042798"/>
                </a:solidFill>
                <a:latin typeface="Bookman Old Style" panose="02050604050505020204" pitchFamily="18" charset="0"/>
              </a:rPr>
              <a:t>The </a:t>
            </a:r>
            <a:r>
              <a:rPr lang="en-US" sz="2800" b="1" dirty="0" err="1" smtClean="0">
                <a:solidFill>
                  <a:srgbClr val="042798"/>
                </a:solidFill>
                <a:latin typeface="Bookman Old Style" panose="02050604050505020204" pitchFamily="18" charset="0"/>
              </a:rPr>
              <a:t>Drude</a:t>
            </a:r>
            <a:r>
              <a:rPr lang="en-US" sz="2800" b="1" dirty="0" smtClean="0">
                <a:solidFill>
                  <a:srgbClr val="042798"/>
                </a:solidFill>
                <a:latin typeface="Bookman Old Style" panose="02050604050505020204" pitchFamily="18" charset="0"/>
              </a:rPr>
              <a:t> </a:t>
            </a:r>
            <a:r>
              <a:rPr lang="en-US" sz="2800" b="1" dirty="0">
                <a:solidFill>
                  <a:srgbClr val="042798"/>
                </a:solidFill>
                <a:latin typeface="Bookman Old Style" panose="02050604050505020204" pitchFamily="18" charset="0"/>
              </a:rPr>
              <a:t>Model of </a:t>
            </a:r>
            <a:r>
              <a:rPr lang="en-US" sz="2800" b="1" dirty="0" smtClean="0">
                <a:solidFill>
                  <a:srgbClr val="042798"/>
                </a:solidFill>
                <a:latin typeface="Bookman Old Style" panose="02050604050505020204" pitchFamily="18" charset="0"/>
              </a:rPr>
              <a:t>electrical </a:t>
            </a:r>
            <a:r>
              <a:rPr lang="en-US" sz="2800" b="1" dirty="0">
                <a:solidFill>
                  <a:srgbClr val="042798"/>
                </a:solidFill>
                <a:latin typeface="Bookman Old Style" panose="02050604050505020204" pitchFamily="18" charset="0"/>
              </a:rPr>
              <a:t>conduction</a:t>
            </a:r>
          </a:p>
          <a:p>
            <a:pPr>
              <a:lnSpc>
                <a:spcPct val="90000"/>
              </a:lnSpc>
              <a:spcBef>
                <a:spcPct val="0"/>
              </a:spcBef>
            </a:pPr>
            <a:r>
              <a:rPr lang="en-US" sz="2800" b="1" dirty="0" smtClean="0">
                <a:solidFill>
                  <a:srgbClr val="042798"/>
                </a:solidFill>
                <a:latin typeface="Bookman Old Style" panose="02050604050505020204" pitchFamily="18" charset="0"/>
              </a:rPr>
              <a:t> </a:t>
            </a:r>
            <a:endParaRPr lang="en-US" sz="2800" b="1" dirty="0">
              <a:solidFill>
                <a:srgbClr val="042798"/>
              </a:solidFill>
              <a:latin typeface="Bookman Old Style" panose="02050604050505020204" pitchFamily="18" charset="0"/>
            </a:endParaRPr>
          </a:p>
        </p:txBody>
      </p:sp>
      <p:sp>
        <p:nvSpPr>
          <p:cNvPr id="2" name="Rectangle 1"/>
          <p:cNvSpPr/>
          <p:nvPr/>
        </p:nvSpPr>
        <p:spPr>
          <a:xfrm>
            <a:off x="195857" y="1365346"/>
            <a:ext cx="8784370" cy="3046988"/>
          </a:xfrm>
          <a:prstGeom prst="rect">
            <a:avLst/>
          </a:prstGeom>
        </p:spPr>
        <p:txBody>
          <a:bodyPr wrap="square">
            <a:spAutoFit/>
          </a:bodyPr>
          <a:lstStyle/>
          <a:p>
            <a:pPr algn="just"/>
            <a:r>
              <a:rPr lang="en-US" altLang="en-US" sz="2400" dirty="0">
                <a:latin typeface="Times New Roman" panose="02020603050405020304" pitchFamily="18" charset="0"/>
                <a:cs typeface="Times New Roman" panose="02020603050405020304" pitchFamily="18" charset="0"/>
              </a:rPr>
              <a:t>The time ‘</a:t>
            </a:r>
            <a:r>
              <a:rPr lang="en-US" altLang="en-US" sz="2400" dirty="0">
                <a:solidFill>
                  <a:srgbClr val="002060"/>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cs typeface="Times New Roman" panose="02020603050405020304" pitchFamily="18" charset="0"/>
              </a:rPr>
              <a:t>’ is known as the relaxation time and  it is defined as the time taken by an electron between two successive collisions. That relaxation time is also called </a:t>
            </a:r>
            <a:r>
              <a:rPr lang="en-US" altLang="en-US" sz="2400" i="1" dirty="0">
                <a:solidFill>
                  <a:srgbClr val="000099"/>
                </a:solidFill>
                <a:latin typeface="Times New Roman" panose="02020603050405020304" pitchFamily="18" charset="0"/>
                <a:cs typeface="Times New Roman" panose="02020603050405020304" pitchFamily="18" charset="0"/>
              </a:rPr>
              <a:t>mean free  time</a:t>
            </a:r>
            <a:r>
              <a:rPr lang="en-US" altLang="en-US" sz="2400" dirty="0">
                <a:solidFill>
                  <a:srgbClr val="000099"/>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[or] </a:t>
            </a:r>
            <a:r>
              <a:rPr lang="en-US" altLang="en-US" sz="2400" i="1" dirty="0">
                <a:solidFill>
                  <a:srgbClr val="000099"/>
                </a:solidFill>
                <a:latin typeface="Times New Roman" panose="02020603050405020304" pitchFamily="18" charset="0"/>
                <a:cs typeface="Times New Roman" panose="02020603050405020304" pitchFamily="18" charset="0"/>
              </a:rPr>
              <a:t>collision time. </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        Electrons are assumed to achieve thermal equilibrium with their surroundings only through collision. These collisions are assumed to maintain local thermodynamic equilibrium in a particularly simple way.</a:t>
            </a:r>
          </a:p>
        </p:txBody>
      </p:sp>
      <p:pic>
        <p:nvPicPr>
          <p:cNvPr id="14"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61063" y="4327124"/>
            <a:ext cx="4039737" cy="1459597"/>
          </a:xfrm>
          <a:prstGeom prst="rect">
            <a:avLst/>
          </a:prstGeom>
          <a:noFill/>
          <a:ln w="9525">
            <a:solidFill>
              <a:schemeClr val="accent1">
                <a:lumMod val="75000"/>
              </a:schemeClr>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1740497" y="5939128"/>
            <a:ext cx="5781764" cy="461665"/>
          </a:xfrm>
          <a:prstGeom prst="rect">
            <a:avLst/>
          </a:prstGeom>
        </p:spPr>
        <p:txBody>
          <a:bodyPr wrap="square">
            <a:spAutoFit/>
          </a:bodyPr>
          <a:lstStyle/>
          <a:p>
            <a:pPr algn="just"/>
            <a:r>
              <a:rPr lang="en-US" sz="2100" b="1" dirty="0">
                <a:solidFill>
                  <a:srgbClr val="FF0000"/>
                </a:solidFill>
                <a:latin typeface="Arial Narrow" panose="020B0606020202030204" pitchFamily="34" charset="0"/>
                <a:cs typeface="Times New Roman" panose="02020603050405020304" pitchFamily="18" charset="0"/>
              </a:rPr>
              <a:t>Figure 2</a:t>
            </a:r>
            <a:r>
              <a:rPr lang="en-US" sz="2100" b="1" dirty="0" smtClean="0">
                <a:solidFill>
                  <a:srgbClr val="FF0000"/>
                </a:solidFill>
                <a:latin typeface="Arial Narrow" panose="020B0606020202030204" pitchFamily="34" charset="0"/>
                <a:cs typeface="Times New Roman" panose="02020603050405020304" pitchFamily="18" charset="0"/>
              </a:rPr>
              <a:t> </a:t>
            </a:r>
            <a:r>
              <a:rPr lang="en-US" sz="2100" dirty="0">
                <a:solidFill>
                  <a:srgbClr val="000000"/>
                </a:solidFill>
                <a:latin typeface="Arial Narrow" panose="020B0606020202030204" pitchFamily="34" charset="0"/>
                <a:cs typeface="Times New Roman" panose="02020603050405020304" pitchFamily="18" charset="0"/>
              </a:rPr>
              <a:t>| </a:t>
            </a:r>
            <a:r>
              <a:rPr lang="en-US" altLang="en-US" sz="2400" b="1" dirty="0"/>
              <a:t>Trajectory of a conduction </a:t>
            </a:r>
            <a:r>
              <a:rPr lang="en-US" altLang="en-US" sz="2400" b="1" dirty="0" smtClean="0"/>
              <a:t>electron</a:t>
            </a:r>
            <a:endParaRPr lang="en-US" sz="2100" b="1" dirty="0">
              <a:latin typeface="Arial Narrow" panose="020B0606020202030204" pitchFamily="34" charset="0"/>
              <a:cs typeface="Times New Roman" panose="02020603050405020304" pitchFamily="18" charset="0"/>
            </a:endParaRPr>
          </a:p>
        </p:txBody>
      </p:sp>
    </p:spTree>
    <p:extLst>
      <p:ext uri="{BB962C8B-B14F-4D97-AF65-F5344CB8AC3E}">
        <p14:creationId xmlns="" xmlns:p14="http://schemas.microsoft.com/office/powerpoint/2010/main" val="19130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0064C073E9479F6BB9E9A7DD97D0" ma:contentTypeVersion="7" ma:contentTypeDescription="Create a new document." ma:contentTypeScope="" ma:versionID="b7df9f81ce5664d8a147af2ed417116e">
  <xsd:schema xmlns:xsd="http://www.w3.org/2001/XMLSchema" xmlns:xs="http://www.w3.org/2001/XMLSchema" xmlns:p="http://schemas.microsoft.com/office/2006/metadata/properties" xmlns:ns2="55175d81-bfcc-4e20-b7a7-7b462a4db073" targetNamespace="http://schemas.microsoft.com/office/2006/metadata/properties" ma:root="true" ma:fieldsID="007b36324e81b2c6fed2d0b4d0499ef5" ns2:_="">
    <xsd:import namespace="55175d81-bfcc-4e20-b7a7-7b462a4db0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175d81-bfcc-4e20-b7a7-7b462a4db0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3A19A8-41EE-48D1-A54D-D34130082C13}"/>
</file>

<file path=customXml/itemProps2.xml><?xml version="1.0" encoding="utf-8"?>
<ds:datastoreItem xmlns:ds="http://schemas.openxmlformats.org/officeDocument/2006/customXml" ds:itemID="{01B68CD9-85F0-494A-A8F1-D64609326200}"/>
</file>

<file path=customXml/itemProps3.xml><?xml version="1.0" encoding="utf-8"?>
<ds:datastoreItem xmlns:ds="http://schemas.openxmlformats.org/officeDocument/2006/customXml" ds:itemID="{47393848-7FD8-462D-8138-D77099177502}"/>
</file>

<file path=docProps/app.xml><?xml version="1.0" encoding="utf-8"?>
<Properties xmlns="http://schemas.openxmlformats.org/officeDocument/2006/extended-properties" xmlns:vt="http://schemas.openxmlformats.org/officeDocument/2006/docPropsVTypes">
  <Template>Office Theme</Template>
  <TotalTime>975</TotalTime>
  <Words>1118</Words>
  <Application>Microsoft Office PowerPoint</Application>
  <PresentationFormat>On-screen Show (4:3)</PresentationFormat>
  <Paragraphs>151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HP</cp:lastModifiedBy>
  <cp:revision>52</cp:revision>
  <dcterms:created xsi:type="dcterms:W3CDTF">2020-06-11T07:36:12Z</dcterms:created>
  <dcterms:modified xsi:type="dcterms:W3CDTF">2020-12-03T06:50:54Z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0x0101007D2C0064C073E9479F6BB9E9A7DD97D0</vt:lpwstr>
  </property>
</Properties>
</file>