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82" r:id="rId3"/>
    <p:sldId id="283" r:id="rId4"/>
    <p:sldId id="284" r:id="rId5"/>
    <p:sldId id="285" r:id="rId6"/>
    <p:sldId id="287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536C-1BE5-4CD4-AAF1-CF45E41E93E8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CBAF-FCC0-48FC-9208-7DB5D56B6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60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6A40-FDEB-4B3E-A9B1-F1A40385F0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4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25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27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60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8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9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5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6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6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67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1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79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32B5-4A78-482F-857D-2F4A7C5B592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9C03-68A4-4CC5-B829-782EFD0D2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41290" y="3259434"/>
            <a:ext cx="8334375" cy="1567096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Numerical based on Solar Cell &amp; Electrical Conductivity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45F2-F159-4654-BF31-03E95E875D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0" y="1480828"/>
            <a:ext cx="9144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PHYSICS </a:t>
            </a:r>
          </a:p>
          <a:p>
            <a:pPr algn="ctr" eaLnBrk="1" hangingPunct="1"/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algn="ctr" eaLnBrk="1" hangingPunct="1"/>
            <a:endParaRPr lang="en-US" sz="1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18PY103J – Physics: Semiconductor Physics</a:t>
            </a:r>
          </a:p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Module-III, Lecture-16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8781" y="136918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1817915"/>
            <a:ext cx="8620836" cy="4306026"/>
            <a:chOff x="261582" y="1339449"/>
            <a:chExt cx="8620836" cy="4306026"/>
          </a:xfrm>
        </p:grpSpPr>
        <p:sp>
          <p:nvSpPr>
            <p:cNvPr id="2" name="Rectangle 1"/>
            <p:cNvSpPr/>
            <p:nvPr/>
          </p:nvSpPr>
          <p:spPr>
            <a:xfrm>
              <a:off x="261582" y="1339449"/>
              <a:ext cx="8620836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the Open-Circuit Voltage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solar cell,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Saturation Current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1x10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-10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Generated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Current(I</a:t>
              </a:r>
              <a:r>
                <a: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0.5 A,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Ideality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and Temperature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300 K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Solution:</a:t>
              </a:r>
            </a:p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Open-Circuit Voltage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2944813" y="2950308"/>
                  <a:ext cx="4572000" cy="85581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OC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𝑛𝑘𝑇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813" y="2950308"/>
                  <a:ext cx="4572000" cy="85581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163892" y="3925263"/>
                  <a:ext cx="5085431" cy="833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1.38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−23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1.61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−10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892" y="3925263"/>
                  <a:ext cx="5085431" cy="8334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2163891" y="5183810"/>
                  <a:ext cx="13265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0.57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891" y="5183810"/>
                  <a:ext cx="132651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304800" y="1134573"/>
            <a:ext cx="450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Numerical: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9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1582" y="1319829"/>
            <a:ext cx="8620836" cy="3669602"/>
            <a:chOff x="127380" y="1306181"/>
            <a:chExt cx="8620836" cy="3669602"/>
          </a:xfrm>
        </p:grpSpPr>
        <p:sp>
          <p:nvSpPr>
            <p:cNvPr id="2" name="Rectangle 1"/>
            <p:cNvSpPr/>
            <p:nvPr/>
          </p:nvSpPr>
          <p:spPr>
            <a:xfrm>
              <a:off x="127380" y="1306181"/>
              <a:ext cx="8620836" cy="2816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+mj-lt"/>
                <a:buAutoNum type="arabicPeriod" startAt="2"/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the Fill Factor FF of the solar cell,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Short-Circuit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2.75 A,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Open-Circuit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0.6V, Current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Maximum Power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 A and Voltage at Maximum Power 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0.5V</a:t>
              </a:r>
            </a:p>
            <a:p>
              <a:pPr marL="457200" indent="-457200">
                <a:buFont typeface="+mj-lt"/>
                <a:buAutoNum type="arabicPeriod" startAt="2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Solution:</a:t>
              </a:r>
            </a:p>
            <a:p>
              <a:pPr algn="just"/>
              <a:endPara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Factor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2559918" y="3471508"/>
                  <a:ext cx="1769587" cy="846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918" y="3471508"/>
                  <a:ext cx="1769587" cy="8461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4509202" y="3497733"/>
                  <a:ext cx="1706429" cy="7937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2.75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02" y="3497733"/>
                  <a:ext cx="1706429" cy="7937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4509202" y="4514118"/>
                  <a:ext cx="13104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.606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02" y="4514118"/>
                  <a:ext cx="131048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2106524" y="152077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2218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564" y="1306181"/>
            <a:ext cx="8620836" cy="4230868"/>
            <a:chOff x="127380" y="1306181"/>
            <a:chExt cx="8620836" cy="4230868"/>
          </a:xfrm>
        </p:grpSpPr>
        <p:sp>
          <p:nvSpPr>
            <p:cNvPr id="2" name="Rectangle 1"/>
            <p:cNvSpPr/>
            <p:nvPr/>
          </p:nvSpPr>
          <p:spPr>
            <a:xfrm>
              <a:off x="127380" y="1306181"/>
              <a:ext cx="8620836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+mj-lt"/>
                <a:buAutoNum type="arabicPeriod" startAt="3"/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the Conversion Efficiency</a:t>
              </a:r>
              <a:r>
                <a:rPr lang="en-US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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solar cell,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Short-Circuit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3.5A,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Open-Circuit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(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0.6V,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Factor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(FF)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0.7 and Input Power (P</a:t>
              </a:r>
              <a:r>
                <a: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10W</a:t>
              </a:r>
            </a:p>
            <a:p>
              <a:pPr marL="457200" indent="-457200">
                <a:buFont typeface="+mj-lt"/>
                <a:buAutoNum type="arabicPeriod" startAt="2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Solution:</a:t>
              </a:r>
            </a:p>
            <a:p>
              <a:pPr algn="just"/>
              <a:endPara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Efficiency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2949" y="3086979"/>
                  <a:ext cx="3261815" cy="753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949" y="3086979"/>
                  <a:ext cx="3261815" cy="753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2807779" y="4018541"/>
                  <a:ext cx="3288593" cy="7913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779" y="4018541"/>
                  <a:ext cx="3288593" cy="7913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807779" y="5075384"/>
                  <a:ext cx="14820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14.7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779" y="5075384"/>
                  <a:ext cx="148200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2106524" y="152077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31267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154" y="1374420"/>
            <a:ext cx="8852846" cy="3692050"/>
            <a:chOff x="127380" y="1306181"/>
            <a:chExt cx="8852846" cy="3692050"/>
          </a:xfrm>
        </p:grpSpPr>
        <p:sp>
          <p:nvSpPr>
            <p:cNvPr id="2" name="Rectangle 1"/>
            <p:cNvSpPr/>
            <p:nvPr/>
          </p:nvSpPr>
          <p:spPr>
            <a:xfrm>
              <a:off x="127380" y="1306181"/>
              <a:ext cx="8620836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+mj-lt"/>
                <a:buAutoNum type="arabicPeriod" startAt="4"/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the Conductivity (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)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Intrinsic Semiconductor. The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given parameters are: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0.145 m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/V-s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0.055 m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V-s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1.5625×10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1.602×10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-19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algn="just"/>
              <a:endPara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2848556" y="3291340"/>
                  <a:ext cx="22011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556" y="3291340"/>
                  <a:ext cx="220111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221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2550579" y="3913953"/>
                  <a:ext cx="64296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1.5625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1.602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[0.145+0.055]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579" y="3913953"/>
                  <a:ext cx="642964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940142" y="4536566"/>
                  <a:ext cx="64296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5.0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𝑚h𝑜𝑠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42" y="4536566"/>
                  <a:ext cx="642964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2106524" y="152077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1583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1582" y="1302889"/>
            <a:ext cx="8620836" cy="4983637"/>
            <a:chOff x="127380" y="1306181"/>
            <a:chExt cx="8620836" cy="4983637"/>
          </a:xfrm>
        </p:grpSpPr>
        <p:sp>
          <p:nvSpPr>
            <p:cNvPr id="2" name="Rectangle 1"/>
            <p:cNvSpPr/>
            <p:nvPr/>
          </p:nvSpPr>
          <p:spPr>
            <a:xfrm>
              <a:off x="127380" y="1306181"/>
              <a:ext cx="8620836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 typeface="+mj-lt"/>
                <a:buAutoNum type="arabicPeriod" startAt="5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resistivity of intrinsic germanium at 300 K is 0.47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m. If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electron and hole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mobilities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0.38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/V-s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0.18 m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/V-s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then calculate the Intrinsic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carrier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 (n)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300 K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	</a:t>
              </a: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algn="just"/>
              <a:endPara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2848556" y="3291340"/>
                  <a:ext cx="22011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556" y="3291340"/>
                  <a:ext cx="220111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221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952964" y="5828153"/>
                  <a:ext cx="642964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4" y="5828153"/>
                  <a:ext cx="642964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2848556" y="3835574"/>
                  <a:ext cx="2201116" cy="7888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556" y="3835574"/>
                  <a:ext cx="2201116" cy="788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3060633" y="4688611"/>
                  <a:ext cx="3978077" cy="872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0.47</m:t>
                                </m:r>
                              </m:den>
                            </m:f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1.602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[0.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38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633" y="4688611"/>
                  <a:ext cx="3978077" cy="8728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2106524" y="152077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3857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04800" y="1020007"/>
            <a:ext cx="7212013" cy="20638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Module-III Lecture-16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99701"/>
            <a:ext cx="866177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Unsolved Problems:</a:t>
            </a:r>
          </a:p>
          <a:p>
            <a:pPr algn="just"/>
            <a:endParaRPr lang="en-US" sz="20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Open-Circuit Voltage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solar cell, if Saturation Current (I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0.75x10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Light Generated Current(I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Ideality Factor (n)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Temperature (T) 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310K.                               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0.55V]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Fill Factor FF of the solar cell, if Short-Circuit Current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Open-Circuit Voltage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at Maximum Power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Voltage at Maximum Power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0.85V.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0.7556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Conversion Efficiency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solar cell, if Short-Circuit Current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Open-Circuit Voltage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0.55V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Fill Factor (FF) 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Input Power (P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10W.                                       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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12%]</a:t>
            </a:r>
          </a:p>
          <a:p>
            <a:pPr algn="just"/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are given for an intrinsic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at 27°C;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2.4×10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0.39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/V-s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/V-s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conductivity of the intrinsic semiconductor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2.22 </a:t>
            </a:r>
            <a:r>
              <a:rPr lang="el-GR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6524" y="152077"/>
            <a:ext cx="5073760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Solar Cell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Conductivity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11029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56685-4967-494A-BE3C-057184717261}"/>
</file>

<file path=customXml/itemProps2.xml><?xml version="1.0" encoding="utf-8"?>
<ds:datastoreItem xmlns:ds="http://schemas.openxmlformats.org/officeDocument/2006/customXml" ds:itemID="{7021B535-A095-4E2A-B527-E11F5D841D5F}"/>
</file>

<file path=customXml/itemProps3.xml><?xml version="1.0" encoding="utf-8"?>
<ds:datastoreItem xmlns:ds="http://schemas.openxmlformats.org/officeDocument/2006/customXml" ds:itemID="{81DB5D15-F0A6-4F16-8E08-C569BDADCA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319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66</cp:revision>
  <dcterms:created xsi:type="dcterms:W3CDTF">2020-06-11T07:36:12Z</dcterms:created>
  <dcterms:modified xsi:type="dcterms:W3CDTF">2020-12-06T14:04:53Z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