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7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3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7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40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9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00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5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9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11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16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5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7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1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8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DBB4BF-F311-4A09-9FDF-14946B878E83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676488-907F-41B5-9A3B-26E118CA7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03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cholar.google.com.tw/citations?hl=zh-TW&amp;user=Dk-7FvoAAAAJ&amp;view_op=list_works&amp;sortby=pubda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5106" y="313508"/>
            <a:ext cx="9046196" cy="4567981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Logical statements and operators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zh-TW" altLang="en-US" sz="3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柯宇謙 教授</a:t>
            </a:r>
            <a:br>
              <a:rPr lang="en-US" altLang="zh-TW" sz="3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王昱仁</a:t>
            </a:r>
          </a:p>
        </p:txBody>
      </p:sp>
      <p:pic>
        <p:nvPicPr>
          <p:cNvPr id="1026" name="Picture 2" descr="yu-chien K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78" y="313508"/>
            <a:ext cx="11144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0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07C83-4C7B-4CDA-B378-31DB7A93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41" y="272716"/>
            <a:ext cx="10850061" cy="148287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Logical statements (1)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CB38395-CA1E-4A5E-A37E-7C9EC6D3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337" y="1913731"/>
            <a:ext cx="10288589" cy="379725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 statement, if(P) Q;</a:t>
            </a:r>
          </a:p>
          <a:p>
            <a:pPr marL="457200" lvl="1" indent="0">
              <a:buNone/>
            </a:pP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When P condition is true then execute Q </a:t>
            </a:r>
          </a:p>
          <a:p>
            <a:pPr marL="457200" lvl="1" indent="0">
              <a:buNone/>
            </a:pP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ex: if(3&gt;2) </a:t>
            </a:r>
            <a:r>
              <a:rPr lang="en-US" altLang="zh-TW" sz="26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(“3 is bigger than 2”);</a:t>
            </a:r>
          </a:p>
          <a:p>
            <a:pPr marL="457200" lvl="1" indent="0">
              <a:buNone/>
            </a:pP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if(3&lt;2) </a:t>
            </a:r>
            <a:r>
              <a:rPr lang="en-US" altLang="zh-TW" sz="26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(“3 is smaller than 2”);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 statement, if(!P) Q;</a:t>
            </a:r>
          </a:p>
          <a:p>
            <a:pPr marL="457200" lvl="1" indent="0">
              <a:buNone/>
            </a:pP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When P condition is not true then execute Q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 has logical operator to check. Ex: 3&gt;2, 2 &gt;3, 2==3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 is an execution statement  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lphaUcPeriod"/>
            </a:pP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54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07C83-4C7B-4CDA-B378-31DB7A93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41" y="272716"/>
            <a:ext cx="10850061" cy="148287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Logical statements (2)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CB38395-CA1E-4A5E-A37E-7C9EC6D3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337" y="1913731"/>
            <a:ext cx="10288589" cy="379725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else statement, if(P) Q else R;</a:t>
            </a:r>
          </a:p>
          <a:p>
            <a:pPr marL="457200" lvl="1" indent="0">
              <a:buNone/>
            </a:pP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When P condition is not true then execute Q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else statement, if(!P) else Q;</a:t>
            </a:r>
          </a:p>
          <a:p>
            <a:pPr marL="457200" lvl="1" indent="0">
              <a:buNone/>
            </a:pPr>
            <a:r>
              <a:rPr lang="en-US" altLang="zh-TW" sz="2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When P condition is true then execute Q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 has logical operator to check. Ex: 3&gt;2, 2 &gt;3, 2==3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 is an execution statement   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lphaUcPeriod"/>
            </a:pP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53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1A49B33A-0FD3-49C1-B269-CB9E6A3BE367}"/>
              </a:ext>
            </a:extLst>
          </p:cNvPr>
          <p:cNvSpPr txBox="1">
            <a:spLocks/>
          </p:cNvSpPr>
          <p:nvPr/>
        </p:nvSpPr>
        <p:spPr>
          <a:xfrm>
            <a:off x="4287357" y="1275764"/>
            <a:ext cx="2050040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if(P) Q else R</a:t>
            </a:r>
            <a:endParaRPr lang="zh-TW" altLang="en-US" sz="1800" cap="none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67F8DBD-DD9B-42F5-837B-19B911EFE27E}"/>
              </a:ext>
            </a:extLst>
          </p:cNvPr>
          <p:cNvCxnSpPr>
            <a:cxnSpLocks/>
          </p:cNvCxnSpPr>
          <p:nvPr/>
        </p:nvCxnSpPr>
        <p:spPr>
          <a:xfrm flipH="1">
            <a:off x="3318235" y="1780867"/>
            <a:ext cx="1936032" cy="123571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A7E3744-C347-4BD1-945C-4B28120EE99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312377" y="1780867"/>
            <a:ext cx="1729446" cy="123571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id="{B5D7127C-1EBA-44D2-BA55-E42A5FCA7B74}"/>
              </a:ext>
            </a:extLst>
          </p:cNvPr>
          <p:cNvSpPr txBox="1">
            <a:spLocks/>
          </p:cNvSpPr>
          <p:nvPr/>
        </p:nvSpPr>
        <p:spPr>
          <a:xfrm>
            <a:off x="2816303" y="3016577"/>
            <a:ext cx="887643" cy="50510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</a:t>
            </a:r>
            <a:endParaRPr lang="zh-TW" altLang="en-US" sz="1800" cap="none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EDFA5F83-FCCB-4FDA-8098-687B68AE0632}"/>
              </a:ext>
            </a:extLst>
          </p:cNvPr>
          <p:cNvSpPr txBox="1">
            <a:spLocks/>
          </p:cNvSpPr>
          <p:nvPr/>
        </p:nvSpPr>
        <p:spPr>
          <a:xfrm>
            <a:off x="6598001" y="3016577"/>
            <a:ext cx="887643" cy="50510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R</a:t>
            </a:r>
            <a:endParaRPr lang="zh-TW" altLang="en-US" sz="1800" cap="none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1E70BCDF-B80C-4CA7-AD63-16EA68ABC65A}"/>
              </a:ext>
            </a:extLst>
          </p:cNvPr>
          <p:cNvSpPr txBox="1">
            <a:spLocks/>
          </p:cNvSpPr>
          <p:nvPr/>
        </p:nvSpPr>
        <p:spPr>
          <a:xfrm>
            <a:off x="2816303" y="2025595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P is true</a:t>
            </a:r>
            <a:endParaRPr lang="zh-TW" altLang="en-US" sz="1800" cap="none" dirty="0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3D81F7BB-EA77-4CDA-8B1B-67A3230412D9}"/>
              </a:ext>
            </a:extLst>
          </p:cNvPr>
          <p:cNvSpPr txBox="1">
            <a:spLocks/>
          </p:cNvSpPr>
          <p:nvPr/>
        </p:nvSpPr>
        <p:spPr>
          <a:xfrm>
            <a:off x="6205993" y="2033418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P is not true</a:t>
            </a:r>
            <a:endParaRPr lang="zh-TW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5206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5C2F1F-5136-4F94-91E5-9BEBD33A70E6}"/>
              </a:ext>
            </a:extLst>
          </p:cNvPr>
          <p:cNvSpPr txBox="1"/>
          <p:nvPr/>
        </p:nvSpPr>
        <p:spPr>
          <a:xfrm>
            <a:off x="913599" y="3357866"/>
            <a:ext cx="278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if(p==‘+’) Q1;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else if</a:t>
            </a:r>
            <a:r>
              <a:rPr lang="en-US" altLang="zh-TW" dirty="0"/>
              <a:t>(p==‘-’) Q2;</a:t>
            </a:r>
          </a:p>
          <a:p>
            <a:r>
              <a:rPr lang="en-US" altLang="zh-TW" dirty="0"/>
              <a:t>else if(p==‘*’) Q3;</a:t>
            </a:r>
          </a:p>
          <a:p>
            <a:r>
              <a:rPr lang="en-US" altLang="zh-TW" dirty="0"/>
              <a:t>else if(p==‘/’) Q4;</a:t>
            </a:r>
          </a:p>
          <a:p>
            <a:r>
              <a:rPr lang="en-US" altLang="zh-TW" dirty="0"/>
              <a:t>else </a:t>
            </a:r>
            <a:r>
              <a:rPr lang="en-US" altLang="zh-TW" dirty="0" err="1"/>
              <a:t>printf</a:t>
            </a:r>
            <a:r>
              <a:rPr lang="en-US" altLang="zh-TW" dirty="0"/>
              <a:t>(“No work”);</a:t>
            </a:r>
            <a:endParaRPr lang="zh-TW" altLang="en-US" dirty="0"/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AA03E96D-2F01-4ACC-BED6-6E0078CC26C7}"/>
              </a:ext>
            </a:extLst>
          </p:cNvPr>
          <p:cNvSpPr txBox="1">
            <a:spLocks/>
          </p:cNvSpPr>
          <p:nvPr/>
        </p:nvSpPr>
        <p:spPr>
          <a:xfrm>
            <a:off x="5373278" y="708598"/>
            <a:ext cx="504666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p</a:t>
            </a:r>
            <a:endParaRPr lang="zh-TW" altLang="en-US" sz="1800" cap="none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D248274-83ED-4839-B84B-EF56F0DFED5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58935" y="1213701"/>
            <a:ext cx="366676" cy="39249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F6B3D08-A291-499F-84D2-8E64987FA2B8}"/>
              </a:ext>
            </a:extLst>
          </p:cNvPr>
          <p:cNvCxnSpPr>
            <a:cxnSpLocks/>
          </p:cNvCxnSpPr>
          <p:nvPr/>
        </p:nvCxnSpPr>
        <p:spPr>
          <a:xfrm>
            <a:off x="5638862" y="1237341"/>
            <a:ext cx="497983" cy="62879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239978A-00D9-4276-BA0B-4B2D502B384B}"/>
              </a:ext>
            </a:extLst>
          </p:cNvPr>
          <p:cNvCxnSpPr>
            <a:cxnSpLocks/>
          </p:cNvCxnSpPr>
          <p:nvPr/>
        </p:nvCxnSpPr>
        <p:spPr>
          <a:xfrm flipH="1">
            <a:off x="6323085" y="3038143"/>
            <a:ext cx="719987" cy="69866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7A80ED4-2E96-41D9-9D05-1716F9A034A1}"/>
              </a:ext>
            </a:extLst>
          </p:cNvPr>
          <p:cNvCxnSpPr>
            <a:cxnSpLocks/>
          </p:cNvCxnSpPr>
          <p:nvPr/>
        </p:nvCxnSpPr>
        <p:spPr>
          <a:xfrm flipH="1" flipV="1">
            <a:off x="6166111" y="1895748"/>
            <a:ext cx="465562" cy="60173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353A6B2-2F74-48DC-8E62-DA419DD6EE52}"/>
              </a:ext>
            </a:extLst>
          </p:cNvPr>
          <p:cNvCxnSpPr>
            <a:cxnSpLocks/>
          </p:cNvCxnSpPr>
          <p:nvPr/>
        </p:nvCxnSpPr>
        <p:spPr>
          <a:xfrm flipH="1">
            <a:off x="5609673" y="1884223"/>
            <a:ext cx="536541" cy="71703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DC2DB22-59FA-4201-BE4D-384C5F8439A2}"/>
              </a:ext>
            </a:extLst>
          </p:cNvPr>
          <p:cNvCxnSpPr>
            <a:cxnSpLocks/>
          </p:cNvCxnSpPr>
          <p:nvPr/>
        </p:nvCxnSpPr>
        <p:spPr>
          <a:xfrm>
            <a:off x="6608856" y="2497486"/>
            <a:ext cx="434376" cy="53061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0B7C65E-59D1-4959-82B3-821D991CE820}"/>
              </a:ext>
            </a:extLst>
          </p:cNvPr>
          <p:cNvCxnSpPr>
            <a:cxnSpLocks/>
          </p:cNvCxnSpPr>
          <p:nvPr/>
        </p:nvCxnSpPr>
        <p:spPr>
          <a:xfrm flipH="1">
            <a:off x="5973563" y="2487446"/>
            <a:ext cx="647461" cy="57332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標題 1">
            <a:extLst>
              <a:ext uri="{FF2B5EF4-FFF2-40B4-BE49-F238E27FC236}">
                <a16:creationId xmlns:a16="http://schemas.microsoft.com/office/drawing/2014/main" id="{089BCA70-A6E1-4D9F-AD7F-46C3D8F9EBA6}"/>
              </a:ext>
            </a:extLst>
          </p:cNvPr>
          <p:cNvSpPr txBox="1">
            <a:spLocks/>
          </p:cNvSpPr>
          <p:nvPr/>
        </p:nvSpPr>
        <p:spPr>
          <a:xfrm>
            <a:off x="4815259" y="1615301"/>
            <a:ext cx="586681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Q1</a:t>
            </a:r>
            <a:endParaRPr lang="zh-TW" altLang="en-US" sz="1800" cap="none" dirty="0"/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324A53B9-CF9F-4947-8E2D-C28C58D452C2}"/>
              </a:ext>
            </a:extLst>
          </p:cNvPr>
          <p:cNvSpPr txBox="1">
            <a:spLocks/>
          </p:cNvSpPr>
          <p:nvPr/>
        </p:nvSpPr>
        <p:spPr>
          <a:xfrm>
            <a:off x="5396488" y="1204671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not</a:t>
            </a:r>
            <a:endParaRPr lang="zh-TW" altLang="en-US" sz="1800" cap="none" dirty="0"/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E6575AAA-0D29-458F-B731-FDFB8451F36B}"/>
              </a:ext>
            </a:extLst>
          </p:cNvPr>
          <p:cNvSpPr txBox="1">
            <a:spLocks/>
          </p:cNvSpPr>
          <p:nvPr/>
        </p:nvSpPr>
        <p:spPr>
          <a:xfrm>
            <a:off x="4595368" y="1041712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+</a:t>
            </a:r>
            <a:endParaRPr lang="zh-TW" altLang="en-US" sz="1800" cap="none" dirty="0"/>
          </a:p>
        </p:txBody>
      </p:sp>
      <p:sp>
        <p:nvSpPr>
          <p:cNvPr id="46" name="標題 1">
            <a:extLst>
              <a:ext uri="{FF2B5EF4-FFF2-40B4-BE49-F238E27FC236}">
                <a16:creationId xmlns:a16="http://schemas.microsoft.com/office/drawing/2014/main" id="{77BDE651-3A07-4C4C-AE02-2EA37610D9AC}"/>
              </a:ext>
            </a:extLst>
          </p:cNvPr>
          <p:cNvSpPr txBox="1">
            <a:spLocks/>
          </p:cNvSpPr>
          <p:nvPr/>
        </p:nvSpPr>
        <p:spPr>
          <a:xfrm>
            <a:off x="5042631" y="1813680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-</a:t>
            </a:r>
            <a:endParaRPr lang="zh-TW" altLang="en-US" sz="1800" cap="none" dirty="0"/>
          </a:p>
        </p:txBody>
      </p:sp>
      <p:sp>
        <p:nvSpPr>
          <p:cNvPr id="47" name="標題 1">
            <a:extLst>
              <a:ext uri="{FF2B5EF4-FFF2-40B4-BE49-F238E27FC236}">
                <a16:creationId xmlns:a16="http://schemas.microsoft.com/office/drawing/2014/main" id="{8036DECA-EB82-499B-9EA4-366B875AA6C3}"/>
              </a:ext>
            </a:extLst>
          </p:cNvPr>
          <p:cNvSpPr txBox="1">
            <a:spLocks/>
          </p:cNvSpPr>
          <p:nvPr/>
        </p:nvSpPr>
        <p:spPr>
          <a:xfrm>
            <a:off x="5022992" y="2367344"/>
            <a:ext cx="586681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Q2</a:t>
            </a:r>
            <a:endParaRPr lang="zh-TW" altLang="en-US" sz="1800" cap="none" dirty="0"/>
          </a:p>
        </p:txBody>
      </p:sp>
      <p:sp>
        <p:nvSpPr>
          <p:cNvPr id="50" name="標題 1">
            <a:extLst>
              <a:ext uri="{FF2B5EF4-FFF2-40B4-BE49-F238E27FC236}">
                <a16:creationId xmlns:a16="http://schemas.microsoft.com/office/drawing/2014/main" id="{2FF95EA4-6234-41CA-9CBD-4F1D1AF05A82}"/>
              </a:ext>
            </a:extLst>
          </p:cNvPr>
          <p:cNvSpPr txBox="1">
            <a:spLocks/>
          </p:cNvSpPr>
          <p:nvPr/>
        </p:nvSpPr>
        <p:spPr>
          <a:xfrm>
            <a:off x="5856626" y="1799408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not</a:t>
            </a:r>
            <a:endParaRPr lang="zh-TW" altLang="en-US" sz="1800" cap="none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3F03C93A-2584-4A5D-9C3B-63869DB9FAEA}"/>
              </a:ext>
            </a:extLst>
          </p:cNvPr>
          <p:cNvSpPr txBox="1">
            <a:spLocks/>
          </p:cNvSpPr>
          <p:nvPr/>
        </p:nvSpPr>
        <p:spPr>
          <a:xfrm>
            <a:off x="5442273" y="2343094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*</a:t>
            </a:r>
            <a:endParaRPr lang="zh-TW" altLang="en-US" sz="1800" cap="none" dirty="0"/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75845472-8783-475D-8634-D9245D8C8CA2}"/>
              </a:ext>
            </a:extLst>
          </p:cNvPr>
          <p:cNvSpPr txBox="1">
            <a:spLocks/>
          </p:cNvSpPr>
          <p:nvPr/>
        </p:nvSpPr>
        <p:spPr>
          <a:xfrm>
            <a:off x="5396488" y="2982670"/>
            <a:ext cx="586681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Q3</a:t>
            </a:r>
            <a:endParaRPr lang="zh-TW" altLang="en-US" sz="1800" cap="none" dirty="0"/>
          </a:p>
        </p:txBody>
      </p:sp>
      <p:sp>
        <p:nvSpPr>
          <p:cNvPr id="56" name="標題 1">
            <a:extLst>
              <a:ext uri="{FF2B5EF4-FFF2-40B4-BE49-F238E27FC236}">
                <a16:creationId xmlns:a16="http://schemas.microsoft.com/office/drawing/2014/main" id="{5B7D6118-FBD6-4092-8186-A4C5C407199A}"/>
              </a:ext>
            </a:extLst>
          </p:cNvPr>
          <p:cNvSpPr txBox="1">
            <a:spLocks/>
          </p:cNvSpPr>
          <p:nvPr/>
        </p:nvSpPr>
        <p:spPr>
          <a:xfrm>
            <a:off x="5736404" y="3656436"/>
            <a:ext cx="586681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Q4</a:t>
            </a:r>
            <a:endParaRPr lang="zh-TW" altLang="en-US" sz="1800" cap="none" dirty="0"/>
          </a:p>
        </p:txBody>
      </p:sp>
      <p:sp>
        <p:nvSpPr>
          <p:cNvPr id="61" name="標題 1">
            <a:extLst>
              <a:ext uri="{FF2B5EF4-FFF2-40B4-BE49-F238E27FC236}">
                <a16:creationId xmlns:a16="http://schemas.microsoft.com/office/drawing/2014/main" id="{4E101C3E-42EB-4C39-B4A8-6AE1F37402DE}"/>
              </a:ext>
            </a:extLst>
          </p:cNvPr>
          <p:cNvSpPr txBox="1">
            <a:spLocks/>
          </p:cNvSpPr>
          <p:nvPr/>
        </p:nvSpPr>
        <p:spPr>
          <a:xfrm>
            <a:off x="6336311" y="2355219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not</a:t>
            </a:r>
            <a:endParaRPr lang="zh-TW" altLang="en-US" sz="1800" cap="none" dirty="0"/>
          </a:p>
        </p:txBody>
      </p:sp>
      <p:sp>
        <p:nvSpPr>
          <p:cNvPr id="64" name="標題 1">
            <a:extLst>
              <a:ext uri="{FF2B5EF4-FFF2-40B4-BE49-F238E27FC236}">
                <a16:creationId xmlns:a16="http://schemas.microsoft.com/office/drawing/2014/main" id="{983F2AA8-369A-455B-8CE4-2BCE890D5808}"/>
              </a:ext>
            </a:extLst>
          </p:cNvPr>
          <p:cNvSpPr txBox="1">
            <a:spLocks/>
          </p:cNvSpPr>
          <p:nvPr/>
        </p:nvSpPr>
        <p:spPr>
          <a:xfrm>
            <a:off x="5877943" y="2937487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/</a:t>
            </a:r>
            <a:endParaRPr lang="zh-TW" altLang="en-US" sz="1800" cap="none" dirty="0"/>
          </a:p>
        </p:txBody>
      </p:sp>
      <p:sp>
        <p:nvSpPr>
          <p:cNvPr id="65" name="標題 1">
            <a:extLst>
              <a:ext uri="{FF2B5EF4-FFF2-40B4-BE49-F238E27FC236}">
                <a16:creationId xmlns:a16="http://schemas.microsoft.com/office/drawing/2014/main" id="{BA553F86-93BB-4608-A128-71F452640624}"/>
              </a:ext>
            </a:extLst>
          </p:cNvPr>
          <p:cNvSpPr txBox="1">
            <a:spLocks/>
          </p:cNvSpPr>
          <p:nvPr/>
        </p:nvSpPr>
        <p:spPr>
          <a:xfrm>
            <a:off x="6837380" y="3014652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not</a:t>
            </a:r>
            <a:endParaRPr lang="zh-TW" altLang="en-US" sz="1800" cap="none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FC2D077-C012-4B24-A5DF-87DA5BB2E98F}"/>
              </a:ext>
            </a:extLst>
          </p:cNvPr>
          <p:cNvCxnSpPr>
            <a:cxnSpLocks/>
          </p:cNvCxnSpPr>
          <p:nvPr/>
        </p:nvCxnSpPr>
        <p:spPr>
          <a:xfrm>
            <a:off x="7058033" y="3041992"/>
            <a:ext cx="526560" cy="6144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標題 1">
            <a:extLst>
              <a:ext uri="{FF2B5EF4-FFF2-40B4-BE49-F238E27FC236}">
                <a16:creationId xmlns:a16="http://schemas.microsoft.com/office/drawing/2014/main" id="{3C7ED19B-6EC0-4519-B434-F13580EB0945}"/>
              </a:ext>
            </a:extLst>
          </p:cNvPr>
          <p:cNvSpPr txBox="1">
            <a:spLocks/>
          </p:cNvSpPr>
          <p:nvPr/>
        </p:nvSpPr>
        <p:spPr>
          <a:xfrm>
            <a:off x="7276382" y="3687830"/>
            <a:ext cx="858950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No work</a:t>
            </a:r>
            <a:endParaRPr lang="zh-TW" altLang="en-US" sz="1800" cap="none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1DE2885-9644-40D6-A412-13CBA04BB76F}"/>
              </a:ext>
            </a:extLst>
          </p:cNvPr>
          <p:cNvSpPr txBox="1"/>
          <p:nvPr/>
        </p:nvSpPr>
        <p:spPr>
          <a:xfrm>
            <a:off x="5768412" y="1806114"/>
            <a:ext cx="14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F383B07-BC3A-4C13-91A5-546D85CDA69B}"/>
              </a:ext>
            </a:extLst>
          </p:cNvPr>
          <p:cNvSpPr txBox="1"/>
          <p:nvPr/>
        </p:nvSpPr>
        <p:spPr>
          <a:xfrm>
            <a:off x="5731272" y="1125375"/>
            <a:ext cx="14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else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03C5C-FD80-4895-B65D-A1F514594841}"/>
              </a:ext>
            </a:extLst>
          </p:cNvPr>
          <p:cNvSpPr txBox="1">
            <a:spLocks/>
          </p:cNvSpPr>
          <p:nvPr/>
        </p:nvSpPr>
        <p:spPr>
          <a:xfrm>
            <a:off x="5145197" y="436778"/>
            <a:ext cx="2050040" cy="505103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switch(P)</a:t>
            </a:r>
            <a:endParaRPr lang="zh-TW" altLang="en-US" sz="1800" cap="none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6B3C640-0CCA-4327-BC39-C449C17D8EF7}"/>
              </a:ext>
            </a:extLst>
          </p:cNvPr>
          <p:cNvCxnSpPr>
            <a:cxnSpLocks/>
          </p:cNvCxnSpPr>
          <p:nvPr/>
        </p:nvCxnSpPr>
        <p:spPr>
          <a:xfrm flipH="1">
            <a:off x="4176075" y="941881"/>
            <a:ext cx="1936032" cy="123571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5904FCE-688E-4D87-A739-53C6761B6CB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170217" y="941881"/>
            <a:ext cx="1729446" cy="123571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1">
            <a:extLst>
              <a:ext uri="{FF2B5EF4-FFF2-40B4-BE49-F238E27FC236}">
                <a16:creationId xmlns:a16="http://schemas.microsoft.com/office/drawing/2014/main" id="{41087D52-1206-4330-8F39-AB6676F62581}"/>
              </a:ext>
            </a:extLst>
          </p:cNvPr>
          <p:cNvSpPr txBox="1">
            <a:spLocks/>
          </p:cNvSpPr>
          <p:nvPr/>
        </p:nvSpPr>
        <p:spPr>
          <a:xfrm>
            <a:off x="6303501" y="2201231"/>
            <a:ext cx="887643" cy="50510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Q3</a:t>
            </a:r>
          </a:p>
          <a:p>
            <a:pPr algn="ctr"/>
            <a:r>
              <a:rPr lang="en-US" altLang="zh-TW" sz="1800" cap="none" dirty="0"/>
              <a:t>break</a:t>
            </a:r>
            <a:endParaRPr lang="zh-TW" altLang="en-US" sz="1800" cap="none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F6AC7D3-A858-478D-94C1-4F449350464B}"/>
              </a:ext>
            </a:extLst>
          </p:cNvPr>
          <p:cNvSpPr txBox="1">
            <a:spLocks/>
          </p:cNvSpPr>
          <p:nvPr/>
        </p:nvSpPr>
        <p:spPr>
          <a:xfrm>
            <a:off x="7455841" y="2177591"/>
            <a:ext cx="887643" cy="50510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Q4</a:t>
            </a:r>
          </a:p>
          <a:p>
            <a:pPr algn="ctr"/>
            <a:r>
              <a:rPr lang="en-US" altLang="zh-TW" sz="1800" cap="none" dirty="0"/>
              <a:t>break</a:t>
            </a:r>
            <a:endParaRPr lang="zh-TW" altLang="en-US" sz="1800" cap="none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D8D14FD-1DAE-46D3-BE26-6C0FD6921383}"/>
              </a:ext>
            </a:extLst>
          </p:cNvPr>
          <p:cNvSpPr txBox="1">
            <a:spLocks/>
          </p:cNvSpPr>
          <p:nvPr/>
        </p:nvSpPr>
        <p:spPr>
          <a:xfrm>
            <a:off x="4805122" y="1405597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-</a:t>
            </a:r>
            <a:endParaRPr lang="zh-TW" altLang="en-US" sz="1800" cap="none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2BB0064-10C6-43AC-A697-1BD6E4A31FFE}"/>
              </a:ext>
            </a:extLst>
          </p:cNvPr>
          <p:cNvSpPr txBox="1">
            <a:spLocks/>
          </p:cNvSpPr>
          <p:nvPr/>
        </p:nvSpPr>
        <p:spPr>
          <a:xfrm>
            <a:off x="6689805" y="1315369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/</a:t>
            </a:r>
            <a:endParaRPr lang="zh-TW" altLang="en-US" sz="1800" cap="none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7D622D-49E7-43F0-9CB8-1A02C11982A1}"/>
              </a:ext>
            </a:extLst>
          </p:cNvPr>
          <p:cNvCxnSpPr>
            <a:cxnSpLocks/>
          </p:cNvCxnSpPr>
          <p:nvPr/>
        </p:nvCxnSpPr>
        <p:spPr>
          <a:xfrm flipH="1">
            <a:off x="5510333" y="956419"/>
            <a:ext cx="646316" cy="123571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>
            <a:extLst>
              <a:ext uri="{FF2B5EF4-FFF2-40B4-BE49-F238E27FC236}">
                <a16:creationId xmlns:a16="http://schemas.microsoft.com/office/drawing/2014/main" id="{A2A80D57-43CC-41CC-9FAD-DE8C388BF9BD}"/>
              </a:ext>
            </a:extLst>
          </p:cNvPr>
          <p:cNvSpPr txBox="1">
            <a:spLocks/>
          </p:cNvSpPr>
          <p:nvPr/>
        </p:nvSpPr>
        <p:spPr>
          <a:xfrm>
            <a:off x="4959767" y="2192129"/>
            <a:ext cx="887643" cy="50510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Q2</a:t>
            </a:r>
          </a:p>
          <a:p>
            <a:pPr algn="ctr"/>
            <a:r>
              <a:rPr lang="en-US" altLang="zh-TW" sz="1800" cap="none" dirty="0"/>
              <a:t>break</a:t>
            </a:r>
            <a:endParaRPr lang="zh-TW" altLang="en-US" sz="1800" cap="none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B0BE8DB-B964-47E6-8D3E-E8A35DD95A4A}"/>
              </a:ext>
            </a:extLst>
          </p:cNvPr>
          <p:cNvSpPr txBox="1">
            <a:spLocks/>
          </p:cNvSpPr>
          <p:nvPr/>
        </p:nvSpPr>
        <p:spPr>
          <a:xfrm>
            <a:off x="3732253" y="2192129"/>
            <a:ext cx="887643" cy="50510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Q1</a:t>
            </a:r>
          </a:p>
          <a:p>
            <a:pPr algn="ctr"/>
            <a:r>
              <a:rPr lang="en-US" altLang="zh-TW" sz="1800" cap="none" dirty="0"/>
              <a:t>break</a:t>
            </a:r>
            <a:endParaRPr lang="zh-TW" altLang="en-US" sz="1800" cap="none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320F04A-E52B-4E63-988F-CDC80897DD9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170217" y="941881"/>
            <a:ext cx="577106" cy="125935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標題 1">
            <a:extLst>
              <a:ext uri="{FF2B5EF4-FFF2-40B4-BE49-F238E27FC236}">
                <a16:creationId xmlns:a16="http://schemas.microsoft.com/office/drawing/2014/main" id="{294E8D43-68F6-4D9E-89BB-EE2EEA3CD426}"/>
              </a:ext>
            </a:extLst>
          </p:cNvPr>
          <p:cNvSpPr txBox="1">
            <a:spLocks/>
          </p:cNvSpPr>
          <p:nvPr/>
        </p:nvSpPr>
        <p:spPr>
          <a:xfrm>
            <a:off x="3826543" y="1339009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+</a:t>
            </a:r>
            <a:endParaRPr lang="zh-TW" altLang="en-US" sz="1800" cap="none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E43BAE76-E6F0-471C-8AB8-E0EB5069CAAC}"/>
              </a:ext>
            </a:extLst>
          </p:cNvPr>
          <p:cNvSpPr txBox="1">
            <a:spLocks/>
          </p:cNvSpPr>
          <p:nvPr/>
        </p:nvSpPr>
        <p:spPr>
          <a:xfrm>
            <a:off x="5888930" y="1339009"/>
            <a:ext cx="1464687" cy="505103"/>
          </a:xfrm>
          <a:prstGeom prst="rect">
            <a:avLst/>
          </a:prstGeom>
          <a:ln w="25400">
            <a:noFill/>
            <a:prstDash val="dash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1800" cap="none" dirty="0"/>
              <a:t>*</a:t>
            </a:r>
            <a:endParaRPr lang="zh-TW" altLang="en-US" sz="1800" cap="none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5C2F1F-5136-4F94-91E5-9BEBD33A70E6}"/>
              </a:ext>
            </a:extLst>
          </p:cNvPr>
          <p:cNvSpPr txBox="1"/>
          <p:nvPr/>
        </p:nvSpPr>
        <p:spPr>
          <a:xfrm>
            <a:off x="913598" y="3357866"/>
            <a:ext cx="3891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Switch(p){</a:t>
            </a:r>
          </a:p>
          <a:p>
            <a:r>
              <a:rPr lang="en-US" altLang="zh-TW" dirty="0"/>
              <a:t>Case ‘+’: Q1; break;</a:t>
            </a:r>
          </a:p>
          <a:p>
            <a:r>
              <a:rPr lang="en-US" altLang="zh-TW" dirty="0"/>
              <a:t>Case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‘-’: Q2; break;</a:t>
            </a:r>
          </a:p>
          <a:p>
            <a:r>
              <a:rPr lang="en-US" altLang="zh-TW" dirty="0"/>
              <a:t>Case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‘*’: Q3; break;</a:t>
            </a:r>
          </a:p>
          <a:p>
            <a:r>
              <a:rPr lang="en-US" altLang="zh-TW" dirty="0"/>
              <a:t>Case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‘/’: Q4; break;</a:t>
            </a:r>
          </a:p>
          <a:p>
            <a:r>
              <a:rPr lang="en-US" altLang="zh-TW" dirty="0"/>
              <a:t>Default: </a:t>
            </a:r>
            <a:r>
              <a:rPr lang="en-US" altLang="zh-TW" dirty="0" err="1"/>
              <a:t>printf</a:t>
            </a:r>
            <a:r>
              <a:rPr lang="en-US" altLang="zh-TW" dirty="0"/>
              <a:t>(“No work”);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3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13112F8-E910-4C79-8CA1-268A060B0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24068"/>
              </p:ext>
            </p:extLst>
          </p:nvPr>
        </p:nvGraphicFramePr>
        <p:xfrm>
          <a:off x="721673" y="83278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0616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6777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763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AND operator(&amp;&amp;)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P1(T)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P1(F)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P2(T)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highlight>
                            <a:srgbClr val="C0C0C0"/>
                          </a:highlight>
                        </a:rPr>
                        <a:t>T</a:t>
                      </a:r>
                      <a:endParaRPr lang="zh-TW" altLang="en-US" dirty="0">
                        <a:solidFill>
                          <a:srgbClr val="FF0000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4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P2(F)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9925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BB575CF-0658-4955-BA28-C9EB0C37AEEC}"/>
              </a:ext>
            </a:extLst>
          </p:cNvPr>
          <p:cNvSpPr txBox="1"/>
          <p:nvPr/>
        </p:nvSpPr>
        <p:spPr>
          <a:xfrm>
            <a:off x="923827" y="2611225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If(p1&amp;&amp;p2) Q1; Q1 will be executed with one red conditions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82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13112F8-E910-4C79-8CA1-268A060B0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54912"/>
              </p:ext>
            </p:extLst>
          </p:nvPr>
        </p:nvGraphicFramePr>
        <p:xfrm>
          <a:off x="721673" y="83278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0616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6777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763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 operator(||)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P1(T)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P1(F)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0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P2(T)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4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P2(F)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9925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BB575CF-0658-4955-BA28-C9EB0C37AEEC}"/>
              </a:ext>
            </a:extLst>
          </p:cNvPr>
          <p:cNvSpPr txBox="1"/>
          <p:nvPr/>
        </p:nvSpPr>
        <p:spPr>
          <a:xfrm>
            <a:off x="923827" y="2639505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If(p1||p2) Q1; Q1 will be executed with three red conditions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41382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2877</TotalTime>
  <Words>366</Words>
  <Application>Microsoft Office PowerPoint</Application>
  <PresentationFormat>寬螢幕</PresentationFormat>
  <Paragraphs>87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Century Gothic</vt:lpstr>
      <vt:lpstr>Wingdings 3</vt:lpstr>
      <vt:lpstr>切割線</vt:lpstr>
      <vt:lpstr>Logical statements and operators  柯宇謙 教授 王昱仁</vt:lpstr>
      <vt:lpstr>Logical statements (1)</vt:lpstr>
      <vt:lpstr>Logical statements (2)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架設網頁</dc:title>
  <dc:creator>宇祥 江</dc:creator>
  <cp:lastModifiedBy>柯宇謙</cp:lastModifiedBy>
  <cp:revision>229</cp:revision>
  <dcterms:created xsi:type="dcterms:W3CDTF">2018-07-30T08:42:17Z</dcterms:created>
  <dcterms:modified xsi:type="dcterms:W3CDTF">2023-10-11T03:27:50Z</dcterms:modified>
</cp:coreProperties>
</file>