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340" r:id="rId3"/>
    <p:sldId id="352" r:id="rId4"/>
    <p:sldId id="355" r:id="rId5"/>
    <p:sldId id="353" r:id="rId6"/>
    <p:sldId id="356" r:id="rId7"/>
    <p:sldId id="354" r:id="rId8"/>
    <p:sldId id="357" r:id="rId9"/>
    <p:sldId id="358" r:id="rId10"/>
    <p:sldId id="359" r:id="rId11"/>
    <p:sldId id="360" r:id="rId12"/>
    <p:sldId id="361" r:id="rId13"/>
    <p:sldId id="362" r:id="rId14"/>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u-chien Ko" initials="ycK" lastIdx="1" clrIdx="0">
    <p:extLst>
      <p:ext uri="{19B8F6BF-5375-455C-9EA6-DF929625EA0E}">
        <p15:presenceInfo xmlns:p15="http://schemas.microsoft.com/office/powerpoint/2012/main" userId="bf1dd16b1904023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3" d="100"/>
          <a:sy n="113" d="100"/>
        </p:scale>
        <p:origin x="51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zh-TW" altLang="en-US"/>
              <a:t>按一下以編輯母片標題樣式</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endParaRPr lang="en-US" dirty="0"/>
          </a:p>
        </p:txBody>
      </p:sp>
      <p:sp>
        <p:nvSpPr>
          <p:cNvPr id="4" name="Date Placeholder 3"/>
          <p:cNvSpPr>
            <a:spLocks noGrp="1"/>
          </p:cNvSpPr>
          <p:nvPr>
            <p:ph type="dt" sz="half" idx="10"/>
          </p:nvPr>
        </p:nvSpPr>
        <p:spPr/>
        <p:txBody>
          <a:bodyPr/>
          <a:lstStyle/>
          <a:p>
            <a:fld id="{21DBB4BF-F311-4A09-9FDF-14946B878E83}" type="datetimeFigureOut">
              <a:rPr lang="zh-TW" altLang="en-US" smtClean="0"/>
              <a:t>2024/3/13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EF676488-907F-41B5-9A3B-26E118CA79EF}" type="slidenum">
              <a:rPr lang="zh-TW" altLang="en-US" smtClean="0"/>
              <a:t>‹#›</a:t>
            </a:fld>
            <a:endParaRPr lang="zh-TW" alt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471737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全景圖片 (含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編輯母片文字樣式</a:t>
            </a:r>
          </a:p>
        </p:txBody>
      </p:sp>
      <p:sp>
        <p:nvSpPr>
          <p:cNvPr id="3" name="Date Placeholder 2"/>
          <p:cNvSpPr>
            <a:spLocks noGrp="1"/>
          </p:cNvSpPr>
          <p:nvPr>
            <p:ph type="dt" sz="half" idx="10"/>
          </p:nvPr>
        </p:nvSpPr>
        <p:spPr/>
        <p:txBody>
          <a:bodyPr/>
          <a:lstStyle/>
          <a:p>
            <a:fld id="{21DBB4BF-F311-4A09-9FDF-14946B878E83}" type="datetimeFigureOut">
              <a:rPr lang="zh-TW" altLang="en-US" smtClean="0"/>
              <a:t>2024/3/13</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EF676488-907F-41B5-9A3B-26E118CA79EF}" type="slidenum">
              <a:rPr lang="zh-TW" altLang="en-US" smtClean="0"/>
              <a:t>‹#›</a:t>
            </a:fld>
            <a:endParaRPr lang="zh-TW" altLang="en-US"/>
          </a:p>
        </p:txBody>
      </p:sp>
    </p:spTree>
    <p:extLst>
      <p:ext uri="{BB962C8B-B14F-4D97-AF65-F5344CB8AC3E}">
        <p14:creationId xmlns:p14="http://schemas.microsoft.com/office/powerpoint/2010/main" val="623377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標題與說明文字">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zh-TW" altLang="en-US"/>
              <a:t>按一下以編輯母片標題樣式</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21DBB4BF-F311-4A09-9FDF-14946B878E83}" type="datetimeFigureOut">
              <a:rPr lang="zh-TW" altLang="en-US" smtClean="0"/>
              <a:t>2024/3/13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EF676488-907F-41B5-9A3B-26E118CA79EF}" type="slidenum">
              <a:rPr lang="zh-TW" altLang="en-US" smtClean="0"/>
              <a:t>‹#›</a:t>
            </a:fld>
            <a:endParaRPr lang="zh-TW" altLang="en-US"/>
          </a:p>
        </p:txBody>
      </p:sp>
    </p:spTree>
    <p:extLst>
      <p:ext uri="{BB962C8B-B14F-4D97-AF65-F5344CB8AC3E}">
        <p14:creationId xmlns:p14="http://schemas.microsoft.com/office/powerpoint/2010/main" val="13217693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述 (含標題)">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zh-TW" altLang="en-US"/>
              <a:t>按一下以編輯母片標題樣式</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編輯母片文字樣式</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21DBB4BF-F311-4A09-9FDF-14946B878E83}" type="datetimeFigureOut">
              <a:rPr lang="zh-TW" altLang="en-US" smtClean="0"/>
              <a:t>2024/3/13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EF676488-907F-41B5-9A3B-26E118CA79EF}" type="slidenum">
              <a:rPr lang="zh-TW" altLang="en-US" smtClean="0"/>
              <a:t>‹#›</a:t>
            </a:fld>
            <a:endParaRPr lang="zh-TW" alt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084403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zh-TW" altLang="en-US"/>
              <a:t>按一下以編輯母片標題樣式</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21DBB4BF-F311-4A09-9FDF-14946B878E83}" type="datetimeFigureOut">
              <a:rPr lang="zh-TW" altLang="en-US" smtClean="0"/>
              <a:t>2024/3/13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EF676488-907F-41B5-9A3B-26E118CA79EF}" type="slidenum">
              <a:rPr lang="zh-TW" altLang="en-US" smtClean="0"/>
              <a:t>‹#›</a:t>
            </a:fld>
            <a:endParaRPr lang="zh-TW" altLang="en-US"/>
          </a:p>
        </p:txBody>
      </p:sp>
    </p:spTree>
    <p:extLst>
      <p:ext uri="{BB962C8B-B14F-4D97-AF65-F5344CB8AC3E}">
        <p14:creationId xmlns:p14="http://schemas.microsoft.com/office/powerpoint/2010/main" val="7035955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述名片">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zh-TW" altLang="en-US"/>
              <a:t>按一下以編輯母片標題樣式</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zh-TW" altLang="en-US"/>
              <a:t>編輯母片文字樣式</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21DBB4BF-F311-4A09-9FDF-14946B878E83}" type="datetimeFigureOut">
              <a:rPr lang="zh-TW" altLang="en-US" smtClean="0"/>
              <a:t>2024/3/13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EF676488-907F-41B5-9A3B-26E118CA79EF}" type="slidenum">
              <a:rPr lang="zh-TW" altLang="en-US" smtClean="0"/>
              <a:t>‹#›</a:t>
            </a:fld>
            <a:endParaRPr lang="zh-TW" alt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2540033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是非題">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zh-TW" altLang="en-US"/>
              <a:t>按一下以編輯母片標題樣式</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zh-TW" altLang="en-US"/>
              <a:t>編輯母片文字樣式</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21DBB4BF-F311-4A09-9FDF-14946B878E83}" type="datetimeFigureOut">
              <a:rPr lang="zh-TW" altLang="en-US" smtClean="0"/>
              <a:t>2024/3/13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EF676488-907F-41B5-9A3B-26E118CA79EF}" type="slidenum">
              <a:rPr lang="zh-TW" altLang="en-US" smtClean="0"/>
              <a:t>‹#›</a:t>
            </a:fld>
            <a:endParaRPr lang="zh-TW" altLang="en-US"/>
          </a:p>
        </p:txBody>
      </p:sp>
    </p:spTree>
    <p:extLst>
      <p:ext uri="{BB962C8B-B14F-4D97-AF65-F5344CB8AC3E}">
        <p14:creationId xmlns:p14="http://schemas.microsoft.com/office/powerpoint/2010/main" val="14166507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ncho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21DBB4BF-F311-4A09-9FDF-14946B878E83}" type="datetimeFigureOut">
              <a:rPr lang="zh-TW" altLang="en-US" smtClean="0"/>
              <a:t>2024/3/13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EF676488-907F-41B5-9A3B-26E118CA79EF}" type="slidenum">
              <a:rPr lang="zh-TW" altLang="en-US" smtClean="0"/>
              <a:t>‹#›</a:t>
            </a:fld>
            <a:endParaRPr lang="zh-TW" altLang="en-US"/>
          </a:p>
        </p:txBody>
      </p:sp>
    </p:spTree>
    <p:extLst>
      <p:ext uri="{BB962C8B-B14F-4D97-AF65-F5344CB8AC3E}">
        <p14:creationId xmlns:p14="http://schemas.microsoft.com/office/powerpoint/2010/main" val="2475456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21DBB4BF-F311-4A09-9FDF-14946B878E83}" type="datetimeFigureOut">
              <a:rPr lang="zh-TW" altLang="en-US" smtClean="0"/>
              <a:t>2024/3/13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EF676488-907F-41B5-9A3B-26E118CA79EF}" type="slidenum">
              <a:rPr lang="zh-TW" altLang="en-US" smtClean="0"/>
              <a:t>‹#›</a:t>
            </a:fld>
            <a:endParaRPr lang="zh-TW" altLang="en-US"/>
          </a:p>
        </p:txBody>
      </p:sp>
    </p:spTree>
    <p:extLst>
      <p:ext uri="{BB962C8B-B14F-4D97-AF65-F5344CB8AC3E}">
        <p14:creationId xmlns:p14="http://schemas.microsoft.com/office/powerpoint/2010/main" val="5487951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nchor="ct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21DBB4BF-F311-4A09-9FDF-14946B878E83}" type="datetimeFigureOut">
              <a:rPr lang="zh-TW" altLang="en-US" smtClean="0"/>
              <a:t>2024/3/13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EF676488-907F-41B5-9A3B-26E118CA79EF}" type="slidenum">
              <a:rPr lang="zh-TW" altLang="en-US" smtClean="0"/>
              <a:t>‹#›</a:t>
            </a:fld>
            <a:endParaRPr lang="zh-TW" altLang="en-US"/>
          </a:p>
        </p:txBody>
      </p:sp>
    </p:spTree>
    <p:extLst>
      <p:ext uri="{BB962C8B-B14F-4D97-AF65-F5344CB8AC3E}">
        <p14:creationId xmlns:p14="http://schemas.microsoft.com/office/powerpoint/2010/main" val="29401121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zh-TW" altLang="en-US"/>
              <a:t>按一下以編輯母片標題樣式</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21DBB4BF-F311-4A09-9FDF-14946B878E83}" type="datetimeFigureOut">
              <a:rPr lang="zh-TW" altLang="en-US" smtClean="0"/>
              <a:t>2024/3/13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EF676488-907F-41B5-9A3B-26E118CA79EF}" type="slidenum">
              <a:rPr lang="zh-TW" altLang="en-US" smtClean="0"/>
              <a:t>‹#›</a:t>
            </a:fld>
            <a:endParaRPr lang="zh-TW" altLang="en-US"/>
          </a:p>
        </p:txBody>
      </p:sp>
    </p:spTree>
    <p:extLst>
      <p:ext uri="{BB962C8B-B14F-4D97-AF65-F5344CB8AC3E}">
        <p14:creationId xmlns:p14="http://schemas.microsoft.com/office/powerpoint/2010/main" val="35061670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21DBB4BF-F311-4A09-9FDF-14946B878E83}" type="datetimeFigureOut">
              <a:rPr lang="zh-TW" altLang="en-US" smtClean="0"/>
              <a:t>2024/3/13</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EF676488-907F-41B5-9A3B-26E118CA79EF}" type="slidenum">
              <a:rPr lang="zh-TW" altLang="en-US" smtClean="0"/>
              <a:t>‹#›</a:t>
            </a:fld>
            <a:endParaRPr lang="zh-TW" altLang="en-US"/>
          </a:p>
        </p:txBody>
      </p:sp>
    </p:spTree>
    <p:extLst>
      <p:ext uri="{BB962C8B-B14F-4D97-AF65-F5344CB8AC3E}">
        <p14:creationId xmlns:p14="http://schemas.microsoft.com/office/powerpoint/2010/main" val="5802509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TW" altLang="en-US"/>
              <a:t>按一下以編輯母片標題樣式</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21DBB4BF-F311-4A09-9FDF-14946B878E83}" type="datetimeFigureOut">
              <a:rPr lang="zh-TW" altLang="en-US" smtClean="0"/>
              <a:t>2024/3/13</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EF676488-907F-41B5-9A3B-26E118CA79EF}" type="slidenum">
              <a:rPr lang="zh-TW" altLang="en-US" smtClean="0"/>
              <a:t>‹#›</a:t>
            </a:fld>
            <a:endParaRPr lang="zh-TW" altLang="en-US"/>
          </a:p>
        </p:txBody>
      </p:sp>
    </p:spTree>
    <p:extLst>
      <p:ext uri="{BB962C8B-B14F-4D97-AF65-F5344CB8AC3E}">
        <p14:creationId xmlns:p14="http://schemas.microsoft.com/office/powerpoint/2010/main" val="34317731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21DBB4BF-F311-4A09-9FDF-14946B878E83}" type="datetimeFigureOut">
              <a:rPr lang="zh-TW" altLang="en-US" smtClean="0"/>
              <a:t>2024/3/13</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EF676488-907F-41B5-9A3B-26E118CA79EF}" type="slidenum">
              <a:rPr lang="zh-TW" altLang="en-US" smtClean="0"/>
              <a:t>‹#›</a:t>
            </a:fld>
            <a:endParaRPr lang="zh-TW" altLang="en-US"/>
          </a:p>
        </p:txBody>
      </p:sp>
    </p:spTree>
    <p:extLst>
      <p:ext uri="{BB962C8B-B14F-4D97-AF65-F5344CB8AC3E}">
        <p14:creationId xmlns:p14="http://schemas.microsoft.com/office/powerpoint/2010/main" val="9775819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DBB4BF-F311-4A09-9FDF-14946B878E83}" type="datetimeFigureOut">
              <a:rPr lang="zh-TW" altLang="en-US" smtClean="0"/>
              <a:t>2024/3/13</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EF676488-907F-41B5-9A3B-26E118CA79EF}" type="slidenum">
              <a:rPr lang="zh-TW" altLang="en-US" smtClean="0"/>
              <a:t>‹#›</a:t>
            </a:fld>
            <a:endParaRPr lang="zh-TW" altLang="en-US"/>
          </a:p>
        </p:txBody>
      </p:sp>
    </p:spTree>
    <p:extLst>
      <p:ext uri="{BB962C8B-B14F-4D97-AF65-F5344CB8AC3E}">
        <p14:creationId xmlns:p14="http://schemas.microsoft.com/office/powerpoint/2010/main" val="40589321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zh-TW" altLang="en-US"/>
              <a:t>按一下以編輯母片標題樣式</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5" name="Date Placeholder 4"/>
          <p:cNvSpPr>
            <a:spLocks noGrp="1"/>
          </p:cNvSpPr>
          <p:nvPr>
            <p:ph type="dt" sz="half" idx="10"/>
          </p:nvPr>
        </p:nvSpPr>
        <p:spPr/>
        <p:txBody>
          <a:bodyPr/>
          <a:lstStyle/>
          <a:p>
            <a:fld id="{21DBB4BF-F311-4A09-9FDF-14946B878E83}" type="datetimeFigureOut">
              <a:rPr lang="zh-TW" altLang="en-US" smtClean="0"/>
              <a:t>2024/3/13</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EF676488-907F-41B5-9A3B-26E118CA79EF}" type="slidenum">
              <a:rPr lang="zh-TW" altLang="en-US" smtClean="0"/>
              <a:t>‹#›</a:t>
            </a:fld>
            <a:endParaRPr lang="zh-TW" altLang="en-US"/>
          </a:p>
        </p:txBody>
      </p:sp>
    </p:spTree>
    <p:extLst>
      <p:ext uri="{BB962C8B-B14F-4D97-AF65-F5344CB8AC3E}">
        <p14:creationId xmlns:p14="http://schemas.microsoft.com/office/powerpoint/2010/main" val="38891187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zh-TW" altLang="en-US"/>
              <a:t>按一下以編輯母片標題樣式</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5" name="Date Placeholder 4"/>
          <p:cNvSpPr>
            <a:spLocks noGrp="1"/>
          </p:cNvSpPr>
          <p:nvPr>
            <p:ph type="dt" sz="half" idx="10"/>
          </p:nvPr>
        </p:nvSpPr>
        <p:spPr/>
        <p:txBody>
          <a:bodyPr/>
          <a:lstStyle/>
          <a:p>
            <a:fld id="{21DBB4BF-F311-4A09-9FDF-14946B878E83}" type="datetimeFigureOut">
              <a:rPr lang="zh-TW" altLang="en-US" smtClean="0"/>
              <a:t>2024/3/13</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EF676488-907F-41B5-9A3B-26E118CA79EF}" type="slidenum">
              <a:rPr lang="zh-TW" altLang="en-US" smtClean="0"/>
              <a:t>‹#›</a:t>
            </a:fld>
            <a:endParaRPr lang="zh-TW" altLang="en-US"/>
          </a:p>
        </p:txBody>
      </p:sp>
    </p:spTree>
    <p:extLst>
      <p:ext uri="{BB962C8B-B14F-4D97-AF65-F5344CB8AC3E}">
        <p14:creationId xmlns:p14="http://schemas.microsoft.com/office/powerpoint/2010/main" val="9128530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21DBB4BF-F311-4A09-9FDF-14946B878E83}" type="datetimeFigureOut">
              <a:rPr lang="zh-TW" altLang="en-US" smtClean="0"/>
              <a:t>2024/3/13</a:t>
            </a:fld>
            <a:endParaRPr lang="zh-TW" alt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zh-TW" alt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EF676488-907F-41B5-9A3B-26E118CA79EF}" type="slidenum">
              <a:rPr lang="zh-TW" altLang="en-US" smtClean="0"/>
              <a:t>‹#›</a:t>
            </a:fld>
            <a:endParaRPr lang="zh-TW" altLang="en-US"/>
          </a:p>
        </p:txBody>
      </p:sp>
    </p:spTree>
    <p:extLst>
      <p:ext uri="{BB962C8B-B14F-4D97-AF65-F5344CB8AC3E}">
        <p14:creationId xmlns:p14="http://schemas.microsoft.com/office/powerpoint/2010/main" val="1929030799"/>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scholar.google.com.tw/citations?hl=zh-TW&amp;user=Dk-7FvoAAAAJ&amp;view_op=list_works&amp;sortby=pubdate"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322040" y="908003"/>
            <a:ext cx="9046196" cy="4567981"/>
          </a:xfrm>
        </p:spPr>
        <p:txBody>
          <a:bodyPr>
            <a:normAutofit/>
          </a:bodyPr>
          <a:lstStyle/>
          <a:p>
            <a:pPr algn="ctr"/>
            <a:r>
              <a:rPr lang="en-US" altLang="zh-TW" sz="3600" dirty="0">
                <a:latin typeface="標楷體" panose="03000509000000000000" pitchFamily="65" charset="-120"/>
                <a:ea typeface="標楷體" panose="03000509000000000000" pitchFamily="65" charset="-120"/>
              </a:rPr>
              <a:t>C</a:t>
            </a:r>
            <a:r>
              <a:rPr lang="zh-TW" altLang="en-US" sz="3600" dirty="0">
                <a:latin typeface="標楷體" panose="03000509000000000000" pitchFamily="65" charset="-120"/>
                <a:ea typeface="標楷體" panose="03000509000000000000" pitchFamily="65" charset="-120"/>
              </a:rPr>
              <a:t> </a:t>
            </a:r>
            <a:r>
              <a:rPr lang="en-US" altLang="zh-TW" sz="3600" dirty="0">
                <a:latin typeface="標楷體" panose="03000509000000000000" pitchFamily="65" charset="-120"/>
                <a:ea typeface="標楷體" panose="03000509000000000000" pitchFamily="65" charset="-120"/>
              </a:rPr>
              <a:t>programming</a:t>
            </a:r>
            <a:br>
              <a:rPr lang="en-US" altLang="zh-TW" sz="3600" dirty="0">
                <a:latin typeface="標楷體" panose="03000509000000000000" pitchFamily="65" charset="-120"/>
                <a:ea typeface="標楷體" panose="03000509000000000000" pitchFamily="65" charset="-120"/>
              </a:rPr>
            </a:br>
            <a:r>
              <a:rPr lang="en-US" altLang="zh-TW" sz="3600" dirty="0">
                <a:latin typeface="標楷體" panose="03000509000000000000" pitchFamily="65" charset="-120"/>
                <a:ea typeface="標楷體" panose="03000509000000000000" pitchFamily="65" charset="-120"/>
              </a:rPr>
              <a:t>socket communication</a:t>
            </a:r>
            <a:br>
              <a:rPr lang="en-US" altLang="zh-TW" sz="3600" dirty="0">
                <a:latin typeface="標楷體" panose="03000509000000000000" pitchFamily="65" charset="-120"/>
                <a:ea typeface="標楷體" panose="03000509000000000000" pitchFamily="65" charset="-120"/>
              </a:rPr>
            </a:br>
            <a:br>
              <a:rPr lang="zh-TW" altLang="en-US" sz="3600" dirty="0">
                <a:latin typeface="標楷體" panose="03000509000000000000" pitchFamily="65" charset="-120"/>
                <a:ea typeface="標楷體" panose="03000509000000000000" pitchFamily="65" charset="-120"/>
              </a:rPr>
            </a:br>
            <a:r>
              <a:rPr lang="en-US" altLang="zh-TW" sz="3600" dirty="0">
                <a:latin typeface="標楷體" panose="03000509000000000000" pitchFamily="65" charset="-120"/>
                <a:ea typeface="標楷體" panose="03000509000000000000" pitchFamily="65" charset="-120"/>
              </a:rPr>
              <a:t>2024</a:t>
            </a:r>
            <a:br>
              <a:rPr lang="zh-TW" altLang="en-US" sz="3600" dirty="0">
                <a:latin typeface="標楷體" panose="03000509000000000000" pitchFamily="65" charset="-120"/>
                <a:ea typeface="標楷體" panose="03000509000000000000" pitchFamily="65" charset="-120"/>
              </a:rPr>
            </a:br>
            <a:br>
              <a:rPr lang="en-US" altLang="zh-TW" sz="3600" dirty="0"/>
            </a:br>
            <a:br>
              <a:rPr lang="en-US" altLang="zh-TW" sz="3600" dirty="0"/>
            </a:br>
            <a:r>
              <a:rPr lang="en-US" altLang="zh-TW" sz="3600" dirty="0">
                <a:solidFill>
                  <a:srgbClr val="FFFF00"/>
                </a:solidFill>
                <a:latin typeface="標楷體" panose="03000509000000000000" pitchFamily="65" charset="-120"/>
                <a:ea typeface="標楷體" panose="03000509000000000000" pitchFamily="65" charset="-120"/>
              </a:rPr>
              <a:t>Eugene KO</a:t>
            </a:r>
            <a:endParaRPr lang="zh-TW" altLang="en-US" sz="3600" dirty="0">
              <a:solidFill>
                <a:srgbClr val="FFFF00"/>
              </a:solidFill>
              <a:latin typeface="標楷體" panose="03000509000000000000" pitchFamily="65" charset="-120"/>
              <a:ea typeface="標楷體" panose="03000509000000000000" pitchFamily="65" charset="-120"/>
            </a:endParaRPr>
          </a:p>
        </p:txBody>
      </p:sp>
      <p:pic>
        <p:nvPicPr>
          <p:cNvPr id="1026" name="Picture 2" descr="yu-chien Ko">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76478" y="313508"/>
            <a:ext cx="1114425" cy="1171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38081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版面配置區 2">
            <a:extLst>
              <a:ext uri="{FF2B5EF4-FFF2-40B4-BE49-F238E27FC236}">
                <a16:creationId xmlns:a16="http://schemas.microsoft.com/office/drawing/2014/main" id="{85C9B520-1433-4D7E-9994-75BC344AC963}"/>
              </a:ext>
            </a:extLst>
          </p:cNvPr>
          <p:cNvSpPr>
            <a:spLocks noGrp="1"/>
          </p:cNvSpPr>
          <p:nvPr>
            <p:ph type="body" idx="1"/>
          </p:nvPr>
        </p:nvSpPr>
        <p:spPr>
          <a:xfrm>
            <a:off x="768652" y="337009"/>
            <a:ext cx="4649787" cy="576262"/>
          </a:xfrm>
        </p:spPr>
        <p:txBody>
          <a:bodyPr/>
          <a:lstStyle/>
          <a:p>
            <a:r>
              <a:rPr lang="en-US" altLang="zh-TW" dirty="0">
                <a:solidFill>
                  <a:srgbClr val="FFFF00"/>
                </a:solidFill>
                <a:latin typeface="Times New Roman" panose="02020603050405020304" pitchFamily="18" charset="0"/>
                <a:cs typeface="Times New Roman" panose="02020603050405020304" pitchFamily="18" charset="0"/>
              </a:rPr>
              <a:t>struct </a:t>
            </a:r>
            <a:r>
              <a:rPr lang="en-US" altLang="zh-TW" dirty="0" err="1">
                <a:solidFill>
                  <a:srgbClr val="FFFF00"/>
                </a:solidFill>
                <a:latin typeface="Times New Roman" panose="02020603050405020304" pitchFamily="18" charset="0"/>
                <a:cs typeface="Times New Roman" panose="02020603050405020304" pitchFamily="18" charset="0"/>
              </a:rPr>
              <a:t>sockaddr_in</a:t>
            </a:r>
            <a:endParaRPr lang="zh-TW" altLang="en-US" dirty="0">
              <a:solidFill>
                <a:srgbClr val="FFFF00"/>
              </a:solidFill>
              <a:latin typeface="Times New Roman" panose="02020603050405020304" pitchFamily="18" charset="0"/>
              <a:cs typeface="Times New Roman" panose="02020603050405020304" pitchFamily="18" charset="0"/>
            </a:endParaRPr>
          </a:p>
        </p:txBody>
      </p:sp>
      <p:sp>
        <p:nvSpPr>
          <p:cNvPr id="4" name="內容版面配置區 3">
            <a:extLst>
              <a:ext uri="{FF2B5EF4-FFF2-40B4-BE49-F238E27FC236}">
                <a16:creationId xmlns:a16="http://schemas.microsoft.com/office/drawing/2014/main" id="{24009901-2D66-43E0-A79F-5CD802484317}"/>
              </a:ext>
            </a:extLst>
          </p:cNvPr>
          <p:cNvSpPr>
            <a:spLocks noGrp="1"/>
          </p:cNvSpPr>
          <p:nvPr>
            <p:ph sz="half" idx="2"/>
          </p:nvPr>
        </p:nvSpPr>
        <p:spPr>
          <a:xfrm>
            <a:off x="684211" y="1270528"/>
            <a:ext cx="9468457" cy="4753199"/>
          </a:xfrm>
        </p:spPr>
        <p:txBody>
          <a:bodyPr>
            <a:normAutofit/>
          </a:bodyPr>
          <a:lstStyle/>
          <a:p>
            <a:r>
              <a:rPr lang="en-US" altLang="zh-TW" sz="2400" dirty="0">
                <a:solidFill>
                  <a:schemeClr val="tx1"/>
                </a:solidFill>
                <a:latin typeface="Times New Roman" panose="02020603050405020304" pitchFamily="18" charset="0"/>
                <a:cs typeface="Times New Roman" panose="02020603050405020304" pitchFamily="18" charset="0"/>
              </a:rPr>
              <a:t>specify the address and port of the server</a:t>
            </a:r>
            <a:endParaRPr lang="zh-TW" altLang="en-US" sz="22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46772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版面配置區 2">
            <a:extLst>
              <a:ext uri="{FF2B5EF4-FFF2-40B4-BE49-F238E27FC236}">
                <a16:creationId xmlns:a16="http://schemas.microsoft.com/office/drawing/2014/main" id="{85C9B520-1433-4D7E-9994-75BC344AC963}"/>
              </a:ext>
            </a:extLst>
          </p:cNvPr>
          <p:cNvSpPr>
            <a:spLocks noGrp="1"/>
          </p:cNvSpPr>
          <p:nvPr>
            <p:ph type="body" idx="1"/>
          </p:nvPr>
        </p:nvSpPr>
        <p:spPr>
          <a:xfrm>
            <a:off x="768652" y="337009"/>
            <a:ext cx="4649787" cy="576262"/>
          </a:xfrm>
        </p:spPr>
        <p:txBody>
          <a:bodyPr/>
          <a:lstStyle/>
          <a:p>
            <a:r>
              <a:rPr lang="en-US" altLang="zh-TW" dirty="0">
                <a:solidFill>
                  <a:srgbClr val="FFFF00"/>
                </a:solidFill>
                <a:latin typeface="Times New Roman" panose="02020603050405020304" pitchFamily="18" charset="0"/>
                <a:cs typeface="Times New Roman" panose="02020603050405020304" pitchFamily="18" charset="0"/>
              </a:rPr>
              <a:t>bind</a:t>
            </a:r>
            <a:endParaRPr lang="zh-TW" altLang="en-US" dirty="0">
              <a:solidFill>
                <a:srgbClr val="FFFF00"/>
              </a:solidFill>
              <a:latin typeface="Times New Roman" panose="02020603050405020304" pitchFamily="18" charset="0"/>
              <a:cs typeface="Times New Roman" panose="02020603050405020304" pitchFamily="18" charset="0"/>
            </a:endParaRPr>
          </a:p>
        </p:txBody>
      </p:sp>
      <p:sp>
        <p:nvSpPr>
          <p:cNvPr id="4" name="內容版面配置區 3">
            <a:extLst>
              <a:ext uri="{FF2B5EF4-FFF2-40B4-BE49-F238E27FC236}">
                <a16:creationId xmlns:a16="http://schemas.microsoft.com/office/drawing/2014/main" id="{24009901-2D66-43E0-A79F-5CD802484317}"/>
              </a:ext>
            </a:extLst>
          </p:cNvPr>
          <p:cNvSpPr>
            <a:spLocks noGrp="1"/>
          </p:cNvSpPr>
          <p:nvPr>
            <p:ph sz="half" idx="2"/>
          </p:nvPr>
        </p:nvSpPr>
        <p:spPr>
          <a:xfrm>
            <a:off x="684211" y="1270528"/>
            <a:ext cx="9468457" cy="4753199"/>
          </a:xfrm>
        </p:spPr>
        <p:txBody>
          <a:bodyPr>
            <a:normAutofit/>
          </a:bodyPr>
          <a:lstStyle/>
          <a:p>
            <a:r>
              <a:rPr lang="en-US" altLang="zh-TW" sz="2400" dirty="0">
                <a:solidFill>
                  <a:schemeClr val="tx1"/>
                </a:solidFill>
                <a:latin typeface="Times New Roman" panose="02020603050405020304" pitchFamily="18" charset="0"/>
                <a:cs typeface="Times New Roman" panose="02020603050405020304" pitchFamily="18" charset="0"/>
              </a:rPr>
              <a:t>bind the </a:t>
            </a:r>
            <a:r>
              <a:rPr lang="en-US" altLang="zh-TW" sz="2400" dirty="0" err="1">
                <a:solidFill>
                  <a:schemeClr val="tx1"/>
                </a:solidFill>
                <a:latin typeface="Times New Roman" panose="02020603050405020304" pitchFamily="18" charset="0"/>
                <a:cs typeface="Times New Roman" panose="02020603050405020304" pitchFamily="18" charset="0"/>
              </a:rPr>
              <a:t>server_socket</a:t>
            </a:r>
            <a:r>
              <a:rPr lang="en-US" altLang="zh-TW" sz="2400" dirty="0">
                <a:solidFill>
                  <a:schemeClr val="tx1"/>
                </a:solidFill>
                <a:latin typeface="Times New Roman" panose="02020603050405020304" pitchFamily="18" charset="0"/>
                <a:cs typeface="Times New Roman" panose="02020603050405020304" pitchFamily="18" charset="0"/>
              </a:rPr>
              <a:t> to the local address and port specified</a:t>
            </a:r>
            <a:endParaRPr lang="zh-TW" altLang="en-US" sz="22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857504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版面配置區 2">
            <a:extLst>
              <a:ext uri="{FF2B5EF4-FFF2-40B4-BE49-F238E27FC236}">
                <a16:creationId xmlns:a16="http://schemas.microsoft.com/office/drawing/2014/main" id="{85C9B520-1433-4D7E-9994-75BC344AC963}"/>
              </a:ext>
            </a:extLst>
          </p:cNvPr>
          <p:cNvSpPr>
            <a:spLocks noGrp="1"/>
          </p:cNvSpPr>
          <p:nvPr>
            <p:ph type="body" idx="1"/>
          </p:nvPr>
        </p:nvSpPr>
        <p:spPr>
          <a:xfrm>
            <a:off x="768652" y="337009"/>
            <a:ext cx="4649787" cy="576262"/>
          </a:xfrm>
        </p:spPr>
        <p:txBody>
          <a:bodyPr/>
          <a:lstStyle/>
          <a:p>
            <a:r>
              <a:rPr lang="en-US" altLang="zh-TW" dirty="0">
                <a:solidFill>
                  <a:srgbClr val="FFFF00"/>
                </a:solidFill>
                <a:latin typeface="Times New Roman" panose="02020603050405020304" pitchFamily="18" charset="0"/>
                <a:cs typeface="Times New Roman" panose="02020603050405020304" pitchFamily="18" charset="0"/>
              </a:rPr>
              <a:t>INADDR_ANY </a:t>
            </a:r>
            <a:endParaRPr lang="zh-TW" altLang="en-US" dirty="0">
              <a:solidFill>
                <a:srgbClr val="FFFF00"/>
              </a:solidFill>
              <a:latin typeface="Times New Roman" panose="02020603050405020304" pitchFamily="18" charset="0"/>
              <a:cs typeface="Times New Roman" panose="02020603050405020304" pitchFamily="18" charset="0"/>
            </a:endParaRPr>
          </a:p>
        </p:txBody>
      </p:sp>
      <p:sp>
        <p:nvSpPr>
          <p:cNvPr id="4" name="內容版面配置區 3">
            <a:extLst>
              <a:ext uri="{FF2B5EF4-FFF2-40B4-BE49-F238E27FC236}">
                <a16:creationId xmlns:a16="http://schemas.microsoft.com/office/drawing/2014/main" id="{24009901-2D66-43E0-A79F-5CD802484317}"/>
              </a:ext>
            </a:extLst>
          </p:cNvPr>
          <p:cNvSpPr>
            <a:spLocks noGrp="1"/>
          </p:cNvSpPr>
          <p:nvPr>
            <p:ph sz="half" idx="2"/>
          </p:nvPr>
        </p:nvSpPr>
        <p:spPr>
          <a:xfrm>
            <a:off x="684211" y="1270528"/>
            <a:ext cx="9468457" cy="4753199"/>
          </a:xfrm>
        </p:spPr>
        <p:txBody>
          <a:bodyPr>
            <a:normAutofit/>
          </a:bodyPr>
          <a:lstStyle/>
          <a:p>
            <a:r>
              <a:rPr lang="en-US" altLang="zh-TW" sz="2400" dirty="0">
                <a:solidFill>
                  <a:schemeClr val="tx1"/>
                </a:solidFill>
                <a:latin typeface="Times New Roman" panose="02020603050405020304" pitchFamily="18" charset="0"/>
                <a:cs typeface="Times New Roman" panose="02020603050405020304" pitchFamily="18" charset="0"/>
              </a:rPr>
              <a:t>bind the socket to all available network interfaces on the machine</a:t>
            </a:r>
            <a:endParaRPr lang="zh-TW" altLang="en-US" sz="22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472632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版面配置區 2">
            <a:extLst>
              <a:ext uri="{FF2B5EF4-FFF2-40B4-BE49-F238E27FC236}">
                <a16:creationId xmlns:a16="http://schemas.microsoft.com/office/drawing/2014/main" id="{85C9B520-1433-4D7E-9994-75BC344AC963}"/>
              </a:ext>
            </a:extLst>
          </p:cNvPr>
          <p:cNvSpPr>
            <a:spLocks noGrp="1"/>
          </p:cNvSpPr>
          <p:nvPr>
            <p:ph type="body" idx="1"/>
          </p:nvPr>
        </p:nvSpPr>
        <p:spPr>
          <a:xfrm>
            <a:off x="768652" y="337009"/>
            <a:ext cx="4649787" cy="576262"/>
          </a:xfrm>
        </p:spPr>
        <p:txBody>
          <a:bodyPr/>
          <a:lstStyle/>
          <a:p>
            <a:r>
              <a:rPr lang="en-US" altLang="zh-TW" dirty="0" err="1">
                <a:solidFill>
                  <a:srgbClr val="FFFF00"/>
                </a:solidFill>
                <a:latin typeface="Times New Roman" panose="02020603050405020304" pitchFamily="18" charset="0"/>
                <a:cs typeface="Times New Roman" panose="02020603050405020304" pitchFamily="18" charset="0"/>
              </a:rPr>
              <a:t>htons</a:t>
            </a:r>
            <a:r>
              <a:rPr lang="en-US" altLang="zh-TW" dirty="0">
                <a:solidFill>
                  <a:srgbClr val="FFFF00"/>
                </a:solidFill>
                <a:latin typeface="Times New Roman" panose="02020603050405020304" pitchFamily="18" charset="0"/>
                <a:cs typeface="Times New Roman" panose="02020603050405020304" pitchFamily="18" charset="0"/>
              </a:rPr>
              <a:t>() </a:t>
            </a:r>
            <a:endParaRPr lang="zh-TW" altLang="en-US" dirty="0">
              <a:solidFill>
                <a:srgbClr val="FFFF00"/>
              </a:solidFill>
              <a:latin typeface="Times New Roman" panose="02020603050405020304" pitchFamily="18" charset="0"/>
              <a:cs typeface="Times New Roman" panose="02020603050405020304" pitchFamily="18" charset="0"/>
            </a:endParaRPr>
          </a:p>
        </p:txBody>
      </p:sp>
      <p:sp>
        <p:nvSpPr>
          <p:cNvPr id="4" name="內容版面配置區 3">
            <a:extLst>
              <a:ext uri="{FF2B5EF4-FFF2-40B4-BE49-F238E27FC236}">
                <a16:creationId xmlns:a16="http://schemas.microsoft.com/office/drawing/2014/main" id="{24009901-2D66-43E0-A79F-5CD802484317}"/>
              </a:ext>
            </a:extLst>
          </p:cNvPr>
          <p:cNvSpPr>
            <a:spLocks noGrp="1"/>
          </p:cNvSpPr>
          <p:nvPr>
            <p:ph sz="half" idx="2"/>
          </p:nvPr>
        </p:nvSpPr>
        <p:spPr>
          <a:xfrm>
            <a:off x="684211" y="1270528"/>
            <a:ext cx="9468457" cy="4753199"/>
          </a:xfrm>
        </p:spPr>
        <p:txBody>
          <a:bodyPr>
            <a:normAutofit/>
          </a:bodyPr>
          <a:lstStyle/>
          <a:p>
            <a:r>
              <a:rPr lang="en-US" altLang="zh-TW" sz="2400" dirty="0">
                <a:solidFill>
                  <a:schemeClr val="tx1"/>
                </a:solidFill>
                <a:latin typeface="Times New Roman" panose="02020603050405020304" pitchFamily="18" charset="0"/>
                <a:cs typeface="Times New Roman" panose="02020603050405020304" pitchFamily="18" charset="0"/>
              </a:rPr>
              <a:t>convert the port number from host byte order to network byte order</a:t>
            </a:r>
            <a:endParaRPr lang="zh-TW" altLang="en-US" sz="22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282284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內容版面配置區 3">
            <a:extLst>
              <a:ext uri="{FF2B5EF4-FFF2-40B4-BE49-F238E27FC236}">
                <a16:creationId xmlns:a16="http://schemas.microsoft.com/office/drawing/2014/main" id="{85F390A1-8ECC-4CFE-BD01-05375841C5CD}"/>
              </a:ext>
            </a:extLst>
          </p:cNvPr>
          <p:cNvSpPr>
            <a:spLocks noGrp="1"/>
          </p:cNvSpPr>
          <p:nvPr>
            <p:ph sz="half" idx="2"/>
          </p:nvPr>
        </p:nvSpPr>
        <p:spPr>
          <a:xfrm>
            <a:off x="424724" y="229649"/>
            <a:ext cx="6683085" cy="6444528"/>
          </a:xfrm>
        </p:spPr>
        <p:txBody>
          <a:bodyPr>
            <a:noAutofit/>
          </a:bodyPr>
          <a:lstStyle/>
          <a:p>
            <a:pPr marL="0" indent="0">
              <a:buNone/>
            </a:pPr>
            <a:r>
              <a:rPr lang="en-US" altLang="zh-TW" sz="1400" dirty="0">
                <a:solidFill>
                  <a:srgbClr val="FF0000"/>
                </a:solidFill>
                <a:latin typeface="標楷體" panose="03000509000000000000" pitchFamily="65" charset="-120"/>
                <a:ea typeface="標楷體" panose="03000509000000000000" pitchFamily="65" charset="-120"/>
              </a:rPr>
              <a:t>Application Layer: </a:t>
            </a:r>
            <a:r>
              <a:rPr lang="en-US" altLang="zh-TW" sz="1400" dirty="0">
                <a:solidFill>
                  <a:schemeClr val="tx1"/>
                </a:solidFill>
                <a:latin typeface="標楷體" panose="03000509000000000000" pitchFamily="65" charset="-120"/>
                <a:ea typeface="標楷體" panose="03000509000000000000" pitchFamily="65" charset="-120"/>
              </a:rPr>
              <a:t>This layer is responsible for providing network services directly to end-users or applications. It includes protocols such as HTTP (Hypertext Transfer Protocol), FTP (File Transfer Protocol), SMTP (Simple Mail Transfer Protocol), and DNS (Domain Name System).</a:t>
            </a:r>
          </a:p>
          <a:p>
            <a:pPr marL="0" indent="0">
              <a:buNone/>
            </a:pPr>
            <a:endParaRPr lang="en-US" altLang="zh-TW" sz="1400" dirty="0">
              <a:solidFill>
                <a:schemeClr val="tx1"/>
              </a:solidFill>
              <a:latin typeface="標楷體" panose="03000509000000000000" pitchFamily="65" charset="-120"/>
              <a:ea typeface="標楷體" panose="03000509000000000000" pitchFamily="65" charset="-120"/>
            </a:endParaRPr>
          </a:p>
          <a:p>
            <a:pPr marL="0" indent="0">
              <a:buNone/>
            </a:pPr>
            <a:r>
              <a:rPr lang="en-US" altLang="zh-TW" sz="1400" dirty="0">
                <a:solidFill>
                  <a:srgbClr val="FF0000"/>
                </a:solidFill>
                <a:latin typeface="標楷體" panose="03000509000000000000" pitchFamily="65" charset="-120"/>
                <a:ea typeface="標楷體" panose="03000509000000000000" pitchFamily="65" charset="-120"/>
              </a:rPr>
              <a:t>Transport Layer: </a:t>
            </a:r>
            <a:r>
              <a:rPr lang="en-US" altLang="zh-TW" sz="1400" dirty="0">
                <a:solidFill>
                  <a:schemeClr val="tx1"/>
                </a:solidFill>
                <a:latin typeface="標楷體" panose="03000509000000000000" pitchFamily="65" charset="-120"/>
                <a:ea typeface="標楷體" panose="03000509000000000000" pitchFamily="65" charset="-120"/>
              </a:rPr>
              <a:t>The transport layer is responsible for end-to-end communication between the source and destination hosts. It ensures reliable and orderly delivery of data by handling issues such as flow control, error correction, and congestion control. The most common protocols at this layer are TCP (Transmission Control Protocol) and UDP (User Datagram Protocol).</a:t>
            </a:r>
          </a:p>
          <a:p>
            <a:pPr marL="0" indent="0">
              <a:buNone/>
            </a:pPr>
            <a:endParaRPr lang="en-US" altLang="zh-TW" sz="1400" dirty="0">
              <a:solidFill>
                <a:schemeClr val="tx1"/>
              </a:solidFill>
              <a:latin typeface="標楷體" panose="03000509000000000000" pitchFamily="65" charset="-120"/>
              <a:ea typeface="標楷體" panose="03000509000000000000" pitchFamily="65" charset="-120"/>
            </a:endParaRPr>
          </a:p>
          <a:p>
            <a:pPr marL="0" indent="0">
              <a:buNone/>
            </a:pPr>
            <a:r>
              <a:rPr lang="en-US" altLang="zh-TW" sz="1400" dirty="0">
                <a:solidFill>
                  <a:srgbClr val="FF0000"/>
                </a:solidFill>
                <a:latin typeface="標楷體" panose="03000509000000000000" pitchFamily="65" charset="-120"/>
                <a:ea typeface="標楷體" panose="03000509000000000000" pitchFamily="65" charset="-120"/>
              </a:rPr>
              <a:t>Internet Layer: </a:t>
            </a:r>
            <a:r>
              <a:rPr lang="en-US" altLang="zh-TW" sz="1400" dirty="0">
                <a:solidFill>
                  <a:schemeClr val="tx1"/>
                </a:solidFill>
                <a:latin typeface="標楷體" panose="03000509000000000000" pitchFamily="65" charset="-120"/>
                <a:ea typeface="標楷體" panose="03000509000000000000" pitchFamily="65" charset="-120"/>
              </a:rPr>
              <a:t>This layer is responsible for routing packets across different networks to reach their destination. It deals with logical addressing (such as IP addresses) and packet forwarding. The main protocol at this layer is the Internet Protocol (IP).</a:t>
            </a:r>
          </a:p>
          <a:p>
            <a:pPr marL="0" indent="0">
              <a:buNone/>
            </a:pPr>
            <a:endParaRPr lang="en-US" altLang="zh-TW" sz="1400" dirty="0">
              <a:solidFill>
                <a:schemeClr val="tx1"/>
              </a:solidFill>
              <a:latin typeface="標楷體" panose="03000509000000000000" pitchFamily="65" charset="-120"/>
              <a:ea typeface="標楷體" panose="03000509000000000000" pitchFamily="65" charset="-120"/>
            </a:endParaRPr>
          </a:p>
          <a:p>
            <a:pPr marL="0" indent="0">
              <a:buNone/>
            </a:pPr>
            <a:r>
              <a:rPr lang="en-US" altLang="zh-TW" sz="1400" dirty="0">
                <a:solidFill>
                  <a:srgbClr val="FF0000"/>
                </a:solidFill>
                <a:latin typeface="標楷體" panose="03000509000000000000" pitchFamily="65" charset="-120"/>
                <a:ea typeface="標楷體" panose="03000509000000000000" pitchFamily="65" charset="-120"/>
              </a:rPr>
              <a:t>Link Layer: </a:t>
            </a:r>
            <a:r>
              <a:rPr lang="en-US" altLang="zh-TW" sz="1400" dirty="0">
                <a:solidFill>
                  <a:schemeClr val="tx1"/>
                </a:solidFill>
                <a:latin typeface="標楷體" panose="03000509000000000000" pitchFamily="65" charset="-120"/>
                <a:ea typeface="標楷體" panose="03000509000000000000" pitchFamily="65" charset="-120"/>
              </a:rPr>
              <a:t>Also known as the Network Interface Layer or Network Access Layer, this layer deals with the physical transmission of data over the network medium. It includes protocols and standards for connecting devices within the same local network, such as Ethernet, Wi-Fi, and PPP (Point-to-Point Protocol).</a:t>
            </a:r>
          </a:p>
        </p:txBody>
      </p:sp>
      <p:pic>
        <p:nvPicPr>
          <p:cNvPr id="1028" name="Picture 4">
            <a:extLst>
              <a:ext uri="{FF2B5EF4-FFF2-40B4-BE49-F238E27FC236}">
                <a16:creationId xmlns:a16="http://schemas.microsoft.com/office/drawing/2014/main" id="{9098F5D7-B98C-4DA8-A776-762664DEA9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11108" y="789496"/>
            <a:ext cx="4719113" cy="26395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28157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0C07C83-4C7B-4CDA-B378-31DB7A931D3C}"/>
              </a:ext>
            </a:extLst>
          </p:cNvPr>
          <p:cNvSpPr>
            <a:spLocks noGrp="1"/>
          </p:cNvSpPr>
          <p:nvPr>
            <p:ph type="title"/>
          </p:nvPr>
        </p:nvSpPr>
        <p:spPr>
          <a:xfrm>
            <a:off x="443579" y="99554"/>
            <a:ext cx="3574239" cy="1023394"/>
          </a:xfrm>
        </p:spPr>
        <p:txBody>
          <a:bodyPr>
            <a:normAutofit/>
          </a:bodyPr>
          <a:lstStyle/>
          <a:p>
            <a:r>
              <a:rPr lang="en-US" altLang="zh-TW" dirty="0">
                <a:latin typeface="標楷體" panose="03000509000000000000" pitchFamily="65" charset="-120"/>
                <a:ea typeface="標楷體" panose="03000509000000000000" pitchFamily="65" charset="-120"/>
              </a:rPr>
              <a:t>encapsulation</a:t>
            </a:r>
            <a:endParaRPr lang="zh-TW" altLang="en-US" dirty="0">
              <a:latin typeface="標楷體" panose="03000509000000000000" pitchFamily="65" charset="-120"/>
              <a:ea typeface="標楷體" panose="03000509000000000000" pitchFamily="65" charset="-120"/>
            </a:endParaRPr>
          </a:p>
        </p:txBody>
      </p:sp>
      <p:sp>
        <p:nvSpPr>
          <p:cNvPr id="4" name="內容版面配置區 3">
            <a:extLst>
              <a:ext uri="{FF2B5EF4-FFF2-40B4-BE49-F238E27FC236}">
                <a16:creationId xmlns:a16="http://schemas.microsoft.com/office/drawing/2014/main" id="{85F390A1-8ECC-4CFE-BD01-05375841C5CD}"/>
              </a:ext>
            </a:extLst>
          </p:cNvPr>
          <p:cNvSpPr>
            <a:spLocks noGrp="1"/>
          </p:cNvSpPr>
          <p:nvPr>
            <p:ph sz="half" idx="2"/>
          </p:nvPr>
        </p:nvSpPr>
        <p:spPr>
          <a:xfrm>
            <a:off x="291674" y="1307104"/>
            <a:ext cx="5590652" cy="4876271"/>
          </a:xfrm>
        </p:spPr>
        <p:txBody>
          <a:bodyPr>
            <a:normAutofit/>
          </a:bodyPr>
          <a:lstStyle/>
          <a:p>
            <a:pPr marL="0" indent="0">
              <a:buNone/>
            </a:pPr>
            <a:r>
              <a:rPr lang="en-US" altLang="zh-TW" sz="2200" dirty="0">
                <a:solidFill>
                  <a:schemeClr val="tx1"/>
                </a:solidFill>
                <a:latin typeface="標楷體" panose="03000509000000000000" pitchFamily="65" charset="-120"/>
                <a:ea typeface="標楷體" panose="03000509000000000000" pitchFamily="65" charset="-120"/>
              </a:rPr>
              <a:t>encapsulation refers to the process of </a:t>
            </a:r>
            <a:r>
              <a:rPr lang="en-US" altLang="zh-TW" sz="2200" dirty="0">
                <a:solidFill>
                  <a:srgbClr val="FF0000"/>
                </a:solidFill>
                <a:latin typeface="標楷體" panose="03000509000000000000" pitchFamily="65" charset="-120"/>
                <a:ea typeface="標楷體" panose="03000509000000000000" pitchFamily="65" charset="-120"/>
              </a:rPr>
              <a:t>adding protocol headers </a:t>
            </a:r>
            <a:r>
              <a:rPr lang="en-US" altLang="zh-TW" sz="2200" dirty="0">
                <a:solidFill>
                  <a:schemeClr val="tx1"/>
                </a:solidFill>
                <a:latin typeface="標楷體" panose="03000509000000000000" pitchFamily="65" charset="-120"/>
                <a:ea typeface="標楷體" panose="03000509000000000000" pitchFamily="65" charset="-120"/>
              </a:rPr>
              <a:t>(and possibly trailers) to data packets as they move down the protocol stack. Each layer of the TCP/IP model adds its own header to the data received from the layer above before passing it down to the next layer. </a:t>
            </a:r>
            <a:r>
              <a:rPr lang="en-US" altLang="zh-TW" sz="2200" dirty="0">
                <a:solidFill>
                  <a:srgbClr val="FF0000"/>
                </a:solidFill>
                <a:latin typeface="標楷體" panose="03000509000000000000" pitchFamily="65" charset="-120"/>
                <a:ea typeface="標楷體" panose="03000509000000000000" pitchFamily="65" charset="-120"/>
              </a:rPr>
              <a:t>When data is transmitted across a network, each layer of the TCP/IP model encapsulates the data with its own header</a:t>
            </a:r>
            <a:r>
              <a:rPr lang="en-US" altLang="zh-TW" sz="2200" dirty="0">
                <a:solidFill>
                  <a:schemeClr val="tx1"/>
                </a:solidFill>
                <a:latin typeface="標楷體" panose="03000509000000000000" pitchFamily="65" charset="-120"/>
                <a:ea typeface="標楷體" panose="03000509000000000000" pitchFamily="65" charset="-120"/>
              </a:rPr>
              <a:t>, creating a packet.</a:t>
            </a:r>
          </a:p>
        </p:txBody>
      </p:sp>
      <p:pic>
        <p:nvPicPr>
          <p:cNvPr id="2050" name="Picture 2" descr="tcp/ip model diagram 的圖片結果">
            <a:extLst>
              <a:ext uri="{FF2B5EF4-FFF2-40B4-BE49-F238E27FC236}">
                <a16:creationId xmlns:a16="http://schemas.microsoft.com/office/drawing/2014/main" id="{3AF27C3A-5DB8-48F1-A90C-FE2CB167FB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760501"/>
            <a:ext cx="5590652" cy="45138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54513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0C07C83-4C7B-4CDA-B378-31DB7A931D3C}"/>
              </a:ext>
            </a:extLst>
          </p:cNvPr>
          <p:cNvSpPr>
            <a:spLocks noGrp="1"/>
          </p:cNvSpPr>
          <p:nvPr>
            <p:ph type="title"/>
          </p:nvPr>
        </p:nvSpPr>
        <p:spPr>
          <a:xfrm>
            <a:off x="189056" y="0"/>
            <a:ext cx="4269822" cy="1023394"/>
          </a:xfrm>
        </p:spPr>
        <p:txBody>
          <a:bodyPr>
            <a:normAutofit fontScale="90000"/>
          </a:bodyPr>
          <a:lstStyle/>
          <a:p>
            <a:r>
              <a:rPr lang="en-US" altLang="zh-TW" sz="3600" dirty="0">
                <a:latin typeface="標楷體" panose="03000509000000000000" pitchFamily="65" charset="-120"/>
                <a:ea typeface="標楷體" panose="03000509000000000000" pitchFamily="65" charset="-120"/>
              </a:rPr>
              <a:t>Client server model</a:t>
            </a:r>
            <a:endParaRPr lang="zh-TW" altLang="en-US" dirty="0">
              <a:latin typeface="標楷體" panose="03000509000000000000" pitchFamily="65" charset="-120"/>
              <a:ea typeface="標楷體" panose="03000509000000000000" pitchFamily="65" charset="-120"/>
            </a:endParaRPr>
          </a:p>
        </p:txBody>
      </p:sp>
      <p:pic>
        <p:nvPicPr>
          <p:cNvPr id="3074" name="Picture 2">
            <a:extLst>
              <a:ext uri="{FF2B5EF4-FFF2-40B4-BE49-F238E27FC236}">
                <a16:creationId xmlns:a16="http://schemas.microsoft.com/office/drawing/2014/main" id="{9E7755CA-AB13-476F-B4DE-4C0D52EEB6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0961" y="1463749"/>
            <a:ext cx="5881505" cy="45711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16830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0C07C83-4C7B-4CDA-B378-31DB7A931D3C}"/>
              </a:ext>
            </a:extLst>
          </p:cNvPr>
          <p:cNvSpPr>
            <a:spLocks noGrp="1"/>
          </p:cNvSpPr>
          <p:nvPr>
            <p:ph type="title"/>
          </p:nvPr>
        </p:nvSpPr>
        <p:spPr>
          <a:xfrm>
            <a:off x="189056" y="0"/>
            <a:ext cx="4269822" cy="1023394"/>
          </a:xfrm>
        </p:spPr>
        <p:txBody>
          <a:bodyPr>
            <a:normAutofit/>
          </a:bodyPr>
          <a:lstStyle/>
          <a:p>
            <a:r>
              <a:rPr lang="en-US" altLang="zh-TW" sz="3600" dirty="0">
                <a:latin typeface="標楷體" panose="03000509000000000000" pitchFamily="65" charset="-120"/>
                <a:ea typeface="標楷體" panose="03000509000000000000" pitchFamily="65" charset="-120"/>
              </a:rPr>
              <a:t>Client program</a:t>
            </a:r>
            <a:endParaRPr lang="zh-TW" altLang="en-US" dirty="0">
              <a:latin typeface="標楷體" panose="03000509000000000000" pitchFamily="65" charset="-120"/>
              <a:ea typeface="標楷體" panose="03000509000000000000" pitchFamily="65" charset="-120"/>
            </a:endParaRPr>
          </a:p>
        </p:txBody>
      </p:sp>
      <p:sp>
        <p:nvSpPr>
          <p:cNvPr id="4" name="內容版面配置區 3">
            <a:extLst>
              <a:ext uri="{FF2B5EF4-FFF2-40B4-BE49-F238E27FC236}">
                <a16:creationId xmlns:a16="http://schemas.microsoft.com/office/drawing/2014/main" id="{85F390A1-8ECC-4CFE-BD01-05375841C5CD}"/>
              </a:ext>
            </a:extLst>
          </p:cNvPr>
          <p:cNvSpPr>
            <a:spLocks noGrp="1"/>
          </p:cNvSpPr>
          <p:nvPr>
            <p:ph sz="half" idx="2"/>
          </p:nvPr>
        </p:nvSpPr>
        <p:spPr>
          <a:xfrm>
            <a:off x="3255648" y="879866"/>
            <a:ext cx="4147793" cy="5579509"/>
          </a:xfrm>
        </p:spPr>
        <p:txBody>
          <a:bodyPr>
            <a:normAutofit fontScale="25000" lnSpcReduction="20000"/>
          </a:bodyPr>
          <a:lstStyle/>
          <a:p>
            <a:pPr marL="0" indent="0">
              <a:buNone/>
            </a:pPr>
            <a:r>
              <a:rPr lang="en-US" altLang="zh-TW" sz="4800" dirty="0">
                <a:solidFill>
                  <a:schemeClr val="tx1"/>
                </a:solidFill>
                <a:latin typeface="標楷體" panose="03000509000000000000" pitchFamily="65" charset="-120"/>
                <a:ea typeface="標楷體" panose="03000509000000000000" pitchFamily="65" charset="-120"/>
              </a:rPr>
              <a:t>    </a:t>
            </a:r>
            <a:r>
              <a:rPr lang="en-US" altLang="zh-TW" sz="4800" dirty="0">
                <a:solidFill>
                  <a:srgbClr val="FF0000"/>
                </a:solidFill>
                <a:latin typeface="標楷體" panose="03000509000000000000" pitchFamily="65" charset="-120"/>
                <a:ea typeface="標楷體" panose="03000509000000000000" pitchFamily="65" charset="-120"/>
              </a:rPr>
              <a:t>// Create socket</a:t>
            </a:r>
          </a:p>
          <a:p>
            <a:pPr marL="0" indent="0">
              <a:buNone/>
            </a:pPr>
            <a:r>
              <a:rPr lang="en-US" altLang="zh-TW" sz="4800" dirty="0">
                <a:solidFill>
                  <a:srgbClr val="FFFF00"/>
                </a:solidFill>
                <a:latin typeface="標楷體" panose="03000509000000000000" pitchFamily="65" charset="-120"/>
                <a:ea typeface="標楷體" panose="03000509000000000000" pitchFamily="65" charset="-120"/>
              </a:rPr>
              <a:t>    if ((</a:t>
            </a:r>
            <a:r>
              <a:rPr lang="en-US" altLang="zh-TW" sz="4800" dirty="0" err="1">
                <a:solidFill>
                  <a:srgbClr val="FFFF00"/>
                </a:solidFill>
                <a:latin typeface="標楷體" panose="03000509000000000000" pitchFamily="65" charset="-120"/>
                <a:ea typeface="標楷體" panose="03000509000000000000" pitchFamily="65" charset="-120"/>
              </a:rPr>
              <a:t>client_socket</a:t>
            </a:r>
            <a:r>
              <a:rPr lang="en-US" altLang="zh-TW" sz="4800" dirty="0">
                <a:solidFill>
                  <a:srgbClr val="FFFF00"/>
                </a:solidFill>
                <a:latin typeface="標楷體" panose="03000509000000000000" pitchFamily="65" charset="-120"/>
                <a:ea typeface="標楷體" panose="03000509000000000000" pitchFamily="65" charset="-120"/>
              </a:rPr>
              <a:t> = socket(AF_INET, SOCK_STREAM, 0)) == INVALID_SOCKET) </a:t>
            </a:r>
          </a:p>
          <a:p>
            <a:pPr marL="0" indent="0">
              <a:buNone/>
            </a:pPr>
            <a:r>
              <a:rPr lang="en-US" altLang="zh-TW" sz="4800" dirty="0">
                <a:solidFill>
                  <a:srgbClr val="FFFF00"/>
                </a:solidFill>
                <a:latin typeface="標楷體" panose="03000509000000000000" pitchFamily="65" charset="-120"/>
                <a:ea typeface="標楷體" panose="03000509000000000000" pitchFamily="65" charset="-120"/>
              </a:rPr>
              <a:t>  </a:t>
            </a:r>
            <a:r>
              <a:rPr lang="en-US" altLang="zh-TW" sz="4000" dirty="0">
                <a:solidFill>
                  <a:srgbClr val="FFFF00"/>
                </a:solidFill>
                <a:latin typeface="標楷體" panose="03000509000000000000" pitchFamily="65" charset="-120"/>
                <a:ea typeface="標楷體" panose="03000509000000000000" pitchFamily="65" charset="-120"/>
              </a:rPr>
              <a:t>{</a:t>
            </a:r>
          </a:p>
          <a:p>
            <a:pPr marL="0" indent="0">
              <a:buNone/>
            </a:pPr>
            <a:r>
              <a:rPr lang="en-US" altLang="zh-TW" sz="4000" dirty="0">
                <a:solidFill>
                  <a:srgbClr val="FFFF00"/>
                </a:solidFill>
                <a:latin typeface="標楷體" panose="03000509000000000000" pitchFamily="65" charset="-120"/>
                <a:ea typeface="標楷體" panose="03000509000000000000" pitchFamily="65" charset="-120"/>
              </a:rPr>
              <a:t>        </a:t>
            </a:r>
            <a:r>
              <a:rPr lang="en-US" altLang="zh-TW" sz="4000" dirty="0" err="1">
                <a:solidFill>
                  <a:srgbClr val="FFFF00"/>
                </a:solidFill>
                <a:latin typeface="標楷體" panose="03000509000000000000" pitchFamily="65" charset="-120"/>
                <a:ea typeface="標楷體" panose="03000509000000000000" pitchFamily="65" charset="-120"/>
              </a:rPr>
              <a:t>printf</a:t>
            </a:r>
            <a:r>
              <a:rPr lang="en-US" altLang="zh-TW" sz="4000" dirty="0">
                <a:solidFill>
                  <a:srgbClr val="FFFF00"/>
                </a:solidFill>
                <a:latin typeface="標楷體" panose="03000509000000000000" pitchFamily="65" charset="-120"/>
                <a:ea typeface="標楷體" panose="03000509000000000000" pitchFamily="65" charset="-120"/>
              </a:rPr>
              <a:t>("Socket creation failed.\n");</a:t>
            </a:r>
          </a:p>
          <a:p>
            <a:pPr marL="0" indent="0">
              <a:buNone/>
            </a:pPr>
            <a:r>
              <a:rPr lang="en-US" altLang="zh-TW" sz="4000" dirty="0">
                <a:solidFill>
                  <a:srgbClr val="FFFF00"/>
                </a:solidFill>
                <a:latin typeface="標楷體" panose="03000509000000000000" pitchFamily="65" charset="-120"/>
                <a:ea typeface="標楷體" panose="03000509000000000000" pitchFamily="65" charset="-120"/>
              </a:rPr>
              <a:t>        </a:t>
            </a:r>
            <a:r>
              <a:rPr lang="en-US" altLang="zh-TW" sz="4000" dirty="0" err="1">
                <a:solidFill>
                  <a:srgbClr val="FFFF00"/>
                </a:solidFill>
                <a:latin typeface="標楷體" panose="03000509000000000000" pitchFamily="65" charset="-120"/>
                <a:ea typeface="標楷體" panose="03000509000000000000" pitchFamily="65" charset="-120"/>
              </a:rPr>
              <a:t>WSACleanup</a:t>
            </a:r>
            <a:r>
              <a:rPr lang="en-US" altLang="zh-TW" sz="4000" dirty="0">
                <a:solidFill>
                  <a:srgbClr val="FFFF00"/>
                </a:solidFill>
                <a:latin typeface="標楷體" panose="03000509000000000000" pitchFamily="65" charset="-120"/>
                <a:ea typeface="標楷體" panose="03000509000000000000" pitchFamily="65" charset="-120"/>
              </a:rPr>
              <a:t>();</a:t>
            </a:r>
          </a:p>
          <a:p>
            <a:pPr marL="0" indent="0">
              <a:buNone/>
            </a:pPr>
            <a:r>
              <a:rPr lang="en-US" altLang="zh-TW" sz="4000" dirty="0">
                <a:solidFill>
                  <a:srgbClr val="FFFF00"/>
                </a:solidFill>
                <a:latin typeface="標楷體" panose="03000509000000000000" pitchFamily="65" charset="-120"/>
                <a:ea typeface="標楷體" panose="03000509000000000000" pitchFamily="65" charset="-120"/>
              </a:rPr>
              <a:t>        return 1;</a:t>
            </a:r>
          </a:p>
          <a:p>
            <a:pPr marL="0" indent="0">
              <a:buNone/>
            </a:pPr>
            <a:r>
              <a:rPr lang="en-US" altLang="zh-TW" sz="4000" dirty="0">
                <a:solidFill>
                  <a:srgbClr val="FFFF00"/>
                </a:solidFill>
                <a:latin typeface="標楷體" panose="03000509000000000000" pitchFamily="65" charset="-120"/>
                <a:ea typeface="標楷體" panose="03000509000000000000" pitchFamily="65" charset="-120"/>
              </a:rPr>
              <a:t>    }</a:t>
            </a:r>
          </a:p>
          <a:p>
            <a:pPr marL="0" indent="0">
              <a:buNone/>
            </a:pPr>
            <a:endParaRPr lang="en-US" altLang="zh-TW" sz="4800" dirty="0">
              <a:solidFill>
                <a:schemeClr val="tx1"/>
              </a:solidFill>
              <a:latin typeface="標楷體" panose="03000509000000000000" pitchFamily="65" charset="-120"/>
              <a:ea typeface="標楷體" panose="03000509000000000000" pitchFamily="65" charset="-120"/>
            </a:endParaRPr>
          </a:p>
          <a:p>
            <a:pPr marL="0" indent="0">
              <a:buNone/>
            </a:pPr>
            <a:r>
              <a:rPr lang="en-US" altLang="zh-TW" sz="4800" dirty="0">
                <a:solidFill>
                  <a:schemeClr val="tx1"/>
                </a:solidFill>
                <a:latin typeface="標楷體" panose="03000509000000000000" pitchFamily="65" charset="-120"/>
                <a:ea typeface="標楷體" panose="03000509000000000000" pitchFamily="65" charset="-120"/>
              </a:rPr>
              <a:t>    // Prepare the </a:t>
            </a:r>
            <a:r>
              <a:rPr lang="en-US" altLang="zh-TW" sz="4800" dirty="0" err="1">
                <a:solidFill>
                  <a:srgbClr val="FF0000"/>
                </a:solidFill>
                <a:latin typeface="標楷體" panose="03000509000000000000" pitchFamily="65" charset="-120"/>
                <a:ea typeface="標楷體" panose="03000509000000000000" pitchFamily="65" charset="-120"/>
              </a:rPr>
              <a:t>sockaddr_in</a:t>
            </a:r>
            <a:r>
              <a:rPr lang="en-US" altLang="zh-TW" sz="4800" dirty="0">
                <a:solidFill>
                  <a:srgbClr val="FF0000"/>
                </a:solidFill>
                <a:latin typeface="標楷體" panose="03000509000000000000" pitchFamily="65" charset="-120"/>
                <a:ea typeface="標楷體" panose="03000509000000000000" pitchFamily="65" charset="-120"/>
              </a:rPr>
              <a:t> structure</a:t>
            </a:r>
          </a:p>
          <a:p>
            <a:pPr marL="0" indent="0">
              <a:buNone/>
            </a:pPr>
            <a:r>
              <a:rPr lang="en-US" altLang="zh-TW" sz="4800" dirty="0">
                <a:solidFill>
                  <a:srgbClr val="FFFF00"/>
                </a:solidFill>
                <a:latin typeface="標楷體" panose="03000509000000000000" pitchFamily="65" charset="-120"/>
                <a:ea typeface="標楷體" panose="03000509000000000000" pitchFamily="65" charset="-120"/>
              </a:rPr>
              <a:t>    </a:t>
            </a:r>
            <a:r>
              <a:rPr lang="en-US" altLang="zh-TW" sz="4800" dirty="0" err="1">
                <a:solidFill>
                  <a:srgbClr val="FFFF00"/>
                </a:solidFill>
                <a:latin typeface="標楷體" panose="03000509000000000000" pitchFamily="65" charset="-120"/>
                <a:ea typeface="標楷體" panose="03000509000000000000" pitchFamily="65" charset="-120"/>
              </a:rPr>
              <a:t>server.sin_family</a:t>
            </a:r>
            <a:r>
              <a:rPr lang="en-US" altLang="zh-TW" sz="4800" dirty="0">
                <a:solidFill>
                  <a:srgbClr val="FFFF00"/>
                </a:solidFill>
                <a:latin typeface="標楷體" panose="03000509000000000000" pitchFamily="65" charset="-120"/>
                <a:ea typeface="標楷體" panose="03000509000000000000" pitchFamily="65" charset="-120"/>
              </a:rPr>
              <a:t> = AF_INET;</a:t>
            </a:r>
          </a:p>
          <a:p>
            <a:pPr marL="0" indent="0">
              <a:buNone/>
            </a:pPr>
            <a:r>
              <a:rPr lang="en-US" altLang="zh-TW" sz="4800" dirty="0">
                <a:solidFill>
                  <a:srgbClr val="FFFF00"/>
                </a:solidFill>
                <a:latin typeface="標楷體" panose="03000509000000000000" pitchFamily="65" charset="-120"/>
                <a:ea typeface="標楷體" panose="03000509000000000000" pitchFamily="65" charset="-120"/>
              </a:rPr>
              <a:t>    </a:t>
            </a:r>
            <a:r>
              <a:rPr lang="en-US" altLang="zh-TW" sz="4000" dirty="0" err="1">
                <a:solidFill>
                  <a:srgbClr val="FFFF00"/>
                </a:solidFill>
                <a:latin typeface="標楷體" panose="03000509000000000000" pitchFamily="65" charset="-120"/>
                <a:ea typeface="標楷體" panose="03000509000000000000" pitchFamily="65" charset="-120"/>
              </a:rPr>
              <a:t>server.sin_addr.s_addr</a:t>
            </a:r>
            <a:r>
              <a:rPr lang="en-US" altLang="zh-TW" sz="4000" dirty="0">
                <a:solidFill>
                  <a:srgbClr val="FFFF00"/>
                </a:solidFill>
                <a:latin typeface="標楷體" panose="03000509000000000000" pitchFamily="65" charset="-120"/>
                <a:ea typeface="標楷體" panose="03000509000000000000" pitchFamily="65" charset="-120"/>
              </a:rPr>
              <a:t> = </a:t>
            </a:r>
            <a:r>
              <a:rPr lang="en-US" altLang="zh-TW" sz="4000" dirty="0" err="1">
                <a:solidFill>
                  <a:srgbClr val="FFFF00"/>
                </a:solidFill>
                <a:latin typeface="標楷體" panose="03000509000000000000" pitchFamily="65" charset="-120"/>
                <a:ea typeface="標楷體" panose="03000509000000000000" pitchFamily="65" charset="-120"/>
              </a:rPr>
              <a:t>inet_addr</a:t>
            </a:r>
            <a:r>
              <a:rPr lang="en-US" altLang="zh-TW" sz="4000" dirty="0">
                <a:solidFill>
                  <a:srgbClr val="FFFF00"/>
                </a:solidFill>
                <a:latin typeface="標楷體" panose="03000509000000000000" pitchFamily="65" charset="-120"/>
                <a:ea typeface="標楷體" panose="03000509000000000000" pitchFamily="65" charset="-120"/>
              </a:rPr>
              <a:t>("127.0.0.1");</a:t>
            </a:r>
          </a:p>
          <a:p>
            <a:pPr marL="0" indent="0">
              <a:buNone/>
            </a:pPr>
            <a:r>
              <a:rPr lang="en-US" altLang="zh-TW" sz="4800" dirty="0">
                <a:solidFill>
                  <a:srgbClr val="FFFF00"/>
                </a:solidFill>
                <a:latin typeface="標楷體" panose="03000509000000000000" pitchFamily="65" charset="-120"/>
                <a:ea typeface="標楷體" panose="03000509000000000000" pitchFamily="65" charset="-120"/>
              </a:rPr>
              <a:t>    </a:t>
            </a:r>
            <a:r>
              <a:rPr lang="en-US" altLang="zh-TW" sz="4800" dirty="0" err="1">
                <a:solidFill>
                  <a:srgbClr val="FFFF00"/>
                </a:solidFill>
                <a:latin typeface="標楷體" panose="03000509000000000000" pitchFamily="65" charset="-120"/>
                <a:ea typeface="標楷體" panose="03000509000000000000" pitchFamily="65" charset="-120"/>
              </a:rPr>
              <a:t>server.sin_port</a:t>
            </a:r>
            <a:r>
              <a:rPr lang="en-US" altLang="zh-TW" sz="4800" dirty="0">
                <a:solidFill>
                  <a:srgbClr val="FFFF00"/>
                </a:solidFill>
                <a:latin typeface="標楷體" panose="03000509000000000000" pitchFamily="65" charset="-120"/>
                <a:ea typeface="標楷體" panose="03000509000000000000" pitchFamily="65" charset="-120"/>
              </a:rPr>
              <a:t> = </a:t>
            </a:r>
            <a:r>
              <a:rPr lang="en-US" altLang="zh-TW" sz="4800" dirty="0" err="1">
                <a:solidFill>
                  <a:srgbClr val="FFFF00"/>
                </a:solidFill>
                <a:latin typeface="標楷體" panose="03000509000000000000" pitchFamily="65" charset="-120"/>
                <a:ea typeface="標楷體" panose="03000509000000000000" pitchFamily="65" charset="-120"/>
              </a:rPr>
              <a:t>htons</a:t>
            </a:r>
            <a:r>
              <a:rPr lang="en-US" altLang="zh-TW" sz="4800" dirty="0">
                <a:solidFill>
                  <a:srgbClr val="FFFF00"/>
                </a:solidFill>
                <a:latin typeface="標楷體" panose="03000509000000000000" pitchFamily="65" charset="-120"/>
                <a:ea typeface="標楷體" panose="03000509000000000000" pitchFamily="65" charset="-120"/>
              </a:rPr>
              <a:t>(PORT);</a:t>
            </a:r>
          </a:p>
          <a:p>
            <a:pPr marL="0" indent="0">
              <a:buNone/>
            </a:pPr>
            <a:endParaRPr lang="en-US" altLang="zh-TW" sz="4800" dirty="0">
              <a:solidFill>
                <a:srgbClr val="FFFF00"/>
              </a:solidFill>
              <a:latin typeface="標楷體" panose="03000509000000000000" pitchFamily="65" charset="-120"/>
              <a:ea typeface="標楷體" panose="03000509000000000000" pitchFamily="65" charset="-120"/>
            </a:endParaRPr>
          </a:p>
          <a:p>
            <a:pPr marL="0" indent="0">
              <a:buNone/>
            </a:pPr>
            <a:r>
              <a:rPr lang="en-US" altLang="zh-TW" sz="4800" dirty="0">
                <a:solidFill>
                  <a:srgbClr val="FFFF00"/>
                </a:solidFill>
                <a:latin typeface="標楷體" panose="03000509000000000000" pitchFamily="65" charset="-120"/>
                <a:ea typeface="標楷體" panose="03000509000000000000" pitchFamily="65" charset="-120"/>
              </a:rPr>
              <a:t>    // Connect to server</a:t>
            </a:r>
          </a:p>
          <a:p>
            <a:pPr marL="0" indent="0">
              <a:buNone/>
            </a:pPr>
            <a:r>
              <a:rPr lang="en-US" altLang="zh-TW" sz="4800" dirty="0">
                <a:solidFill>
                  <a:srgbClr val="FFFF00"/>
                </a:solidFill>
                <a:latin typeface="標楷體" panose="03000509000000000000" pitchFamily="65" charset="-120"/>
                <a:ea typeface="標楷體" panose="03000509000000000000" pitchFamily="65" charset="-120"/>
              </a:rPr>
              <a:t>    if (connect(</a:t>
            </a:r>
            <a:r>
              <a:rPr lang="en-US" altLang="zh-TW" sz="4800" dirty="0" err="1">
                <a:solidFill>
                  <a:srgbClr val="FFFF00"/>
                </a:solidFill>
                <a:latin typeface="標楷體" panose="03000509000000000000" pitchFamily="65" charset="-120"/>
                <a:ea typeface="標楷體" panose="03000509000000000000" pitchFamily="65" charset="-120"/>
              </a:rPr>
              <a:t>client_socket</a:t>
            </a:r>
            <a:r>
              <a:rPr lang="en-US" altLang="zh-TW" sz="4800" dirty="0">
                <a:solidFill>
                  <a:srgbClr val="FFFF00"/>
                </a:solidFill>
                <a:latin typeface="標楷體" panose="03000509000000000000" pitchFamily="65" charset="-120"/>
                <a:ea typeface="標楷體" panose="03000509000000000000" pitchFamily="65" charset="-120"/>
              </a:rPr>
              <a:t>, (struct </a:t>
            </a:r>
            <a:r>
              <a:rPr lang="en-US" altLang="zh-TW" sz="4800" dirty="0" err="1">
                <a:solidFill>
                  <a:srgbClr val="FFFF00"/>
                </a:solidFill>
                <a:latin typeface="標楷體" panose="03000509000000000000" pitchFamily="65" charset="-120"/>
                <a:ea typeface="標楷體" panose="03000509000000000000" pitchFamily="65" charset="-120"/>
              </a:rPr>
              <a:t>sockaddr</a:t>
            </a:r>
            <a:r>
              <a:rPr lang="en-US" altLang="zh-TW" sz="4800" dirty="0">
                <a:solidFill>
                  <a:srgbClr val="FFFF00"/>
                </a:solidFill>
                <a:latin typeface="標楷體" panose="03000509000000000000" pitchFamily="65" charset="-120"/>
                <a:ea typeface="標楷體" panose="03000509000000000000" pitchFamily="65" charset="-120"/>
              </a:rPr>
              <a:t>*)&amp;server, </a:t>
            </a:r>
            <a:r>
              <a:rPr lang="en-US" altLang="zh-TW" sz="4800" dirty="0" err="1">
                <a:solidFill>
                  <a:srgbClr val="FFFF00"/>
                </a:solidFill>
                <a:latin typeface="標楷體" panose="03000509000000000000" pitchFamily="65" charset="-120"/>
                <a:ea typeface="標楷體" panose="03000509000000000000" pitchFamily="65" charset="-120"/>
              </a:rPr>
              <a:t>sizeof</a:t>
            </a:r>
            <a:r>
              <a:rPr lang="en-US" altLang="zh-TW" sz="4800" dirty="0">
                <a:solidFill>
                  <a:srgbClr val="FFFF00"/>
                </a:solidFill>
                <a:latin typeface="標楷體" panose="03000509000000000000" pitchFamily="65" charset="-120"/>
                <a:ea typeface="標楷體" panose="03000509000000000000" pitchFamily="65" charset="-120"/>
              </a:rPr>
              <a:t>(server)) &lt; 0) </a:t>
            </a:r>
          </a:p>
          <a:p>
            <a:pPr marL="0" indent="0">
              <a:buNone/>
            </a:pPr>
            <a:r>
              <a:rPr lang="en-US" altLang="zh-TW" sz="4800" dirty="0">
                <a:solidFill>
                  <a:srgbClr val="FFFF00"/>
                </a:solidFill>
                <a:latin typeface="標楷體" panose="03000509000000000000" pitchFamily="65" charset="-120"/>
                <a:ea typeface="標楷體" panose="03000509000000000000" pitchFamily="65" charset="-120"/>
              </a:rPr>
              <a:t>  {</a:t>
            </a:r>
          </a:p>
          <a:p>
            <a:pPr marL="0" indent="0">
              <a:buNone/>
            </a:pPr>
            <a:r>
              <a:rPr lang="en-US" altLang="zh-TW" sz="4000" dirty="0">
                <a:solidFill>
                  <a:srgbClr val="FFFF00"/>
                </a:solidFill>
                <a:latin typeface="標楷體" panose="03000509000000000000" pitchFamily="65" charset="-120"/>
                <a:ea typeface="標楷體" panose="03000509000000000000" pitchFamily="65" charset="-120"/>
              </a:rPr>
              <a:t>        </a:t>
            </a:r>
            <a:r>
              <a:rPr lang="en-US" altLang="zh-TW" sz="4000" dirty="0" err="1">
                <a:solidFill>
                  <a:srgbClr val="FFFF00"/>
                </a:solidFill>
                <a:latin typeface="標楷體" panose="03000509000000000000" pitchFamily="65" charset="-120"/>
                <a:ea typeface="標楷體" panose="03000509000000000000" pitchFamily="65" charset="-120"/>
              </a:rPr>
              <a:t>printf</a:t>
            </a:r>
            <a:r>
              <a:rPr lang="en-US" altLang="zh-TW" sz="4000" dirty="0">
                <a:solidFill>
                  <a:srgbClr val="FFFF00"/>
                </a:solidFill>
                <a:latin typeface="標楷體" panose="03000509000000000000" pitchFamily="65" charset="-120"/>
                <a:ea typeface="標楷體" panose="03000509000000000000" pitchFamily="65" charset="-120"/>
              </a:rPr>
              <a:t>("Connection failed.\n");</a:t>
            </a:r>
          </a:p>
          <a:p>
            <a:pPr marL="0" indent="0">
              <a:buNone/>
            </a:pPr>
            <a:r>
              <a:rPr lang="en-US" altLang="zh-TW" sz="4000" dirty="0">
                <a:solidFill>
                  <a:srgbClr val="FFFF00"/>
                </a:solidFill>
                <a:latin typeface="標楷體" panose="03000509000000000000" pitchFamily="65" charset="-120"/>
                <a:ea typeface="標楷體" panose="03000509000000000000" pitchFamily="65" charset="-120"/>
              </a:rPr>
              <a:t>        </a:t>
            </a:r>
            <a:r>
              <a:rPr lang="en-US" altLang="zh-TW" sz="4000" dirty="0" err="1">
                <a:solidFill>
                  <a:srgbClr val="FFFF00"/>
                </a:solidFill>
                <a:latin typeface="標楷體" panose="03000509000000000000" pitchFamily="65" charset="-120"/>
                <a:ea typeface="標楷體" panose="03000509000000000000" pitchFamily="65" charset="-120"/>
              </a:rPr>
              <a:t>closesocket</a:t>
            </a:r>
            <a:r>
              <a:rPr lang="en-US" altLang="zh-TW" sz="4000" dirty="0">
                <a:solidFill>
                  <a:srgbClr val="FFFF00"/>
                </a:solidFill>
                <a:latin typeface="標楷體" panose="03000509000000000000" pitchFamily="65" charset="-120"/>
                <a:ea typeface="標楷體" panose="03000509000000000000" pitchFamily="65" charset="-120"/>
              </a:rPr>
              <a:t>(</a:t>
            </a:r>
            <a:r>
              <a:rPr lang="en-US" altLang="zh-TW" sz="4000" dirty="0" err="1">
                <a:solidFill>
                  <a:srgbClr val="FFFF00"/>
                </a:solidFill>
                <a:latin typeface="標楷體" panose="03000509000000000000" pitchFamily="65" charset="-120"/>
                <a:ea typeface="標楷體" panose="03000509000000000000" pitchFamily="65" charset="-120"/>
              </a:rPr>
              <a:t>client_socket</a:t>
            </a:r>
            <a:r>
              <a:rPr lang="en-US" altLang="zh-TW" sz="4000" dirty="0">
                <a:solidFill>
                  <a:srgbClr val="FFFF00"/>
                </a:solidFill>
                <a:latin typeface="標楷體" panose="03000509000000000000" pitchFamily="65" charset="-120"/>
                <a:ea typeface="標楷體" panose="03000509000000000000" pitchFamily="65" charset="-120"/>
              </a:rPr>
              <a:t>);</a:t>
            </a:r>
          </a:p>
          <a:p>
            <a:pPr marL="0" indent="0">
              <a:buNone/>
            </a:pPr>
            <a:r>
              <a:rPr lang="en-US" altLang="zh-TW" sz="4000" dirty="0">
                <a:solidFill>
                  <a:srgbClr val="FFFF00"/>
                </a:solidFill>
                <a:latin typeface="標楷體" panose="03000509000000000000" pitchFamily="65" charset="-120"/>
                <a:ea typeface="標楷體" panose="03000509000000000000" pitchFamily="65" charset="-120"/>
              </a:rPr>
              <a:t>        </a:t>
            </a:r>
            <a:r>
              <a:rPr lang="en-US" altLang="zh-TW" sz="4000" dirty="0" err="1">
                <a:solidFill>
                  <a:srgbClr val="FFFF00"/>
                </a:solidFill>
                <a:latin typeface="標楷體" panose="03000509000000000000" pitchFamily="65" charset="-120"/>
                <a:ea typeface="標楷體" panose="03000509000000000000" pitchFamily="65" charset="-120"/>
              </a:rPr>
              <a:t>WSACleanup</a:t>
            </a:r>
            <a:r>
              <a:rPr lang="en-US" altLang="zh-TW" sz="4000" dirty="0">
                <a:solidFill>
                  <a:srgbClr val="FFFF00"/>
                </a:solidFill>
                <a:latin typeface="標楷體" panose="03000509000000000000" pitchFamily="65" charset="-120"/>
                <a:ea typeface="標楷體" panose="03000509000000000000" pitchFamily="65" charset="-120"/>
              </a:rPr>
              <a:t>();</a:t>
            </a:r>
          </a:p>
          <a:p>
            <a:pPr marL="0" indent="0">
              <a:buNone/>
            </a:pPr>
            <a:r>
              <a:rPr lang="en-US" altLang="zh-TW" sz="4000" dirty="0">
                <a:solidFill>
                  <a:srgbClr val="FFFF00"/>
                </a:solidFill>
                <a:latin typeface="標楷體" panose="03000509000000000000" pitchFamily="65" charset="-120"/>
                <a:ea typeface="標楷體" panose="03000509000000000000" pitchFamily="65" charset="-120"/>
              </a:rPr>
              <a:t>        return 1;</a:t>
            </a:r>
          </a:p>
          <a:p>
            <a:pPr marL="0" indent="0">
              <a:buNone/>
            </a:pPr>
            <a:r>
              <a:rPr lang="en-US" altLang="zh-TW" sz="4800" dirty="0">
                <a:solidFill>
                  <a:srgbClr val="FFFF00"/>
                </a:solidFill>
                <a:latin typeface="標楷體" panose="03000509000000000000" pitchFamily="65" charset="-120"/>
                <a:ea typeface="標楷體" panose="03000509000000000000" pitchFamily="65" charset="-120"/>
              </a:rPr>
              <a:t>    }</a:t>
            </a:r>
          </a:p>
          <a:p>
            <a:pPr marL="0" indent="0">
              <a:buNone/>
            </a:pPr>
            <a:endParaRPr lang="en-US" altLang="zh-TW" sz="4400" dirty="0">
              <a:solidFill>
                <a:schemeClr val="tx1"/>
              </a:solidFill>
              <a:latin typeface="標楷體" panose="03000509000000000000" pitchFamily="65" charset="-120"/>
              <a:ea typeface="標楷體" panose="03000509000000000000" pitchFamily="65" charset="-120"/>
            </a:endParaRPr>
          </a:p>
          <a:p>
            <a:pPr marL="0" indent="0">
              <a:buNone/>
            </a:pPr>
            <a:endParaRPr lang="en-US" altLang="zh-TW" sz="2200" dirty="0">
              <a:solidFill>
                <a:schemeClr val="tx1"/>
              </a:solidFill>
              <a:latin typeface="標楷體" panose="03000509000000000000" pitchFamily="65" charset="-120"/>
              <a:ea typeface="標楷體" panose="03000509000000000000" pitchFamily="65" charset="-120"/>
            </a:endParaRPr>
          </a:p>
        </p:txBody>
      </p:sp>
      <p:sp>
        <p:nvSpPr>
          <p:cNvPr id="19" name="內容版面配置區 3">
            <a:extLst>
              <a:ext uri="{FF2B5EF4-FFF2-40B4-BE49-F238E27FC236}">
                <a16:creationId xmlns:a16="http://schemas.microsoft.com/office/drawing/2014/main" id="{E0DD19EE-19F7-48DA-8E6D-5062939A3084}"/>
              </a:ext>
            </a:extLst>
          </p:cNvPr>
          <p:cNvSpPr txBox="1">
            <a:spLocks/>
          </p:cNvSpPr>
          <p:nvPr/>
        </p:nvSpPr>
        <p:spPr>
          <a:xfrm>
            <a:off x="110243" y="1058119"/>
            <a:ext cx="2962896" cy="5223005"/>
          </a:xfrm>
          <a:prstGeom prst="rect">
            <a:avLst/>
          </a:prstGeom>
        </p:spPr>
        <p:txBody>
          <a:bodyPr vert="horz" lIns="91440" tIns="45720" rIns="91440" bIns="45720" rtlCol="0" anchor="t">
            <a:normAutofit fontScale="55000" lnSpcReduction="20000"/>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Font typeface="Wingdings 3" panose="05040102010807070707" pitchFamily="18" charset="2"/>
              <a:buNone/>
            </a:pPr>
            <a:r>
              <a:rPr lang="en-US" altLang="zh-TW" sz="2200" dirty="0">
                <a:solidFill>
                  <a:schemeClr val="tx1"/>
                </a:solidFill>
                <a:latin typeface="標楷體" panose="03000509000000000000" pitchFamily="65" charset="-120"/>
                <a:ea typeface="標楷體" panose="03000509000000000000" pitchFamily="65" charset="-120"/>
              </a:rPr>
              <a:t>#include &lt;</a:t>
            </a:r>
            <a:r>
              <a:rPr lang="en-US" altLang="zh-TW" sz="2200" dirty="0" err="1">
                <a:solidFill>
                  <a:schemeClr val="tx1"/>
                </a:solidFill>
                <a:latin typeface="標楷體" panose="03000509000000000000" pitchFamily="65" charset="-120"/>
                <a:ea typeface="標楷體" panose="03000509000000000000" pitchFamily="65" charset="-120"/>
              </a:rPr>
              <a:t>stdio.h</a:t>
            </a:r>
            <a:r>
              <a:rPr lang="en-US" altLang="zh-TW" sz="2200" dirty="0">
                <a:solidFill>
                  <a:schemeClr val="tx1"/>
                </a:solidFill>
                <a:latin typeface="標楷體" panose="03000509000000000000" pitchFamily="65" charset="-120"/>
                <a:ea typeface="標楷體" panose="03000509000000000000" pitchFamily="65" charset="-120"/>
              </a:rPr>
              <a:t>&gt;</a:t>
            </a:r>
          </a:p>
          <a:p>
            <a:pPr marL="0" indent="0">
              <a:buFont typeface="Wingdings 3" panose="05040102010807070707" pitchFamily="18" charset="2"/>
              <a:buNone/>
            </a:pPr>
            <a:r>
              <a:rPr lang="en-US" altLang="zh-TW" sz="2200" dirty="0">
                <a:solidFill>
                  <a:schemeClr val="tx1"/>
                </a:solidFill>
                <a:latin typeface="標楷體" panose="03000509000000000000" pitchFamily="65" charset="-120"/>
                <a:ea typeface="標楷體" panose="03000509000000000000" pitchFamily="65" charset="-120"/>
              </a:rPr>
              <a:t>#include &lt;winsock2.h&gt;</a:t>
            </a:r>
          </a:p>
          <a:p>
            <a:pPr marL="0" indent="0">
              <a:buFont typeface="Wingdings 3" panose="05040102010807070707" pitchFamily="18" charset="2"/>
              <a:buNone/>
            </a:pPr>
            <a:r>
              <a:rPr lang="en-US" altLang="zh-TW" sz="2200" dirty="0">
                <a:solidFill>
                  <a:schemeClr val="tx1"/>
                </a:solidFill>
                <a:latin typeface="標楷體" panose="03000509000000000000" pitchFamily="65" charset="-120"/>
                <a:ea typeface="標楷體" panose="03000509000000000000" pitchFamily="65" charset="-120"/>
              </a:rPr>
              <a:t>#pragma comment(lib, "ws2_32.lib") </a:t>
            </a:r>
          </a:p>
          <a:p>
            <a:pPr marL="0" indent="0">
              <a:buFont typeface="Wingdings 3" panose="05040102010807070707" pitchFamily="18" charset="2"/>
              <a:buNone/>
            </a:pPr>
            <a:endParaRPr lang="en-US" altLang="zh-TW" sz="2200" dirty="0">
              <a:solidFill>
                <a:schemeClr val="tx1"/>
              </a:solidFill>
              <a:latin typeface="標楷體" panose="03000509000000000000" pitchFamily="65" charset="-120"/>
              <a:ea typeface="標楷體" panose="03000509000000000000" pitchFamily="65" charset="-120"/>
            </a:endParaRPr>
          </a:p>
          <a:p>
            <a:pPr marL="0" indent="0">
              <a:buFont typeface="Wingdings 3" panose="05040102010807070707" pitchFamily="18" charset="2"/>
              <a:buNone/>
            </a:pPr>
            <a:r>
              <a:rPr lang="en-US" altLang="zh-TW" sz="2200" dirty="0">
                <a:solidFill>
                  <a:schemeClr val="tx1"/>
                </a:solidFill>
                <a:latin typeface="標楷體" panose="03000509000000000000" pitchFamily="65" charset="-120"/>
                <a:ea typeface="標楷體" panose="03000509000000000000" pitchFamily="65" charset="-120"/>
              </a:rPr>
              <a:t>#define PORT 8080</a:t>
            </a:r>
          </a:p>
          <a:p>
            <a:pPr marL="0" indent="0">
              <a:buFont typeface="Wingdings 3" panose="05040102010807070707" pitchFamily="18" charset="2"/>
              <a:buNone/>
            </a:pPr>
            <a:r>
              <a:rPr lang="en-US" altLang="zh-TW" sz="2200" dirty="0">
                <a:solidFill>
                  <a:schemeClr val="tx1"/>
                </a:solidFill>
                <a:latin typeface="標楷體" panose="03000509000000000000" pitchFamily="65" charset="-120"/>
                <a:ea typeface="標楷體" panose="03000509000000000000" pitchFamily="65" charset="-120"/>
              </a:rPr>
              <a:t>#define MAX_BUFFER_SIZE 1024</a:t>
            </a:r>
          </a:p>
          <a:p>
            <a:pPr marL="0" indent="0">
              <a:buFont typeface="Wingdings 3" panose="05040102010807070707" pitchFamily="18" charset="2"/>
              <a:buNone/>
            </a:pPr>
            <a:endParaRPr lang="en-US" altLang="zh-TW" sz="2200" dirty="0">
              <a:solidFill>
                <a:schemeClr val="tx1"/>
              </a:solidFill>
              <a:latin typeface="標楷體" panose="03000509000000000000" pitchFamily="65" charset="-120"/>
              <a:ea typeface="標楷體" panose="03000509000000000000" pitchFamily="65" charset="-120"/>
            </a:endParaRPr>
          </a:p>
          <a:p>
            <a:pPr marL="0" indent="0">
              <a:buFont typeface="Wingdings 3" panose="05040102010807070707" pitchFamily="18" charset="2"/>
              <a:buNone/>
            </a:pPr>
            <a:r>
              <a:rPr lang="en-US" altLang="zh-TW" sz="2200" dirty="0">
                <a:solidFill>
                  <a:schemeClr val="tx1"/>
                </a:solidFill>
                <a:latin typeface="標楷體" panose="03000509000000000000" pitchFamily="65" charset="-120"/>
                <a:ea typeface="標楷體" panose="03000509000000000000" pitchFamily="65" charset="-120"/>
              </a:rPr>
              <a:t>int main() {</a:t>
            </a:r>
          </a:p>
          <a:p>
            <a:pPr marL="0" indent="0">
              <a:buFont typeface="Wingdings 3" panose="05040102010807070707" pitchFamily="18" charset="2"/>
              <a:buNone/>
            </a:pPr>
            <a:r>
              <a:rPr lang="en-US" altLang="zh-TW" sz="2200" dirty="0">
                <a:solidFill>
                  <a:schemeClr val="tx1"/>
                </a:solidFill>
                <a:latin typeface="標楷體" panose="03000509000000000000" pitchFamily="65" charset="-120"/>
                <a:ea typeface="標楷體" panose="03000509000000000000" pitchFamily="65" charset="-120"/>
              </a:rPr>
              <a:t>    WSADATA </a:t>
            </a:r>
            <a:r>
              <a:rPr lang="en-US" altLang="zh-TW" sz="2200" dirty="0" err="1">
                <a:solidFill>
                  <a:schemeClr val="tx1"/>
                </a:solidFill>
                <a:latin typeface="標楷體" panose="03000509000000000000" pitchFamily="65" charset="-120"/>
                <a:ea typeface="標楷體" panose="03000509000000000000" pitchFamily="65" charset="-120"/>
              </a:rPr>
              <a:t>wsa</a:t>
            </a:r>
            <a:r>
              <a:rPr lang="en-US" altLang="zh-TW" sz="2200" dirty="0">
                <a:solidFill>
                  <a:schemeClr val="tx1"/>
                </a:solidFill>
                <a:latin typeface="標楷體" panose="03000509000000000000" pitchFamily="65" charset="-120"/>
                <a:ea typeface="標楷體" panose="03000509000000000000" pitchFamily="65" charset="-120"/>
              </a:rPr>
              <a:t>;</a:t>
            </a:r>
          </a:p>
          <a:p>
            <a:pPr marL="0" indent="0">
              <a:buFont typeface="Wingdings 3" panose="05040102010807070707" pitchFamily="18" charset="2"/>
              <a:buNone/>
            </a:pPr>
            <a:r>
              <a:rPr lang="en-US" altLang="zh-TW" sz="2200" dirty="0">
                <a:solidFill>
                  <a:schemeClr val="tx1"/>
                </a:solidFill>
                <a:latin typeface="標楷體" panose="03000509000000000000" pitchFamily="65" charset="-120"/>
                <a:ea typeface="標楷體" panose="03000509000000000000" pitchFamily="65" charset="-120"/>
              </a:rPr>
              <a:t>    SOCKET </a:t>
            </a:r>
            <a:r>
              <a:rPr lang="en-US" altLang="zh-TW" sz="2200" dirty="0" err="1">
                <a:solidFill>
                  <a:schemeClr val="tx1"/>
                </a:solidFill>
                <a:latin typeface="標楷體" panose="03000509000000000000" pitchFamily="65" charset="-120"/>
                <a:ea typeface="標楷體" panose="03000509000000000000" pitchFamily="65" charset="-120"/>
              </a:rPr>
              <a:t>client_socket</a:t>
            </a:r>
            <a:r>
              <a:rPr lang="en-US" altLang="zh-TW" sz="2200" dirty="0">
                <a:solidFill>
                  <a:schemeClr val="tx1"/>
                </a:solidFill>
                <a:latin typeface="標楷體" panose="03000509000000000000" pitchFamily="65" charset="-120"/>
                <a:ea typeface="標楷體" panose="03000509000000000000" pitchFamily="65" charset="-120"/>
              </a:rPr>
              <a:t>;</a:t>
            </a:r>
          </a:p>
          <a:p>
            <a:pPr marL="0" indent="0">
              <a:buFont typeface="Wingdings 3" panose="05040102010807070707" pitchFamily="18" charset="2"/>
              <a:buNone/>
            </a:pPr>
            <a:r>
              <a:rPr lang="en-US" altLang="zh-TW" sz="2200" dirty="0">
                <a:solidFill>
                  <a:schemeClr val="tx1"/>
                </a:solidFill>
                <a:latin typeface="標楷體" panose="03000509000000000000" pitchFamily="65" charset="-120"/>
                <a:ea typeface="標楷體" panose="03000509000000000000" pitchFamily="65" charset="-120"/>
              </a:rPr>
              <a:t>    struct </a:t>
            </a:r>
            <a:r>
              <a:rPr lang="en-US" altLang="zh-TW" sz="2200" dirty="0" err="1">
                <a:solidFill>
                  <a:schemeClr val="tx1"/>
                </a:solidFill>
                <a:latin typeface="標楷體" panose="03000509000000000000" pitchFamily="65" charset="-120"/>
                <a:ea typeface="標楷體" panose="03000509000000000000" pitchFamily="65" charset="-120"/>
              </a:rPr>
              <a:t>sockaddr_in</a:t>
            </a:r>
            <a:r>
              <a:rPr lang="en-US" altLang="zh-TW" sz="2200" dirty="0">
                <a:solidFill>
                  <a:schemeClr val="tx1"/>
                </a:solidFill>
                <a:latin typeface="標楷體" panose="03000509000000000000" pitchFamily="65" charset="-120"/>
                <a:ea typeface="標楷體" panose="03000509000000000000" pitchFamily="65" charset="-120"/>
              </a:rPr>
              <a:t> server;</a:t>
            </a:r>
          </a:p>
          <a:p>
            <a:pPr marL="0" indent="0">
              <a:buFont typeface="Wingdings 3" panose="05040102010807070707" pitchFamily="18" charset="2"/>
              <a:buNone/>
            </a:pPr>
            <a:r>
              <a:rPr lang="en-US" altLang="zh-TW" sz="2200" dirty="0">
                <a:solidFill>
                  <a:schemeClr val="tx1"/>
                </a:solidFill>
                <a:latin typeface="標楷體" panose="03000509000000000000" pitchFamily="65" charset="-120"/>
                <a:ea typeface="標楷體" panose="03000509000000000000" pitchFamily="65" charset="-120"/>
              </a:rPr>
              <a:t>    char buffer[MAX_BUFFER_SIZE];</a:t>
            </a:r>
          </a:p>
          <a:p>
            <a:pPr marL="0" indent="0">
              <a:buFont typeface="Wingdings 3" panose="05040102010807070707" pitchFamily="18" charset="2"/>
              <a:buNone/>
            </a:pPr>
            <a:endParaRPr lang="en-US" altLang="zh-TW" sz="2200" dirty="0">
              <a:solidFill>
                <a:schemeClr val="tx1"/>
              </a:solidFill>
              <a:latin typeface="標楷體" panose="03000509000000000000" pitchFamily="65" charset="-120"/>
              <a:ea typeface="標楷體" panose="03000509000000000000" pitchFamily="65" charset="-120"/>
            </a:endParaRPr>
          </a:p>
          <a:p>
            <a:pPr marL="0" indent="0">
              <a:buFont typeface="Wingdings 3" panose="05040102010807070707" pitchFamily="18" charset="2"/>
              <a:buNone/>
            </a:pPr>
            <a:r>
              <a:rPr lang="en-US" altLang="zh-TW" sz="2200" dirty="0">
                <a:solidFill>
                  <a:schemeClr val="tx1"/>
                </a:solidFill>
                <a:latin typeface="標楷體" panose="03000509000000000000" pitchFamily="65" charset="-120"/>
                <a:ea typeface="標楷體" panose="03000509000000000000" pitchFamily="65" charset="-120"/>
              </a:rPr>
              <a:t>    // </a:t>
            </a:r>
            <a:r>
              <a:rPr lang="en-US" altLang="zh-TW" sz="2200" dirty="0">
                <a:solidFill>
                  <a:srgbClr val="FF0000"/>
                </a:solidFill>
                <a:latin typeface="標楷體" panose="03000509000000000000" pitchFamily="65" charset="-120"/>
                <a:ea typeface="標楷體" panose="03000509000000000000" pitchFamily="65" charset="-120"/>
              </a:rPr>
              <a:t>Initialize Winsock</a:t>
            </a:r>
          </a:p>
          <a:p>
            <a:pPr marL="0" indent="0">
              <a:buFont typeface="Wingdings 3" panose="05040102010807070707" pitchFamily="18" charset="2"/>
              <a:buNone/>
            </a:pPr>
            <a:r>
              <a:rPr lang="en-US" altLang="zh-TW" sz="2200" dirty="0">
                <a:solidFill>
                  <a:schemeClr val="tx1"/>
                </a:solidFill>
                <a:latin typeface="標楷體" panose="03000509000000000000" pitchFamily="65" charset="-120"/>
                <a:ea typeface="標楷體" panose="03000509000000000000" pitchFamily="65" charset="-120"/>
              </a:rPr>
              <a:t>    </a:t>
            </a:r>
            <a:r>
              <a:rPr lang="en-US" altLang="zh-TW" sz="1600" dirty="0">
                <a:solidFill>
                  <a:schemeClr val="tx1"/>
                </a:solidFill>
                <a:latin typeface="標楷體" panose="03000509000000000000" pitchFamily="65" charset="-120"/>
                <a:ea typeface="標楷體" panose="03000509000000000000" pitchFamily="65" charset="-120"/>
              </a:rPr>
              <a:t>if (</a:t>
            </a:r>
            <a:r>
              <a:rPr lang="en-US" altLang="zh-TW" sz="1600" dirty="0" err="1">
                <a:solidFill>
                  <a:schemeClr val="tx1"/>
                </a:solidFill>
                <a:latin typeface="標楷體" panose="03000509000000000000" pitchFamily="65" charset="-120"/>
                <a:ea typeface="標楷體" panose="03000509000000000000" pitchFamily="65" charset="-120"/>
              </a:rPr>
              <a:t>WSAStartup</a:t>
            </a:r>
            <a:r>
              <a:rPr lang="en-US" altLang="zh-TW" sz="1600" dirty="0">
                <a:solidFill>
                  <a:schemeClr val="tx1"/>
                </a:solidFill>
                <a:latin typeface="標楷體" panose="03000509000000000000" pitchFamily="65" charset="-120"/>
                <a:ea typeface="標楷體" panose="03000509000000000000" pitchFamily="65" charset="-120"/>
              </a:rPr>
              <a:t>(MAKEWORD(2, 2), &amp;</a:t>
            </a:r>
            <a:r>
              <a:rPr lang="en-US" altLang="zh-TW" sz="1600" dirty="0" err="1">
                <a:solidFill>
                  <a:schemeClr val="tx1"/>
                </a:solidFill>
                <a:latin typeface="標楷體" panose="03000509000000000000" pitchFamily="65" charset="-120"/>
                <a:ea typeface="標楷體" panose="03000509000000000000" pitchFamily="65" charset="-120"/>
              </a:rPr>
              <a:t>wsa</a:t>
            </a:r>
            <a:r>
              <a:rPr lang="en-US" altLang="zh-TW" sz="1600" dirty="0">
                <a:solidFill>
                  <a:schemeClr val="tx1"/>
                </a:solidFill>
                <a:latin typeface="標楷體" panose="03000509000000000000" pitchFamily="65" charset="-120"/>
                <a:ea typeface="標楷體" panose="03000509000000000000" pitchFamily="65" charset="-120"/>
              </a:rPr>
              <a:t>) != 0)</a:t>
            </a:r>
          </a:p>
          <a:p>
            <a:pPr marL="0" indent="0">
              <a:buFont typeface="Wingdings 3" panose="05040102010807070707" pitchFamily="18" charset="2"/>
              <a:buNone/>
            </a:pPr>
            <a:r>
              <a:rPr lang="en-US" altLang="zh-TW" sz="1600" dirty="0">
                <a:solidFill>
                  <a:schemeClr val="tx1"/>
                </a:solidFill>
                <a:latin typeface="標楷體" panose="03000509000000000000" pitchFamily="65" charset="-120"/>
                <a:ea typeface="標楷體" panose="03000509000000000000" pitchFamily="65" charset="-120"/>
              </a:rPr>
              <a:t>      {</a:t>
            </a:r>
          </a:p>
          <a:p>
            <a:pPr marL="0" indent="0">
              <a:buFont typeface="Wingdings 3" panose="05040102010807070707" pitchFamily="18" charset="2"/>
              <a:buNone/>
            </a:pPr>
            <a:r>
              <a:rPr lang="en-US" altLang="zh-TW" sz="1600" dirty="0">
                <a:solidFill>
                  <a:schemeClr val="tx1"/>
                </a:solidFill>
                <a:latin typeface="標楷體" panose="03000509000000000000" pitchFamily="65" charset="-120"/>
                <a:ea typeface="標楷體" panose="03000509000000000000" pitchFamily="65" charset="-120"/>
              </a:rPr>
              <a:t>        </a:t>
            </a:r>
            <a:r>
              <a:rPr lang="en-US" altLang="zh-TW" sz="1600" dirty="0" err="1">
                <a:solidFill>
                  <a:schemeClr val="tx1"/>
                </a:solidFill>
                <a:latin typeface="標楷體" panose="03000509000000000000" pitchFamily="65" charset="-120"/>
                <a:ea typeface="標楷體" panose="03000509000000000000" pitchFamily="65" charset="-120"/>
              </a:rPr>
              <a:t>printf</a:t>
            </a:r>
            <a:r>
              <a:rPr lang="en-US" altLang="zh-TW" sz="1600" dirty="0">
                <a:solidFill>
                  <a:schemeClr val="tx1"/>
                </a:solidFill>
                <a:latin typeface="標楷體" panose="03000509000000000000" pitchFamily="65" charset="-120"/>
                <a:ea typeface="標楷體" panose="03000509000000000000" pitchFamily="65" charset="-120"/>
              </a:rPr>
              <a:t>("</a:t>
            </a:r>
            <a:r>
              <a:rPr lang="en-US" altLang="zh-TW" sz="1600" dirty="0" err="1">
                <a:solidFill>
                  <a:schemeClr val="tx1"/>
                </a:solidFill>
                <a:latin typeface="標楷體" panose="03000509000000000000" pitchFamily="65" charset="-120"/>
                <a:ea typeface="標楷體" panose="03000509000000000000" pitchFamily="65" charset="-120"/>
              </a:rPr>
              <a:t>WSAStartup</a:t>
            </a:r>
            <a:r>
              <a:rPr lang="en-US" altLang="zh-TW" sz="1600" dirty="0">
                <a:solidFill>
                  <a:schemeClr val="tx1"/>
                </a:solidFill>
                <a:latin typeface="標楷體" panose="03000509000000000000" pitchFamily="65" charset="-120"/>
                <a:ea typeface="標楷體" panose="03000509000000000000" pitchFamily="65" charset="-120"/>
              </a:rPr>
              <a:t> failed.\n");</a:t>
            </a:r>
          </a:p>
          <a:p>
            <a:pPr marL="0" indent="0">
              <a:buFont typeface="Wingdings 3" panose="05040102010807070707" pitchFamily="18" charset="2"/>
              <a:buNone/>
            </a:pPr>
            <a:r>
              <a:rPr lang="en-US" altLang="zh-TW" sz="2200" dirty="0">
                <a:solidFill>
                  <a:schemeClr val="tx1"/>
                </a:solidFill>
                <a:latin typeface="標楷體" panose="03000509000000000000" pitchFamily="65" charset="-120"/>
                <a:ea typeface="標楷體" panose="03000509000000000000" pitchFamily="65" charset="-120"/>
              </a:rPr>
              <a:t>        return 1;</a:t>
            </a:r>
          </a:p>
          <a:p>
            <a:pPr marL="0" indent="0">
              <a:buFont typeface="Wingdings 3" panose="05040102010807070707" pitchFamily="18" charset="2"/>
              <a:buNone/>
            </a:pPr>
            <a:r>
              <a:rPr lang="en-US" altLang="zh-TW" sz="2200" dirty="0">
                <a:solidFill>
                  <a:schemeClr val="tx1"/>
                </a:solidFill>
                <a:latin typeface="標楷體" panose="03000509000000000000" pitchFamily="65" charset="-120"/>
                <a:ea typeface="標楷體" panose="03000509000000000000" pitchFamily="65" charset="-120"/>
              </a:rPr>
              <a:t>    }</a:t>
            </a:r>
          </a:p>
          <a:p>
            <a:pPr marL="0" indent="0">
              <a:buFont typeface="Wingdings 3" panose="05040102010807070707" pitchFamily="18" charset="2"/>
              <a:buNone/>
            </a:pPr>
            <a:endParaRPr lang="en-US" altLang="zh-TW" sz="2200" dirty="0">
              <a:solidFill>
                <a:schemeClr val="tx1"/>
              </a:solidFill>
              <a:latin typeface="標楷體" panose="03000509000000000000" pitchFamily="65" charset="-120"/>
              <a:ea typeface="標楷體" panose="03000509000000000000" pitchFamily="65" charset="-120"/>
            </a:endParaRPr>
          </a:p>
        </p:txBody>
      </p:sp>
      <p:sp>
        <p:nvSpPr>
          <p:cNvPr id="21" name="內容版面配置區 3">
            <a:extLst>
              <a:ext uri="{FF2B5EF4-FFF2-40B4-BE49-F238E27FC236}">
                <a16:creationId xmlns:a16="http://schemas.microsoft.com/office/drawing/2014/main" id="{8E1A0A04-4211-4AFD-93C7-03C197601D28}"/>
              </a:ext>
            </a:extLst>
          </p:cNvPr>
          <p:cNvSpPr txBox="1">
            <a:spLocks/>
          </p:cNvSpPr>
          <p:nvPr/>
        </p:nvSpPr>
        <p:spPr>
          <a:xfrm>
            <a:off x="7403441" y="1058119"/>
            <a:ext cx="4678316" cy="3933960"/>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Font typeface="Wingdings 3" panose="05040102010807070707" pitchFamily="18" charset="2"/>
              <a:buNone/>
            </a:pPr>
            <a:r>
              <a:rPr lang="en-US" altLang="zh-TW" sz="1200" dirty="0">
                <a:solidFill>
                  <a:schemeClr val="tx1"/>
                </a:solidFill>
                <a:latin typeface="標楷體" panose="03000509000000000000" pitchFamily="65" charset="-120"/>
                <a:ea typeface="標楷體" panose="03000509000000000000" pitchFamily="65" charset="-120"/>
              </a:rPr>
              <a:t>    // Actual </a:t>
            </a:r>
            <a:r>
              <a:rPr lang="en-US" altLang="zh-TW" sz="1200" dirty="0">
                <a:solidFill>
                  <a:srgbClr val="FF0000"/>
                </a:solidFill>
                <a:latin typeface="標楷體" panose="03000509000000000000" pitchFamily="65" charset="-120"/>
                <a:ea typeface="標楷體" panose="03000509000000000000" pitchFamily="65" charset="-120"/>
              </a:rPr>
              <a:t>communication</a:t>
            </a:r>
          </a:p>
          <a:p>
            <a:pPr marL="0" indent="0">
              <a:buFont typeface="Wingdings 3" panose="05040102010807070707" pitchFamily="18" charset="2"/>
              <a:buNone/>
            </a:pPr>
            <a:r>
              <a:rPr lang="en-US" altLang="zh-TW" sz="1200" dirty="0">
                <a:solidFill>
                  <a:schemeClr val="tx1"/>
                </a:solidFill>
                <a:latin typeface="標楷體" panose="03000509000000000000" pitchFamily="65" charset="-120"/>
                <a:ea typeface="標楷體" panose="03000509000000000000" pitchFamily="65" charset="-120"/>
              </a:rPr>
              <a:t>    char message[] = "Hello from client";</a:t>
            </a:r>
          </a:p>
          <a:p>
            <a:pPr marL="0" indent="0">
              <a:buFont typeface="Wingdings 3" panose="05040102010807070707" pitchFamily="18" charset="2"/>
              <a:buNone/>
            </a:pPr>
            <a:r>
              <a:rPr lang="en-US" altLang="zh-TW" sz="1200" dirty="0">
                <a:solidFill>
                  <a:schemeClr val="tx1"/>
                </a:solidFill>
                <a:latin typeface="標楷體" panose="03000509000000000000" pitchFamily="65" charset="-120"/>
                <a:ea typeface="標楷體" panose="03000509000000000000" pitchFamily="65" charset="-120"/>
              </a:rPr>
              <a:t>    send(</a:t>
            </a:r>
            <a:r>
              <a:rPr lang="en-US" altLang="zh-TW" sz="1200" dirty="0" err="1">
                <a:solidFill>
                  <a:schemeClr val="tx1"/>
                </a:solidFill>
                <a:latin typeface="標楷體" panose="03000509000000000000" pitchFamily="65" charset="-120"/>
                <a:ea typeface="標楷體" panose="03000509000000000000" pitchFamily="65" charset="-120"/>
              </a:rPr>
              <a:t>client_socket</a:t>
            </a:r>
            <a:r>
              <a:rPr lang="en-US" altLang="zh-TW" sz="1200" dirty="0">
                <a:solidFill>
                  <a:schemeClr val="tx1"/>
                </a:solidFill>
                <a:latin typeface="標楷體" panose="03000509000000000000" pitchFamily="65" charset="-120"/>
                <a:ea typeface="標楷體" panose="03000509000000000000" pitchFamily="65" charset="-120"/>
              </a:rPr>
              <a:t>, message, </a:t>
            </a:r>
            <a:r>
              <a:rPr lang="en-US" altLang="zh-TW" sz="1200" dirty="0" err="1">
                <a:solidFill>
                  <a:schemeClr val="tx1"/>
                </a:solidFill>
                <a:latin typeface="標楷體" panose="03000509000000000000" pitchFamily="65" charset="-120"/>
                <a:ea typeface="標楷體" panose="03000509000000000000" pitchFamily="65" charset="-120"/>
              </a:rPr>
              <a:t>strlen</a:t>
            </a:r>
            <a:r>
              <a:rPr lang="en-US" altLang="zh-TW" sz="1200" dirty="0">
                <a:solidFill>
                  <a:schemeClr val="tx1"/>
                </a:solidFill>
                <a:latin typeface="標楷體" panose="03000509000000000000" pitchFamily="65" charset="-120"/>
                <a:ea typeface="標楷體" panose="03000509000000000000" pitchFamily="65" charset="-120"/>
              </a:rPr>
              <a:t>(message), 0);</a:t>
            </a:r>
          </a:p>
          <a:p>
            <a:pPr marL="0" indent="0">
              <a:buFont typeface="Wingdings 3" panose="05040102010807070707" pitchFamily="18" charset="2"/>
              <a:buNone/>
            </a:pPr>
            <a:r>
              <a:rPr lang="en-US" altLang="zh-TW" sz="1200" dirty="0">
                <a:solidFill>
                  <a:schemeClr val="tx1"/>
                </a:solidFill>
                <a:latin typeface="標楷體" panose="03000509000000000000" pitchFamily="65" charset="-120"/>
                <a:ea typeface="標楷體" panose="03000509000000000000" pitchFamily="65" charset="-120"/>
              </a:rPr>
              <a:t>    </a:t>
            </a:r>
            <a:r>
              <a:rPr lang="en-US" altLang="zh-TW" sz="1200" dirty="0" err="1">
                <a:solidFill>
                  <a:schemeClr val="tx1"/>
                </a:solidFill>
                <a:latin typeface="標楷體" panose="03000509000000000000" pitchFamily="65" charset="-120"/>
                <a:ea typeface="標楷體" panose="03000509000000000000" pitchFamily="65" charset="-120"/>
              </a:rPr>
              <a:t>printf</a:t>
            </a:r>
            <a:r>
              <a:rPr lang="en-US" altLang="zh-TW" sz="1200" dirty="0">
                <a:solidFill>
                  <a:schemeClr val="tx1"/>
                </a:solidFill>
                <a:latin typeface="標楷體" panose="03000509000000000000" pitchFamily="65" charset="-120"/>
                <a:ea typeface="標楷體" panose="03000509000000000000" pitchFamily="65" charset="-120"/>
              </a:rPr>
              <a:t>("Message sent to server: %s\n", message);</a:t>
            </a:r>
          </a:p>
          <a:p>
            <a:pPr marL="0" indent="0">
              <a:buFont typeface="Wingdings 3" panose="05040102010807070707" pitchFamily="18" charset="2"/>
              <a:buNone/>
            </a:pPr>
            <a:endParaRPr lang="en-US" altLang="zh-TW" sz="1200" dirty="0">
              <a:solidFill>
                <a:schemeClr val="tx1"/>
              </a:solidFill>
              <a:latin typeface="標楷體" panose="03000509000000000000" pitchFamily="65" charset="-120"/>
              <a:ea typeface="標楷體" panose="03000509000000000000" pitchFamily="65" charset="-120"/>
            </a:endParaRPr>
          </a:p>
          <a:p>
            <a:pPr marL="0" indent="0">
              <a:buFont typeface="Wingdings 3" panose="05040102010807070707" pitchFamily="18" charset="2"/>
              <a:buNone/>
            </a:pPr>
            <a:r>
              <a:rPr lang="en-US" altLang="zh-TW" sz="1200" dirty="0">
                <a:solidFill>
                  <a:schemeClr val="tx1"/>
                </a:solidFill>
                <a:latin typeface="標楷體" panose="03000509000000000000" pitchFamily="65" charset="-120"/>
                <a:ea typeface="標楷體" panose="03000509000000000000" pitchFamily="65" charset="-120"/>
              </a:rPr>
              <a:t>    </a:t>
            </a:r>
            <a:r>
              <a:rPr lang="en-US" altLang="zh-TW" sz="900" dirty="0">
                <a:solidFill>
                  <a:schemeClr val="tx1"/>
                </a:solidFill>
                <a:latin typeface="標楷體" panose="03000509000000000000" pitchFamily="65" charset="-120"/>
                <a:ea typeface="標楷體" panose="03000509000000000000" pitchFamily="65" charset="-120"/>
              </a:rPr>
              <a:t>int </a:t>
            </a:r>
            <a:r>
              <a:rPr lang="en-US" altLang="zh-TW" sz="900" dirty="0" err="1">
                <a:solidFill>
                  <a:schemeClr val="tx1"/>
                </a:solidFill>
                <a:latin typeface="標楷體" panose="03000509000000000000" pitchFamily="65" charset="-120"/>
                <a:ea typeface="標楷體" panose="03000509000000000000" pitchFamily="65" charset="-120"/>
              </a:rPr>
              <a:t>bytes_received</a:t>
            </a:r>
            <a:r>
              <a:rPr lang="en-US" altLang="zh-TW" sz="900" dirty="0">
                <a:solidFill>
                  <a:schemeClr val="tx1"/>
                </a:solidFill>
                <a:latin typeface="標楷體" panose="03000509000000000000" pitchFamily="65" charset="-120"/>
                <a:ea typeface="標楷體" panose="03000509000000000000" pitchFamily="65" charset="-120"/>
              </a:rPr>
              <a:t> = </a:t>
            </a:r>
            <a:r>
              <a:rPr lang="en-US" altLang="zh-TW" sz="900" dirty="0" err="1">
                <a:solidFill>
                  <a:schemeClr val="tx1"/>
                </a:solidFill>
                <a:latin typeface="標楷體" panose="03000509000000000000" pitchFamily="65" charset="-120"/>
                <a:ea typeface="標楷體" panose="03000509000000000000" pitchFamily="65" charset="-120"/>
              </a:rPr>
              <a:t>recv</a:t>
            </a:r>
            <a:r>
              <a:rPr lang="en-US" altLang="zh-TW" sz="900" dirty="0">
                <a:solidFill>
                  <a:schemeClr val="tx1"/>
                </a:solidFill>
                <a:latin typeface="標楷體" panose="03000509000000000000" pitchFamily="65" charset="-120"/>
                <a:ea typeface="標楷體" panose="03000509000000000000" pitchFamily="65" charset="-120"/>
              </a:rPr>
              <a:t>(</a:t>
            </a:r>
            <a:r>
              <a:rPr lang="en-US" altLang="zh-TW" sz="900" dirty="0" err="1">
                <a:solidFill>
                  <a:schemeClr val="tx1"/>
                </a:solidFill>
                <a:latin typeface="標楷體" panose="03000509000000000000" pitchFamily="65" charset="-120"/>
                <a:ea typeface="標楷體" panose="03000509000000000000" pitchFamily="65" charset="-120"/>
              </a:rPr>
              <a:t>client_socket</a:t>
            </a:r>
            <a:r>
              <a:rPr lang="en-US" altLang="zh-TW" sz="900" dirty="0">
                <a:solidFill>
                  <a:schemeClr val="tx1"/>
                </a:solidFill>
                <a:latin typeface="標楷體" panose="03000509000000000000" pitchFamily="65" charset="-120"/>
                <a:ea typeface="標楷體" panose="03000509000000000000" pitchFamily="65" charset="-120"/>
              </a:rPr>
              <a:t>, buffer, MAX_BUFFER_SIZE, 0);</a:t>
            </a:r>
          </a:p>
          <a:p>
            <a:pPr marL="0" indent="0">
              <a:buFont typeface="Wingdings 3" panose="05040102010807070707" pitchFamily="18" charset="2"/>
              <a:buNone/>
            </a:pPr>
            <a:r>
              <a:rPr lang="en-US" altLang="zh-TW" sz="1200" dirty="0">
                <a:solidFill>
                  <a:schemeClr val="tx1"/>
                </a:solidFill>
                <a:latin typeface="標楷體" panose="03000509000000000000" pitchFamily="65" charset="-120"/>
                <a:ea typeface="標楷體" panose="03000509000000000000" pitchFamily="65" charset="-120"/>
              </a:rPr>
              <a:t>    </a:t>
            </a:r>
            <a:r>
              <a:rPr lang="en-US" altLang="zh-TW" sz="1200" dirty="0" err="1">
                <a:solidFill>
                  <a:schemeClr val="tx1"/>
                </a:solidFill>
                <a:latin typeface="標楷體" panose="03000509000000000000" pitchFamily="65" charset="-120"/>
                <a:ea typeface="標楷體" panose="03000509000000000000" pitchFamily="65" charset="-120"/>
              </a:rPr>
              <a:t>printf</a:t>
            </a:r>
            <a:r>
              <a:rPr lang="en-US" altLang="zh-TW" sz="1200" dirty="0">
                <a:solidFill>
                  <a:schemeClr val="tx1"/>
                </a:solidFill>
                <a:latin typeface="標楷體" panose="03000509000000000000" pitchFamily="65" charset="-120"/>
                <a:ea typeface="標楷體" panose="03000509000000000000" pitchFamily="65" charset="-120"/>
              </a:rPr>
              <a:t>("Message from server: %s\n", buffer);</a:t>
            </a:r>
          </a:p>
          <a:p>
            <a:pPr marL="0" indent="0">
              <a:buFont typeface="Wingdings 3" panose="05040102010807070707" pitchFamily="18" charset="2"/>
              <a:buNone/>
            </a:pPr>
            <a:endParaRPr lang="en-US" altLang="zh-TW" sz="1200" dirty="0">
              <a:solidFill>
                <a:schemeClr val="tx1"/>
              </a:solidFill>
              <a:latin typeface="標楷體" panose="03000509000000000000" pitchFamily="65" charset="-120"/>
              <a:ea typeface="標楷體" panose="03000509000000000000" pitchFamily="65" charset="-120"/>
            </a:endParaRPr>
          </a:p>
          <a:p>
            <a:pPr marL="0" indent="0">
              <a:buFont typeface="Wingdings 3" panose="05040102010807070707" pitchFamily="18" charset="2"/>
              <a:buNone/>
            </a:pPr>
            <a:r>
              <a:rPr lang="en-US" altLang="zh-TW" sz="1200" dirty="0">
                <a:solidFill>
                  <a:schemeClr val="tx1"/>
                </a:solidFill>
                <a:latin typeface="標楷體" panose="03000509000000000000" pitchFamily="65" charset="-120"/>
                <a:ea typeface="標楷體" panose="03000509000000000000" pitchFamily="65" charset="-120"/>
              </a:rPr>
              <a:t>    </a:t>
            </a:r>
            <a:r>
              <a:rPr lang="en-US" altLang="zh-TW" sz="1200" dirty="0" err="1">
                <a:solidFill>
                  <a:schemeClr val="tx1"/>
                </a:solidFill>
                <a:latin typeface="標楷體" panose="03000509000000000000" pitchFamily="65" charset="-120"/>
                <a:ea typeface="標楷體" panose="03000509000000000000" pitchFamily="65" charset="-120"/>
              </a:rPr>
              <a:t>closesocket</a:t>
            </a:r>
            <a:r>
              <a:rPr lang="en-US" altLang="zh-TW" sz="1200" dirty="0">
                <a:solidFill>
                  <a:schemeClr val="tx1"/>
                </a:solidFill>
                <a:latin typeface="標楷體" panose="03000509000000000000" pitchFamily="65" charset="-120"/>
                <a:ea typeface="標楷體" panose="03000509000000000000" pitchFamily="65" charset="-120"/>
              </a:rPr>
              <a:t>(</a:t>
            </a:r>
            <a:r>
              <a:rPr lang="en-US" altLang="zh-TW" sz="1200" dirty="0" err="1">
                <a:solidFill>
                  <a:schemeClr val="tx1"/>
                </a:solidFill>
                <a:latin typeface="標楷體" panose="03000509000000000000" pitchFamily="65" charset="-120"/>
                <a:ea typeface="標楷體" panose="03000509000000000000" pitchFamily="65" charset="-120"/>
              </a:rPr>
              <a:t>client_socket</a:t>
            </a:r>
            <a:r>
              <a:rPr lang="en-US" altLang="zh-TW" sz="1200" dirty="0">
                <a:solidFill>
                  <a:schemeClr val="tx1"/>
                </a:solidFill>
                <a:latin typeface="標楷體" panose="03000509000000000000" pitchFamily="65" charset="-120"/>
                <a:ea typeface="標楷體" panose="03000509000000000000" pitchFamily="65" charset="-120"/>
              </a:rPr>
              <a:t>);</a:t>
            </a:r>
          </a:p>
          <a:p>
            <a:pPr marL="0" indent="0">
              <a:buFont typeface="Wingdings 3" panose="05040102010807070707" pitchFamily="18" charset="2"/>
              <a:buNone/>
            </a:pPr>
            <a:r>
              <a:rPr lang="en-US" altLang="zh-TW" sz="1200" dirty="0">
                <a:solidFill>
                  <a:schemeClr val="tx1"/>
                </a:solidFill>
                <a:latin typeface="標楷體" panose="03000509000000000000" pitchFamily="65" charset="-120"/>
                <a:ea typeface="標楷體" panose="03000509000000000000" pitchFamily="65" charset="-120"/>
              </a:rPr>
              <a:t>    </a:t>
            </a:r>
            <a:r>
              <a:rPr lang="en-US" altLang="zh-TW" sz="1200" dirty="0" err="1">
                <a:solidFill>
                  <a:schemeClr val="tx1"/>
                </a:solidFill>
                <a:latin typeface="標楷體" panose="03000509000000000000" pitchFamily="65" charset="-120"/>
                <a:ea typeface="標楷體" panose="03000509000000000000" pitchFamily="65" charset="-120"/>
              </a:rPr>
              <a:t>WSACleanup</a:t>
            </a:r>
            <a:r>
              <a:rPr lang="en-US" altLang="zh-TW" sz="1200" dirty="0">
                <a:solidFill>
                  <a:schemeClr val="tx1"/>
                </a:solidFill>
                <a:latin typeface="標楷體" panose="03000509000000000000" pitchFamily="65" charset="-120"/>
                <a:ea typeface="標楷體" panose="03000509000000000000" pitchFamily="65" charset="-120"/>
              </a:rPr>
              <a:t>();</a:t>
            </a:r>
          </a:p>
          <a:p>
            <a:pPr marL="0" indent="0">
              <a:buFont typeface="Wingdings 3" panose="05040102010807070707" pitchFamily="18" charset="2"/>
              <a:buNone/>
            </a:pPr>
            <a:r>
              <a:rPr lang="en-US" altLang="zh-TW" sz="1200" dirty="0">
                <a:solidFill>
                  <a:schemeClr val="tx1"/>
                </a:solidFill>
                <a:latin typeface="標楷體" panose="03000509000000000000" pitchFamily="65" charset="-120"/>
                <a:ea typeface="標楷體" panose="03000509000000000000" pitchFamily="65" charset="-120"/>
              </a:rPr>
              <a:t>    return 0;</a:t>
            </a:r>
          </a:p>
          <a:p>
            <a:pPr marL="0" indent="0">
              <a:buFont typeface="Wingdings 3" panose="05040102010807070707" pitchFamily="18" charset="2"/>
              <a:buNone/>
            </a:pPr>
            <a:r>
              <a:rPr lang="en-US" altLang="zh-TW" sz="1200" dirty="0">
                <a:solidFill>
                  <a:schemeClr val="tx1"/>
                </a:solidFill>
                <a:latin typeface="標楷體" panose="03000509000000000000" pitchFamily="65" charset="-120"/>
                <a:ea typeface="標楷體" panose="03000509000000000000" pitchFamily="65" charset="-120"/>
              </a:rPr>
              <a:t>}</a:t>
            </a:r>
          </a:p>
          <a:p>
            <a:pPr marL="0" indent="0">
              <a:buFont typeface="Wingdings 3" panose="05040102010807070707" pitchFamily="18" charset="2"/>
              <a:buNone/>
            </a:pPr>
            <a:endParaRPr lang="en-US" altLang="zh-TW" sz="1200" dirty="0">
              <a:solidFill>
                <a:schemeClr val="tx1"/>
              </a:solidFill>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29631678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0C07C83-4C7B-4CDA-B378-31DB7A931D3C}"/>
              </a:ext>
            </a:extLst>
          </p:cNvPr>
          <p:cNvSpPr>
            <a:spLocks noGrp="1"/>
          </p:cNvSpPr>
          <p:nvPr>
            <p:ph type="title"/>
          </p:nvPr>
        </p:nvSpPr>
        <p:spPr>
          <a:xfrm>
            <a:off x="189056" y="0"/>
            <a:ext cx="4269822" cy="1023394"/>
          </a:xfrm>
        </p:spPr>
        <p:txBody>
          <a:bodyPr>
            <a:normAutofit/>
          </a:bodyPr>
          <a:lstStyle/>
          <a:p>
            <a:r>
              <a:rPr lang="en-US" altLang="zh-TW" sz="3600" dirty="0">
                <a:latin typeface="標楷體" panose="03000509000000000000" pitchFamily="65" charset="-120"/>
                <a:ea typeface="標楷體" panose="03000509000000000000" pitchFamily="65" charset="-120"/>
              </a:rPr>
              <a:t>server program</a:t>
            </a:r>
            <a:endParaRPr lang="zh-TW" altLang="en-US" dirty="0">
              <a:latin typeface="標楷體" panose="03000509000000000000" pitchFamily="65" charset="-120"/>
              <a:ea typeface="標楷體" panose="03000509000000000000" pitchFamily="65" charset="-120"/>
            </a:endParaRPr>
          </a:p>
        </p:txBody>
      </p:sp>
      <p:sp>
        <p:nvSpPr>
          <p:cNvPr id="4" name="內容版面配置區 3">
            <a:extLst>
              <a:ext uri="{FF2B5EF4-FFF2-40B4-BE49-F238E27FC236}">
                <a16:creationId xmlns:a16="http://schemas.microsoft.com/office/drawing/2014/main" id="{85F390A1-8ECC-4CFE-BD01-05375841C5CD}"/>
              </a:ext>
            </a:extLst>
          </p:cNvPr>
          <p:cNvSpPr>
            <a:spLocks noGrp="1"/>
          </p:cNvSpPr>
          <p:nvPr>
            <p:ph sz="half" idx="2"/>
          </p:nvPr>
        </p:nvSpPr>
        <p:spPr>
          <a:xfrm>
            <a:off x="3673311" y="952212"/>
            <a:ext cx="4147793" cy="5579509"/>
          </a:xfrm>
        </p:spPr>
        <p:txBody>
          <a:bodyPr>
            <a:normAutofit fontScale="25000" lnSpcReduction="20000"/>
          </a:bodyPr>
          <a:lstStyle/>
          <a:p>
            <a:pPr marL="0" indent="0">
              <a:buNone/>
            </a:pPr>
            <a:r>
              <a:rPr lang="en-US" altLang="zh-TW" sz="4800" dirty="0">
                <a:solidFill>
                  <a:schemeClr val="tx1"/>
                </a:solidFill>
                <a:latin typeface="標楷體" panose="03000509000000000000" pitchFamily="65" charset="-120"/>
                <a:ea typeface="標楷體" panose="03000509000000000000" pitchFamily="65" charset="-120"/>
              </a:rPr>
              <a:t> </a:t>
            </a:r>
            <a:r>
              <a:rPr lang="en-US" altLang="zh-TW" sz="4800" dirty="0">
                <a:solidFill>
                  <a:srgbClr val="FFFF00"/>
                </a:solidFill>
                <a:latin typeface="標楷體" panose="03000509000000000000" pitchFamily="65" charset="-120"/>
                <a:ea typeface="標楷體" panose="03000509000000000000" pitchFamily="65" charset="-120"/>
              </a:rPr>
              <a:t>// Bind</a:t>
            </a:r>
          </a:p>
          <a:p>
            <a:pPr marL="0" indent="0">
              <a:buNone/>
            </a:pPr>
            <a:r>
              <a:rPr lang="en-US" altLang="zh-TW" sz="4800" dirty="0">
                <a:solidFill>
                  <a:srgbClr val="FFFF00"/>
                </a:solidFill>
                <a:latin typeface="標楷體" panose="03000509000000000000" pitchFamily="65" charset="-120"/>
                <a:ea typeface="標楷體" panose="03000509000000000000" pitchFamily="65" charset="-120"/>
              </a:rPr>
              <a:t>    if (bind(</a:t>
            </a:r>
            <a:r>
              <a:rPr lang="en-US" altLang="zh-TW" sz="4800" dirty="0" err="1">
                <a:solidFill>
                  <a:srgbClr val="FFFF00"/>
                </a:solidFill>
                <a:latin typeface="標楷體" panose="03000509000000000000" pitchFamily="65" charset="-120"/>
                <a:ea typeface="標楷體" panose="03000509000000000000" pitchFamily="65" charset="-120"/>
              </a:rPr>
              <a:t>server_socket</a:t>
            </a:r>
            <a:r>
              <a:rPr lang="en-US" altLang="zh-TW" sz="4800" dirty="0">
                <a:solidFill>
                  <a:srgbClr val="FFFF00"/>
                </a:solidFill>
                <a:latin typeface="標楷體" panose="03000509000000000000" pitchFamily="65" charset="-120"/>
                <a:ea typeface="標楷體" panose="03000509000000000000" pitchFamily="65" charset="-120"/>
              </a:rPr>
              <a:t>, (struct </a:t>
            </a:r>
            <a:r>
              <a:rPr lang="en-US" altLang="zh-TW" sz="4800" dirty="0" err="1">
                <a:solidFill>
                  <a:srgbClr val="FFFF00"/>
                </a:solidFill>
                <a:latin typeface="標楷體" panose="03000509000000000000" pitchFamily="65" charset="-120"/>
                <a:ea typeface="標楷體" panose="03000509000000000000" pitchFamily="65" charset="-120"/>
              </a:rPr>
              <a:t>sockaddr</a:t>
            </a:r>
            <a:r>
              <a:rPr lang="en-US" altLang="zh-TW" sz="4800" dirty="0">
                <a:solidFill>
                  <a:srgbClr val="FFFF00"/>
                </a:solidFill>
                <a:latin typeface="標楷體" panose="03000509000000000000" pitchFamily="65" charset="-120"/>
                <a:ea typeface="標楷體" panose="03000509000000000000" pitchFamily="65" charset="-120"/>
              </a:rPr>
              <a:t>*)&amp;server, </a:t>
            </a:r>
            <a:r>
              <a:rPr lang="en-US" altLang="zh-TW" sz="4800" dirty="0" err="1">
                <a:solidFill>
                  <a:srgbClr val="FFFF00"/>
                </a:solidFill>
                <a:latin typeface="標楷體" panose="03000509000000000000" pitchFamily="65" charset="-120"/>
                <a:ea typeface="標楷體" panose="03000509000000000000" pitchFamily="65" charset="-120"/>
              </a:rPr>
              <a:t>sizeof</a:t>
            </a:r>
            <a:r>
              <a:rPr lang="en-US" altLang="zh-TW" sz="4800" dirty="0">
                <a:solidFill>
                  <a:srgbClr val="FFFF00"/>
                </a:solidFill>
                <a:latin typeface="標楷體" panose="03000509000000000000" pitchFamily="65" charset="-120"/>
                <a:ea typeface="標楷體" panose="03000509000000000000" pitchFamily="65" charset="-120"/>
              </a:rPr>
              <a:t>(server)) == SOCKET_ERROR)</a:t>
            </a:r>
          </a:p>
          <a:p>
            <a:pPr marL="0" indent="0">
              <a:buNone/>
            </a:pPr>
            <a:r>
              <a:rPr lang="en-US" altLang="zh-TW" sz="4800" dirty="0">
                <a:solidFill>
                  <a:srgbClr val="FFFF00"/>
                </a:solidFill>
                <a:latin typeface="標楷體" panose="03000509000000000000" pitchFamily="65" charset="-120"/>
                <a:ea typeface="標楷體" panose="03000509000000000000" pitchFamily="65" charset="-120"/>
              </a:rPr>
              <a:t> {</a:t>
            </a:r>
          </a:p>
          <a:p>
            <a:pPr marL="0" indent="0">
              <a:buNone/>
            </a:pPr>
            <a:r>
              <a:rPr lang="en-US" altLang="zh-TW" sz="4800" dirty="0">
                <a:solidFill>
                  <a:srgbClr val="FFFF00"/>
                </a:solidFill>
                <a:latin typeface="標楷體" panose="03000509000000000000" pitchFamily="65" charset="-120"/>
                <a:ea typeface="標楷體" panose="03000509000000000000" pitchFamily="65" charset="-120"/>
              </a:rPr>
              <a:t>        </a:t>
            </a:r>
            <a:r>
              <a:rPr lang="en-US" altLang="zh-TW" sz="4800" dirty="0" err="1">
                <a:solidFill>
                  <a:srgbClr val="FFFF00"/>
                </a:solidFill>
                <a:latin typeface="標楷體" panose="03000509000000000000" pitchFamily="65" charset="-120"/>
                <a:ea typeface="標楷體" panose="03000509000000000000" pitchFamily="65" charset="-120"/>
              </a:rPr>
              <a:t>printf</a:t>
            </a:r>
            <a:r>
              <a:rPr lang="en-US" altLang="zh-TW" sz="4800" dirty="0">
                <a:solidFill>
                  <a:srgbClr val="FFFF00"/>
                </a:solidFill>
                <a:latin typeface="標楷體" panose="03000509000000000000" pitchFamily="65" charset="-120"/>
                <a:ea typeface="標楷體" panose="03000509000000000000" pitchFamily="65" charset="-120"/>
              </a:rPr>
              <a:t>("Bind failed.\n");</a:t>
            </a:r>
          </a:p>
          <a:p>
            <a:pPr marL="0" indent="0">
              <a:buNone/>
            </a:pPr>
            <a:r>
              <a:rPr lang="en-US" altLang="zh-TW" sz="4800" dirty="0">
                <a:solidFill>
                  <a:srgbClr val="FFFF00"/>
                </a:solidFill>
                <a:latin typeface="標楷體" panose="03000509000000000000" pitchFamily="65" charset="-120"/>
                <a:ea typeface="標楷體" panose="03000509000000000000" pitchFamily="65" charset="-120"/>
              </a:rPr>
              <a:t>        </a:t>
            </a:r>
            <a:r>
              <a:rPr lang="en-US" altLang="zh-TW" sz="4800" dirty="0" err="1">
                <a:solidFill>
                  <a:srgbClr val="FFFF00"/>
                </a:solidFill>
                <a:latin typeface="標楷體" panose="03000509000000000000" pitchFamily="65" charset="-120"/>
                <a:ea typeface="標楷體" panose="03000509000000000000" pitchFamily="65" charset="-120"/>
              </a:rPr>
              <a:t>closesocket</a:t>
            </a:r>
            <a:r>
              <a:rPr lang="en-US" altLang="zh-TW" sz="4800" dirty="0">
                <a:solidFill>
                  <a:srgbClr val="FFFF00"/>
                </a:solidFill>
                <a:latin typeface="標楷體" panose="03000509000000000000" pitchFamily="65" charset="-120"/>
                <a:ea typeface="標楷體" panose="03000509000000000000" pitchFamily="65" charset="-120"/>
              </a:rPr>
              <a:t>(</a:t>
            </a:r>
            <a:r>
              <a:rPr lang="en-US" altLang="zh-TW" sz="4800" dirty="0" err="1">
                <a:solidFill>
                  <a:srgbClr val="FFFF00"/>
                </a:solidFill>
                <a:latin typeface="標楷體" panose="03000509000000000000" pitchFamily="65" charset="-120"/>
                <a:ea typeface="標楷體" panose="03000509000000000000" pitchFamily="65" charset="-120"/>
              </a:rPr>
              <a:t>server_socket</a:t>
            </a:r>
            <a:r>
              <a:rPr lang="en-US" altLang="zh-TW" sz="4800" dirty="0">
                <a:solidFill>
                  <a:srgbClr val="FFFF00"/>
                </a:solidFill>
                <a:latin typeface="標楷體" panose="03000509000000000000" pitchFamily="65" charset="-120"/>
                <a:ea typeface="標楷體" panose="03000509000000000000" pitchFamily="65" charset="-120"/>
              </a:rPr>
              <a:t>);</a:t>
            </a:r>
          </a:p>
          <a:p>
            <a:pPr marL="0" indent="0">
              <a:buNone/>
            </a:pPr>
            <a:r>
              <a:rPr lang="en-US" altLang="zh-TW" sz="4800" dirty="0">
                <a:solidFill>
                  <a:srgbClr val="FFFF00"/>
                </a:solidFill>
                <a:latin typeface="標楷體" panose="03000509000000000000" pitchFamily="65" charset="-120"/>
                <a:ea typeface="標楷體" panose="03000509000000000000" pitchFamily="65" charset="-120"/>
              </a:rPr>
              <a:t>        </a:t>
            </a:r>
            <a:r>
              <a:rPr lang="en-US" altLang="zh-TW" sz="4800" dirty="0" err="1">
                <a:solidFill>
                  <a:srgbClr val="FFFF00"/>
                </a:solidFill>
                <a:latin typeface="標楷體" panose="03000509000000000000" pitchFamily="65" charset="-120"/>
                <a:ea typeface="標楷體" panose="03000509000000000000" pitchFamily="65" charset="-120"/>
              </a:rPr>
              <a:t>WSACleanup</a:t>
            </a:r>
            <a:r>
              <a:rPr lang="en-US" altLang="zh-TW" sz="4800" dirty="0">
                <a:solidFill>
                  <a:srgbClr val="FFFF00"/>
                </a:solidFill>
                <a:latin typeface="標楷體" panose="03000509000000000000" pitchFamily="65" charset="-120"/>
                <a:ea typeface="標楷體" panose="03000509000000000000" pitchFamily="65" charset="-120"/>
              </a:rPr>
              <a:t>();</a:t>
            </a:r>
          </a:p>
          <a:p>
            <a:pPr marL="0" indent="0">
              <a:buNone/>
            </a:pPr>
            <a:r>
              <a:rPr lang="en-US" altLang="zh-TW" sz="4800" dirty="0">
                <a:solidFill>
                  <a:srgbClr val="FFFF00"/>
                </a:solidFill>
                <a:latin typeface="標楷體" panose="03000509000000000000" pitchFamily="65" charset="-120"/>
                <a:ea typeface="標楷體" panose="03000509000000000000" pitchFamily="65" charset="-120"/>
              </a:rPr>
              <a:t>        return 1;</a:t>
            </a:r>
          </a:p>
          <a:p>
            <a:pPr marL="0" indent="0">
              <a:buNone/>
            </a:pPr>
            <a:r>
              <a:rPr lang="en-US" altLang="zh-TW" sz="4800" dirty="0">
                <a:solidFill>
                  <a:srgbClr val="FFFF00"/>
                </a:solidFill>
                <a:latin typeface="標楷體" panose="03000509000000000000" pitchFamily="65" charset="-120"/>
                <a:ea typeface="標楷體" panose="03000509000000000000" pitchFamily="65" charset="-120"/>
              </a:rPr>
              <a:t>    }</a:t>
            </a:r>
          </a:p>
          <a:p>
            <a:pPr marL="0" indent="0">
              <a:buNone/>
            </a:pPr>
            <a:endParaRPr lang="en-US" altLang="zh-TW" sz="4800" dirty="0">
              <a:solidFill>
                <a:srgbClr val="FFFF00"/>
              </a:solidFill>
              <a:latin typeface="標楷體" panose="03000509000000000000" pitchFamily="65" charset="-120"/>
              <a:ea typeface="標楷體" panose="03000509000000000000" pitchFamily="65" charset="-120"/>
            </a:endParaRPr>
          </a:p>
          <a:p>
            <a:pPr marL="0" indent="0">
              <a:buNone/>
            </a:pPr>
            <a:r>
              <a:rPr lang="en-US" altLang="zh-TW" sz="4800" dirty="0">
                <a:solidFill>
                  <a:srgbClr val="FFFF00"/>
                </a:solidFill>
                <a:latin typeface="標楷體" panose="03000509000000000000" pitchFamily="65" charset="-120"/>
                <a:ea typeface="標楷體" panose="03000509000000000000" pitchFamily="65" charset="-120"/>
              </a:rPr>
              <a:t>    // Listen</a:t>
            </a:r>
          </a:p>
          <a:p>
            <a:pPr marL="0" indent="0">
              <a:buNone/>
            </a:pPr>
            <a:r>
              <a:rPr lang="en-US" altLang="zh-TW" sz="4800" dirty="0">
                <a:solidFill>
                  <a:srgbClr val="FFFF00"/>
                </a:solidFill>
                <a:latin typeface="標楷體" panose="03000509000000000000" pitchFamily="65" charset="-120"/>
                <a:ea typeface="標楷體" panose="03000509000000000000" pitchFamily="65" charset="-120"/>
              </a:rPr>
              <a:t>    listen(</a:t>
            </a:r>
            <a:r>
              <a:rPr lang="en-US" altLang="zh-TW" sz="4800" dirty="0" err="1">
                <a:solidFill>
                  <a:srgbClr val="FFFF00"/>
                </a:solidFill>
                <a:latin typeface="標楷體" panose="03000509000000000000" pitchFamily="65" charset="-120"/>
                <a:ea typeface="標楷體" panose="03000509000000000000" pitchFamily="65" charset="-120"/>
              </a:rPr>
              <a:t>server_socket</a:t>
            </a:r>
            <a:r>
              <a:rPr lang="en-US" altLang="zh-TW" sz="4800" dirty="0">
                <a:solidFill>
                  <a:srgbClr val="FFFF00"/>
                </a:solidFill>
                <a:latin typeface="標楷體" panose="03000509000000000000" pitchFamily="65" charset="-120"/>
                <a:ea typeface="標楷體" panose="03000509000000000000" pitchFamily="65" charset="-120"/>
              </a:rPr>
              <a:t>, 3);</a:t>
            </a:r>
          </a:p>
          <a:p>
            <a:pPr marL="0" indent="0">
              <a:buNone/>
            </a:pPr>
            <a:endParaRPr lang="en-US" altLang="zh-TW" sz="4800" dirty="0">
              <a:solidFill>
                <a:srgbClr val="FFFF00"/>
              </a:solidFill>
              <a:latin typeface="標楷體" panose="03000509000000000000" pitchFamily="65" charset="-120"/>
              <a:ea typeface="標楷體" panose="03000509000000000000" pitchFamily="65" charset="-120"/>
            </a:endParaRPr>
          </a:p>
          <a:p>
            <a:pPr marL="0" indent="0">
              <a:buNone/>
            </a:pPr>
            <a:r>
              <a:rPr lang="en-US" altLang="zh-TW" sz="4800" dirty="0">
                <a:solidFill>
                  <a:srgbClr val="FFFF00"/>
                </a:solidFill>
                <a:latin typeface="標楷體" panose="03000509000000000000" pitchFamily="65" charset="-120"/>
                <a:ea typeface="標楷體" panose="03000509000000000000" pitchFamily="65" charset="-120"/>
              </a:rPr>
              <a:t>    // Accept an incoming connection</a:t>
            </a:r>
          </a:p>
          <a:p>
            <a:pPr marL="0" indent="0">
              <a:buNone/>
            </a:pPr>
            <a:r>
              <a:rPr lang="en-US" altLang="zh-TW" sz="4800" dirty="0">
                <a:solidFill>
                  <a:srgbClr val="FFFF00"/>
                </a:solidFill>
                <a:latin typeface="標楷體" panose="03000509000000000000" pitchFamily="65" charset="-120"/>
                <a:ea typeface="標楷體" panose="03000509000000000000" pitchFamily="65" charset="-120"/>
              </a:rPr>
              <a:t>    if ((</a:t>
            </a:r>
            <a:r>
              <a:rPr lang="en-US" altLang="zh-TW" sz="4800" dirty="0" err="1">
                <a:solidFill>
                  <a:srgbClr val="FFFF00"/>
                </a:solidFill>
                <a:latin typeface="標楷體" panose="03000509000000000000" pitchFamily="65" charset="-120"/>
                <a:ea typeface="標楷體" panose="03000509000000000000" pitchFamily="65" charset="-120"/>
              </a:rPr>
              <a:t>client_socket</a:t>
            </a:r>
            <a:r>
              <a:rPr lang="en-US" altLang="zh-TW" sz="4800" dirty="0">
                <a:solidFill>
                  <a:srgbClr val="FFFF00"/>
                </a:solidFill>
                <a:latin typeface="標楷體" panose="03000509000000000000" pitchFamily="65" charset="-120"/>
                <a:ea typeface="標楷體" panose="03000509000000000000" pitchFamily="65" charset="-120"/>
              </a:rPr>
              <a:t> = accept(</a:t>
            </a:r>
            <a:r>
              <a:rPr lang="en-US" altLang="zh-TW" sz="4800" dirty="0" err="1">
                <a:solidFill>
                  <a:srgbClr val="FFFF00"/>
                </a:solidFill>
                <a:latin typeface="標楷體" panose="03000509000000000000" pitchFamily="65" charset="-120"/>
                <a:ea typeface="標楷體" panose="03000509000000000000" pitchFamily="65" charset="-120"/>
              </a:rPr>
              <a:t>server_socket</a:t>
            </a:r>
            <a:r>
              <a:rPr lang="en-US" altLang="zh-TW" sz="4800" dirty="0">
                <a:solidFill>
                  <a:srgbClr val="FFFF00"/>
                </a:solidFill>
                <a:latin typeface="標楷體" panose="03000509000000000000" pitchFamily="65" charset="-120"/>
                <a:ea typeface="標楷體" panose="03000509000000000000" pitchFamily="65" charset="-120"/>
              </a:rPr>
              <a:t>, (struct </a:t>
            </a:r>
            <a:r>
              <a:rPr lang="en-US" altLang="zh-TW" sz="4800" dirty="0" err="1">
                <a:solidFill>
                  <a:srgbClr val="FFFF00"/>
                </a:solidFill>
                <a:latin typeface="標楷體" panose="03000509000000000000" pitchFamily="65" charset="-120"/>
                <a:ea typeface="標楷體" panose="03000509000000000000" pitchFamily="65" charset="-120"/>
              </a:rPr>
              <a:t>sockaddr</a:t>
            </a:r>
            <a:r>
              <a:rPr lang="en-US" altLang="zh-TW" sz="4800" dirty="0">
                <a:solidFill>
                  <a:srgbClr val="FFFF00"/>
                </a:solidFill>
                <a:latin typeface="標楷體" panose="03000509000000000000" pitchFamily="65" charset="-120"/>
                <a:ea typeface="標楷體" panose="03000509000000000000" pitchFamily="65" charset="-120"/>
              </a:rPr>
              <a:t>*)&amp;client, &amp;</a:t>
            </a:r>
            <a:r>
              <a:rPr lang="en-US" altLang="zh-TW" sz="4800" dirty="0" err="1">
                <a:solidFill>
                  <a:srgbClr val="FFFF00"/>
                </a:solidFill>
                <a:latin typeface="標楷體" panose="03000509000000000000" pitchFamily="65" charset="-120"/>
                <a:ea typeface="標楷體" panose="03000509000000000000" pitchFamily="65" charset="-120"/>
              </a:rPr>
              <a:t>client_len</a:t>
            </a:r>
            <a:r>
              <a:rPr lang="en-US" altLang="zh-TW" sz="4800" dirty="0">
                <a:solidFill>
                  <a:srgbClr val="FFFF00"/>
                </a:solidFill>
                <a:latin typeface="標楷體" panose="03000509000000000000" pitchFamily="65" charset="-120"/>
                <a:ea typeface="標楷體" panose="03000509000000000000" pitchFamily="65" charset="-120"/>
              </a:rPr>
              <a:t>)) == INVALID_SOCKET) </a:t>
            </a:r>
          </a:p>
          <a:p>
            <a:pPr marL="0" indent="0">
              <a:buNone/>
            </a:pPr>
            <a:r>
              <a:rPr lang="en-US" altLang="zh-TW" sz="4800" dirty="0">
                <a:solidFill>
                  <a:srgbClr val="FFFF00"/>
                </a:solidFill>
                <a:latin typeface="標楷體" panose="03000509000000000000" pitchFamily="65" charset="-120"/>
                <a:ea typeface="標楷體" panose="03000509000000000000" pitchFamily="65" charset="-120"/>
              </a:rPr>
              <a:t>  {</a:t>
            </a:r>
          </a:p>
          <a:p>
            <a:pPr marL="0" indent="0">
              <a:buNone/>
            </a:pPr>
            <a:r>
              <a:rPr lang="en-US" altLang="zh-TW" sz="4800" dirty="0">
                <a:solidFill>
                  <a:srgbClr val="FFFF00"/>
                </a:solidFill>
                <a:latin typeface="標楷體" panose="03000509000000000000" pitchFamily="65" charset="-120"/>
                <a:ea typeface="標楷體" panose="03000509000000000000" pitchFamily="65" charset="-120"/>
              </a:rPr>
              <a:t>        </a:t>
            </a:r>
            <a:r>
              <a:rPr lang="en-US" altLang="zh-TW" sz="4800" dirty="0" err="1">
                <a:solidFill>
                  <a:srgbClr val="FFFF00"/>
                </a:solidFill>
                <a:latin typeface="標楷體" panose="03000509000000000000" pitchFamily="65" charset="-120"/>
                <a:ea typeface="標楷體" panose="03000509000000000000" pitchFamily="65" charset="-120"/>
              </a:rPr>
              <a:t>printf</a:t>
            </a:r>
            <a:r>
              <a:rPr lang="en-US" altLang="zh-TW" sz="4800" dirty="0">
                <a:solidFill>
                  <a:srgbClr val="FFFF00"/>
                </a:solidFill>
                <a:latin typeface="標楷體" panose="03000509000000000000" pitchFamily="65" charset="-120"/>
                <a:ea typeface="標楷體" panose="03000509000000000000" pitchFamily="65" charset="-120"/>
              </a:rPr>
              <a:t>("Accept failed.\n");</a:t>
            </a:r>
          </a:p>
          <a:p>
            <a:pPr marL="0" indent="0">
              <a:buNone/>
            </a:pPr>
            <a:r>
              <a:rPr lang="en-US" altLang="zh-TW" sz="4800" dirty="0">
                <a:solidFill>
                  <a:srgbClr val="FFFF00"/>
                </a:solidFill>
                <a:latin typeface="標楷體" panose="03000509000000000000" pitchFamily="65" charset="-120"/>
                <a:ea typeface="標楷體" panose="03000509000000000000" pitchFamily="65" charset="-120"/>
              </a:rPr>
              <a:t>        </a:t>
            </a:r>
            <a:r>
              <a:rPr lang="en-US" altLang="zh-TW" sz="4800" dirty="0" err="1">
                <a:solidFill>
                  <a:srgbClr val="FFFF00"/>
                </a:solidFill>
                <a:latin typeface="標楷體" panose="03000509000000000000" pitchFamily="65" charset="-120"/>
                <a:ea typeface="標楷體" panose="03000509000000000000" pitchFamily="65" charset="-120"/>
              </a:rPr>
              <a:t>closesocket</a:t>
            </a:r>
            <a:r>
              <a:rPr lang="en-US" altLang="zh-TW" sz="4800" dirty="0">
                <a:solidFill>
                  <a:srgbClr val="FFFF00"/>
                </a:solidFill>
                <a:latin typeface="標楷體" panose="03000509000000000000" pitchFamily="65" charset="-120"/>
                <a:ea typeface="標楷體" panose="03000509000000000000" pitchFamily="65" charset="-120"/>
              </a:rPr>
              <a:t>(</a:t>
            </a:r>
            <a:r>
              <a:rPr lang="en-US" altLang="zh-TW" sz="4800" dirty="0" err="1">
                <a:solidFill>
                  <a:srgbClr val="FFFF00"/>
                </a:solidFill>
                <a:latin typeface="標楷體" panose="03000509000000000000" pitchFamily="65" charset="-120"/>
                <a:ea typeface="標楷體" panose="03000509000000000000" pitchFamily="65" charset="-120"/>
              </a:rPr>
              <a:t>server_socket</a:t>
            </a:r>
            <a:r>
              <a:rPr lang="en-US" altLang="zh-TW" sz="4800" dirty="0">
                <a:solidFill>
                  <a:srgbClr val="FFFF00"/>
                </a:solidFill>
                <a:latin typeface="標楷體" panose="03000509000000000000" pitchFamily="65" charset="-120"/>
                <a:ea typeface="標楷體" panose="03000509000000000000" pitchFamily="65" charset="-120"/>
              </a:rPr>
              <a:t>);</a:t>
            </a:r>
          </a:p>
          <a:p>
            <a:pPr marL="0" indent="0">
              <a:buNone/>
            </a:pPr>
            <a:r>
              <a:rPr lang="en-US" altLang="zh-TW" sz="4800" dirty="0">
                <a:solidFill>
                  <a:srgbClr val="FFFF00"/>
                </a:solidFill>
                <a:latin typeface="標楷體" panose="03000509000000000000" pitchFamily="65" charset="-120"/>
                <a:ea typeface="標楷體" panose="03000509000000000000" pitchFamily="65" charset="-120"/>
              </a:rPr>
              <a:t>        </a:t>
            </a:r>
            <a:r>
              <a:rPr lang="en-US" altLang="zh-TW" sz="4800" dirty="0" err="1">
                <a:solidFill>
                  <a:srgbClr val="FFFF00"/>
                </a:solidFill>
                <a:latin typeface="標楷體" panose="03000509000000000000" pitchFamily="65" charset="-120"/>
                <a:ea typeface="標楷體" panose="03000509000000000000" pitchFamily="65" charset="-120"/>
              </a:rPr>
              <a:t>WSACleanup</a:t>
            </a:r>
            <a:r>
              <a:rPr lang="en-US" altLang="zh-TW" sz="4800" dirty="0">
                <a:solidFill>
                  <a:srgbClr val="FFFF00"/>
                </a:solidFill>
                <a:latin typeface="標楷體" panose="03000509000000000000" pitchFamily="65" charset="-120"/>
                <a:ea typeface="標楷體" panose="03000509000000000000" pitchFamily="65" charset="-120"/>
              </a:rPr>
              <a:t>();</a:t>
            </a:r>
          </a:p>
          <a:p>
            <a:pPr marL="0" indent="0">
              <a:buNone/>
            </a:pPr>
            <a:r>
              <a:rPr lang="en-US" altLang="zh-TW" sz="4800" dirty="0">
                <a:solidFill>
                  <a:srgbClr val="FFFF00"/>
                </a:solidFill>
                <a:latin typeface="標楷體" panose="03000509000000000000" pitchFamily="65" charset="-120"/>
                <a:ea typeface="標楷體" panose="03000509000000000000" pitchFamily="65" charset="-120"/>
              </a:rPr>
              <a:t>        return 1;</a:t>
            </a:r>
          </a:p>
          <a:p>
            <a:pPr marL="0" indent="0">
              <a:buNone/>
            </a:pPr>
            <a:r>
              <a:rPr lang="en-US" altLang="zh-TW" sz="4800" dirty="0">
                <a:solidFill>
                  <a:srgbClr val="FFFF00"/>
                </a:solidFill>
                <a:latin typeface="標楷體" panose="03000509000000000000" pitchFamily="65" charset="-120"/>
                <a:ea typeface="標楷體" panose="03000509000000000000" pitchFamily="65" charset="-120"/>
              </a:rPr>
              <a:t>    }</a:t>
            </a:r>
            <a:endParaRPr lang="en-US" altLang="zh-TW" sz="4400" dirty="0">
              <a:solidFill>
                <a:srgbClr val="FFFF00"/>
              </a:solidFill>
              <a:latin typeface="標楷體" panose="03000509000000000000" pitchFamily="65" charset="-120"/>
              <a:ea typeface="標楷體" panose="03000509000000000000" pitchFamily="65" charset="-120"/>
            </a:endParaRPr>
          </a:p>
          <a:p>
            <a:pPr marL="0" indent="0">
              <a:buNone/>
            </a:pPr>
            <a:endParaRPr lang="en-US" altLang="zh-TW" sz="2200" dirty="0">
              <a:solidFill>
                <a:schemeClr val="tx1"/>
              </a:solidFill>
              <a:latin typeface="標楷體" panose="03000509000000000000" pitchFamily="65" charset="-120"/>
              <a:ea typeface="標楷體" panose="03000509000000000000" pitchFamily="65" charset="-120"/>
            </a:endParaRPr>
          </a:p>
        </p:txBody>
      </p:sp>
      <p:sp>
        <p:nvSpPr>
          <p:cNvPr id="19" name="內容版面配置區 3">
            <a:extLst>
              <a:ext uri="{FF2B5EF4-FFF2-40B4-BE49-F238E27FC236}">
                <a16:creationId xmlns:a16="http://schemas.microsoft.com/office/drawing/2014/main" id="{E0DD19EE-19F7-48DA-8E6D-5062939A3084}"/>
              </a:ext>
            </a:extLst>
          </p:cNvPr>
          <p:cNvSpPr txBox="1">
            <a:spLocks/>
          </p:cNvSpPr>
          <p:nvPr/>
        </p:nvSpPr>
        <p:spPr>
          <a:xfrm>
            <a:off x="110243" y="1058119"/>
            <a:ext cx="2962896" cy="5223005"/>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Font typeface="Wingdings 3" panose="05040102010807070707" pitchFamily="18" charset="2"/>
              <a:buNone/>
            </a:pPr>
            <a:endParaRPr lang="en-US" altLang="zh-TW" sz="2200" dirty="0">
              <a:solidFill>
                <a:schemeClr val="tx1"/>
              </a:solidFill>
              <a:latin typeface="標楷體" panose="03000509000000000000" pitchFamily="65" charset="-120"/>
              <a:ea typeface="標楷體" panose="03000509000000000000" pitchFamily="65" charset="-120"/>
            </a:endParaRPr>
          </a:p>
        </p:txBody>
      </p:sp>
      <p:sp>
        <p:nvSpPr>
          <p:cNvPr id="21" name="內容版面配置區 3">
            <a:extLst>
              <a:ext uri="{FF2B5EF4-FFF2-40B4-BE49-F238E27FC236}">
                <a16:creationId xmlns:a16="http://schemas.microsoft.com/office/drawing/2014/main" id="{8E1A0A04-4211-4AFD-93C7-03C197601D28}"/>
              </a:ext>
            </a:extLst>
          </p:cNvPr>
          <p:cNvSpPr txBox="1">
            <a:spLocks/>
          </p:cNvSpPr>
          <p:nvPr/>
        </p:nvSpPr>
        <p:spPr>
          <a:xfrm>
            <a:off x="7990531" y="835796"/>
            <a:ext cx="4012413" cy="3933960"/>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Font typeface="Wingdings 3" panose="05040102010807070707" pitchFamily="18" charset="2"/>
              <a:buNone/>
            </a:pPr>
            <a:r>
              <a:rPr lang="en-US" altLang="zh-TW" sz="1200" dirty="0">
                <a:solidFill>
                  <a:schemeClr val="tx1"/>
                </a:solidFill>
                <a:latin typeface="標楷體" panose="03000509000000000000" pitchFamily="65" charset="-120"/>
                <a:ea typeface="標楷體" panose="03000509000000000000" pitchFamily="65" charset="-120"/>
              </a:rPr>
              <a:t>     // Actual communication</a:t>
            </a:r>
          </a:p>
          <a:p>
            <a:pPr marL="0" indent="0">
              <a:buFont typeface="Wingdings 3" panose="05040102010807070707" pitchFamily="18" charset="2"/>
              <a:buNone/>
            </a:pPr>
            <a:r>
              <a:rPr lang="en-US" altLang="zh-TW" sz="1200" dirty="0">
                <a:solidFill>
                  <a:schemeClr val="tx1"/>
                </a:solidFill>
                <a:latin typeface="標楷體" panose="03000509000000000000" pitchFamily="65" charset="-120"/>
                <a:ea typeface="標楷體" panose="03000509000000000000" pitchFamily="65" charset="-120"/>
              </a:rPr>
              <a:t>    int </a:t>
            </a:r>
            <a:r>
              <a:rPr lang="en-US" altLang="zh-TW" sz="1200" dirty="0" err="1">
                <a:solidFill>
                  <a:schemeClr val="tx1"/>
                </a:solidFill>
                <a:latin typeface="標楷體" panose="03000509000000000000" pitchFamily="65" charset="-120"/>
                <a:ea typeface="標楷體" panose="03000509000000000000" pitchFamily="65" charset="-120"/>
              </a:rPr>
              <a:t>bytes_received</a:t>
            </a:r>
            <a:r>
              <a:rPr lang="en-US" altLang="zh-TW" sz="1200" dirty="0">
                <a:solidFill>
                  <a:schemeClr val="tx1"/>
                </a:solidFill>
                <a:latin typeface="標楷體" panose="03000509000000000000" pitchFamily="65" charset="-120"/>
                <a:ea typeface="標楷體" panose="03000509000000000000" pitchFamily="65" charset="-120"/>
              </a:rPr>
              <a:t> = </a:t>
            </a:r>
            <a:r>
              <a:rPr lang="en-US" altLang="zh-TW" sz="1200" dirty="0" err="1">
                <a:solidFill>
                  <a:schemeClr val="tx1"/>
                </a:solidFill>
                <a:latin typeface="標楷體" panose="03000509000000000000" pitchFamily="65" charset="-120"/>
                <a:ea typeface="標楷體" panose="03000509000000000000" pitchFamily="65" charset="-120"/>
              </a:rPr>
              <a:t>recv</a:t>
            </a:r>
            <a:r>
              <a:rPr lang="en-US" altLang="zh-TW" sz="1200" dirty="0">
                <a:solidFill>
                  <a:schemeClr val="tx1"/>
                </a:solidFill>
                <a:latin typeface="標楷體" panose="03000509000000000000" pitchFamily="65" charset="-120"/>
                <a:ea typeface="標楷體" panose="03000509000000000000" pitchFamily="65" charset="-120"/>
              </a:rPr>
              <a:t>(</a:t>
            </a:r>
            <a:r>
              <a:rPr lang="en-US" altLang="zh-TW" sz="1200" dirty="0" err="1">
                <a:solidFill>
                  <a:schemeClr val="tx1"/>
                </a:solidFill>
                <a:latin typeface="標楷體" panose="03000509000000000000" pitchFamily="65" charset="-120"/>
                <a:ea typeface="標楷體" panose="03000509000000000000" pitchFamily="65" charset="-120"/>
              </a:rPr>
              <a:t>client_socket</a:t>
            </a:r>
            <a:r>
              <a:rPr lang="en-US" altLang="zh-TW" sz="1200" dirty="0">
                <a:solidFill>
                  <a:schemeClr val="tx1"/>
                </a:solidFill>
                <a:latin typeface="標楷體" panose="03000509000000000000" pitchFamily="65" charset="-120"/>
                <a:ea typeface="標楷體" panose="03000509000000000000" pitchFamily="65" charset="-120"/>
              </a:rPr>
              <a:t>, buffer, MAX_BUFFER_SIZE, 0);</a:t>
            </a:r>
          </a:p>
          <a:p>
            <a:pPr marL="0" indent="0">
              <a:buFont typeface="Wingdings 3" panose="05040102010807070707" pitchFamily="18" charset="2"/>
              <a:buNone/>
            </a:pPr>
            <a:r>
              <a:rPr lang="en-US" altLang="zh-TW" sz="1200" dirty="0">
                <a:solidFill>
                  <a:schemeClr val="tx1"/>
                </a:solidFill>
                <a:latin typeface="標楷體" panose="03000509000000000000" pitchFamily="65" charset="-120"/>
                <a:ea typeface="標楷體" panose="03000509000000000000" pitchFamily="65" charset="-120"/>
              </a:rPr>
              <a:t>    send(</a:t>
            </a:r>
            <a:r>
              <a:rPr lang="en-US" altLang="zh-TW" sz="1200" dirty="0" err="1">
                <a:solidFill>
                  <a:schemeClr val="tx1"/>
                </a:solidFill>
                <a:latin typeface="標楷體" panose="03000509000000000000" pitchFamily="65" charset="-120"/>
                <a:ea typeface="標楷體" panose="03000509000000000000" pitchFamily="65" charset="-120"/>
              </a:rPr>
              <a:t>client_socket</a:t>
            </a:r>
            <a:r>
              <a:rPr lang="en-US" altLang="zh-TW" sz="1200" dirty="0">
                <a:solidFill>
                  <a:schemeClr val="tx1"/>
                </a:solidFill>
                <a:latin typeface="標楷體" panose="03000509000000000000" pitchFamily="65" charset="-120"/>
                <a:ea typeface="標楷體" panose="03000509000000000000" pitchFamily="65" charset="-120"/>
              </a:rPr>
              <a:t>, buffer, </a:t>
            </a:r>
            <a:r>
              <a:rPr lang="en-US" altLang="zh-TW" sz="1200" dirty="0" err="1">
                <a:solidFill>
                  <a:schemeClr val="tx1"/>
                </a:solidFill>
                <a:latin typeface="標楷體" panose="03000509000000000000" pitchFamily="65" charset="-120"/>
                <a:ea typeface="標楷體" panose="03000509000000000000" pitchFamily="65" charset="-120"/>
              </a:rPr>
              <a:t>bytes_received</a:t>
            </a:r>
            <a:r>
              <a:rPr lang="en-US" altLang="zh-TW" sz="1200" dirty="0">
                <a:solidFill>
                  <a:schemeClr val="tx1"/>
                </a:solidFill>
                <a:latin typeface="標楷體" panose="03000509000000000000" pitchFamily="65" charset="-120"/>
                <a:ea typeface="標楷體" panose="03000509000000000000" pitchFamily="65" charset="-120"/>
              </a:rPr>
              <a:t>, 0);</a:t>
            </a:r>
          </a:p>
          <a:p>
            <a:pPr marL="0" indent="0">
              <a:buFont typeface="Wingdings 3" panose="05040102010807070707" pitchFamily="18" charset="2"/>
              <a:buNone/>
            </a:pPr>
            <a:r>
              <a:rPr lang="en-US" altLang="zh-TW" sz="1200" dirty="0">
                <a:solidFill>
                  <a:schemeClr val="tx1"/>
                </a:solidFill>
                <a:latin typeface="標楷體" panose="03000509000000000000" pitchFamily="65" charset="-120"/>
                <a:ea typeface="標楷體" panose="03000509000000000000" pitchFamily="65" charset="-120"/>
              </a:rPr>
              <a:t>    </a:t>
            </a:r>
            <a:r>
              <a:rPr lang="en-US" altLang="zh-TW" sz="1200" dirty="0" err="1">
                <a:solidFill>
                  <a:schemeClr val="tx1"/>
                </a:solidFill>
                <a:latin typeface="標楷體" panose="03000509000000000000" pitchFamily="65" charset="-120"/>
                <a:ea typeface="標楷體" panose="03000509000000000000" pitchFamily="65" charset="-120"/>
              </a:rPr>
              <a:t>printf</a:t>
            </a:r>
            <a:r>
              <a:rPr lang="en-US" altLang="zh-TW" sz="1200" dirty="0">
                <a:solidFill>
                  <a:schemeClr val="tx1"/>
                </a:solidFill>
                <a:latin typeface="標楷體" panose="03000509000000000000" pitchFamily="65" charset="-120"/>
                <a:ea typeface="標楷體" panose="03000509000000000000" pitchFamily="65" charset="-120"/>
              </a:rPr>
              <a:t>("Message from client: %s\n", buffer);</a:t>
            </a:r>
          </a:p>
          <a:p>
            <a:pPr marL="0" indent="0">
              <a:buFont typeface="Wingdings 3" panose="05040102010807070707" pitchFamily="18" charset="2"/>
              <a:buNone/>
            </a:pPr>
            <a:endParaRPr lang="en-US" altLang="zh-TW" sz="1200" dirty="0">
              <a:solidFill>
                <a:schemeClr val="tx1"/>
              </a:solidFill>
              <a:latin typeface="標楷體" panose="03000509000000000000" pitchFamily="65" charset="-120"/>
              <a:ea typeface="標楷體" panose="03000509000000000000" pitchFamily="65" charset="-120"/>
            </a:endParaRPr>
          </a:p>
          <a:p>
            <a:pPr marL="0" indent="0">
              <a:buFont typeface="Wingdings 3" panose="05040102010807070707" pitchFamily="18" charset="2"/>
              <a:buNone/>
            </a:pPr>
            <a:r>
              <a:rPr lang="en-US" altLang="zh-TW" sz="1200" dirty="0">
                <a:solidFill>
                  <a:schemeClr val="tx1"/>
                </a:solidFill>
                <a:latin typeface="標楷體" panose="03000509000000000000" pitchFamily="65" charset="-120"/>
                <a:ea typeface="標楷體" panose="03000509000000000000" pitchFamily="65" charset="-120"/>
              </a:rPr>
              <a:t>    </a:t>
            </a:r>
            <a:r>
              <a:rPr lang="en-US" altLang="zh-TW" sz="1200" dirty="0" err="1">
                <a:solidFill>
                  <a:schemeClr val="tx1"/>
                </a:solidFill>
                <a:latin typeface="標楷體" panose="03000509000000000000" pitchFamily="65" charset="-120"/>
                <a:ea typeface="標楷體" panose="03000509000000000000" pitchFamily="65" charset="-120"/>
              </a:rPr>
              <a:t>closesocket</a:t>
            </a:r>
            <a:r>
              <a:rPr lang="en-US" altLang="zh-TW" sz="1200" dirty="0">
                <a:solidFill>
                  <a:schemeClr val="tx1"/>
                </a:solidFill>
                <a:latin typeface="標楷體" panose="03000509000000000000" pitchFamily="65" charset="-120"/>
                <a:ea typeface="標楷體" panose="03000509000000000000" pitchFamily="65" charset="-120"/>
              </a:rPr>
              <a:t>(</a:t>
            </a:r>
            <a:r>
              <a:rPr lang="en-US" altLang="zh-TW" sz="1200" dirty="0" err="1">
                <a:solidFill>
                  <a:schemeClr val="tx1"/>
                </a:solidFill>
                <a:latin typeface="標楷體" panose="03000509000000000000" pitchFamily="65" charset="-120"/>
                <a:ea typeface="標楷體" panose="03000509000000000000" pitchFamily="65" charset="-120"/>
              </a:rPr>
              <a:t>server_socket</a:t>
            </a:r>
            <a:r>
              <a:rPr lang="en-US" altLang="zh-TW" sz="1200" dirty="0">
                <a:solidFill>
                  <a:schemeClr val="tx1"/>
                </a:solidFill>
                <a:latin typeface="標楷體" panose="03000509000000000000" pitchFamily="65" charset="-120"/>
                <a:ea typeface="標楷體" panose="03000509000000000000" pitchFamily="65" charset="-120"/>
              </a:rPr>
              <a:t>);</a:t>
            </a:r>
          </a:p>
          <a:p>
            <a:pPr marL="0" indent="0">
              <a:buFont typeface="Wingdings 3" panose="05040102010807070707" pitchFamily="18" charset="2"/>
              <a:buNone/>
            </a:pPr>
            <a:r>
              <a:rPr lang="en-US" altLang="zh-TW" sz="1200" dirty="0">
                <a:solidFill>
                  <a:schemeClr val="tx1"/>
                </a:solidFill>
                <a:latin typeface="標楷體" panose="03000509000000000000" pitchFamily="65" charset="-120"/>
                <a:ea typeface="標楷體" panose="03000509000000000000" pitchFamily="65" charset="-120"/>
              </a:rPr>
              <a:t>    </a:t>
            </a:r>
            <a:r>
              <a:rPr lang="en-US" altLang="zh-TW" sz="1200" dirty="0" err="1">
                <a:solidFill>
                  <a:schemeClr val="tx1"/>
                </a:solidFill>
                <a:latin typeface="標楷體" panose="03000509000000000000" pitchFamily="65" charset="-120"/>
                <a:ea typeface="標楷體" panose="03000509000000000000" pitchFamily="65" charset="-120"/>
              </a:rPr>
              <a:t>closesocket</a:t>
            </a:r>
            <a:r>
              <a:rPr lang="en-US" altLang="zh-TW" sz="1200" dirty="0">
                <a:solidFill>
                  <a:schemeClr val="tx1"/>
                </a:solidFill>
                <a:latin typeface="標楷體" panose="03000509000000000000" pitchFamily="65" charset="-120"/>
                <a:ea typeface="標楷體" panose="03000509000000000000" pitchFamily="65" charset="-120"/>
              </a:rPr>
              <a:t>(</a:t>
            </a:r>
            <a:r>
              <a:rPr lang="en-US" altLang="zh-TW" sz="1200" dirty="0" err="1">
                <a:solidFill>
                  <a:schemeClr val="tx1"/>
                </a:solidFill>
                <a:latin typeface="標楷體" panose="03000509000000000000" pitchFamily="65" charset="-120"/>
                <a:ea typeface="標楷體" panose="03000509000000000000" pitchFamily="65" charset="-120"/>
              </a:rPr>
              <a:t>client_socket</a:t>
            </a:r>
            <a:r>
              <a:rPr lang="en-US" altLang="zh-TW" sz="1200" dirty="0">
                <a:solidFill>
                  <a:schemeClr val="tx1"/>
                </a:solidFill>
                <a:latin typeface="標楷體" panose="03000509000000000000" pitchFamily="65" charset="-120"/>
                <a:ea typeface="標楷體" panose="03000509000000000000" pitchFamily="65" charset="-120"/>
              </a:rPr>
              <a:t>);</a:t>
            </a:r>
          </a:p>
          <a:p>
            <a:pPr marL="0" indent="0">
              <a:buFont typeface="Wingdings 3" panose="05040102010807070707" pitchFamily="18" charset="2"/>
              <a:buNone/>
            </a:pPr>
            <a:r>
              <a:rPr lang="en-US" altLang="zh-TW" sz="1200" dirty="0">
                <a:solidFill>
                  <a:schemeClr val="tx1"/>
                </a:solidFill>
                <a:latin typeface="標楷體" panose="03000509000000000000" pitchFamily="65" charset="-120"/>
                <a:ea typeface="標楷體" panose="03000509000000000000" pitchFamily="65" charset="-120"/>
              </a:rPr>
              <a:t>    </a:t>
            </a:r>
            <a:r>
              <a:rPr lang="en-US" altLang="zh-TW" sz="1200" dirty="0" err="1">
                <a:solidFill>
                  <a:schemeClr val="tx1"/>
                </a:solidFill>
                <a:latin typeface="標楷體" panose="03000509000000000000" pitchFamily="65" charset="-120"/>
                <a:ea typeface="標楷體" panose="03000509000000000000" pitchFamily="65" charset="-120"/>
              </a:rPr>
              <a:t>WSACleanup</a:t>
            </a:r>
            <a:r>
              <a:rPr lang="en-US" altLang="zh-TW" sz="1200" dirty="0">
                <a:solidFill>
                  <a:schemeClr val="tx1"/>
                </a:solidFill>
                <a:latin typeface="標楷體" panose="03000509000000000000" pitchFamily="65" charset="-120"/>
                <a:ea typeface="標楷體" panose="03000509000000000000" pitchFamily="65" charset="-120"/>
              </a:rPr>
              <a:t>();</a:t>
            </a:r>
          </a:p>
          <a:p>
            <a:pPr marL="0" indent="0">
              <a:buFont typeface="Wingdings 3" panose="05040102010807070707" pitchFamily="18" charset="2"/>
              <a:buNone/>
            </a:pPr>
            <a:r>
              <a:rPr lang="en-US" altLang="zh-TW" sz="1200" dirty="0">
                <a:solidFill>
                  <a:schemeClr val="tx1"/>
                </a:solidFill>
                <a:latin typeface="標楷體" panose="03000509000000000000" pitchFamily="65" charset="-120"/>
                <a:ea typeface="標楷體" panose="03000509000000000000" pitchFamily="65" charset="-120"/>
              </a:rPr>
              <a:t>    return 0;</a:t>
            </a:r>
          </a:p>
          <a:p>
            <a:pPr marL="0" indent="0">
              <a:buFont typeface="Wingdings 3" panose="05040102010807070707" pitchFamily="18" charset="2"/>
              <a:buNone/>
            </a:pPr>
            <a:r>
              <a:rPr lang="en-US" altLang="zh-TW" sz="1200" dirty="0">
                <a:solidFill>
                  <a:schemeClr val="tx1"/>
                </a:solidFill>
                <a:latin typeface="標楷體" panose="03000509000000000000" pitchFamily="65" charset="-120"/>
                <a:ea typeface="標楷體" panose="03000509000000000000" pitchFamily="65" charset="-120"/>
              </a:rPr>
              <a:t>}</a:t>
            </a:r>
          </a:p>
        </p:txBody>
      </p:sp>
      <p:sp>
        <p:nvSpPr>
          <p:cNvPr id="7" name="文字方塊 6">
            <a:extLst>
              <a:ext uri="{FF2B5EF4-FFF2-40B4-BE49-F238E27FC236}">
                <a16:creationId xmlns:a16="http://schemas.microsoft.com/office/drawing/2014/main" id="{BF3913F6-89B4-4DAE-B620-7CA157AB77DB}"/>
              </a:ext>
            </a:extLst>
          </p:cNvPr>
          <p:cNvSpPr txBox="1"/>
          <p:nvPr/>
        </p:nvSpPr>
        <p:spPr>
          <a:xfrm>
            <a:off x="110110" y="833479"/>
            <a:ext cx="3622904" cy="5816977"/>
          </a:xfrm>
          <a:prstGeom prst="rect">
            <a:avLst/>
          </a:prstGeom>
          <a:noFill/>
        </p:spPr>
        <p:txBody>
          <a:bodyPr wrap="square">
            <a:spAutoFit/>
          </a:bodyPr>
          <a:lstStyle/>
          <a:p>
            <a:r>
              <a:rPr lang="en-US" altLang="zh-TW" sz="1200" dirty="0"/>
              <a:t>#include &lt;</a:t>
            </a:r>
            <a:r>
              <a:rPr lang="en-US" altLang="zh-TW" sz="1200" dirty="0" err="1"/>
              <a:t>stdio.h</a:t>
            </a:r>
            <a:r>
              <a:rPr lang="en-US" altLang="zh-TW" sz="1200" dirty="0"/>
              <a:t>&gt;</a:t>
            </a:r>
          </a:p>
          <a:p>
            <a:r>
              <a:rPr lang="en-US" altLang="zh-TW" sz="1200" dirty="0"/>
              <a:t>#include &lt;winsock2.h&gt;</a:t>
            </a:r>
          </a:p>
          <a:p>
            <a:endParaRPr lang="en-US" altLang="zh-TW" sz="1200" dirty="0"/>
          </a:p>
          <a:p>
            <a:r>
              <a:rPr lang="en-US" altLang="zh-TW" sz="1200" dirty="0"/>
              <a:t>#define PORT 8080</a:t>
            </a:r>
          </a:p>
          <a:p>
            <a:r>
              <a:rPr lang="en-US" altLang="zh-TW" sz="1200" dirty="0"/>
              <a:t>#define MAX_BUFFER_SIZE 1024</a:t>
            </a:r>
          </a:p>
          <a:p>
            <a:endParaRPr lang="en-US" altLang="zh-TW" sz="1200" dirty="0"/>
          </a:p>
          <a:p>
            <a:r>
              <a:rPr lang="en-US" altLang="zh-TW" sz="1200" dirty="0"/>
              <a:t>int main() {</a:t>
            </a:r>
          </a:p>
          <a:p>
            <a:r>
              <a:rPr lang="en-US" altLang="zh-TW" sz="1200" dirty="0"/>
              <a:t>    WSADATA </a:t>
            </a:r>
            <a:r>
              <a:rPr lang="en-US" altLang="zh-TW" sz="1200" dirty="0" err="1"/>
              <a:t>wsa</a:t>
            </a:r>
            <a:r>
              <a:rPr lang="en-US" altLang="zh-TW" sz="1200" dirty="0"/>
              <a:t>;</a:t>
            </a:r>
          </a:p>
          <a:p>
            <a:r>
              <a:rPr lang="en-US" altLang="zh-TW" sz="1200" dirty="0"/>
              <a:t>    SOCKET </a:t>
            </a:r>
            <a:r>
              <a:rPr lang="en-US" altLang="zh-TW" sz="1200" dirty="0" err="1"/>
              <a:t>server_socket</a:t>
            </a:r>
            <a:r>
              <a:rPr lang="en-US" altLang="zh-TW" sz="1200" dirty="0"/>
              <a:t>, </a:t>
            </a:r>
            <a:r>
              <a:rPr lang="en-US" altLang="zh-TW" sz="1200" dirty="0" err="1"/>
              <a:t>client_socket</a:t>
            </a:r>
            <a:r>
              <a:rPr lang="en-US" altLang="zh-TW" sz="1200" dirty="0"/>
              <a:t>;</a:t>
            </a:r>
          </a:p>
          <a:p>
            <a:r>
              <a:rPr lang="en-US" altLang="zh-TW" sz="1200" dirty="0"/>
              <a:t>    struct </a:t>
            </a:r>
            <a:r>
              <a:rPr lang="en-US" altLang="zh-TW" sz="1200" dirty="0" err="1"/>
              <a:t>sockaddr_in</a:t>
            </a:r>
            <a:r>
              <a:rPr lang="en-US" altLang="zh-TW" sz="1200" dirty="0"/>
              <a:t> server, client;</a:t>
            </a:r>
          </a:p>
          <a:p>
            <a:r>
              <a:rPr lang="en-US" altLang="zh-TW" sz="1200" dirty="0"/>
              <a:t>    int </a:t>
            </a:r>
            <a:r>
              <a:rPr lang="en-US" altLang="zh-TW" sz="1200" dirty="0" err="1"/>
              <a:t>client_len</a:t>
            </a:r>
            <a:r>
              <a:rPr lang="en-US" altLang="zh-TW" sz="1200" dirty="0"/>
              <a:t> = </a:t>
            </a:r>
            <a:r>
              <a:rPr lang="en-US" altLang="zh-TW" sz="1200" dirty="0" err="1"/>
              <a:t>sizeof</a:t>
            </a:r>
            <a:r>
              <a:rPr lang="en-US" altLang="zh-TW" sz="1200" dirty="0"/>
              <a:t>(client);</a:t>
            </a:r>
          </a:p>
          <a:p>
            <a:r>
              <a:rPr lang="en-US" altLang="zh-TW" sz="1200" dirty="0"/>
              <a:t>    char buffer[MAX_BUFFER_SIZE];</a:t>
            </a:r>
          </a:p>
          <a:p>
            <a:endParaRPr lang="en-US" altLang="zh-TW" sz="1200" dirty="0"/>
          </a:p>
          <a:p>
            <a:r>
              <a:rPr lang="en-US" altLang="zh-TW" sz="1200" dirty="0"/>
              <a:t>    // Initialize Winsock</a:t>
            </a:r>
          </a:p>
          <a:p>
            <a:r>
              <a:rPr lang="en-US" altLang="zh-TW" sz="1200" dirty="0"/>
              <a:t>    if (</a:t>
            </a:r>
            <a:r>
              <a:rPr lang="en-US" altLang="zh-TW" sz="1200" dirty="0" err="1"/>
              <a:t>WSAStartup</a:t>
            </a:r>
            <a:r>
              <a:rPr lang="en-US" altLang="zh-TW" sz="1200" dirty="0"/>
              <a:t>(MAKEWORD(2, 2), &amp;</a:t>
            </a:r>
            <a:r>
              <a:rPr lang="en-US" altLang="zh-TW" sz="1200" dirty="0" err="1"/>
              <a:t>wsa</a:t>
            </a:r>
            <a:r>
              <a:rPr lang="en-US" altLang="zh-TW" sz="1200" dirty="0"/>
              <a:t>) != 0) {</a:t>
            </a:r>
          </a:p>
          <a:p>
            <a:r>
              <a:rPr lang="en-US" altLang="zh-TW" sz="1200" dirty="0"/>
              <a:t>        </a:t>
            </a:r>
            <a:r>
              <a:rPr lang="en-US" altLang="zh-TW" sz="1200" dirty="0" err="1"/>
              <a:t>printf</a:t>
            </a:r>
            <a:r>
              <a:rPr lang="en-US" altLang="zh-TW" sz="1200" dirty="0"/>
              <a:t>("</a:t>
            </a:r>
            <a:r>
              <a:rPr lang="en-US" altLang="zh-TW" sz="1200" dirty="0" err="1"/>
              <a:t>WSAStartup</a:t>
            </a:r>
            <a:r>
              <a:rPr lang="en-US" altLang="zh-TW" sz="1200" dirty="0"/>
              <a:t> failed.\n");</a:t>
            </a:r>
          </a:p>
          <a:p>
            <a:r>
              <a:rPr lang="en-US" altLang="zh-TW" sz="1200" dirty="0"/>
              <a:t>        return 1;</a:t>
            </a:r>
          </a:p>
          <a:p>
            <a:r>
              <a:rPr lang="en-US" altLang="zh-TW" sz="1200" dirty="0"/>
              <a:t>    }</a:t>
            </a:r>
          </a:p>
          <a:p>
            <a:endParaRPr lang="en-US" altLang="zh-TW" sz="1200" dirty="0"/>
          </a:p>
          <a:p>
            <a:r>
              <a:rPr lang="en-US" altLang="zh-TW" sz="1200" dirty="0"/>
              <a:t>    // Create socket</a:t>
            </a:r>
          </a:p>
          <a:p>
            <a:r>
              <a:rPr lang="en-US" altLang="zh-TW" sz="1200" dirty="0"/>
              <a:t>    if ((</a:t>
            </a:r>
            <a:r>
              <a:rPr lang="en-US" altLang="zh-TW" sz="1200" dirty="0" err="1"/>
              <a:t>server_socket</a:t>
            </a:r>
            <a:r>
              <a:rPr lang="en-US" altLang="zh-TW" sz="1200" dirty="0"/>
              <a:t> = socket(AF_INET, SOCK_STREAM, 0)) == INVALID_SOCKET) {</a:t>
            </a:r>
          </a:p>
          <a:p>
            <a:r>
              <a:rPr lang="en-US" altLang="zh-TW" sz="1200" dirty="0"/>
              <a:t>        </a:t>
            </a:r>
            <a:r>
              <a:rPr lang="en-US" altLang="zh-TW" sz="1200" dirty="0" err="1"/>
              <a:t>printf</a:t>
            </a:r>
            <a:r>
              <a:rPr lang="en-US" altLang="zh-TW" sz="1200" dirty="0"/>
              <a:t>("Socket creation failed.\n");</a:t>
            </a:r>
          </a:p>
          <a:p>
            <a:r>
              <a:rPr lang="en-US" altLang="zh-TW" sz="1200" dirty="0"/>
              <a:t>        return 1;</a:t>
            </a:r>
          </a:p>
          <a:p>
            <a:r>
              <a:rPr lang="en-US" altLang="zh-TW" sz="1200" dirty="0"/>
              <a:t>    }</a:t>
            </a:r>
          </a:p>
          <a:p>
            <a:endParaRPr lang="en-US" altLang="zh-TW" sz="1200" dirty="0"/>
          </a:p>
          <a:p>
            <a:r>
              <a:rPr lang="en-US" altLang="zh-TW" sz="1200" dirty="0"/>
              <a:t>    // Prepare the </a:t>
            </a:r>
            <a:r>
              <a:rPr lang="en-US" altLang="zh-TW" sz="1200" dirty="0" err="1"/>
              <a:t>sockaddr_in</a:t>
            </a:r>
            <a:r>
              <a:rPr lang="en-US" altLang="zh-TW" sz="1200" dirty="0"/>
              <a:t> structure</a:t>
            </a:r>
          </a:p>
          <a:p>
            <a:r>
              <a:rPr lang="en-US" altLang="zh-TW" sz="1200" dirty="0"/>
              <a:t>    </a:t>
            </a:r>
            <a:r>
              <a:rPr lang="en-US" altLang="zh-TW" sz="1200" dirty="0" err="1"/>
              <a:t>server.sin_family</a:t>
            </a:r>
            <a:r>
              <a:rPr lang="en-US" altLang="zh-TW" sz="1200" dirty="0"/>
              <a:t> = AF_INET;</a:t>
            </a:r>
          </a:p>
          <a:p>
            <a:r>
              <a:rPr lang="en-US" altLang="zh-TW" sz="1200" dirty="0"/>
              <a:t>    </a:t>
            </a:r>
            <a:r>
              <a:rPr lang="en-US" altLang="zh-TW" sz="1200" dirty="0" err="1"/>
              <a:t>server.sin_addr.s_addr</a:t>
            </a:r>
            <a:r>
              <a:rPr lang="en-US" altLang="zh-TW" sz="1200" dirty="0"/>
              <a:t> = INADDR_ANY;</a:t>
            </a:r>
          </a:p>
          <a:p>
            <a:r>
              <a:rPr lang="en-US" altLang="zh-TW" sz="1200" dirty="0"/>
              <a:t>    </a:t>
            </a:r>
            <a:r>
              <a:rPr lang="en-US" altLang="zh-TW" sz="1200" dirty="0" err="1"/>
              <a:t>server.sin_port</a:t>
            </a:r>
            <a:r>
              <a:rPr lang="en-US" altLang="zh-TW" sz="1200" dirty="0"/>
              <a:t> = </a:t>
            </a:r>
            <a:r>
              <a:rPr lang="en-US" altLang="zh-TW" sz="1200" dirty="0" err="1"/>
              <a:t>htons</a:t>
            </a:r>
            <a:r>
              <a:rPr lang="en-US" altLang="zh-TW" sz="1200" dirty="0"/>
              <a:t>(PORT);</a:t>
            </a:r>
          </a:p>
        </p:txBody>
      </p:sp>
    </p:spTree>
    <p:extLst>
      <p:ext uri="{BB962C8B-B14F-4D97-AF65-F5344CB8AC3E}">
        <p14:creationId xmlns:p14="http://schemas.microsoft.com/office/powerpoint/2010/main" val="41939822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版面配置區 2">
            <a:extLst>
              <a:ext uri="{FF2B5EF4-FFF2-40B4-BE49-F238E27FC236}">
                <a16:creationId xmlns:a16="http://schemas.microsoft.com/office/drawing/2014/main" id="{85C9B520-1433-4D7E-9994-75BC344AC963}"/>
              </a:ext>
            </a:extLst>
          </p:cNvPr>
          <p:cNvSpPr>
            <a:spLocks noGrp="1"/>
          </p:cNvSpPr>
          <p:nvPr>
            <p:ph type="body" idx="1"/>
          </p:nvPr>
        </p:nvSpPr>
        <p:spPr>
          <a:xfrm>
            <a:off x="768652" y="337009"/>
            <a:ext cx="4649787" cy="576262"/>
          </a:xfrm>
        </p:spPr>
        <p:txBody>
          <a:bodyPr/>
          <a:lstStyle/>
          <a:p>
            <a:r>
              <a:rPr lang="en-US" altLang="zh-TW" b="1" i="0" dirty="0" err="1">
                <a:solidFill>
                  <a:srgbClr val="FFFF00"/>
                </a:solidFill>
                <a:effectLst/>
                <a:latin typeface="Times New Roman" panose="02020603050405020304" pitchFamily="18" charset="0"/>
                <a:cs typeface="Times New Roman" panose="02020603050405020304" pitchFamily="18" charset="0"/>
              </a:rPr>
              <a:t>WSAStartup</a:t>
            </a:r>
            <a:r>
              <a:rPr lang="en-US" altLang="zh-TW" b="1" i="0" dirty="0">
                <a:solidFill>
                  <a:srgbClr val="FFFF00"/>
                </a:solidFill>
                <a:effectLst/>
                <a:latin typeface="Times New Roman" panose="02020603050405020304" pitchFamily="18" charset="0"/>
                <a:cs typeface="Times New Roman" panose="02020603050405020304" pitchFamily="18" charset="0"/>
              </a:rPr>
              <a:t>()</a:t>
            </a:r>
            <a:endParaRPr lang="zh-TW" altLang="en-US" dirty="0">
              <a:solidFill>
                <a:srgbClr val="FFFF00"/>
              </a:solidFill>
              <a:latin typeface="Times New Roman" panose="02020603050405020304" pitchFamily="18" charset="0"/>
              <a:cs typeface="Times New Roman" panose="02020603050405020304" pitchFamily="18" charset="0"/>
            </a:endParaRPr>
          </a:p>
        </p:txBody>
      </p:sp>
      <p:sp>
        <p:nvSpPr>
          <p:cNvPr id="4" name="內容版面配置區 3">
            <a:extLst>
              <a:ext uri="{FF2B5EF4-FFF2-40B4-BE49-F238E27FC236}">
                <a16:creationId xmlns:a16="http://schemas.microsoft.com/office/drawing/2014/main" id="{24009901-2D66-43E0-A79F-5CD802484317}"/>
              </a:ext>
            </a:extLst>
          </p:cNvPr>
          <p:cNvSpPr>
            <a:spLocks noGrp="1"/>
          </p:cNvSpPr>
          <p:nvPr>
            <p:ph sz="half" idx="2"/>
          </p:nvPr>
        </p:nvSpPr>
        <p:spPr>
          <a:xfrm>
            <a:off x="684211" y="1270528"/>
            <a:ext cx="9468457" cy="4753199"/>
          </a:xfrm>
        </p:spPr>
        <p:txBody>
          <a:bodyPr>
            <a:normAutofit/>
          </a:bodyPr>
          <a:lstStyle/>
          <a:p>
            <a:r>
              <a:rPr lang="en-US" altLang="zh-TW" sz="2400" dirty="0">
                <a:solidFill>
                  <a:schemeClr val="tx1"/>
                </a:solidFill>
                <a:latin typeface="Times New Roman" panose="02020603050405020304" pitchFamily="18" charset="0"/>
                <a:cs typeface="Times New Roman" panose="02020603050405020304" pitchFamily="18" charset="0"/>
              </a:rPr>
              <a:t>initializing the Winsock library </a:t>
            </a:r>
          </a:p>
          <a:p>
            <a:r>
              <a:rPr lang="en-US" altLang="zh-TW" sz="2400" dirty="0">
                <a:solidFill>
                  <a:schemeClr val="tx1"/>
                </a:solidFill>
                <a:latin typeface="Times New Roman" panose="02020603050405020304" pitchFamily="18" charset="0"/>
                <a:cs typeface="Times New Roman" panose="02020603050405020304" pitchFamily="18" charset="0"/>
              </a:rPr>
              <a:t>Winsock (Windows Sockets) </a:t>
            </a:r>
          </a:p>
          <a:p>
            <a:pPr lvl="1"/>
            <a:r>
              <a:rPr lang="en-US" altLang="zh-TW" sz="2200" dirty="0">
                <a:solidFill>
                  <a:schemeClr val="tx1"/>
                </a:solidFill>
                <a:latin typeface="Times New Roman" panose="02020603050405020304" pitchFamily="18" charset="0"/>
                <a:cs typeface="Times New Roman" panose="02020603050405020304" pitchFamily="18" charset="0"/>
              </a:rPr>
              <a:t>a programming interface and the supporting library</a:t>
            </a:r>
          </a:p>
          <a:p>
            <a:pPr lvl="1"/>
            <a:r>
              <a:rPr lang="en-US" altLang="zh-TW" sz="2200" dirty="0">
                <a:solidFill>
                  <a:schemeClr val="tx1"/>
                </a:solidFill>
                <a:latin typeface="Times New Roman" panose="02020603050405020304" pitchFamily="18" charset="0"/>
                <a:cs typeface="Times New Roman" panose="02020603050405020304" pitchFamily="18" charset="0"/>
              </a:rPr>
              <a:t>handling communication between a client and server applications over a network in the Windows operating system.</a:t>
            </a:r>
            <a:endParaRPr lang="zh-TW" altLang="en-US" sz="22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291100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版面配置區 2">
            <a:extLst>
              <a:ext uri="{FF2B5EF4-FFF2-40B4-BE49-F238E27FC236}">
                <a16:creationId xmlns:a16="http://schemas.microsoft.com/office/drawing/2014/main" id="{85C9B520-1433-4D7E-9994-75BC344AC963}"/>
              </a:ext>
            </a:extLst>
          </p:cNvPr>
          <p:cNvSpPr>
            <a:spLocks noGrp="1"/>
          </p:cNvSpPr>
          <p:nvPr>
            <p:ph type="body" idx="1"/>
          </p:nvPr>
        </p:nvSpPr>
        <p:spPr>
          <a:xfrm>
            <a:off x="768652" y="337009"/>
            <a:ext cx="4649787" cy="576262"/>
          </a:xfrm>
        </p:spPr>
        <p:txBody>
          <a:bodyPr/>
          <a:lstStyle/>
          <a:p>
            <a:r>
              <a:rPr lang="en-US" altLang="zh-TW" dirty="0">
                <a:solidFill>
                  <a:srgbClr val="FFFF00"/>
                </a:solidFill>
                <a:latin typeface="Times New Roman" panose="02020603050405020304" pitchFamily="18" charset="0"/>
                <a:cs typeface="Times New Roman" panose="02020603050405020304" pitchFamily="18" charset="0"/>
              </a:rPr>
              <a:t>SOCK_STREAM</a:t>
            </a:r>
            <a:endParaRPr lang="zh-TW" altLang="en-US" dirty="0">
              <a:solidFill>
                <a:srgbClr val="FFFF00"/>
              </a:solidFill>
              <a:latin typeface="Times New Roman" panose="02020603050405020304" pitchFamily="18" charset="0"/>
              <a:cs typeface="Times New Roman" panose="02020603050405020304" pitchFamily="18" charset="0"/>
            </a:endParaRPr>
          </a:p>
        </p:txBody>
      </p:sp>
      <p:sp>
        <p:nvSpPr>
          <p:cNvPr id="4" name="內容版面配置區 3">
            <a:extLst>
              <a:ext uri="{FF2B5EF4-FFF2-40B4-BE49-F238E27FC236}">
                <a16:creationId xmlns:a16="http://schemas.microsoft.com/office/drawing/2014/main" id="{24009901-2D66-43E0-A79F-5CD802484317}"/>
              </a:ext>
            </a:extLst>
          </p:cNvPr>
          <p:cNvSpPr>
            <a:spLocks noGrp="1"/>
          </p:cNvSpPr>
          <p:nvPr>
            <p:ph sz="half" idx="2"/>
          </p:nvPr>
        </p:nvSpPr>
        <p:spPr>
          <a:xfrm>
            <a:off x="684211" y="1270528"/>
            <a:ext cx="9468457" cy="4753199"/>
          </a:xfrm>
        </p:spPr>
        <p:txBody>
          <a:bodyPr>
            <a:normAutofit/>
          </a:bodyPr>
          <a:lstStyle/>
          <a:p>
            <a:r>
              <a:rPr lang="en-US" altLang="zh-TW" sz="2400" dirty="0">
                <a:solidFill>
                  <a:schemeClr val="tx1"/>
                </a:solidFill>
                <a:latin typeface="Times New Roman" panose="02020603050405020304" pitchFamily="18" charset="0"/>
                <a:cs typeface="Times New Roman" panose="02020603050405020304" pitchFamily="18" charset="0"/>
              </a:rPr>
              <a:t>specify the type of communication protocol </a:t>
            </a:r>
          </a:p>
          <a:p>
            <a:r>
              <a:rPr lang="en-US" altLang="zh-TW" sz="2200" dirty="0">
                <a:solidFill>
                  <a:schemeClr val="tx1"/>
                </a:solidFill>
                <a:latin typeface="Times New Roman" panose="02020603050405020304" pitchFamily="18" charset="0"/>
                <a:cs typeface="Times New Roman" panose="02020603050405020304" pitchFamily="18" charset="0"/>
              </a:rPr>
              <a:t>Stream-oriented communication: This type of communication establishes a virtual connection between two endpoints, providing a continuous and reliable data flow. </a:t>
            </a:r>
            <a:r>
              <a:rPr lang="en-US" altLang="zh-TW" sz="2200">
                <a:solidFill>
                  <a:schemeClr val="tx1"/>
                </a:solidFill>
                <a:latin typeface="Times New Roman" panose="02020603050405020304" pitchFamily="18" charset="0"/>
                <a:cs typeface="Times New Roman" panose="02020603050405020304" pitchFamily="18" charset="0"/>
              </a:rPr>
              <a:t>It ensures that data is delivered in the same order it was sent and without duplication or loss</a:t>
            </a:r>
            <a:endParaRPr lang="zh-TW" altLang="en-US" sz="22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630047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版面配置區 2">
            <a:extLst>
              <a:ext uri="{FF2B5EF4-FFF2-40B4-BE49-F238E27FC236}">
                <a16:creationId xmlns:a16="http://schemas.microsoft.com/office/drawing/2014/main" id="{85C9B520-1433-4D7E-9994-75BC344AC963}"/>
              </a:ext>
            </a:extLst>
          </p:cNvPr>
          <p:cNvSpPr>
            <a:spLocks noGrp="1"/>
          </p:cNvSpPr>
          <p:nvPr>
            <p:ph type="body" idx="1"/>
          </p:nvPr>
        </p:nvSpPr>
        <p:spPr>
          <a:xfrm>
            <a:off x="768652" y="337009"/>
            <a:ext cx="4649787" cy="576262"/>
          </a:xfrm>
        </p:spPr>
        <p:txBody>
          <a:bodyPr/>
          <a:lstStyle/>
          <a:p>
            <a:r>
              <a:rPr lang="en-US" altLang="zh-TW" dirty="0">
                <a:solidFill>
                  <a:srgbClr val="FFFF00"/>
                </a:solidFill>
                <a:latin typeface="Times New Roman" panose="02020603050405020304" pitchFamily="18" charset="0"/>
                <a:cs typeface="Times New Roman" panose="02020603050405020304" pitchFamily="18" charset="0"/>
              </a:rPr>
              <a:t>AF_INET</a:t>
            </a:r>
            <a:endParaRPr lang="zh-TW" altLang="en-US" dirty="0">
              <a:solidFill>
                <a:srgbClr val="FFFF00"/>
              </a:solidFill>
              <a:latin typeface="Times New Roman" panose="02020603050405020304" pitchFamily="18" charset="0"/>
              <a:cs typeface="Times New Roman" panose="02020603050405020304" pitchFamily="18" charset="0"/>
            </a:endParaRPr>
          </a:p>
        </p:txBody>
      </p:sp>
      <p:sp>
        <p:nvSpPr>
          <p:cNvPr id="4" name="內容版面配置區 3">
            <a:extLst>
              <a:ext uri="{FF2B5EF4-FFF2-40B4-BE49-F238E27FC236}">
                <a16:creationId xmlns:a16="http://schemas.microsoft.com/office/drawing/2014/main" id="{24009901-2D66-43E0-A79F-5CD802484317}"/>
              </a:ext>
            </a:extLst>
          </p:cNvPr>
          <p:cNvSpPr>
            <a:spLocks noGrp="1"/>
          </p:cNvSpPr>
          <p:nvPr>
            <p:ph sz="half" idx="2"/>
          </p:nvPr>
        </p:nvSpPr>
        <p:spPr>
          <a:xfrm>
            <a:off x="684211" y="1270528"/>
            <a:ext cx="9468457" cy="4753199"/>
          </a:xfrm>
        </p:spPr>
        <p:txBody>
          <a:bodyPr>
            <a:normAutofit/>
          </a:bodyPr>
          <a:lstStyle/>
          <a:p>
            <a:r>
              <a:rPr lang="en-US" altLang="zh-TW" sz="2400" dirty="0">
                <a:solidFill>
                  <a:schemeClr val="tx1"/>
                </a:solidFill>
                <a:latin typeface="Times New Roman" panose="02020603050405020304" pitchFamily="18" charset="0"/>
                <a:cs typeface="Times New Roman" panose="02020603050405020304" pitchFamily="18" charset="0"/>
              </a:rPr>
              <a:t>specify that we are using the IPv4 address family</a:t>
            </a:r>
            <a:endParaRPr lang="zh-TW" altLang="en-US" sz="22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07507593"/>
      </p:ext>
    </p:extLst>
  </p:cSld>
  <p:clrMapOvr>
    <a:masterClrMapping/>
  </p:clrMapOvr>
</p:sld>
</file>

<file path=ppt/theme/theme1.xml><?xml version="1.0" encoding="utf-8"?>
<a:theme xmlns:a="http://schemas.openxmlformats.org/drawingml/2006/main" name="切割線">
  <a:themeElements>
    <a:clrScheme name="切割線">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切割線">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切割線">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3354</TotalTime>
  <Words>1213</Words>
  <Application>Microsoft Office PowerPoint</Application>
  <PresentationFormat>寬螢幕</PresentationFormat>
  <Paragraphs>142</Paragraphs>
  <Slides>13</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13</vt:i4>
      </vt:variant>
    </vt:vector>
  </HeadingPairs>
  <TitlesOfParts>
    <vt:vector size="18" baseType="lpstr">
      <vt:lpstr>標楷體</vt:lpstr>
      <vt:lpstr>Century Gothic</vt:lpstr>
      <vt:lpstr>Times New Roman</vt:lpstr>
      <vt:lpstr>Wingdings 3</vt:lpstr>
      <vt:lpstr>切割線</vt:lpstr>
      <vt:lpstr>C programming socket communication  2024   Eugene KO</vt:lpstr>
      <vt:lpstr>PowerPoint 簡報</vt:lpstr>
      <vt:lpstr>encapsulation</vt:lpstr>
      <vt:lpstr>Client server model</vt:lpstr>
      <vt:lpstr>Client program</vt:lpstr>
      <vt:lpstr>server program</vt:lpstr>
      <vt:lpstr>PowerPoint 簡報</vt:lpstr>
      <vt:lpstr>PowerPoint 簡報</vt:lpstr>
      <vt:lpstr>PowerPoint 簡報</vt:lpstr>
      <vt:lpstr>PowerPoint 簡報</vt:lpstr>
      <vt:lpstr>PowerPoint 簡報</vt:lpstr>
      <vt:lpstr>PowerPoint 簡報</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架設網頁</dc:title>
  <dc:creator>宇祥 江</dc:creator>
  <cp:lastModifiedBy>yu-chien Ko</cp:lastModifiedBy>
  <cp:revision>268</cp:revision>
  <dcterms:created xsi:type="dcterms:W3CDTF">2018-07-30T08:42:17Z</dcterms:created>
  <dcterms:modified xsi:type="dcterms:W3CDTF">2024-03-13T12:41:56Z</dcterms:modified>
</cp:coreProperties>
</file>