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mika fukuyama" initials="yf" lastIdx="1" clrIdx="0">
    <p:extLst>
      <p:ext uri="{19B8F6BF-5375-455C-9EA6-DF929625EA0E}">
        <p15:presenceInfo xmlns:p15="http://schemas.microsoft.com/office/powerpoint/2012/main" userId="7e97aae3d48d0d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3D96A6-ECAC-4DF2-A945-40F63E8A7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D531E9-4FB4-4725-8FA6-0A49FC879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7D5303-9004-4C9E-8FB9-5EC0966F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5A14-CA58-40E8-B3D0-4E6D50B0917F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064CE2-2FE9-436E-8A1C-5B846D72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011B1F-14E5-43F6-B965-7E88BFDF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196-0B5B-4445-86D5-75757A522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06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F638AD-A634-449D-89D1-9153F36A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304937-B1D2-44EC-B2BC-746540C83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F64BC5-034C-4115-B520-10730223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5A14-CA58-40E8-B3D0-4E6D50B0917F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0F431E-9194-4F1B-BE69-9F9B19B5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BD5B37-769E-4C3F-AA7A-DAEAD818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196-0B5B-4445-86D5-75757A522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56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82BDCA7-ABA1-4E96-A69B-9B8BDEFBC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CC1037-CCD4-4872-833E-80239BB6D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19F65C-693D-4CBB-B9DF-C28A6C3E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5A14-CA58-40E8-B3D0-4E6D50B0917F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9DE55E-A54B-4F6E-A3AA-BAB0039B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AFA5FE-A27C-4A46-B883-D5BA1B39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196-0B5B-4445-86D5-75757A522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80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821564-2BB0-4CE2-943A-C9A2CD53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9AC415-CC4D-4AC0-A8CA-D46847DA6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AFF2E8-0AF9-46C8-82AA-B5E0D6C2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5A14-CA58-40E8-B3D0-4E6D50B0917F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30C20C-4989-4F01-A25B-EFF59145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D94390-3DCC-4ED1-A6EF-5C043756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196-0B5B-4445-86D5-75757A522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84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4D331-7DD5-44B2-B125-400252E7B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3CE043-D490-41F9-A1EB-A9CC2DCAA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91BA8F-A3B4-40CB-B89B-DC0D45C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5A14-CA58-40E8-B3D0-4E6D50B0917F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FA6A84-E730-46E2-9CB7-E8CB8705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2E6563-5B24-43DF-A660-FCBD362B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196-0B5B-4445-86D5-75757A522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2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C10CB-6D31-49C5-ACA6-B5470A7B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733A84-718A-4349-AE41-FA66BF494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858671-201B-4917-9CC5-55EF2E6CF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2FD9E5-1424-45D7-8B5B-DFC1F61D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5A14-CA58-40E8-B3D0-4E6D50B0917F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28DE77-68CF-4EC4-A52F-EE6800AE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BFA85A-C825-4F4D-9C77-2A440063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196-0B5B-4445-86D5-75757A522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27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0FC3AC-8BA9-4D0E-A7C4-85A12073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FC2B98-90D6-45B0-896B-6CDFF7F75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DB3719-5C1F-49A6-92E7-C07B6890A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8D52B1-548A-4886-B78F-B9A7FD9DD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C5B64D5-7316-48EF-9A99-3B6CBC1B7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89253A6-F86A-4EC0-8DCD-2F598063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5A14-CA58-40E8-B3D0-4E6D50B0917F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E6DF0A4-753B-4D86-BEED-F9558974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18B014E-4613-4153-BF1A-4C3E3F30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196-0B5B-4445-86D5-75757A522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98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F59BFA-E3A9-438C-9CD6-83D7BE48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ED2DC3-DB53-4929-BC11-F71897EC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5A14-CA58-40E8-B3D0-4E6D50B0917F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E987B8-4306-439D-872C-85407929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5397DD-7803-4E65-B0BE-D16D442F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196-0B5B-4445-86D5-75757A522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78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93C68E-D242-42E3-BA4B-A9C6E74C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5A14-CA58-40E8-B3D0-4E6D50B0917F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144891B-ACBA-4AB8-AF08-F1538B75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C4DA85-E119-48AC-A97A-57C4125D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196-0B5B-4445-86D5-75757A522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19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456B8-1AC6-4972-A744-DD01DA29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7CF6AD-EDB8-4642-9747-078359DD1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C54C08-F812-40F5-8017-72FC82226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3298F7-2D1F-470A-AAD7-85A85FCD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5A14-CA58-40E8-B3D0-4E6D50B0917F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95FBC1-EEAA-4F1C-91AF-60BAA8DF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3AC07D-6FB6-4386-B5E4-3771BD06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196-0B5B-4445-86D5-75757A522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9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C2968E-5ED7-409D-90AE-6649E4F4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CC1B7D1-A3DF-4593-81ED-B84D6DC3D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1BC6CD7-B833-49C8-BFD1-6ADCC7F9D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02B4D4-C386-44C4-99FE-441FFF34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5A14-CA58-40E8-B3D0-4E6D50B0917F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18D13A-4268-45CC-969E-D8CA5251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C026B3-5D63-4FB5-A84E-27B616A6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196-0B5B-4445-86D5-75757A522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59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A0B640-5600-406F-9D42-1909A478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EE3113-7707-4505-84D8-D68DE4AF5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866875-336F-4F7F-B91B-941656C12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5A14-CA58-40E8-B3D0-4E6D50B0917F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3DB27B-052D-424A-A99F-B0BA7AF47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242A9D-1745-49D0-9315-11EA5B209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22196-0B5B-4445-86D5-75757A522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43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48BAF77-45B1-4206-96D4-1AB3A0F6D354}"/>
              </a:ext>
            </a:extLst>
          </p:cNvPr>
          <p:cNvSpPr txBox="1"/>
          <p:nvPr/>
        </p:nvSpPr>
        <p:spPr>
          <a:xfrm>
            <a:off x="4038599" y="2413337"/>
            <a:ext cx="5169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/>
              <a:t>程式設計（一）</a:t>
            </a:r>
            <a:endParaRPr kumimoji="1" lang="ja-JP" altLang="en-US" sz="6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794EE60-74AD-4AD1-8896-A07225FA5E80}"/>
              </a:ext>
            </a:extLst>
          </p:cNvPr>
          <p:cNvSpPr txBox="1"/>
          <p:nvPr/>
        </p:nvSpPr>
        <p:spPr>
          <a:xfrm>
            <a:off x="5454502" y="5773478"/>
            <a:ext cx="2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9/26 </a:t>
            </a:r>
            <a:r>
              <a:rPr kumimoji="1" lang="zh-CN" altLang="en-US" dirty="0"/>
              <a:t>福山友美加 </a:t>
            </a:r>
            <a:r>
              <a:rPr kumimoji="1" lang="en-US" altLang="zh-CN" dirty="0"/>
              <a:t>Maya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193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0E90A54-BD70-446E-BE9A-DBF1A277E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35"/>
          <a:stretch/>
        </p:blipFill>
        <p:spPr>
          <a:xfrm>
            <a:off x="1189373" y="2393402"/>
            <a:ext cx="9487185" cy="200423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8DE2DF-A324-4C4F-88AB-9DFE4A992A26}"/>
              </a:ext>
            </a:extLst>
          </p:cNvPr>
          <p:cNvSpPr txBox="1"/>
          <p:nvPr/>
        </p:nvSpPr>
        <p:spPr>
          <a:xfrm>
            <a:off x="1384305" y="4471370"/>
            <a:ext cx="34322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</a:t>
            </a:r>
            <a:r>
              <a:rPr kumimoji="1" lang="en-US" altLang="ja-JP" dirty="0">
                <a:solidFill>
                  <a:srgbClr val="FF3300"/>
                </a:solidFill>
              </a:rPr>
              <a:t>date type</a:t>
            </a:r>
          </a:p>
          <a:p>
            <a:r>
              <a:rPr lang="en-US" altLang="ja-JP" dirty="0"/>
              <a:t> integer  0,1,2,3…</a:t>
            </a:r>
          </a:p>
          <a:p>
            <a:r>
              <a:rPr kumimoji="1" lang="ja-JP" altLang="en-US" dirty="0"/>
              <a:t>　　　　</a:t>
            </a:r>
            <a:r>
              <a:rPr lang="en-US" altLang="ja-JP" dirty="0"/>
              <a:t>-</a:t>
            </a:r>
            <a:r>
              <a:rPr kumimoji="1" lang="en-US" altLang="ja-JP" dirty="0"/>
              <a:t>1,-2,-3…</a:t>
            </a:r>
          </a:p>
          <a:p>
            <a:endParaRPr lang="en-US" altLang="ja-JP" dirty="0"/>
          </a:p>
          <a:p>
            <a:r>
              <a:rPr kumimoji="1" lang="en-US" altLang="ja-JP" dirty="0"/>
              <a:t>Rule </a:t>
            </a:r>
            <a:r>
              <a:rPr kumimoji="1" lang="ja-JP" altLang="en-US" dirty="0"/>
              <a:t>→</a:t>
            </a:r>
            <a:r>
              <a:rPr kumimoji="1" lang="en-US" altLang="ja-JP" dirty="0"/>
              <a:t>before using a variable </a:t>
            </a:r>
          </a:p>
          <a:p>
            <a:r>
              <a:rPr kumimoji="1" lang="en-US" altLang="ja-JP" dirty="0"/>
              <a:t>must define its data type.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34CE42-D8B2-4ED0-8D81-6435F1B00AF7}"/>
              </a:ext>
            </a:extLst>
          </p:cNvPr>
          <p:cNvSpPr txBox="1"/>
          <p:nvPr/>
        </p:nvSpPr>
        <p:spPr>
          <a:xfrm>
            <a:off x="5062573" y="468336"/>
            <a:ext cx="223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A: name of the variable</a:t>
            </a:r>
          </a:p>
          <a:p>
            <a:r>
              <a:rPr kumimoji="1" lang="en-US" altLang="ja-JP" dirty="0"/>
              <a:t>B: in the view of hard-ware.</a:t>
            </a:r>
          </a:p>
          <a:p>
            <a:r>
              <a:rPr lang="en-US" altLang="ja-JP" dirty="0"/>
              <a:t>It’s a memory location with space to restore data.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3D35F7-4182-46EA-9E2C-0DF63B954F76}"/>
              </a:ext>
            </a:extLst>
          </p:cNvPr>
          <p:cNvSpPr txBox="1"/>
          <p:nvPr/>
        </p:nvSpPr>
        <p:spPr>
          <a:xfrm>
            <a:off x="5932966" y="4364160"/>
            <a:ext cx="28069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A:This sigh will assign the data in the right side to the last variable’s space</a:t>
            </a:r>
          </a:p>
          <a:p>
            <a:r>
              <a:rPr lang="en-US" altLang="ja-JP" dirty="0"/>
              <a:t>B:this operation is called ‘assignment’</a:t>
            </a:r>
          </a:p>
          <a:p>
            <a:r>
              <a:rPr kumimoji="1" lang="en-US" altLang="ja-JP" dirty="0"/>
              <a:t>Its is an execution symbol (or sigh)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1329AB-61DE-45A0-A097-15AB6D93F709}"/>
              </a:ext>
            </a:extLst>
          </p:cNvPr>
          <p:cNvSpPr txBox="1"/>
          <p:nvPr/>
        </p:nvSpPr>
        <p:spPr>
          <a:xfrm>
            <a:off x="8739962" y="1780550"/>
            <a:ext cx="3147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Semicolon</a:t>
            </a:r>
          </a:p>
          <a:p>
            <a:r>
              <a:rPr lang="en-US" altLang="ja-JP" dirty="0"/>
              <a:t>A terminator of a statement 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CDC8624-DC0B-4DB6-950C-2148DDE2B928}"/>
              </a:ext>
            </a:extLst>
          </p:cNvPr>
          <p:cNvSpPr/>
          <p:nvPr/>
        </p:nvSpPr>
        <p:spPr>
          <a:xfrm>
            <a:off x="1408815" y="2426881"/>
            <a:ext cx="3434316" cy="1695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41AE4F3-5DFA-4A96-988A-C704EAD60B50}"/>
              </a:ext>
            </a:extLst>
          </p:cNvPr>
          <p:cNvSpPr txBox="1"/>
          <p:nvPr/>
        </p:nvSpPr>
        <p:spPr>
          <a:xfrm>
            <a:off x="925033" y="2232837"/>
            <a:ext cx="45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7FECCF-DF0A-4102-834A-DDC91EBCC7FD}"/>
              </a:ext>
            </a:extLst>
          </p:cNvPr>
          <p:cNvSpPr txBox="1"/>
          <p:nvPr/>
        </p:nvSpPr>
        <p:spPr>
          <a:xfrm>
            <a:off x="4657060" y="563526"/>
            <a:ext cx="40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F94D773-4264-44A9-94F9-6B404D3674D0}"/>
              </a:ext>
            </a:extLst>
          </p:cNvPr>
          <p:cNvSpPr/>
          <p:nvPr/>
        </p:nvSpPr>
        <p:spPr>
          <a:xfrm>
            <a:off x="5294126" y="2660226"/>
            <a:ext cx="1277678" cy="1354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D56DDC2-5771-448A-A021-8CAF440281E2}"/>
              </a:ext>
            </a:extLst>
          </p:cNvPr>
          <p:cNvSpPr/>
          <p:nvPr/>
        </p:nvSpPr>
        <p:spPr>
          <a:xfrm>
            <a:off x="7348871" y="2485833"/>
            <a:ext cx="1915632" cy="1703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3DBF619-E4F7-408E-822E-C768F584F2DC}"/>
              </a:ext>
            </a:extLst>
          </p:cNvPr>
          <p:cNvSpPr/>
          <p:nvPr/>
        </p:nvSpPr>
        <p:spPr>
          <a:xfrm>
            <a:off x="9264504" y="2796484"/>
            <a:ext cx="857692" cy="1451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70EF267-38B4-4375-996D-E6C095FC3667}"/>
              </a:ext>
            </a:extLst>
          </p:cNvPr>
          <p:cNvSpPr txBox="1"/>
          <p:nvPr/>
        </p:nvSpPr>
        <p:spPr>
          <a:xfrm>
            <a:off x="4941330" y="2500397"/>
            <a:ext cx="35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3034B5E-77D1-4E7A-9764-46CC8A86BD70}"/>
              </a:ext>
            </a:extLst>
          </p:cNvPr>
          <p:cNvSpPr txBox="1"/>
          <p:nvPr/>
        </p:nvSpPr>
        <p:spPr>
          <a:xfrm>
            <a:off x="5582091" y="4372802"/>
            <a:ext cx="40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③</a:t>
            </a:r>
            <a:endParaRPr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55BB79A-2C93-4771-87FF-F329748619E3}"/>
              </a:ext>
            </a:extLst>
          </p:cNvPr>
          <p:cNvSpPr txBox="1"/>
          <p:nvPr/>
        </p:nvSpPr>
        <p:spPr>
          <a:xfrm>
            <a:off x="6944831" y="2475560"/>
            <a:ext cx="40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③</a:t>
            </a:r>
            <a:endParaRPr lang="en-US" altLang="ja-JP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10A515B-CCBC-4229-B9C3-E0A054D2955D}"/>
              </a:ext>
            </a:extLst>
          </p:cNvPr>
          <p:cNvSpPr txBox="1"/>
          <p:nvPr/>
        </p:nvSpPr>
        <p:spPr>
          <a:xfrm>
            <a:off x="8288966" y="1752016"/>
            <a:ext cx="40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④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D7A08B-005A-4F80-8E67-8582692B98A2}"/>
              </a:ext>
            </a:extLst>
          </p:cNvPr>
          <p:cNvSpPr txBox="1"/>
          <p:nvPr/>
        </p:nvSpPr>
        <p:spPr>
          <a:xfrm>
            <a:off x="10122196" y="2672453"/>
            <a:ext cx="40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④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766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3E37F66-9A29-4999-9CD2-B4E852C60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00" y="863354"/>
            <a:ext cx="6660142" cy="2815511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A0B615A-3874-4028-9B0D-2697FB16A5DE}"/>
              </a:ext>
            </a:extLst>
          </p:cNvPr>
          <p:cNvSpPr/>
          <p:nvPr/>
        </p:nvSpPr>
        <p:spPr>
          <a:xfrm>
            <a:off x="690100" y="3179135"/>
            <a:ext cx="318977" cy="499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CE0A7E-AAC1-4CB0-9460-2CD4172F0B03}"/>
              </a:ext>
            </a:extLst>
          </p:cNvPr>
          <p:cNvSpPr/>
          <p:nvPr/>
        </p:nvSpPr>
        <p:spPr>
          <a:xfrm>
            <a:off x="2842436" y="939923"/>
            <a:ext cx="318977" cy="499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EE3941-B177-4823-9B16-D093A837EB43}"/>
              </a:ext>
            </a:extLst>
          </p:cNvPr>
          <p:cNvSpPr txBox="1"/>
          <p:nvPr/>
        </p:nvSpPr>
        <p:spPr>
          <a:xfrm>
            <a:off x="7551503" y="1001209"/>
            <a:ext cx="390214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latin typeface="+mj-lt"/>
              </a:rPr>
              <a:t>{ </a:t>
            </a:r>
            <a:r>
              <a:rPr lang="ja-JP" altLang="en-US" sz="2400" dirty="0">
                <a:solidFill>
                  <a:srgbClr val="FF0000"/>
                </a:solidFill>
                <a:latin typeface="+mj-lt"/>
              </a:rPr>
              <a:t>　</a:t>
            </a:r>
            <a:r>
              <a:rPr kumimoji="1" lang="en-US" altLang="ja-JP" sz="2400" dirty="0">
                <a:solidFill>
                  <a:srgbClr val="FF0000"/>
                </a:solidFill>
                <a:latin typeface="+mj-lt"/>
              </a:rPr>
              <a:t>}  braces </a:t>
            </a:r>
            <a:r>
              <a:rPr kumimoji="1" lang="zh-CN" altLang="en-US" sz="2400" dirty="0">
                <a:solidFill>
                  <a:srgbClr val="FF0000"/>
                </a:solidFill>
                <a:latin typeface="+mj-lt"/>
              </a:rPr>
              <a:t>大括號</a:t>
            </a:r>
            <a:endParaRPr kumimoji="1" lang="en-US" altLang="zh-CN" sz="2400" dirty="0">
              <a:solidFill>
                <a:srgbClr val="FF0000"/>
              </a:solidFill>
              <a:latin typeface="+mj-lt"/>
            </a:endParaRPr>
          </a:p>
          <a:p>
            <a:r>
              <a:rPr lang="en-US" altLang="ja-JP" sz="2400" dirty="0">
                <a:solidFill>
                  <a:srgbClr val="FF0000"/>
                </a:solidFill>
                <a:latin typeface="+mj-lt"/>
              </a:rPr>
              <a:t>  </a:t>
            </a:r>
            <a:r>
              <a:rPr lang="ja-JP" altLang="en-US" sz="2400" dirty="0">
                <a:solidFill>
                  <a:srgbClr val="FF0000"/>
                </a:solidFill>
                <a:latin typeface="+mj-lt"/>
              </a:rPr>
              <a:t>↑  </a:t>
            </a:r>
            <a:endParaRPr lang="en-US" altLang="ja-JP" sz="2400" dirty="0">
              <a:solidFill>
                <a:srgbClr val="FF0000"/>
              </a:solidFill>
              <a:latin typeface="+mj-lt"/>
            </a:endParaRPr>
          </a:p>
          <a:p>
            <a:r>
              <a:rPr kumimoji="1" lang="en-US" altLang="ja-JP" sz="2400" dirty="0">
                <a:latin typeface="+mj-lt"/>
              </a:rPr>
              <a:t>Statements: composed of descriptions, logic, loop etc.</a:t>
            </a:r>
          </a:p>
          <a:p>
            <a:endParaRPr lang="en-US" altLang="ja-JP" sz="2400" dirty="0">
              <a:solidFill>
                <a:srgbClr val="FF0000"/>
              </a:solidFill>
              <a:latin typeface="+mj-lt"/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  <a:latin typeface="+mj-lt"/>
              </a:rPr>
              <a:t>Google to find out</a:t>
            </a:r>
          </a:p>
          <a:p>
            <a:r>
              <a:rPr lang="en-US" altLang="ja-JP" sz="2400" dirty="0">
                <a:solidFill>
                  <a:srgbClr val="FF0000"/>
                </a:solidFill>
                <a:latin typeface="+mj-lt"/>
              </a:rPr>
              <a:t>C language braces: </a:t>
            </a:r>
            <a:r>
              <a:rPr lang="en-US" altLang="ja-JP" dirty="0"/>
              <a:t>used to signify the start and end of a series of statements</a:t>
            </a:r>
            <a:endParaRPr kumimoji="1" lang="ja-JP" altLang="en-US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022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40.126.146.12:9090/JavaC2023/C/bracesScope.jpg">
            <a:extLst>
              <a:ext uri="{FF2B5EF4-FFF2-40B4-BE49-F238E27FC236}">
                <a16:creationId xmlns:a16="http://schemas.microsoft.com/office/drawing/2014/main" id="{2747A567-0CE6-4EB6-8157-7E5041F31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103" y="296715"/>
            <a:ext cx="9089794" cy="305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80E1781-143B-4821-A8DB-E9C4C63CA3FE}"/>
              </a:ext>
            </a:extLst>
          </p:cNvPr>
          <p:cNvSpPr txBox="1"/>
          <p:nvPr/>
        </p:nvSpPr>
        <p:spPr>
          <a:xfrm>
            <a:off x="504432" y="3593805"/>
            <a:ext cx="39021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（　）</a:t>
            </a:r>
            <a:r>
              <a:rPr lang="en-US" altLang="ja-JP" sz="2400" dirty="0">
                <a:solidFill>
                  <a:srgbClr val="FF0000"/>
                </a:solidFill>
              </a:rPr>
              <a:t>P</a:t>
            </a:r>
            <a:r>
              <a:rPr kumimoji="1" lang="en-US" altLang="ja-JP" sz="2400" dirty="0">
                <a:solidFill>
                  <a:srgbClr val="FF0000"/>
                </a:solidFill>
              </a:rPr>
              <a:t>arentheses</a:t>
            </a:r>
          </a:p>
          <a:p>
            <a:r>
              <a:rPr kumimoji="1" lang="en-US" altLang="ja-JP" dirty="0"/>
              <a:t>A:</a:t>
            </a:r>
            <a:r>
              <a:rPr kumimoji="1" lang="ja-JP" altLang="en-US" dirty="0"/>
              <a:t> </a:t>
            </a:r>
            <a:r>
              <a:rPr kumimoji="1" lang="en-US" altLang="ja-JP" dirty="0"/>
              <a:t>in</a:t>
            </a:r>
            <a:r>
              <a:rPr kumimoji="1" lang="ja-JP" altLang="en-US" dirty="0"/>
              <a:t> </a:t>
            </a:r>
            <a:r>
              <a:rPr kumimoji="1" lang="en-US" altLang="ja-JP" dirty="0"/>
              <a:t>the</a:t>
            </a:r>
            <a:r>
              <a:rPr kumimoji="1" lang="ja-JP" altLang="en-US" dirty="0"/>
              <a:t> </a:t>
            </a:r>
            <a:r>
              <a:rPr kumimoji="1" lang="en-US" altLang="ja-JP" dirty="0"/>
              <a:t>end</a:t>
            </a:r>
            <a:r>
              <a:rPr kumimoji="1" lang="ja-JP" altLang="en-US" dirty="0"/>
              <a:t> </a:t>
            </a:r>
            <a:r>
              <a:rPr kumimoji="1" lang="en-US" altLang="ja-JP" dirty="0"/>
              <a:t>of</a:t>
            </a:r>
            <a:r>
              <a:rPr kumimoji="1" lang="ja-JP" altLang="en-US" dirty="0"/>
              <a:t> </a:t>
            </a:r>
            <a:r>
              <a:rPr kumimoji="1" lang="en-US" altLang="ja-JP" dirty="0"/>
              <a:t>function name. there is a parentheses </a:t>
            </a:r>
          </a:p>
          <a:p>
            <a:r>
              <a:rPr lang="en-US" altLang="ja-JP" dirty="0"/>
              <a:t>B: it is used to indicate a function</a:t>
            </a:r>
          </a:p>
          <a:p>
            <a:endParaRPr lang="en-US" altLang="ja-JP" dirty="0"/>
          </a:p>
          <a:p>
            <a:r>
              <a:rPr lang="en-US" altLang="ja-JP" sz="2400" dirty="0">
                <a:solidFill>
                  <a:srgbClr val="FF0000"/>
                </a:solidFill>
              </a:rPr>
              <a:t>Google to find out</a:t>
            </a:r>
          </a:p>
          <a:p>
            <a:r>
              <a:rPr lang="en-US" altLang="ja-JP" sz="2400" dirty="0">
                <a:solidFill>
                  <a:srgbClr val="FF0000"/>
                </a:solidFill>
              </a:rPr>
              <a:t>C language parentheses: </a:t>
            </a:r>
            <a:r>
              <a:rPr lang="en-US" altLang="ja-JP" dirty="0"/>
              <a:t>used to surround input parameters of a function call.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F051C8-1243-4CD6-B4B5-454F72BB65CF}"/>
              </a:ext>
            </a:extLst>
          </p:cNvPr>
          <p:cNvSpPr txBox="1"/>
          <p:nvPr/>
        </p:nvSpPr>
        <p:spPr>
          <a:xfrm>
            <a:off x="7785420" y="3514061"/>
            <a:ext cx="390214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+mj-lt"/>
              </a:rPr>
              <a:t>{ </a:t>
            </a:r>
            <a:r>
              <a:rPr lang="ja-JP" altLang="en-US" sz="2400" b="1" dirty="0">
                <a:solidFill>
                  <a:srgbClr val="FF0000"/>
                </a:solidFill>
                <a:latin typeface="+mj-lt"/>
              </a:rPr>
              <a:t>　</a:t>
            </a:r>
            <a:r>
              <a:rPr kumimoji="1" lang="en-US" altLang="ja-JP" sz="2400" b="1" dirty="0">
                <a:solidFill>
                  <a:srgbClr val="FF0000"/>
                </a:solidFill>
                <a:latin typeface="+mj-lt"/>
              </a:rPr>
              <a:t>}  Braces </a:t>
            </a:r>
            <a:r>
              <a:rPr kumimoji="1" lang="zh-CN" altLang="en-US" sz="2400" dirty="0">
                <a:solidFill>
                  <a:srgbClr val="FF0000"/>
                </a:solidFill>
                <a:latin typeface="+mj-lt"/>
              </a:rPr>
              <a:t>大括號</a:t>
            </a:r>
            <a:endParaRPr kumimoji="1" lang="en-US" altLang="zh-CN" sz="2400" dirty="0">
              <a:solidFill>
                <a:srgbClr val="FF0000"/>
              </a:solidFill>
              <a:latin typeface="+mj-lt"/>
            </a:endParaRPr>
          </a:p>
          <a:p>
            <a:r>
              <a:rPr lang="en-US" altLang="ja-JP" sz="2400" dirty="0">
                <a:solidFill>
                  <a:srgbClr val="FF0000"/>
                </a:solidFill>
                <a:latin typeface="+mj-lt"/>
              </a:rPr>
              <a:t>  </a:t>
            </a:r>
            <a:r>
              <a:rPr lang="ja-JP" altLang="en-US" sz="2400" dirty="0">
                <a:solidFill>
                  <a:srgbClr val="FF0000"/>
                </a:solidFill>
                <a:latin typeface="+mj-lt"/>
              </a:rPr>
              <a:t>↑  </a:t>
            </a:r>
            <a:endParaRPr lang="en-US" altLang="ja-JP" sz="2400" dirty="0">
              <a:solidFill>
                <a:srgbClr val="FF0000"/>
              </a:solidFill>
              <a:latin typeface="+mj-lt"/>
            </a:endParaRPr>
          </a:p>
          <a:p>
            <a:r>
              <a:rPr kumimoji="1" lang="en-US" altLang="ja-JP" sz="2400" dirty="0">
                <a:latin typeface="+mj-lt"/>
              </a:rPr>
              <a:t>Statements: composed of descriptions, logic, loop etc.</a:t>
            </a:r>
          </a:p>
          <a:p>
            <a:endParaRPr lang="en-US" altLang="ja-JP" sz="2400" dirty="0">
              <a:solidFill>
                <a:srgbClr val="FF0000"/>
              </a:solidFill>
              <a:latin typeface="+mj-lt"/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  <a:latin typeface="+mj-lt"/>
              </a:rPr>
              <a:t>Google to find out</a:t>
            </a:r>
          </a:p>
          <a:p>
            <a:r>
              <a:rPr lang="en-US" altLang="ja-JP" sz="2400" dirty="0">
                <a:solidFill>
                  <a:srgbClr val="FF0000"/>
                </a:solidFill>
                <a:latin typeface="+mj-lt"/>
              </a:rPr>
              <a:t>C language braces: </a:t>
            </a:r>
            <a:r>
              <a:rPr lang="en-US" altLang="ja-JP" dirty="0"/>
              <a:t>used to signify the start and end of a series of statements</a:t>
            </a:r>
            <a:endParaRPr kumimoji="1" lang="ja-JP" alt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35C64C-490E-4A8B-ACB6-0A492F86BA9F}"/>
              </a:ext>
            </a:extLst>
          </p:cNvPr>
          <p:cNvSpPr txBox="1"/>
          <p:nvPr/>
        </p:nvSpPr>
        <p:spPr>
          <a:xfrm>
            <a:off x="4406581" y="3593805"/>
            <a:ext cx="3374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[</a:t>
            </a:r>
            <a:r>
              <a:rPr lang="en-US" altLang="ja-JP" sz="2400" dirty="0">
                <a:solidFill>
                  <a:srgbClr val="FF0000"/>
                </a:solidFill>
              </a:rPr>
              <a:t>  ] Brackets</a:t>
            </a:r>
          </a:p>
          <a:p>
            <a:r>
              <a:rPr kumimoji="1" lang="en-US" altLang="ja-JP" dirty="0"/>
              <a:t>Use to indicate an array which is a data structure in 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36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D68B52-7A60-484D-9757-460BBC63CEDA}"/>
              </a:ext>
            </a:extLst>
          </p:cNvPr>
          <p:cNvSpPr txBox="1"/>
          <p:nvPr/>
        </p:nvSpPr>
        <p:spPr>
          <a:xfrm>
            <a:off x="1541720" y="1318437"/>
            <a:ext cx="6677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Date type of variable</a:t>
            </a:r>
          </a:p>
          <a:p>
            <a:endParaRPr lang="en-US" altLang="ja-JP" dirty="0"/>
          </a:p>
          <a:p>
            <a:r>
              <a:rPr lang="en-US" altLang="ja-JP" dirty="0"/>
              <a:t>A: before using a variable we must declare its data type</a:t>
            </a:r>
            <a:br>
              <a:rPr lang="en-US" altLang="ja-JP" dirty="0"/>
            </a:br>
            <a:r>
              <a:rPr lang="en-US" altLang="ja-JP" dirty="0"/>
              <a:t>B: the reason for example, our integer and character are, same to the machines</a:t>
            </a:r>
          </a:p>
        </p:txBody>
      </p:sp>
    </p:spTree>
    <p:extLst>
      <p:ext uri="{BB962C8B-B14F-4D97-AF65-F5344CB8AC3E}">
        <p14:creationId xmlns:p14="http://schemas.microsoft.com/office/powerpoint/2010/main" val="1402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28CD8C5-E57A-40ED-A94D-AF15FD65B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19" y="4273608"/>
            <a:ext cx="3301873" cy="205150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AFA8539-114F-4F18-81BD-701BE36BB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382" y="4911989"/>
            <a:ext cx="5048509" cy="77474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8F5DE37-D810-481C-AA0B-2E9F64C8F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883" y="2429829"/>
            <a:ext cx="4651505" cy="8153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744562A-CFCB-4861-8B5A-09F77202C1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519" y="1813154"/>
            <a:ext cx="2977987" cy="2051503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A1E1EDF7-1644-4C2C-A9EC-F68407734FBC}"/>
              </a:ext>
            </a:extLst>
          </p:cNvPr>
          <p:cNvSpPr/>
          <p:nvPr/>
        </p:nvSpPr>
        <p:spPr>
          <a:xfrm>
            <a:off x="7076870" y="2429829"/>
            <a:ext cx="318977" cy="2232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DFA92A4-903C-4C2A-94A2-F51768C733B8}"/>
              </a:ext>
            </a:extLst>
          </p:cNvPr>
          <p:cNvSpPr/>
          <p:nvPr/>
        </p:nvSpPr>
        <p:spPr>
          <a:xfrm>
            <a:off x="2269882" y="5063794"/>
            <a:ext cx="340313" cy="2812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528225E-9C40-4E0A-AD27-A80898D60DEF}"/>
              </a:ext>
            </a:extLst>
          </p:cNvPr>
          <p:cNvSpPr/>
          <p:nvPr/>
        </p:nvSpPr>
        <p:spPr>
          <a:xfrm>
            <a:off x="2477154" y="2693698"/>
            <a:ext cx="411980" cy="3027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9266217-C081-4FBC-A831-881EA08DB8F5}"/>
              </a:ext>
            </a:extLst>
          </p:cNvPr>
          <p:cNvSpPr txBox="1"/>
          <p:nvPr/>
        </p:nvSpPr>
        <p:spPr>
          <a:xfrm>
            <a:off x="3687479" y="2685016"/>
            <a:ext cx="3301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Execute </a:t>
            </a:r>
            <a:r>
              <a:rPr kumimoji="1" lang="ja-JP" altLang="en-US" sz="1400" dirty="0"/>
              <a:t>→ </a:t>
            </a:r>
            <a:r>
              <a:rPr kumimoji="1" lang="en-US" altLang="ja-JP" sz="1400" dirty="0"/>
              <a:t>compile </a:t>
            </a:r>
            <a:r>
              <a:rPr lang="ja-JP" altLang="en-US" sz="1400" dirty="0"/>
              <a:t>→</a:t>
            </a:r>
            <a:r>
              <a:rPr kumimoji="1" lang="en-US" altLang="ja-JP" sz="1400" dirty="0"/>
              <a:t> execute </a:t>
            </a:r>
            <a:r>
              <a:rPr lang="ja-JP" altLang="en-US" sz="1400" dirty="0"/>
              <a:t>→ </a:t>
            </a:r>
            <a:r>
              <a:rPr kumimoji="1" lang="en-US" altLang="ja-JP" sz="1400" dirty="0"/>
              <a:t>run</a:t>
            </a:r>
            <a:endParaRPr kumimoji="1" lang="ja-JP" altLang="en-US" sz="1400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CCD3361C-BC85-433A-92CC-7497703FF72B}"/>
              </a:ext>
            </a:extLst>
          </p:cNvPr>
          <p:cNvSpPr/>
          <p:nvPr/>
        </p:nvSpPr>
        <p:spPr>
          <a:xfrm>
            <a:off x="6917382" y="4904053"/>
            <a:ext cx="318977" cy="2232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8705C3E-2AF1-4C33-9AA8-F487DD25F387}"/>
              </a:ext>
            </a:extLst>
          </p:cNvPr>
          <p:cNvSpPr txBox="1"/>
          <p:nvPr/>
        </p:nvSpPr>
        <p:spPr>
          <a:xfrm>
            <a:off x="3615509" y="5145470"/>
            <a:ext cx="3301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Execute </a:t>
            </a:r>
            <a:r>
              <a:rPr kumimoji="1" lang="ja-JP" altLang="en-US" sz="1400" dirty="0"/>
              <a:t>→ </a:t>
            </a:r>
            <a:r>
              <a:rPr kumimoji="1" lang="en-US" altLang="ja-JP" sz="1400" dirty="0"/>
              <a:t>compile </a:t>
            </a:r>
            <a:r>
              <a:rPr lang="ja-JP" altLang="en-US" sz="1400" dirty="0"/>
              <a:t>→</a:t>
            </a:r>
            <a:r>
              <a:rPr kumimoji="1" lang="en-US" altLang="ja-JP" sz="1400" dirty="0"/>
              <a:t> execute </a:t>
            </a:r>
            <a:r>
              <a:rPr lang="ja-JP" altLang="en-US" sz="1400" dirty="0"/>
              <a:t>→ </a:t>
            </a:r>
            <a:r>
              <a:rPr kumimoji="1" lang="en-US" altLang="ja-JP" sz="1400" dirty="0"/>
              <a:t>run</a:t>
            </a:r>
            <a:endParaRPr kumimoji="1" lang="ja-JP" altLang="en-US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0D3C885-F43A-4107-802B-ACA42C8FB0CB}"/>
              </a:ext>
            </a:extLst>
          </p:cNvPr>
          <p:cNvSpPr txBox="1"/>
          <p:nvPr/>
        </p:nvSpPr>
        <p:spPr>
          <a:xfrm>
            <a:off x="477341" y="249473"/>
            <a:ext cx="6093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ANSI   A . N . S . I </a:t>
            </a:r>
          </a:p>
          <a:p>
            <a:r>
              <a:rPr lang="en-US" altLang="ja-JP" dirty="0"/>
              <a:t>American national standard Institute</a:t>
            </a:r>
          </a:p>
          <a:p>
            <a:endParaRPr lang="en-US" altLang="ja-JP" dirty="0"/>
          </a:p>
          <a:p>
            <a:r>
              <a:rPr lang="en-US" altLang="ja-JP" dirty="0"/>
              <a:t>Program</a:t>
            </a:r>
            <a:r>
              <a:rPr lang="ja-JP" altLang="en-US" dirty="0"/>
              <a:t>→</a:t>
            </a:r>
            <a:r>
              <a:rPr lang="en-US" altLang="ja-JP" dirty="0"/>
              <a:t>ASCII</a:t>
            </a:r>
            <a:r>
              <a:rPr lang="ja-JP" altLang="en-US" dirty="0"/>
              <a:t>→</a:t>
            </a:r>
            <a:r>
              <a:rPr lang="en-US" altLang="ja-JP" dirty="0"/>
              <a:t>Compiler</a:t>
            </a:r>
            <a:r>
              <a:rPr lang="ja-JP" altLang="en-US" dirty="0"/>
              <a:t>→</a:t>
            </a:r>
            <a:r>
              <a:rPr lang="en-US" altLang="ja-JP" dirty="0"/>
              <a:t>Machine code  </a:t>
            </a:r>
            <a:endParaRPr kumimoji="1" lang="ja-JP" altLang="en-US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1FFAEAFC-6F53-41A2-9FF8-4FFD9EB37B19}"/>
              </a:ext>
            </a:extLst>
          </p:cNvPr>
          <p:cNvSpPr/>
          <p:nvPr/>
        </p:nvSpPr>
        <p:spPr>
          <a:xfrm>
            <a:off x="1646427" y="980946"/>
            <a:ext cx="623455" cy="4488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4F47B6-84BC-4253-9EAD-E0EB64917AEE}"/>
              </a:ext>
            </a:extLst>
          </p:cNvPr>
          <p:cNvSpPr txBox="1"/>
          <p:nvPr/>
        </p:nvSpPr>
        <p:spPr>
          <a:xfrm>
            <a:off x="6819529" y="709606"/>
            <a:ext cx="1330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≠</a:t>
            </a:r>
            <a:endParaRPr kumimoji="1" lang="en-US" altLang="ja-JP" dirty="0"/>
          </a:p>
          <a:p>
            <a:r>
              <a:rPr kumimoji="1" lang="en-US" altLang="ja-JP" dirty="0"/>
              <a:t>Chinese </a:t>
            </a:r>
          </a:p>
          <a:p>
            <a:r>
              <a:rPr lang="en-US" altLang="ja-JP" dirty="0"/>
              <a:t>Japanese</a:t>
            </a:r>
            <a:endParaRPr kumimoji="1" lang="ja-JP" altLang="en-US" dirty="0"/>
          </a:p>
        </p:txBody>
      </p:sp>
      <p:sp>
        <p:nvSpPr>
          <p:cNvPr id="23" name="矢印: 上カーブ 22">
            <a:extLst>
              <a:ext uri="{FF2B5EF4-FFF2-40B4-BE49-F238E27FC236}">
                <a16:creationId xmlns:a16="http://schemas.microsoft.com/office/drawing/2014/main" id="{9E372A1A-96DD-4855-9DC7-248269C8D951}"/>
              </a:ext>
            </a:extLst>
          </p:cNvPr>
          <p:cNvSpPr/>
          <p:nvPr/>
        </p:nvSpPr>
        <p:spPr>
          <a:xfrm>
            <a:off x="2269882" y="1425873"/>
            <a:ext cx="4549647" cy="616014"/>
          </a:xfrm>
          <a:prstGeom prst="curved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5A21C82-BEAD-488E-BA37-572F1E438A36}"/>
              </a:ext>
            </a:extLst>
          </p:cNvPr>
          <p:cNvSpPr/>
          <p:nvPr/>
        </p:nvSpPr>
        <p:spPr>
          <a:xfrm>
            <a:off x="6790049" y="709606"/>
            <a:ext cx="1359517" cy="1103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3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D68CF98-B24E-4D9A-9B82-AF9D09BD3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53" y="830647"/>
            <a:ext cx="7896830" cy="90296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FAF12-3C73-4D1A-BF7B-84D37BC864FE}"/>
              </a:ext>
            </a:extLst>
          </p:cNvPr>
          <p:cNvSpPr txBox="1"/>
          <p:nvPr/>
        </p:nvSpPr>
        <p:spPr>
          <a:xfrm>
            <a:off x="2530549" y="1888159"/>
            <a:ext cx="8793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 is the control statement control format for presentation </a:t>
            </a:r>
          </a:p>
          <a:p>
            <a:r>
              <a:rPr lang="en-US" altLang="ja-JP" sz="2400" dirty="0"/>
              <a:t>B,C …</a:t>
            </a:r>
            <a:r>
              <a:rPr lang="ja-JP" altLang="en-US" sz="2400" dirty="0"/>
              <a:t>　</a:t>
            </a:r>
            <a:r>
              <a:rPr lang="en-US" altLang="ja-JP" sz="2400" dirty="0"/>
              <a:t>are arguments, no control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1C000E5-0AD4-4BDF-8000-BB94A2035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6" t="1210"/>
          <a:stretch/>
        </p:blipFill>
        <p:spPr>
          <a:xfrm>
            <a:off x="148856" y="2952414"/>
            <a:ext cx="10862931" cy="233723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A4D6B04-D3C6-4FDC-851A-CE6AF4557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252" y="5378725"/>
            <a:ext cx="9142887" cy="115431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46EC34B-BD49-403A-8958-287076708D67}"/>
              </a:ext>
            </a:extLst>
          </p:cNvPr>
          <p:cNvSpPr/>
          <p:nvPr/>
        </p:nvSpPr>
        <p:spPr>
          <a:xfrm>
            <a:off x="1481470" y="4521908"/>
            <a:ext cx="9165266" cy="22328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01E4DC4-3D65-4E48-B871-AAF6D13D56F1}"/>
              </a:ext>
            </a:extLst>
          </p:cNvPr>
          <p:cNvCxnSpPr>
            <a:cxnSpLocks/>
          </p:cNvCxnSpPr>
          <p:nvPr/>
        </p:nvCxnSpPr>
        <p:spPr>
          <a:xfrm>
            <a:off x="1860698" y="4863737"/>
            <a:ext cx="574158" cy="73962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24E562B-C3A5-4B02-9818-CF8617D58CA6}"/>
              </a:ext>
            </a:extLst>
          </p:cNvPr>
          <p:cNvSpPr/>
          <p:nvPr/>
        </p:nvSpPr>
        <p:spPr>
          <a:xfrm>
            <a:off x="590543" y="4483001"/>
            <a:ext cx="875122" cy="301095"/>
          </a:xfrm>
          <a:prstGeom prst="rect">
            <a:avLst/>
          </a:prstGeom>
          <a:solidFill>
            <a:srgbClr val="4472C4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563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337</Words>
  <Application>Microsoft Office PowerPoint</Application>
  <PresentationFormat>ワイド画面</PresentationFormat>
  <Paragraphs>57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等线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yumika fukuyama</dc:creator>
  <cp:lastModifiedBy>yumika fukuyama</cp:lastModifiedBy>
  <cp:revision>19</cp:revision>
  <dcterms:created xsi:type="dcterms:W3CDTF">2023-09-19T02:10:56Z</dcterms:created>
  <dcterms:modified xsi:type="dcterms:W3CDTF">2023-09-26T09:33:20Z</dcterms:modified>
</cp:coreProperties>
</file>