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7" r:id="rId3"/>
    <p:sldId id="256"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3"/>
    <p:restoredTop sz="94645"/>
  </p:normalViewPr>
  <p:slideViewPr>
    <p:cSldViewPr snapToGrid="0" snapToObjects="1">
      <p:cViewPr>
        <p:scale>
          <a:sx n="179" d="100"/>
          <a:sy n="179" d="100"/>
        </p:scale>
        <p:origin x="-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804B-C2ED-5D44-98D0-A93359060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079D71-C90B-684D-9B8B-8D66E4FF46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3C8D44-C21E-2F49-A900-26ED57E351F2}"/>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5" name="Footer Placeholder 4">
            <a:extLst>
              <a:ext uri="{FF2B5EF4-FFF2-40B4-BE49-F238E27FC236}">
                <a16:creationId xmlns:a16="http://schemas.microsoft.com/office/drawing/2014/main" id="{8BEFAB47-8657-E94A-80F9-121821D89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8E8BE-B517-D745-AC6F-B94365BD5A50}"/>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143737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E47C-2A87-EA40-8861-14B8B38E68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13F6DF-3AEF-E745-A117-BE06CF57C7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15AFC-AC8E-3B4C-A939-DF75A52D7A5E}"/>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5" name="Footer Placeholder 4">
            <a:extLst>
              <a:ext uri="{FF2B5EF4-FFF2-40B4-BE49-F238E27FC236}">
                <a16:creationId xmlns:a16="http://schemas.microsoft.com/office/drawing/2014/main" id="{B8C64354-C145-4248-802D-36B9D5BCA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ECA6E-B638-944D-AF53-A4D8DDBA1140}"/>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3479579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A36D6B-F1F3-5B46-B5A8-40FE5DB605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2CF4B0-274A-134B-AF08-F45BFD9B31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88453-3CAF-B14C-87F9-EA84BC13D07F}"/>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5" name="Footer Placeholder 4">
            <a:extLst>
              <a:ext uri="{FF2B5EF4-FFF2-40B4-BE49-F238E27FC236}">
                <a16:creationId xmlns:a16="http://schemas.microsoft.com/office/drawing/2014/main" id="{AD75F23D-A23F-1C49-8BE7-54C9A3F21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2444-535B-764F-9369-231EB6A7ABD8}"/>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410183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4CEE-B703-BE4F-BAF7-D415CA518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05EA3C-19A6-6C4E-96AE-E0876B9EA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17A18-0229-F345-862E-FBED0C61FAE8}"/>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5" name="Footer Placeholder 4">
            <a:extLst>
              <a:ext uri="{FF2B5EF4-FFF2-40B4-BE49-F238E27FC236}">
                <a16:creationId xmlns:a16="http://schemas.microsoft.com/office/drawing/2014/main" id="{52BFB857-3221-9640-B8E1-85B53456D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9EE65-B3A6-324E-837C-8C09E5AAFEFF}"/>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189564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9795-0119-5A48-80AC-26C006852C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5DE0B-D9F0-D14B-AF70-1BCC056CB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346ABF-E65C-1D44-A4E1-6E75682FBEBA}"/>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5" name="Footer Placeholder 4">
            <a:extLst>
              <a:ext uri="{FF2B5EF4-FFF2-40B4-BE49-F238E27FC236}">
                <a16:creationId xmlns:a16="http://schemas.microsoft.com/office/drawing/2014/main" id="{23AC4425-43FD-AB49-9EE8-390C51BB6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E1E8E-4B1E-764C-A2DB-87AF289A15E0}"/>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425370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3A5D-7EAD-2744-8682-0199347C0D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66FCC-229A-3B46-BA5E-B8BFE17F1A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68F9FC-1CC9-F14E-8913-9AE720BE8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4C1272-9F66-1242-8C99-DFD6695651E0}"/>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6" name="Footer Placeholder 5">
            <a:extLst>
              <a:ext uri="{FF2B5EF4-FFF2-40B4-BE49-F238E27FC236}">
                <a16:creationId xmlns:a16="http://schemas.microsoft.com/office/drawing/2014/main" id="{1AF53631-243C-EF4E-927C-1C7866062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30CE7-8464-A545-97BB-64D76E177956}"/>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97126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BAD1-CD69-4542-8872-10825E09E4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7E8BF2-9048-0D48-8601-A5A99420F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14974A-802C-3E49-B254-BC2C4B421A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73E1D-3954-2A40-8213-A62712938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E59D99-803C-834F-B091-DAAB98A679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8FFBF5-25DD-5248-A024-EABD01D89B1B}"/>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8" name="Footer Placeholder 7">
            <a:extLst>
              <a:ext uri="{FF2B5EF4-FFF2-40B4-BE49-F238E27FC236}">
                <a16:creationId xmlns:a16="http://schemas.microsoft.com/office/drawing/2014/main" id="{9038CDBB-CD41-1D49-82BB-A6580BD965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F7D038-52FE-F643-A173-3D94B1A657F8}"/>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393514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FE79-F509-1D4C-84E5-A51DB254AF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77059D-AEDE-BE43-9062-3949D4BE016B}"/>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4" name="Footer Placeholder 3">
            <a:extLst>
              <a:ext uri="{FF2B5EF4-FFF2-40B4-BE49-F238E27FC236}">
                <a16:creationId xmlns:a16="http://schemas.microsoft.com/office/drawing/2014/main" id="{0EEC452B-CF3B-DB40-A956-21F6DC6F3F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E95B1B-AF5B-F147-9607-4F7B46BB3EAA}"/>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146590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B96B7D-8E3E-0349-8854-7229C48CFA86}"/>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3" name="Footer Placeholder 2">
            <a:extLst>
              <a:ext uri="{FF2B5EF4-FFF2-40B4-BE49-F238E27FC236}">
                <a16:creationId xmlns:a16="http://schemas.microsoft.com/office/drawing/2014/main" id="{9B8B32AA-5E9B-A240-B0A4-D21E108865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61700A-3778-6C49-BE3D-13F1A526976F}"/>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282453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7C4A-8A04-6643-9277-ACE9B7DDD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E83170-06B8-5B48-B890-170A59ECBA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340689-E155-D146-B7DE-E9E664253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5B3A5-7433-DE4B-BA97-9CACBC002813}"/>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6" name="Footer Placeholder 5">
            <a:extLst>
              <a:ext uri="{FF2B5EF4-FFF2-40B4-BE49-F238E27FC236}">
                <a16:creationId xmlns:a16="http://schemas.microsoft.com/office/drawing/2014/main" id="{C1F75B9A-192F-7E41-8215-CB373045E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1D2B85-FB04-6F48-B37A-97DFA18F6011}"/>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47048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5D60-B366-F949-B8F6-F17253DB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B11C5-90B5-CF4E-87C2-E3567CD3EC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2029F7-93AD-734F-ACCE-0E01E290C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BF1777-5678-2F41-9A8D-0E8367AE1BE7}"/>
              </a:ext>
            </a:extLst>
          </p:cNvPr>
          <p:cNvSpPr>
            <a:spLocks noGrp="1"/>
          </p:cNvSpPr>
          <p:nvPr>
            <p:ph type="dt" sz="half" idx="10"/>
          </p:nvPr>
        </p:nvSpPr>
        <p:spPr/>
        <p:txBody>
          <a:bodyPr/>
          <a:lstStyle/>
          <a:p>
            <a:fld id="{BC82051B-D977-504F-9994-AA4D4BE5044A}" type="datetimeFigureOut">
              <a:rPr lang="en-US" smtClean="0"/>
              <a:t>5/19/19</a:t>
            </a:fld>
            <a:endParaRPr lang="en-US"/>
          </a:p>
        </p:txBody>
      </p:sp>
      <p:sp>
        <p:nvSpPr>
          <p:cNvPr id="6" name="Footer Placeholder 5">
            <a:extLst>
              <a:ext uri="{FF2B5EF4-FFF2-40B4-BE49-F238E27FC236}">
                <a16:creationId xmlns:a16="http://schemas.microsoft.com/office/drawing/2014/main" id="{F04D3317-B588-894B-AD63-4ED1B701C7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63139-D0A3-F944-938C-BD14F29E7EAE}"/>
              </a:ext>
            </a:extLst>
          </p:cNvPr>
          <p:cNvSpPr>
            <a:spLocks noGrp="1"/>
          </p:cNvSpPr>
          <p:nvPr>
            <p:ph type="sldNum" sz="quarter" idx="12"/>
          </p:nvPr>
        </p:nvSpPr>
        <p:spPr/>
        <p:txBody>
          <a:bodyPr/>
          <a:lstStyle/>
          <a:p>
            <a:fld id="{9B21F17A-A089-5540-9007-EC874A0E981A}" type="slidenum">
              <a:rPr lang="en-US" smtClean="0"/>
              <a:t>‹#›</a:t>
            </a:fld>
            <a:endParaRPr lang="en-US"/>
          </a:p>
        </p:txBody>
      </p:sp>
    </p:spTree>
    <p:extLst>
      <p:ext uri="{BB962C8B-B14F-4D97-AF65-F5344CB8AC3E}">
        <p14:creationId xmlns:p14="http://schemas.microsoft.com/office/powerpoint/2010/main" val="70766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DB1FC9-F0B6-564B-8A7F-B1A7F0630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7DD890-A3DF-AD40-8D8C-4158079DE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10727-A04F-334C-8291-EEB69D0D2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2051B-D977-504F-9994-AA4D4BE5044A}" type="datetimeFigureOut">
              <a:rPr lang="en-US" smtClean="0"/>
              <a:t>5/19/19</a:t>
            </a:fld>
            <a:endParaRPr lang="en-US"/>
          </a:p>
        </p:txBody>
      </p:sp>
      <p:sp>
        <p:nvSpPr>
          <p:cNvPr id="5" name="Footer Placeholder 4">
            <a:extLst>
              <a:ext uri="{FF2B5EF4-FFF2-40B4-BE49-F238E27FC236}">
                <a16:creationId xmlns:a16="http://schemas.microsoft.com/office/drawing/2014/main" id="{B21A7FFE-CBBB-6B4F-A8ED-BD8DFB4E9C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BB3F73-D280-F74B-BC64-6EE81C3E5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1F17A-A089-5540-9007-EC874A0E981A}" type="slidenum">
              <a:rPr lang="en-US" smtClean="0"/>
              <a:t>‹#›</a:t>
            </a:fld>
            <a:endParaRPr lang="en-US"/>
          </a:p>
        </p:txBody>
      </p:sp>
    </p:spTree>
    <p:extLst>
      <p:ext uri="{BB962C8B-B14F-4D97-AF65-F5344CB8AC3E}">
        <p14:creationId xmlns:p14="http://schemas.microsoft.com/office/powerpoint/2010/main" val="3891115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PostScript" TargetMode="External"/><Relationship Id="rId3" Type="http://schemas.openxmlformats.org/officeDocument/2006/relationships/hyperlink" Target="https://en.wikipedia.org/wiki/Adobe_Systems" TargetMode="External"/><Relationship Id="rId7" Type="http://schemas.openxmlformats.org/officeDocument/2006/relationships/hyperlink" Target="https://en.wikipedia.org/wiki/Operating_system" TargetMode="External"/><Relationship Id="rId2" Type="http://schemas.openxmlformats.org/officeDocument/2006/relationships/hyperlink" Target="https://en.wikipedia.org/wiki/File_format" TargetMode="External"/><Relationship Id="rId1" Type="http://schemas.openxmlformats.org/officeDocument/2006/relationships/slideLayout" Target="../slideLayouts/slideLayout2.xml"/><Relationship Id="rId6" Type="http://schemas.openxmlformats.org/officeDocument/2006/relationships/hyperlink" Target="https://en.wikipedia.org/wiki/Computer_hardware" TargetMode="External"/><Relationship Id="rId5" Type="http://schemas.openxmlformats.org/officeDocument/2006/relationships/hyperlink" Target="https://en.wikipedia.org/wiki/Application_software" TargetMode="External"/><Relationship Id="rId4" Type="http://schemas.openxmlformats.org/officeDocument/2006/relationships/hyperlink" Target="https://en.wikipedia.org/wiki/Documen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ocialcopsdev/camelot/wiki/Comparison-with-other-PDF-Table-Extraction-libraries-and-tools#pdfplumber" TargetMode="External"/><Relationship Id="rId2" Type="http://schemas.openxmlformats.org/officeDocument/2006/relationships/hyperlink" Target="https://github.com/socialcopsdev/camelot/wiki/Comparison-with-other-PDF-Table-Extraction-libraries-and-tools#Tabula" TargetMode="External"/><Relationship Id="rId1" Type="http://schemas.openxmlformats.org/officeDocument/2006/relationships/slideLayout" Target="../slideLayouts/slideLayout2.xml"/><Relationship Id="rId5" Type="http://schemas.openxmlformats.org/officeDocument/2006/relationships/hyperlink" Target="https://github.com/socialcopsdev/camelot/wiki/Comparison-with-other-PDF-Table-Extraction-libraries-and-tools#pdf-table-extract" TargetMode="External"/><Relationship Id="rId4" Type="http://schemas.openxmlformats.org/officeDocument/2006/relationships/hyperlink" Target="https://github.com/socialcopsdev/camelot/wiki/Comparison-with-other-PDF-Table-Extraction-libraries-and-tools#pdftabl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st.github.com/vinayak-mehta/e5949f7c2410a0e12f25d3682dc9e873" TargetMode="External"/><Relationship Id="rId2" Type="http://schemas.openxmlformats.org/officeDocument/2006/relationships/hyperlink" Target="https://camelot-py.readthedocs.io/en/master/#why-camelo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D851-E854-474C-B238-5F0FB620F5FC}"/>
              </a:ext>
            </a:extLst>
          </p:cNvPr>
          <p:cNvSpPr>
            <a:spLocks noGrp="1"/>
          </p:cNvSpPr>
          <p:nvPr>
            <p:ph type="title"/>
          </p:nvPr>
        </p:nvSpPr>
        <p:spPr>
          <a:xfrm>
            <a:off x="559594" y="1608137"/>
            <a:ext cx="10515600" cy="1325563"/>
          </a:xfrm>
        </p:spPr>
        <p:txBody>
          <a:bodyPr>
            <a:normAutofit fontScale="90000"/>
          </a:bodyPr>
          <a:lstStyle/>
          <a:p>
            <a:pPr algn="ctr"/>
            <a:r>
              <a:rPr lang="en-US" dirty="0"/>
              <a:t>Hands on Build Tools to Automate stuff </a:t>
            </a:r>
            <a:br>
              <a:rPr lang="en-US" dirty="0"/>
            </a:br>
            <a:r>
              <a:rPr lang="en-US" dirty="0"/>
              <a:t>with Python</a:t>
            </a:r>
            <a:br>
              <a:rPr lang="en-US" dirty="0"/>
            </a:br>
            <a:r>
              <a:rPr lang="en-US" dirty="0"/>
              <a:t>Table Extractor from PDF</a:t>
            </a:r>
          </a:p>
        </p:txBody>
      </p:sp>
      <p:sp>
        <p:nvSpPr>
          <p:cNvPr id="3" name="Content Placeholder 2">
            <a:extLst>
              <a:ext uri="{FF2B5EF4-FFF2-40B4-BE49-F238E27FC236}">
                <a16:creationId xmlns:a16="http://schemas.microsoft.com/office/drawing/2014/main" id="{3A9C9047-E726-3047-877E-E9D41EA51B4D}"/>
              </a:ext>
            </a:extLst>
          </p:cNvPr>
          <p:cNvSpPr>
            <a:spLocks noGrp="1"/>
          </p:cNvSpPr>
          <p:nvPr>
            <p:ph idx="1"/>
          </p:nvPr>
        </p:nvSpPr>
        <p:spPr>
          <a:xfrm>
            <a:off x="4588668" y="3429000"/>
            <a:ext cx="10515600" cy="4351338"/>
          </a:xfrm>
        </p:spPr>
        <p:txBody>
          <a:bodyPr/>
          <a:lstStyle/>
          <a:p>
            <a:r>
              <a:rPr lang="en-US" dirty="0"/>
              <a:t>Overview</a:t>
            </a:r>
          </a:p>
        </p:txBody>
      </p:sp>
    </p:spTree>
    <p:extLst>
      <p:ext uri="{BB962C8B-B14F-4D97-AF65-F5344CB8AC3E}">
        <p14:creationId xmlns:p14="http://schemas.microsoft.com/office/powerpoint/2010/main" val="382086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99D1-03BF-B542-9339-9622CD50CD1E}"/>
              </a:ext>
            </a:extLst>
          </p:cNvPr>
          <p:cNvSpPr>
            <a:spLocks noGrp="1"/>
          </p:cNvSpPr>
          <p:nvPr>
            <p:ph type="title"/>
          </p:nvPr>
        </p:nvSpPr>
        <p:spPr/>
        <p:txBody>
          <a:bodyPr/>
          <a:lstStyle/>
          <a:p>
            <a:r>
              <a:rPr lang="en-US" dirty="0"/>
              <a:t>PDF – Portable File Format</a:t>
            </a:r>
          </a:p>
        </p:txBody>
      </p:sp>
      <p:sp>
        <p:nvSpPr>
          <p:cNvPr id="3" name="Content Placeholder 2">
            <a:extLst>
              <a:ext uri="{FF2B5EF4-FFF2-40B4-BE49-F238E27FC236}">
                <a16:creationId xmlns:a16="http://schemas.microsoft.com/office/drawing/2014/main" id="{50F420FD-C694-0B4A-AB35-43AB91A18638}"/>
              </a:ext>
            </a:extLst>
          </p:cNvPr>
          <p:cNvSpPr>
            <a:spLocks noGrp="1"/>
          </p:cNvSpPr>
          <p:nvPr>
            <p:ph idx="1"/>
          </p:nvPr>
        </p:nvSpPr>
        <p:spPr/>
        <p:txBody>
          <a:bodyPr>
            <a:normAutofit lnSpcReduction="10000"/>
          </a:bodyPr>
          <a:lstStyle/>
          <a:p>
            <a:r>
              <a:rPr lang="en-IN" dirty="0"/>
              <a:t>The </a:t>
            </a:r>
            <a:r>
              <a:rPr lang="en-IN" b="1" dirty="0"/>
              <a:t>Portable Document Format</a:t>
            </a:r>
            <a:r>
              <a:rPr lang="en-IN" dirty="0"/>
              <a:t> (</a:t>
            </a:r>
            <a:r>
              <a:rPr lang="en-IN" b="1" dirty="0"/>
              <a:t>PDF</a:t>
            </a:r>
            <a:r>
              <a:rPr lang="en-IN" dirty="0"/>
              <a:t>) is a </a:t>
            </a:r>
            <a:r>
              <a:rPr lang="en-IN" dirty="0">
                <a:hlinkClick r:id="rId2" tooltip="File format"/>
              </a:rPr>
              <a:t>file format</a:t>
            </a:r>
            <a:r>
              <a:rPr lang="en-IN" dirty="0"/>
              <a:t> developed by </a:t>
            </a:r>
            <a:r>
              <a:rPr lang="en-IN" dirty="0">
                <a:hlinkClick r:id="rId3" tooltip="Adobe Systems"/>
              </a:rPr>
              <a:t>Adobe</a:t>
            </a:r>
            <a:r>
              <a:rPr lang="en-IN" dirty="0"/>
              <a:t> in the 1990s to present </a:t>
            </a:r>
            <a:r>
              <a:rPr lang="en-IN" dirty="0">
                <a:hlinkClick r:id="rId4" tooltip="Document"/>
              </a:rPr>
              <a:t>documents</a:t>
            </a:r>
            <a:r>
              <a:rPr lang="en-IN" dirty="0"/>
              <a:t> that include text, graphics and images, independent of </a:t>
            </a:r>
            <a:r>
              <a:rPr lang="en-IN" dirty="0">
                <a:hlinkClick r:id="rId5" tooltip="Application software"/>
              </a:rPr>
              <a:t>  software</a:t>
            </a:r>
            <a:r>
              <a:rPr lang="en-IN" dirty="0"/>
              <a:t>, </a:t>
            </a:r>
            <a:r>
              <a:rPr lang="en-IN" dirty="0">
                <a:hlinkClick r:id="rId6" tooltip="Computer hardware"/>
              </a:rPr>
              <a:t>hardware</a:t>
            </a:r>
            <a:r>
              <a:rPr lang="en-IN" dirty="0"/>
              <a:t>, and </a:t>
            </a:r>
            <a:r>
              <a:rPr lang="en-IN" dirty="0">
                <a:hlinkClick r:id="rId7" tooltip="Operating system"/>
              </a:rPr>
              <a:t>operating systems</a:t>
            </a:r>
            <a:r>
              <a:rPr lang="en-IN" dirty="0"/>
              <a:t>. Let’s say, Whether It’s </a:t>
            </a:r>
            <a:r>
              <a:rPr lang="en-IN" dirty="0" err="1"/>
              <a:t>Appple</a:t>
            </a:r>
            <a:r>
              <a:rPr lang="en-IN" dirty="0"/>
              <a:t> Mac or Microsoft Windows – a document should look the same and hence PDF was developed. </a:t>
            </a:r>
          </a:p>
          <a:p>
            <a:endParaRPr lang="en-IN" dirty="0"/>
          </a:p>
          <a:p>
            <a:r>
              <a:rPr lang="en-IN" dirty="0"/>
              <a:t>The first version, 1.0, was introduced in 1993. </a:t>
            </a:r>
          </a:p>
          <a:p>
            <a:endParaRPr lang="en-IN" dirty="0"/>
          </a:p>
          <a:p>
            <a:r>
              <a:rPr lang="en-IN" dirty="0"/>
              <a:t>PDF is based on the </a:t>
            </a:r>
            <a:r>
              <a:rPr lang="en-IN" dirty="0">
                <a:hlinkClick r:id="rId8" tooltip="PostScript"/>
              </a:rPr>
              <a:t>PostScript</a:t>
            </a:r>
            <a:r>
              <a:rPr lang="en-IN" dirty="0"/>
              <a:t> language, each PDF file encapsulates a complete description of a fixed-layout flat document</a:t>
            </a:r>
            <a:endParaRPr lang="en-US" dirty="0"/>
          </a:p>
        </p:txBody>
      </p:sp>
    </p:spTree>
    <p:extLst>
      <p:ext uri="{BB962C8B-B14F-4D97-AF65-F5344CB8AC3E}">
        <p14:creationId xmlns:p14="http://schemas.microsoft.com/office/powerpoint/2010/main" val="227063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sic structure of PDF file">
            <a:extLst>
              <a:ext uri="{FF2B5EF4-FFF2-40B4-BE49-F238E27FC236}">
                <a16:creationId xmlns:a16="http://schemas.microsoft.com/office/drawing/2014/main" id="{37352260-42CD-3147-8184-D725F0F1C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6447" y="1188109"/>
            <a:ext cx="3238500" cy="398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F1A7B5F-165C-BC42-8F5A-6F14D8CC538C}"/>
              </a:ext>
            </a:extLst>
          </p:cNvPr>
          <p:cNvSpPr>
            <a:spLocks noChangeArrowheads="1"/>
          </p:cNvSpPr>
          <p:nvPr/>
        </p:nvSpPr>
        <p:spPr bwMode="auto">
          <a:xfrm>
            <a:off x="472965" y="504353"/>
            <a:ext cx="799837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general structure of a PDF file is composed of the following code components: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header,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body,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cross-reference (</a:t>
            </a:r>
            <a:r>
              <a:rPr kumimoji="0" lang="en-US" altLang="en-US" sz="1800" b="0" i="0" u="none" strike="noStrike" cap="none" normalizeH="0" baseline="0" dirty="0" err="1">
                <a:ln>
                  <a:noFill/>
                </a:ln>
                <a:solidFill>
                  <a:schemeClr val="tx1"/>
                </a:solidFill>
                <a:effectLst/>
                <a:latin typeface="Arial" panose="020B0604020202020204" pitchFamily="34" charset="0"/>
              </a:rPr>
              <a:t>xref</a:t>
            </a:r>
            <a:r>
              <a:rPr kumimoji="0" lang="en-US" altLang="en-US" sz="1800" b="0" i="0" u="none" strike="noStrike" cap="none" normalizeH="0" baseline="0" dirty="0">
                <a:ln>
                  <a:noFill/>
                </a:ln>
                <a:solidFill>
                  <a:schemeClr val="tx1"/>
                </a:solidFill>
                <a:effectLst/>
                <a:latin typeface="Arial" panose="020B0604020202020204" pitchFamily="34" charset="0"/>
              </a:rPr>
              <a:t>) table,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trailer,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header contains just one line that identifies the version of PDF.</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chemeClr val="tx1"/>
                </a:solidFill>
                <a:effectLst/>
                <a:latin typeface="Arial Unicode MS" panose="020B0604020202020204" pitchFamily="34" charset="-128"/>
              </a:rPr>
              <a:t>%PDF-1.5</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trailer contains pointers to the </a:t>
            </a:r>
            <a:r>
              <a:rPr kumimoji="0" lang="en-US" altLang="en-US" sz="1800" b="0" i="0" u="none" strike="noStrike" cap="none" normalizeH="0" baseline="0" dirty="0" err="1">
                <a:ln>
                  <a:noFill/>
                </a:ln>
                <a:solidFill>
                  <a:schemeClr val="tx1"/>
                </a:solidFill>
                <a:effectLst/>
                <a:latin typeface="Arial" panose="020B0604020202020204" pitchFamily="34" charset="0"/>
              </a:rPr>
              <a:t>xref</a:t>
            </a:r>
            <a:r>
              <a:rPr kumimoji="0" lang="en-US" altLang="en-US" sz="1800" b="0" i="0" u="none" strike="noStrike" cap="none" normalizeH="0" baseline="0" dirty="0">
                <a:ln>
                  <a:noFill/>
                </a:ln>
                <a:solidFill>
                  <a:schemeClr val="tx1"/>
                </a:solidFill>
                <a:effectLst/>
                <a:latin typeface="Arial" panose="020B0604020202020204" pitchFamily="34" charset="0"/>
              </a:rPr>
              <a:t> table and to key objects contained in the trailer dictionary. It ends with %%EOF to identify end of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0" u="none" strike="noStrike" cap="none" normalizeH="0" baseline="0" dirty="0" err="1">
                <a:ln>
                  <a:noFill/>
                </a:ln>
                <a:solidFill>
                  <a:schemeClr val="tx1"/>
                </a:solidFill>
                <a:effectLst/>
                <a:latin typeface="Arial" panose="020B0604020202020204" pitchFamily="34" charset="0"/>
              </a:rPr>
              <a:t>xref</a:t>
            </a:r>
            <a:r>
              <a:rPr kumimoji="0" lang="en-US" altLang="en-US" sz="1800" b="0" i="0" u="none" strike="noStrike" cap="none" normalizeH="0" baseline="0" dirty="0">
                <a:ln>
                  <a:noFill/>
                </a:ln>
                <a:solidFill>
                  <a:schemeClr val="tx1"/>
                </a:solidFill>
                <a:effectLst/>
                <a:latin typeface="Arial" panose="020B0604020202020204" pitchFamily="34" charset="0"/>
              </a:rPr>
              <a:t> table contains pointers to all the objects included in the PDF file. It identifies how many objects are in the table, where the object begins (the offset), and its length in bytes.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body contains all the object information — fonts, images, words, bookmarks, form fields, and so on. </a:t>
            </a:r>
          </a:p>
        </p:txBody>
      </p:sp>
    </p:spTree>
    <p:extLst>
      <p:ext uri="{BB962C8B-B14F-4D97-AF65-F5344CB8AC3E}">
        <p14:creationId xmlns:p14="http://schemas.microsoft.com/office/powerpoint/2010/main" val="380427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A4F2BC-C64A-8E44-A0FA-6593FF527F20}"/>
              </a:ext>
            </a:extLst>
          </p:cNvPr>
          <p:cNvSpPr/>
          <p:nvPr/>
        </p:nvSpPr>
        <p:spPr>
          <a:xfrm>
            <a:off x="1007269" y="792956"/>
            <a:ext cx="8136731" cy="2677656"/>
          </a:xfrm>
          <a:prstGeom prst="rect">
            <a:avLst/>
          </a:prstGeom>
        </p:spPr>
        <p:txBody>
          <a:bodyPr wrap="square">
            <a:spAutoFit/>
          </a:bodyPr>
          <a:lstStyle/>
          <a:p>
            <a:r>
              <a:rPr lang="en-IN" sz="2400" b="1" dirty="0"/>
              <a:t>Other Python Modules:</a:t>
            </a:r>
          </a:p>
          <a:p>
            <a:endParaRPr lang="en-IN" sz="2400" b="1" dirty="0"/>
          </a:p>
          <a:p>
            <a:endParaRPr lang="en-IN" sz="2400" b="1" dirty="0"/>
          </a:p>
          <a:p>
            <a:r>
              <a:rPr lang="en-IN" sz="2400" dirty="0">
                <a:hlinkClick r:id="rId2"/>
              </a:rPr>
              <a:t>Tabula</a:t>
            </a:r>
            <a:endParaRPr lang="en-IN" sz="2400" dirty="0"/>
          </a:p>
          <a:p>
            <a:r>
              <a:rPr lang="en-IN" sz="2400" dirty="0">
                <a:hlinkClick r:id="rId3"/>
              </a:rPr>
              <a:t>pdfplumber</a:t>
            </a:r>
            <a:endParaRPr lang="en-IN" sz="2400" dirty="0"/>
          </a:p>
          <a:p>
            <a:r>
              <a:rPr lang="en-IN" sz="2400" dirty="0">
                <a:hlinkClick r:id="rId4"/>
              </a:rPr>
              <a:t>pdftables</a:t>
            </a:r>
            <a:endParaRPr lang="en-IN" sz="2400" dirty="0"/>
          </a:p>
          <a:p>
            <a:r>
              <a:rPr lang="en-IN" sz="2400" dirty="0">
                <a:hlinkClick r:id="rId5"/>
              </a:rPr>
              <a:t>pdf-table-extract</a:t>
            </a:r>
            <a:endParaRPr lang="en-IN" sz="2400" dirty="0"/>
          </a:p>
        </p:txBody>
      </p:sp>
    </p:spTree>
    <p:extLst>
      <p:ext uri="{BB962C8B-B14F-4D97-AF65-F5344CB8AC3E}">
        <p14:creationId xmlns:p14="http://schemas.microsoft.com/office/powerpoint/2010/main" val="415672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A4F2BC-C64A-8E44-A0FA-6593FF527F20}"/>
              </a:ext>
            </a:extLst>
          </p:cNvPr>
          <p:cNvSpPr/>
          <p:nvPr/>
        </p:nvSpPr>
        <p:spPr>
          <a:xfrm>
            <a:off x="1007269" y="792956"/>
            <a:ext cx="8136731" cy="4154984"/>
          </a:xfrm>
          <a:prstGeom prst="rect">
            <a:avLst/>
          </a:prstGeom>
        </p:spPr>
        <p:txBody>
          <a:bodyPr wrap="square">
            <a:spAutoFit/>
          </a:bodyPr>
          <a:lstStyle/>
          <a:p>
            <a:r>
              <a:rPr lang="en-IN" sz="2400" b="1" dirty="0"/>
              <a:t>Why Camelot?</a:t>
            </a:r>
            <a:r>
              <a:rPr lang="en-IN" sz="2400" b="1" dirty="0">
                <a:hlinkClick r:id="rId2" tooltip="Permalink to this headline"/>
              </a:rPr>
              <a:t>¶</a:t>
            </a:r>
            <a:endParaRPr lang="en-IN" sz="2400" b="1" dirty="0"/>
          </a:p>
          <a:p>
            <a:pPr>
              <a:buFont typeface="Arial" panose="020B0604020202020204" pitchFamily="34" charset="0"/>
              <a:buChar char="•"/>
            </a:pPr>
            <a:r>
              <a:rPr lang="en-IN" sz="2400" b="1" dirty="0"/>
              <a:t>You are in control.</a:t>
            </a:r>
            <a:r>
              <a:rPr lang="en-IN" sz="2400" dirty="0"/>
              <a:t> Unlike other libraries and tools which either give a nice output or fail miserably (with no in-between), Camelot gives you the power to tweak table extraction. (This is important since everything in the real world, including PDF table extraction, is fuzzy.)</a:t>
            </a:r>
          </a:p>
          <a:p>
            <a:pPr>
              <a:buFont typeface="Arial" panose="020B0604020202020204" pitchFamily="34" charset="0"/>
              <a:buChar char="•"/>
            </a:pPr>
            <a:r>
              <a:rPr lang="en-IN" sz="2400" i="1" dirty="0"/>
              <a:t>Bad</a:t>
            </a:r>
            <a:r>
              <a:rPr lang="en-IN" sz="2400" dirty="0"/>
              <a:t> tables can be discarded based on </a:t>
            </a:r>
            <a:r>
              <a:rPr lang="en-IN" sz="2400" b="1" dirty="0"/>
              <a:t>metrics</a:t>
            </a:r>
            <a:r>
              <a:rPr lang="en-IN" sz="2400" dirty="0"/>
              <a:t> like accuracy and whitespace, without ever having to manually look at each table.</a:t>
            </a:r>
          </a:p>
          <a:p>
            <a:pPr>
              <a:buFont typeface="Arial" panose="020B0604020202020204" pitchFamily="34" charset="0"/>
              <a:buChar char="•"/>
            </a:pPr>
            <a:r>
              <a:rPr lang="en-IN" sz="2400" dirty="0"/>
              <a:t>Each table is a </a:t>
            </a:r>
            <a:r>
              <a:rPr lang="en-IN" sz="2400" b="1" dirty="0"/>
              <a:t>pandas </a:t>
            </a:r>
            <a:r>
              <a:rPr lang="en-IN" sz="2400" b="1" dirty="0" err="1"/>
              <a:t>DataFrame</a:t>
            </a:r>
            <a:r>
              <a:rPr lang="en-IN" sz="2400" dirty="0"/>
              <a:t>, which seamlessly integrates into </a:t>
            </a:r>
            <a:r>
              <a:rPr lang="en-IN" sz="2400" dirty="0">
                <a:hlinkClick r:id="rId3"/>
              </a:rPr>
              <a:t>ETL and data analysis workflows</a:t>
            </a:r>
            <a:r>
              <a:rPr lang="en-IN" sz="2400" dirty="0"/>
              <a:t>.</a:t>
            </a:r>
          </a:p>
          <a:p>
            <a:pPr>
              <a:buFont typeface="Arial" panose="020B0604020202020204" pitchFamily="34" charset="0"/>
              <a:buChar char="•"/>
            </a:pPr>
            <a:r>
              <a:rPr lang="en-IN" sz="2400" b="1" dirty="0"/>
              <a:t>Export</a:t>
            </a:r>
            <a:r>
              <a:rPr lang="en-IN" sz="2400" dirty="0"/>
              <a:t> to multiple formats, including JSON, Excel and HTML.</a:t>
            </a:r>
          </a:p>
        </p:txBody>
      </p:sp>
    </p:spTree>
    <p:extLst>
      <p:ext uri="{BB962C8B-B14F-4D97-AF65-F5344CB8AC3E}">
        <p14:creationId xmlns:p14="http://schemas.microsoft.com/office/powerpoint/2010/main" val="3336022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TotalTime>
  <Words>262</Words>
  <Application>Microsoft Macintosh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 Unicode MS</vt:lpstr>
      <vt:lpstr>Arial</vt:lpstr>
      <vt:lpstr>Calibri</vt:lpstr>
      <vt:lpstr>Calibri Light</vt:lpstr>
      <vt:lpstr>Office Theme</vt:lpstr>
      <vt:lpstr>Hands on Build Tools to Automate stuff  with Python Table Extractor from PDF</vt:lpstr>
      <vt:lpstr>PDF – Portable File Format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 – Portable File Format</dc:title>
  <dc:creator>Abdulmajedraja Rs (abdrs)</dc:creator>
  <cp:lastModifiedBy>Abdulmajedraja Rs (abdrs)</cp:lastModifiedBy>
  <cp:revision>5</cp:revision>
  <dcterms:created xsi:type="dcterms:W3CDTF">2019-05-19T07:50:43Z</dcterms:created>
  <dcterms:modified xsi:type="dcterms:W3CDTF">2019-05-20T06:26:59Z</dcterms:modified>
</cp:coreProperties>
</file>