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Lst>
  <p:notesMasterIdLst>
    <p:notesMasterId r:id="rId9"/>
  </p:notesMasterIdLst>
  <p:sldIdLst>
    <p:sldId id="256" r:id="rId2"/>
    <p:sldId id="258" r:id="rId3"/>
    <p:sldId id="259" r:id="rId4"/>
    <p:sldId id="260" r:id="rId5"/>
    <p:sldId id="261" r:id="rId6"/>
    <p:sldId id="262" r:id="rId7"/>
    <p:sldId id="264" r:id="rId8"/>
  </p:sldIdLst>
  <p:sldSz cx="9144000" cy="5143500" type="screen16x9"/>
  <p:notesSz cx="6858000" cy="9144000"/>
  <p:embeddedFontLst>
    <p:embeddedFont>
      <p:font typeface="Gill Sans MT" panose="020B0502020104020203" pitchFamily="34" charset="0"/>
      <p:regular r:id="rId10"/>
      <p:bold r:id="rId11"/>
      <p:italic r:id="rId12"/>
      <p:boldItalic r:id="rId13"/>
    </p:embeddedFont>
    <p:embeddedFont>
      <p:font typeface="Wingdings 2" panose="05020102010507070707" pitchFamily="18" charset="2"/>
      <p:regular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snapToGrid="0">
      <p:cViewPr varScale="1">
        <p:scale>
          <a:sx n="85" d="100"/>
          <a:sy n="85" d="100"/>
        </p:scale>
        <p:origin x="882"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9c45342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d9c4534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91e1f37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9090756a_1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9090756a_1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9090756a_1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9090756a_1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9090756a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933c8c4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933c8c4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5b09a965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5b09a96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48A87A34-81AB-432B-8DAE-1953F412C126}" type="datetimeFigureOut">
              <a:rPr lang="en-US" smtClean="0"/>
              <a:t>5/2/2023</a:t>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53646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93348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48A87A34-81AB-432B-8DAE-1953F412C126}" type="datetimeFigureOut">
              <a:rPr lang="en-US" smtClean="0"/>
              <a:t>5/2/2023</a:t>
            </a:fld>
            <a:endParaRPr lang="en-US" dirty="0"/>
          </a:p>
        </p:txBody>
      </p:sp>
      <p:sp>
        <p:nvSpPr>
          <p:cNvPr id="5" name="Footer Placeholder 4"/>
          <p:cNvSpPr>
            <a:spLocks noGrp="1"/>
          </p:cNvSpPr>
          <p:nvPr>
            <p:ph type="ftr" sz="quarter" idx="11"/>
          </p:nvPr>
        </p:nvSpPr>
        <p:spPr>
          <a:xfrm>
            <a:off x="581193" y="4463859"/>
            <a:ext cx="5922209" cy="273844"/>
          </a:xfrm>
        </p:spPr>
        <p:txBody>
          <a:bodyPr/>
          <a:lstStyle/>
          <a:p>
            <a:endParaRPr lang="en-US" dirty="0"/>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36944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7"/>
        <p:cNvGrpSpPr/>
        <p:nvPr/>
      </p:nvGrpSpPr>
      <p:grpSpPr>
        <a:xfrm>
          <a:off x="0" y="0"/>
          <a:ext cx="0" cy="0"/>
          <a:chOff x="0" y="0"/>
          <a:chExt cx="0" cy="0"/>
        </a:xfrm>
      </p:grpSpPr>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61286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1100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11305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36505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6282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75268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5/2/2023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5243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70994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56695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14427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181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5/2/2023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92148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71970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48A87A34-81AB-432B-8DAE-1953F412C126}" type="datetimeFigureOut">
              <a:rPr lang="en-US" smtClean="0"/>
              <a:pPr/>
              <a:t>5/2/2023</a:t>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968667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sldNum="0"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148177" y="112889"/>
            <a:ext cx="6816297" cy="1907823"/>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500" b="1" dirty="0">
                <a:latin typeface="Times New Roman"/>
                <a:ea typeface="Times New Roman"/>
                <a:cs typeface="Times New Roman"/>
                <a:sym typeface="Times New Roman"/>
              </a:rPr>
              <a:t>The Importance of Data Analytics in Finance</a:t>
            </a:r>
            <a:r>
              <a:rPr lang="en" sz="3500" dirty="0"/>
              <a:t> </a:t>
            </a:r>
            <a:endParaRPr sz="3500" dirty="0"/>
          </a:p>
        </p:txBody>
      </p:sp>
      <p:sp>
        <p:nvSpPr>
          <p:cNvPr id="63" name="Google Shape;63;p13"/>
          <p:cNvSpPr txBox="1">
            <a:spLocks noGrp="1"/>
          </p:cNvSpPr>
          <p:nvPr>
            <p:ph type="subTitle" idx="1"/>
          </p:nvPr>
        </p:nvSpPr>
        <p:spPr>
          <a:xfrm rot="600" flipH="1">
            <a:off x="402867" y="4066272"/>
            <a:ext cx="51534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bg1"/>
                </a:solidFill>
                <a:latin typeface="Times New Roman"/>
                <a:ea typeface="Times New Roman"/>
                <a:cs typeface="Times New Roman"/>
                <a:sym typeface="Times New Roman"/>
              </a:rPr>
              <a:t>By</a:t>
            </a:r>
            <a:endParaRPr sz="1800" b="1" dirty="0">
              <a:solidFill>
                <a:schemeClr val="bg1"/>
              </a:solidFill>
              <a:latin typeface="Times New Roman"/>
              <a:ea typeface="Times New Roman"/>
              <a:cs typeface="Times New Roman"/>
              <a:sym typeface="Times New Roman"/>
            </a:endParaRPr>
          </a:p>
          <a:p>
            <a:pPr marL="0" lvl="0" indent="0" algn="ctr" rtl="0">
              <a:spcBef>
                <a:spcPts val="0"/>
              </a:spcBef>
              <a:spcAft>
                <a:spcPts val="0"/>
              </a:spcAft>
              <a:buNone/>
            </a:pPr>
            <a:r>
              <a:rPr lang="en" sz="1800" b="1" dirty="0">
                <a:latin typeface="Times New Roman"/>
                <a:ea typeface="Times New Roman"/>
                <a:cs typeface="Times New Roman"/>
                <a:sym typeface="Times New Roman"/>
              </a:rPr>
              <a:t> </a:t>
            </a:r>
            <a:r>
              <a:rPr lang="en" sz="1800" b="1" dirty="0">
                <a:solidFill>
                  <a:schemeClr val="bg1"/>
                </a:solidFill>
                <a:latin typeface="Times New Roman"/>
                <a:ea typeface="Times New Roman"/>
                <a:cs typeface="Times New Roman"/>
                <a:sym typeface="Times New Roman"/>
              </a:rPr>
              <a:t>Chukwu Grace Amarachi </a:t>
            </a:r>
            <a:endParaRPr sz="1800" b="1" dirty="0">
              <a:solidFill>
                <a:schemeClr val="bg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flipH="1">
            <a:off x="180622" y="361244"/>
            <a:ext cx="8500535" cy="1164272"/>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b="1" dirty="0">
                <a:solidFill>
                  <a:schemeClr val="accent2">
                    <a:lumMod val="50000"/>
                  </a:schemeClr>
                </a:solidFill>
                <a:latin typeface="Times New Roman"/>
                <a:ea typeface="Times New Roman"/>
                <a:cs typeface="Times New Roman"/>
                <a:sym typeface="Times New Roman"/>
              </a:rPr>
              <a:t>An Overview of the Finance Industry</a:t>
            </a:r>
            <a:r>
              <a:rPr lang="en" sz="3200" dirty="0">
                <a:solidFill>
                  <a:schemeClr val="accent2">
                    <a:lumMod val="50000"/>
                  </a:schemeClr>
                </a:solidFill>
              </a:rPr>
              <a:t> </a:t>
            </a:r>
            <a:endParaRPr sz="3200" dirty="0">
              <a:solidFill>
                <a:schemeClr val="accent2">
                  <a:lumMod val="50000"/>
                </a:schemeClr>
              </a:solidFill>
            </a:endParaRPr>
          </a:p>
        </p:txBody>
      </p:sp>
      <p:sp>
        <p:nvSpPr>
          <p:cNvPr id="74" name="Google Shape;74;p15"/>
          <p:cNvSpPr txBox="1">
            <a:spLocks noGrp="1"/>
          </p:cNvSpPr>
          <p:nvPr>
            <p:ph type="body" idx="1"/>
          </p:nvPr>
        </p:nvSpPr>
        <p:spPr>
          <a:xfrm flipH="1">
            <a:off x="462843" y="1264356"/>
            <a:ext cx="7690845" cy="3620122"/>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endParaRPr lang="en" sz="2100" dirty="0">
              <a:latin typeface="Times New Roman"/>
              <a:ea typeface="Times New Roman"/>
              <a:cs typeface="Times New Roman"/>
              <a:sym typeface="Times New Roman"/>
            </a:endParaRPr>
          </a:p>
          <a:p>
            <a:pPr marL="0" lvl="0" indent="0" algn="just" rtl="0">
              <a:spcBef>
                <a:spcPts val="0"/>
              </a:spcBef>
              <a:spcAft>
                <a:spcPts val="1200"/>
              </a:spcAft>
              <a:buNone/>
            </a:pPr>
            <a:r>
              <a:rPr lang="en" sz="2100" dirty="0">
                <a:solidFill>
                  <a:schemeClr val="tx1"/>
                </a:solidFill>
                <a:latin typeface="Times New Roman"/>
                <a:ea typeface="Times New Roman"/>
                <a:cs typeface="Times New Roman"/>
                <a:sym typeface="Times New Roman"/>
              </a:rPr>
              <a:t>The finance industry is comprises of companies and institutions that provide a range of services related to the sourcing, managing,  transfering, and borrowing of money. This includes banks and credit unions, stock exchanges, investment firms, insurance companies, and other entities that deal with the trading and management of money. The finance industry is essential to the global economy, as it provides individuals and businesses with capital that enables them to purchase goods and services, invest in their business or personal goals, and manage their finances. </a:t>
            </a:r>
            <a:endParaRPr sz="2100" dirty="0">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74">
                                            <p:txEl>
                                              <p:pRg st="1" end="1"/>
                                            </p:txEl>
                                          </p:spTgt>
                                        </p:tgtEl>
                                        <p:attrNameLst>
                                          <p:attrName>r</p:attrName>
                                        </p:attrNameLst>
                                      </p:cBhvr>
                                    </p:animRot>
                                    <p:animRot by="-240000">
                                      <p:cBhvr>
                                        <p:cTn id="7" dur="200" fill="hold">
                                          <p:stCondLst>
                                            <p:cond delay="200"/>
                                          </p:stCondLst>
                                        </p:cTn>
                                        <p:tgtEl>
                                          <p:spTgt spid="74">
                                            <p:txEl>
                                              <p:pRg st="1" end="1"/>
                                            </p:txEl>
                                          </p:spTgt>
                                        </p:tgtEl>
                                        <p:attrNameLst>
                                          <p:attrName>r</p:attrName>
                                        </p:attrNameLst>
                                      </p:cBhvr>
                                    </p:animRot>
                                    <p:animRot by="240000">
                                      <p:cBhvr>
                                        <p:cTn id="8" dur="200" fill="hold">
                                          <p:stCondLst>
                                            <p:cond delay="400"/>
                                          </p:stCondLst>
                                        </p:cTn>
                                        <p:tgtEl>
                                          <p:spTgt spid="74">
                                            <p:txEl>
                                              <p:pRg st="1" end="1"/>
                                            </p:txEl>
                                          </p:spTgt>
                                        </p:tgtEl>
                                        <p:attrNameLst>
                                          <p:attrName>r</p:attrName>
                                        </p:attrNameLst>
                                      </p:cBhvr>
                                    </p:animRot>
                                    <p:animRot by="-240000">
                                      <p:cBhvr>
                                        <p:cTn id="9" dur="200" fill="hold">
                                          <p:stCondLst>
                                            <p:cond delay="600"/>
                                          </p:stCondLst>
                                        </p:cTn>
                                        <p:tgtEl>
                                          <p:spTgt spid="74">
                                            <p:txEl>
                                              <p:pRg st="1" end="1"/>
                                            </p:txEl>
                                          </p:spTgt>
                                        </p:tgtEl>
                                        <p:attrNameLst>
                                          <p:attrName>r</p:attrName>
                                        </p:attrNameLst>
                                      </p:cBhvr>
                                    </p:animRot>
                                    <p:animRot by="120000">
                                      <p:cBhvr>
                                        <p:cTn id="10" dur="200" fill="hold">
                                          <p:stCondLst>
                                            <p:cond delay="800"/>
                                          </p:stCondLst>
                                        </p:cTn>
                                        <p:tgtEl>
                                          <p:spTgt spid="74">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flipH="1">
            <a:off x="253500" y="474133"/>
            <a:ext cx="8637000" cy="43010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sz="3100" b="1" dirty="0">
              <a:solidFill>
                <a:schemeClr val="tx1"/>
              </a:solidFill>
            </a:endParaRPr>
          </a:p>
          <a:p>
            <a:pPr marL="0" lvl="0" indent="0" algn="ctr" rtl="0">
              <a:spcBef>
                <a:spcPts val="0"/>
              </a:spcBef>
              <a:spcAft>
                <a:spcPts val="0"/>
              </a:spcAft>
              <a:buNone/>
            </a:pPr>
            <a:r>
              <a:rPr lang="en" sz="3100" b="1" dirty="0">
                <a:solidFill>
                  <a:schemeClr val="tx1"/>
                </a:solidFill>
              </a:rPr>
              <a:t> </a:t>
            </a:r>
            <a:r>
              <a:rPr lang="en" sz="3100" b="1" dirty="0">
                <a:solidFill>
                  <a:schemeClr val="tx1"/>
                </a:solidFill>
                <a:latin typeface="Times New Roman"/>
                <a:ea typeface="Times New Roman"/>
                <a:cs typeface="Times New Roman"/>
                <a:sym typeface="Times New Roman"/>
              </a:rPr>
              <a:t>Importance of Data Analytics in Finance</a:t>
            </a:r>
            <a:endParaRPr sz="3100" b="1" dirty="0">
              <a:solidFill>
                <a:schemeClr val="tx1"/>
              </a:solidFill>
              <a:latin typeface="Times New Roman"/>
              <a:ea typeface="Times New Roman"/>
              <a:cs typeface="Times New Roman"/>
              <a:sym typeface="Times New Roman"/>
            </a:endParaRPr>
          </a:p>
          <a:p>
            <a:pPr marL="0" lvl="0" indent="0" algn="just" rtl="0">
              <a:spcBef>
                <a:spcPts val="1200"/>
              </a:spcBef>
              <a:spcAft>
                <a:spcPts val="0"/>
              </a:spcAft>
              <a:buNone/>
            </a:pPr>
            <a:r>
              <a:rPr lang="en" sz="2300" dirty="0">
                <a:solidFill>
                  <a:schemeClr val="tx1"/>
                </a:solidFill>
                <a:latin typeface="Times New Roman"/>
                <a:ea typeface="Times New Roman"/>
                <a:cs typeface="Times New Roman"/>
                <a:sym typeface="Times New Roman"/>
              </a:rPr>
              <a:t>Data analytics plays a crucial role in finance because it helps achieving the following:</a:t>
            </a:r>
            <a:endParaRPr sz="2300" dirty="0">
              <a:solidFill>
                <a:schemeClr val="tx1"/>
              </a:solidFill>
              <a:latin typeface="Times New Roman"/>
              <a:ea typeface="Times New Roman"/>
              <a:cs typeface="Times New Roman"/>
              <a:sym typeface="Times New Roman"/>
            </a:endParaRPr>
          </a:p>
          <a:p>
            <a:pPr marL="457200" lvl="0" indent="-374650" algn="just" rtl="0">
              <a:spcBef>
                <a:spcPts val="1200"/>
              </a:spcBef>
              <a:spcAft>
                <a:spcPts val="0"/>
              </a:spcAft>
              <a:buSzPts val="2300"/>
              <a:buFont typeface="Times New Roman"/>
              <a:buChar char="●"/>
            </a:pPr>
            <a:r>
              <a:rPr lang="en" sz="2300" b="1" dirty="0">
                <a:solidFill>
                  <a:schemeClr val="tx1"/>
                </a:solidFill>
                <a:latin typeface="Times New Roman"/>
                <a:ea typeface="Times New Roman"/>
                <a:cs typeface="Times New Roman"/>
                <a:sym typeface="Times New Roman"/>
              </a:rPr>
              <a:t> Informing Financial Decision </a:t>
            </a:r>
            <a:endParaRPr sz="2300" b="1" dirty="0">
              <a:solidFill>
                <a:schemeClr val="tx1"/>
              </a:solidFill>
              <a:latin typeface="Times New Roman"/>
              <a:ea typeface="Times New Roman"/>
              <a:cs typeface="Times New Roman"/>
              <a:sym typeface="Times New Roman"/>
            </a:endParaRPr>
          </a:p>
          <a:p>
            <a:pPr marL="457200" lvl="0" indent="0" algn="just" rtl="0">
              <a:spcBef>
                <a:spcPts val="0"/>
              </a:spcBef>
              <a:spcAft>
                <a:spcPts val="0"/>
              </a:spcAft>
              <a:buNone/>
            </a:pPr>
            <a:r>
              <a:rPr lang="en" sz="2300" dirty="0">
                <a:solidFill>
                  <a:schemeClr val="tx1"/>
                </a:solidFill>
                <a:latin typeface="Times New Roman"/>
                <a:ea typeface="Times New Roman"/>
                <a:cs typeface="Times New Roman"/>
                <a:sym typeface="Times New Roman"/>
              </a:rPr>
              <a:t>Data analytics can be used to create predictive models that help financial institutions identify risks and take proactive measures to prevent financial losses. These institutions can measure the performance of their services, assess the accuracy of their models and inform decisions.</a:t>
            </a:r>
            <a:endParaRPr sz="2300"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300" dirty="0">
              <a:solidFill>
                <a:schemeClr val="tx1"/>
              </a:solidFill>
              <a:latin typeface="Times New Roman"/>
              <a:ea typeface="Times New Roman"/>
              <a:cs typeface="Times New Roman"/>
              <a:sym typeface="Times New Roman"/>
            </a:endParaRPr>
          </a:p>
          <a:p>
            <a:pPr marL="0" lvl="0" indent="0" algn="l" rtl="0">
              <a:spcBef>
                <a:spcPts val="0"/>
              </a:spcBef>
              <a:spcAft>
                <a:spcPts val="1200"/>
              </a:spcAft>
              <a:buNone/>
            </a:pPr>
            <a:endParaRPr sz="210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800551" y="697227"/>
            <a:ext cx="7542900" cy="4220100"/>
          </a:xfrm>
          <a:prstGeom prst="rect">
            <a:avLst/>
          </a:prstGeom>
          <a:noFill/>
          <a:ln>
            <a:noFill/>
          </a:ln>
        </p:spPr>
        <p:txBody>
          <a:bodyPr spcFirstLastPara="1" wrap="square" lIns="91425" tIns="91425" rIns="91425" bIns="91425" anchor="ctr" anchorCtr="0">
            <a:noAutofit/>
          </a:bodyPr>
          <a:lstStyle/>
          <a:p>
            <a:pPr marL="438150" lvl="0" indent="-342900" algn="just" rtl="0">
              <a:lnSpc>
                <a:spcPct val="115000"/>
              </a:lnSpc>
              <a:spcBef>
                <a:spcPts val="0"/>
              </a:spcBef>
              <a:spcAft>
                <a:spcPts val="0"/>
              </a:spcAft>
              <a:buSzPct val="100000"/>
              <a:buFont typeface="Arial" panose="020B0604020202020204" pitchFamily="34" charset="0"/>
              <a:buChar char="•"/>
            </a:pPr>
            <a:r>
              <a:rPr lang="en" sz="2400" b="1" dirty="0">
                <a:latin typeface="Times New Roman"/>
                <a:ea typeface="Times New Roman"/>
                <a:cs typeface="Times New Roman"/>
                <a:sym typeface="Times New Roman"/>
              </a:rPr>
              <a:t>Identifying Product and Service Insights</a:t>
            </a:r>
            <a:endParaRPr lang="en-US" sz="2400" b="1" dirty="0">
              <a:latin typeface="Times New Roman"/>
              <a:ea typeface="Times New Roman"/>
              <a:cs typeface="Times New Roman"/>
              <a:sym typeface="Times New Roman"/>
            </a:endParaRPr>
          </a:p>
          <a:p>
            <a:pPr marL="338138" lvl="0" algn="just" rtl="0">
              <a:lnSpc>
                <a:spcPct val="115000"/>
              </a:lnSpc>
              <a:spcBef>
                <a:spcPts val="1000"/>
              </a:spcBef>
              <a:spcAft>
                <a:spcPts val="0"/>
              </a:spcAft>
              <a:buNone/>
            </a:pPr>
            <a:r>
              <a:rPr lang="en-US" sz="2100" dirty="0">
                <a:latin typeface="Times New Roman"/>
                <a:ea typeface="Times New Roman"/>
                <a:cs typeface="Times New Roman"/>
                <a:sym typeface="Times New Roman"/>
              </a:rPr>
              <a:t> Financial institutions identify new products and services that customers need using data analytics, which can provide valuable insights into customer segments and help financial institutions identify market trends, customer preferences, and competitive dynamics. Data analytics allows financial institutions to better understand their customer base, as well as identify gaps in their offerings.</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803550" y="978359"/>
            <a:ext cx="7536900" cy="4012800"/>
          </a:xfrm>
          <a:prstGeom prst="rect">
            <a:avLst/>
          </a:prstGeom>
        </p:spPr>
        <p:txBody>
          <a:bodyPr spcFirstLastPara="1" wrap="square" lIns="91425" tIns="91425" rIns="91425" bIns="91425" anchor="t" anchorCtr="0">
            <a:noAutofit/>
          </a:bodyPr>
          <a:lstStyle/>
          <a:p>
            <a:pPr marL="457200" lvl="0" indent="-361950" algn="just" rtl="0">
              <a:spcBef>
                <a:spcPts val="0"/>
              </a:spcBef>
              <a:spcAft>
                <a:spcPts val="0"/>
              </a:spcAft>
              <a:buSzPts val="2100"/>
              <a:buFont typeface="Times New Roman"/>
              <a:buChar char="●"/>
            </a:pPr>
            <a:r>
              <a:rPr lang="en" sz="2100" b="1" dirty="0">
                <a:latin typeface="Times New Roman"/>
                <a:ea typeface="Times New Roman"/>
                <a:cs typeface="Times New Roman"/>
                <a:sym typeface="Times New Roman"/>
              </a:rPr>
              <a:t>Cost Reduction and Increased Profits:</a:t>
            </a:r>
            <a:endParaRPr sz="2100" b="1" dirty="0">
              <a:latin typeface="Times New Roman"/>
              <a:ea typeface="Times New Roman"/>
              <a:cs typeface="Times New Roman"/>
              <a:sym typeface="Times New Roman"/>
            </a:endParaRPr>
          </a:p>
          <a:p>
            <a:pPr marL="457200" lvl="0" indent="0" algn="just" rtl="0">
              <a:spcBef>
                <a:spcPts val="1200"/>
              </a:spcBef>
              <a:spcAft>
                <a:spcPts val="0"/>
              </a:spcAft>
              <a:buNone/>
            </a:pPr>
            <a:r>
              <a:rPr lang="en" sz="2100" dirty="0">
                <a:solidFill>
                  <a:schemeClr val="tx1"/>
                </a:solidFill>
                <a:latin typeface="Times New Roman"/>
                <a:ea typeface="Times New Roman"/>
                <a:cs typeface="Times New Roman"/>
                <a:sym typeface="Times New Roman"/>
              </a:rPr>
              <a:t>Financial institutions are able to maximise profits by analyzing customer patterns and trends. This helps them to make informed decisions about pricing and product offerings, as well as identify areas of potential growth. Data analytics also helps them to create more efficient processes for managing their finances, allowing them to reduce costs and improve profits.</a:t>
            </a:r>
            <a:endParaRPr sz="2100" dirty="0">
              <a:solidFill>
                <a:schemeClr val="tx1"/>
              </a:solidFill>
              <a:latin typeface="Times New Roman"/>
              <a:ea typeface="Times New Roman"/>
              <a:cs typeface="Times New Roman"/>
              <a:sym typeface="Times New Roman"/>
            </a:endParaRPr>
          </a:p>
          <a:p>
            <a:pPr marL="457200" lvl="0" indent="0" algn="l" rtl="0">
              <a:spcBef>
                <a:spcPts val="1200"/>
              </a:spcBef>
              <a:spcAft>
                <a:spcPts val="1200"/>
              </a:spcAft>
              <a:buNone/>
            </a:pPr>
            <a:endParaRPr sz="2100" b="1"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body" idx="1"/>
          </p:nvPr>
        </p:nvSpPr>
        <p:spPr>
          <a:xfrm>
            <a:off x="457200" y="916233"/>
            <a:ext cx="8229600" cy="40335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Font typeface="Times New Roman"/>
              <a:buChar char="●"/>
            </a:pPr>
            <a:r>
              <a:rPr lang="en" sz="2100" b="1" dirty="0">
                <a:latin typeface="Times New Roman"/>
                <a:ea typeface="Times New Roman"/>
                <a:cs typeface="Times New Roman"/>
                <a:sym typeface="Times New Roman"/>
              </a:rPr>
              <a:t>Identifying Fraudulent Activities </a:t>
            </a:r>
            <a:endParaRPr sz="2100" b="1" dirty="0">
              <a:latin typeface="Times New Roman"/>
              <a:ea typeface="Times New Roman"/>
              <a:cs typeface="Times New Roman"/>
              <a:sym typeface="Times New Roman"/>
            </a:endParaRPr>
          </a:p>
          <a:p>
            <a:pPr marL="457200" lvl="0" indent="0" algn="l" rtl="0">
              <a:spcBef>
                <a:spcPts val="1200"/>
              </a:spcBef>
              <a:spcAft>
                <a:spcPts val="1200"/>
              </a:spcAft>
              <a:buNone/>
            </a:pPr>
            <a:r>
              <a:rPr lang="en" sz="2100" dirty="0">
                <a:solidFill>
                  <a:schemeClr val="tx1"/>
                </a:solidFill>
                <a:latin typeface="Times New Roman"/>
                <a:ea typeface="Times New Roman"/>
                <a:cs typeface="Times New Roman"/>
                <a:sym typeface="Times New Roman"/>
              </a:rPr>
              <a:t>Data analytics can help financial institutions identify and prevent fraud by analyzing patterns in customer data. It achieves this by looking for suspicious patterns in customer data, such as large transfers or purchases outside of the usual spending habits, financial institutions can identify and prevent fraud before it occurs, by monitoring customer account activity and flagging any suspicious activity.</a:t>
            </a:r>
            <a:endParaRPr sz="2100" dirty="0">
              <a:solidFill>
                <a:schemeClr val="tx1"/>
              </a:solidFill>
              <a:latin typeface="Times New Roman"/>
              <a:ea typeface="Times New Roman"/>
              <a:cs typeface="Times New Roman"/>
              <a:sym typeface="Times New Roman"/>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1" descr="Overhead shot of young people sitting on a boardwalk"/>
          <p:cNvPicPr preferRelativeResize="0"/>
          <p:nvPr/>
        </p:nvPicPr>
        <p:blipFill rotWithShape="1">
          <a:blip r:embed="rId3">
            <a:alphaModFix/>
          </a:blip>
          <a:srcRect t="8630" r="1254" b="8063"/>
          <a:stretch/>
        </p:blipFill>
        <p:spPr>
          <a:xfrm>
            <a:off x="-30675" y="0"/>
            <a:ext cx="9174677" cy="5143502"/>
          </a:xfrm>
          <a:prstGeom prst="rect">
            <a:avLst/>
          </a:prstGeom>
          <a:noFill/>
          <a:ln>
            <a:noFill/>
          </a:ln>
        </p:spPr>
      </p:pic>
      <p:sp>
        <p:nvSpPr>
          <p:cNvPr id="105" name="Google Shape;105;p21"/>
          <p:cNvSpPr txBox="1">
            <a:spLocks noGrp="1"/>
          </p:cNvSpPr>
          <p:nvPr>
            <p:ph type="title"/>
          </p:nvPr>
        </p:nvSpPr>
        <p:spPr>
          <a:xfrm>
            <a:off x="424163" y="526350"/>
            <a:ext cx="82650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5900" b="1" dirty="0">
                <a:solidFill>
                  <a:schemeClr val="lt1"/>
                </a:solidFill>
                <a:latin typeface="Times New Roman"/>
                <a:ea typeface="Times New Roman"/>
                <a:cs typeface="Times New Roman"/>
                <a:sym typeface="Times New Roman"/>
              </a:rPr>
              <a:t>THANK YOU </a:t>
            </a:r>
            <a:endParaRPr sz="5900" b="1"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10</TotalTime>
  <Words>385</Words>
  <Application>Microsoft Office PowerPoint</Application>
  <PresentationFormat>On-screen Show (16:9)</PresentationFormat>
  <Paragraphs>18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Times New Roman</vt:lpstr>
      <vt:lpstr>Wingdings 2</vt:lpstr>
      <vt:lpstr>Gill Sans MT</vt:lpstr>
      <vt:lpstr>Arial</vt:lpstr>
      <vt:lpstr>Dividend</vt:lpstr>
      <vt:lpstr>The Importance of Data Analytics in Finance </vt:lpstr>
      <vt:lpstr>An Overview of the Finance Industry </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Importance of Data Analytics in Finance </dc:title>
  <dc:creator>AMARA</dc:creator>
  <cp:lastModifiedBy>Grace Chukwu</cp:lastModifiedBy>
  <cp:revision>2</cp:revision>
  <dcterms:modified xsi:type="dcterms:W3CDTF">2023-05-02T00:47:56Z</dcterms:modified>
</cp:coreProperties>
</file>