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7EE2-723E-1229-09DC-EC3D13BD57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25151A-0F0E-DEF0-30D2-A5F8C92F2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870C5F-0BF9-85A9-A650-439B44DCFED4}"/>
              </a:ext>
            </a:extLst>
          </p:cNvPr>
          <p:cNvSpPr>
            <a:spLocks noGrp="1"/>
          </p:cNvSpPr>
          <p:nvPr>
            <p:ph type="dt" sz="half" idx="10"/>
          </p:nvPr>
        </p:nvSpPr>
        <p:spPr/>
        <p:txBody>
          <a:bodyPr/>
          <a:lstStyle/>
          <a:p>
            <a:fld id="{42419509-AF03-2C47-BD71-C502B8EE3B14}" type="datetimeFigureOut">
              <a:rPr lang="en-US" smtClean="0"/>
              <a:t>7/7/2023</a:t>
            </a:fld>
            <a:endParaRPr lang="en-US"/>
          </a:p>
        </p:txBody>
      </p:sp>
      <p:sp>
        <p:nvSpPr>
          <p:cNvPr id="5" name="Footer Placeholder 4">
            <a:extLst>
              <a:ext uri="{FF2B5EF4-FFF2-40B4-BE49-F238E27FC236}">
                <a16:creationId xmlns:a16="http://schemas.microsoft.com/office/drawing/2014/main" id="{0FBD5156-D6D1-EB75-FCEC-4B61E6A74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B34B7-F716-7E01-BFB6-74E955E9696B}"/>
              </a:ext>
            </a:extLst>
          </p:cNvPr>
          <p:cNvSpPr>
            <a:spLocks noGrp="1"/>
          </p:cNvSpPr>
          <p:nvPr>
            <p:ph type="sldNum" sz="quarter" idx="12"/>
          </p:nvPr>
        </p:nvSpPr>
        <p:spPr/>
        <p:txBody>
          <a:bodyPr/>
          <a:lstStyle/>
          <a:p>
            <a:fld id="{4ADF89D6-1930-3C45-A8F2-7A73D8F896D9}" type="slidenum">
              <a:rPr lang="en-US" smtClean="0"/>
              <a:t>‹#›</a:t>
            </a:fld>
            <a:endParaRPr lang="en-US"/>
          </a:p>
        </p:txBody>
      </p:sp>
    </p:spTree>
    <p:extLst>
      <p:ext uri="{BB962C8B-B14F-4D97-AF65-F5344CB8AC3E}">
        <p14:creationId xmlns:p14="http://schemas.microsoft.com/office/powerpoint/2010/main" val="254668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9B93-65E4-B0CD-48F4-7A21B740A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93025E-5340-7212-0B5F-0F7019A39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9E9C3-751D-5A51-CA54-68F7B4A37E40}"/>
              </a:ext>
            </a:extLst>
          </p:cNvPr>
          <p:cNvSpPr>
            <a:spLocks noGrp="1"/>
          </p:cNvSpPr>
          <p:nvPr>
            <p:ph type="dt" sz="half" idx="10"/>
          </p:nvPr>
        </p:nvSpPr>
        <p:spPr/>
        <p:txBody>
          <a:bodyPr/>
          <a:lstStyle/>
          <a:p>
            <a:fld id="{42419509-AF03-2C47-BD71-C502B8EE3B14}" type="datetimeFigureOut">
              <a:rPr lang="en-US" smtClean="0"/>
              <a:t>7/7/2023</a:t>
            </a:fld>
            <a:endParaRPr lang="en-US"/>
          </a:p>
        </p:txBody>
      </p:sp>
      <p:sp>
        <p:nvSpPr>
          <p:cNvPr id="5" name="Footer Placeholder 4">
            <a:extLst>
              <a:ext uri="{FF2B5EF4-FFF2-40B4-BE49-F238E27FC236}">
                <a16:creationId xmlns:a16="http://schemas.microsoft.com/office/drawing/2014/main" id="{BF147D88-F1DA-F824-2E34-34BCD95A7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510A8-567B-EF1F-7B4A-7972E6F996E1}"/>
              </a:ext>
            </a:extLst>
          </p:cNvPr>
          <p:cNvSpPr>
            <a:spLocks noGrp="1"/>
          </p:cNvSpPr>
          <p:nvPr>
            <p:ph type="sldNum" sz="quarter" idx="12"/>
          </p:nvPr>
        </p:nvSpPr>
        <p:spPr/>
        <p:txBody>
          <a:bodyPr/>
          <a:lstStyle/>
          <a:p>
            <a:fld id="{4ADF89D6-1930-3C45-A8F2-7A73D8F896D9}" type="slidenum">
              <a:rPr lang="en-US" smtClean="0"/>
              <a:t>‹#›</a:t>
            </a:fld>
            <a:endParaRPr lang="en-US"/>
          </a:p>
        </p:txBody>
      </p:sp>
    </p:spTree>
    <p:extLst>
      <p:ext uri="{BB962C8B-B14F-4D97-AF65-F5344CB8AC3E}">
        <p14:creationId xmlns:p14="http://schemas.microsoft.com/office/powerpoint/2010/main" val="148933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8543F0-6931-5B08-33AA-C247CCB9E5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900122-62ED-324A-AD0F-B253CCB0B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95CA2-A614-21F8-605E-8C067C6D8314}"/>
              </a:ext>
            </a:extLst>
          </p:cNvPr>
          <p:cNvSpPr>
            <a:spLocks noGrp="1"/>
          </p:cNvSpPr>
          <p:nvPr>
            <p:ph type="dt" sz="half" idx="10"/>
          </p:nvPr>
        </p:nvSpPr>
        <p:spPr/>
        <p:txBody>
          <a:bodyPr/>
          <a:lstStyle/>
          <a:p>
            <a:fld id="{42419509-AF03-2C47-BD71-C502B8EE3B14}" type="datetimeFigureOut">
              <a:rPr lang="en-US" smtClean="0"/>
              <a:t>7/7/2023</a:t>
            </a:fld>
            <a:endParaRPr lang="en-US"/>
          </a:p>
        </p:txBody>
      </p:sp>
      <p:sp>
        <p:nvSpPr>
          <p:cNvPr id="5" name="Footer Placeholder 4">
            <a:extLst>
              <a:ext uri="{FF2B5EF4-FFF2-40B4-BE49-F238E27FC236}">
                <a16:creationId xmlns:a16="http://schemas.microsoft.com/office/drawing/2014/main" id="{8EAAB675-1ACF-E977-5156-9D6375C2F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E5721-BD25-B404-083D-2E01C7F46041}"/>
              </a:ext>
            </a:extLst>
          </p:cNvPr>
          <p:cNvSpPr>
            <a:spLocks noGrp="1"/>
          </p:cNvSpPr>
          <p:nvPr>
            <p:ph type="sldNum" sz="quarter" idx="12"/>
          </p:nvPr>
        </p:nvSpPr>
        <p:spPr/>
        <p:txBody>
          <a:bodyPr/>
          <a:lstStyle/>
          <a:p>
            <a:fld id="{4ADF89D6-1930-3C45-A8F2-7A73D8F896D9}" type="slidenum">
              <a:rPr lang="en-US" smtClean="0"/>
              <a:t>‹#›</a:t>
            </a:fld>
            <a:endParaRPr lang="en-US"/>
          </a:p>
        </p:txBody>
      </p:sp>
    </p:spTree>
    <p:extLst>
      <p:ext uri="{BB962C8B-B14F-4D97-AF65-F5344CB8AC3E}">
        <p14:creationId xmlns:p14="http://schemas.microsoft.com/office/powerpoint/2010/main" val="316031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C248-0DD9-52F0-EB02-EC0E9FE87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EA5BEF-C5F4-905D-3968-C5B6F99CF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A48EE-969C-0337-D759-602D8A309594}"/>
              </a:ext>
            </a:extLst>
          </p:cNvPr>
          <p:cNvSpPr>
            <a:spLocks noGrp="1"/>
          </p:cNvSpPr>
          <p:nvPr>
            <p:ph type="dt" sz="half" idx="10"/>
          </p:nvPr>
        </p:nvSpPr>
        <p:spPr/>
        <p:txBody>
          <a:bodyPr/>
          <a:lstStyle/>
          <a:p>
            <a:fld id="{42419509-AF03-2C47-BD71-C502B8EE3B14}" type="datetimeFigureOut">
              <a:rPr lang="en-US" smtClean="0"/>
              <a:t>7/7/2023</a:t>
            </a:fld>
            <a:endParaRPr lang="en-US"/>
          </a:p>
        </p:txBody>
      </p:sp>
      <p:sp>
        <p:nvSpPr>
          <p:cNvPr id="5" name="Footer Placeholder 4">
            <a:extLst>
              <a:ext uri="{FF2B5EF4-FFF2-40B4-BE49-F238E27FC236}">
                <a16:creationId xmlns:a16="http://schemas.microsoft.com/office/drawing/2014/main" id="{68145239-5ABC-1089-7DD6-F0D96B397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99BA0-BC39-471A-B747-2171B7B923E7}"/>
              </a:ext>
            </a:extLst>
          </p:cNvPr>
          <p:cNvSpPr>
            <a:spLocks noGrp="1"/>
          </p:cNvSpPr>
          <p:nvPr>
            <p:ph type="sldNum" sz="quarter" idx="12"/>
          </p:nvPr>
        </p:nvSpPr>
        <p:spPr/>
        <p:txBody>
          <a:bodyPr/>
          <a:lstStyle/>
          <a:p>
            <a:fld id="{4ADF89D6-1930-3C45-A8F2-7A73D8F896D9}" type="slidenum">
              <a:rPr lang="en-US" smtClean="0"/>
              <a:t>‹#›</a:t>
            </a:fld>
            <a:endParaRPr lang="en-US"/>
          </a:p>
        </p:txBody>
      </p:sp>
    </p:spTree>
    <p:extLst>
      <p:ext uri="{BB962C8B-B14F-4D97-AF65-F5344CB8AC3E}">
        <p14:creationId xmlns:p14="http://schemas.microsoft.com/office/powerpoint/2010/main" val="153085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2A88-7B4D-CE10-E822-DDD3BFC3C3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C947B0-D63C-D6EC-30AD-06E0D356A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9922A0-8060-6315-A06B-8FF8506A7D59}"/>
              </a:ext>
            </a:extLst>
          </p:cNvPr>
          <p:cNvSpPr>
            <a:spLocks noGrp="1"/>
          </p:cNvSpPr>
          <p:nvPr>
            <p:ph type="dt" sz="half" idx="10"/>
          </p:nvPr>
        </p:nvSpPr>
        <p:spPr/>
        <p:txBody>
          <a:bodyPr/>
          <a:lstStyle/>
          <a:p>
            <a:fld id="{42419509-AF03-2C47-BD71-C502B8EE3B14}" type="datetimeFigureOut">
              <a:rPr lang="en-US" smtClean="0"/>
              <a:t>7/7/2023</a:t>
            </a:fld>
            <a:endParaRPr lang="en-US"/>
          </a:p>
        </p:txBody>
      </p:sp>
      <p:sp>
        <p:nvSpPr>
          <p:cNvPr id="5" name="Footer Placeholder 4">
            <a:extLst>
              <a:ext uri="{FF2B5EF4-FFF2-40B4-BE49-F238E27FC236}">
                <a16:creationId xmlns:a16="http://schemas.microsoft.com/office/drawing/2014/main" id="{FED54B1E-97A7-2361-158D-9A24E7A47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40171-7874-4562-FEB3-4487B845E989}"/>
              </a:ext>
            </a:extLst>
          </p:cNvPr>
          <p:cNvSpPr>
            <a:spLocks noGrp="1"/>
          </p:cNvSpPr>
          <p:nvPr>
            <p:ph type="sldNum" sz="quarter" idx="12"/>
          </p:nvPr>
        </p:nvSpPr>
        <p:spPr/>
        <p:txBody>
          <a:bodyPr/>
          <a:lstStyle/>
          <a:p>
            <a:fld id="{4ADF89D6-1930-3C45-A8F2-7A73D8F896D9}" type="slidenum">
              <a:rPr lang="en-US" smtClean="0"/>
              <a:t>‹#›</a:t>
            </a:fld>
            <a:endParaRPr lang="en-US"/>
          </a:p>
        </p:txBody>
      </p:sp>
    </p:spTree>
    <p:extLst>
      <p:ext uri="{BB962C8B-B14F-4D97-AF65-F5344CB8AC3E}">
        <p14:creationId xmlns:p14="http://schemas.microsoft.com/office/powerpoint/2010/main" val="215872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39FC-29B5-F1D0-577C-745944A64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283DB4-942E-61CE-3825-499D78139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43A367-8302-C1A1-5452-BAAA2379A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F4E2BD-87F6-97BA-1DD0-1056F4FB34C2}"/>
              </a:ext>
            </a:extLst>
          </p:cNvPr>
          <p:cNvSpPr>
            <a:spLocks noGrp="1"/>
          </p:cNvSpPr>
          <p:nvPr>
            <p:ph type="dt" sz="half" idx="10"/>
          </p:nvPr>
        </p:nvSpPr>
        <p:spPr/>
        <p:txBody>
          <a:bodyPr/>
          <a:lstStyle/>
          <a:p>
            <a:fld id="{42419509-AF03-2C47-BD71-C502B8EE3B14}" type="datetimeFigureOut">
              <a:rPr lang="en-US" smtClean="0"/>
              <a:t>7/7/2023</a:t>
            </a:fld>
            <a:endParaRPr lang="en-US"/>
          </a:p>
        </p:txBody>
      </p:sp>
      <p:sp>
        <p:nvSpPr>
          <p:cNvPr id="6" name="Footer Placeholder 5">
            <a:extLst>
              <a:ext uri="{FF2B5EF4-FFF2-40B4-BE49-F238E27FC236}">
                <a16:creationId xmlns:a16="http://schemas.microsoft.com/office/drawing/2014/main" id="{229A8F1C-63CE-ACF5-1019-55BBF2C6F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FEA73-F449-88B3-17A2-CE5F89A935BB}"/>
              </a:ext>
            </a:extLst>
          </p:cNvPr>
          <p:cNvSpPr>
            <a:spLocks noGrp="1"/>
          </p:cNvSpPr>
          <p:nvPr>
            <p:ph type="sldNum" sz="quarter" idx="12"/>
          </p:nvPr>
        </p:nvSpPr>
        <p:spPr/>
        <p:txBody>
          <a:bodyPr/>
          <a:lstStyle/>
          <a:p>
            <a:fld id="{4ADF89D6-1930-3C45-A8F2-7A73D8F896D9}" type="slidenum">
              <a:rPr lang="en-US" smtClean="0"/>
              <a:t>‹#›</a:t>
            </a:fld>
            <a:endParaRPr lang="en-US"/>
          </a:p>
        </p:txBody>
      </p:sp>
    </p:spTree>
    <p:extLst>
      <p:ext uri="{BB962C8B-B14F-4D97-AF65-F5344CB8AC3E}">
        <p14:creationId xmlns:p14="http://schemas.microsoft.com/office/powerpoint/2010/main" val="127942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F51A-7F45-A4A6-6C30-2CD2E5944F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C4928A-6229-9BE7-B92E-8F2346AD9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C9784-23B4-3992-0228-BDB68646CD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3CC55B-6FF0-CFF9-C7BA-4448DD064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CD5C9-A6AE-53A6-B453-D5194821C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6B3425-9E97-AD75-14E2-B0B35E672FCB}"/>
              </a:ext>
            </a:extLst>
          </p:cNvPr>
          <p:cNvSpPr>
            <a:spLocks noGrp="1"/>
          </p:cNvSpPr>
          <p:nvPr>
            <p:ph type="dt" sz="half" idx="10"/>
          </p:nvPr>
        </p:nvSpPr>
        <p:spPr/>
        <p:txBody>
          <a:bodyPr/>
          <a:lstStyle/>
          <a:p>
            <a:fld id="{42419509-AF03-2C47-BD71-C502B8EE3B14}" type="datetimeFigureOut">
              <a:rPr lang="en-US" smtClean="0"/>
              <a:t>7/7/2023</a:t>
            </a:fld>
            <a:endParaRPr lang="en-US"/>
          </a:p>
        </p:txBody>
      </p:sp>
      <p:sp>
        <p:nvSpPr>
          <p:cNvPr id="8" name="Footer Placeholder 7">
            <a:extLst>
              <a:ext uri="{FF2B5EF4-FFF2-40B4-BE49-F238E27FC236}">
                <a16:creationId xmlns:a16="http://schemas.microsoft.com/office/drawing/2014/main" id="{54C942AA-E5E2-9210-1AE5-3B6F306CAA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B21872-F04A-F023-716D-B5C195F08650}"/>
              </a:ext>
            </a:extLst>
          </p:cNvPr>
          <p:cNvSpPr>
            <a:spLocks noGrp="1"/>
          </p:cNvSpPr>
          <p:nvPr>
            <p:ph type="sldNum" sz="quarter" idx="12"/>
          </p:nvPr>
        </p:nvSpPr>
        <p:spPr/>
        <p:txBody>
          <a:bodyPr/>
          <a:lstStyle/>
          <a:p>
            <a:fld id="{4ADF89D6-1930-3C45-A8F2-7A73D8F896D9}" type="slidenum">
              <a:rPr lang="en-US" smtClean="0"/>
              <a:t>‹#›</a:t>
            </a:fld>
            <a:endParaRPr lang="en-US"/>
          </a:p>
        </p:txBody>
      </p:sp>
    </p:spTree>
    <p:extLst>
      <p:ext uri="{BB962C8B-B14F-4D97-AF65-F5344CB8AC3E}">
        <p14:creationId xmlns:p14="http://schemas.microsoft.com/office/powerpoint/2010/main" val="119120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D712-9C54-0D58-CEFE-62D670587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7D326D-C633-3E6E-E846-0DD4FE2A40FD}"/>
              </a:ext>
            </a:extLst>
          </p:cNvPr>
          <p:cNvSpPr>
            <a:spLocks noGrp="1"/>
          </p:cNvSpPr>
          <p:nvPr>
            <p:ph type="dt" sz="half" idx="10"/>
          </p:nvPr>
        </p:nvSpPr>
        <p:spPr/>
        <p:txBody>
          <a:bodyPr/>
          <a:lstStyle/>
          <a:p>
            <a:fld id="{42419509-AF03-2C47-BD71-C502B8EE3B14}" type="datetimeFigureOut">
              <a:rPr lang="en-US" smtClean="0"/>
              <a:t>7/7/2023</a:t>
            </a:fld>
            <a:endParaRPr lang="en-US"/>
          </a:p>
        </p:txBody>
      </p:sp>
      <p:sp>
        <p:nvSpPr>
          <p:cNvPr id="4" name="Footer Placeholder 3">
            <a:extLst>
              <a:ext uri="{FF2B5EF4-FFF2-40B4-BE49-F238E27FC236}">
                <a16:creationId xmlns:a16="http://schemas.microsoft.com/office/drawing/2014/main" id="{DDFEFFE8-45C5-0350-5771-3ECC6C7E92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D6A73C-81A0-17A7-9050-9A68D90D353A}"/>
              </a:ext>
            </a:extLst>
          </p:cNvPr>
          <p:cNvSpPr>
            <a:spLocks noGrp="1"/>
          </p:cNvSpPr>
          <p:nvPr>
            <p:ph type="sldNum" sz="quarter" idx="12"/>
          </p:nvPr>
        </p:nvSpPr>
        <p:spPr/>
        <p:txBody>
          <a:bodyPr/>
          <a:lstStyle/>
          <a:p>
            <a:fld id="{4ADF89D6-1930-3C45-A8F2-7A73D8F896D9}" type="slidenum">
              <a:rPr lang="en-US" smtClean="0"/>
              <a:t>‹#›</a:t>
            </a:fld>
            <a:endParaRPr lang="en-US"/>
          </a:p>
        </p:txBody>
      </p:sp>
    </p:spTree>
    <p:extLst>
      <p:ext uri="{BB962C8B-B14F-4D97-AF65-F5344CB8AC3E}">
        <p14:creationId xmlns:p14="http://schemas.microsoft.com/office/powerpoint/2010/main" val="353146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C5EE42-997E-6299-60D7-B5498C431098}"/>
              </a:ext>
            </a:extLst>
          </p:cNvPr>
          <p:cNvSpPr>
            <a:spLocks noGrp="1"/>
          </p:cNvSpPr>
          <p:nvPr>
            <p:ph type="dt" sz="half" idx="10"/>
          </p:nvPr>
        </p:nvSpPr>
        <p:spPr/>
        <p:txBody>
          <a:bodyPr/>
          <a:lstStyle/>
          <a:p>
            <a:fld id="{42419509-AF03-2C47-BD71-C502B8EE3B14}" type="datetimeFigureOut">
              <a:rPr lang="en-US" smtClean="0"/>
              <a:t>7/7/2023</a:t>
            </a:fld>
            <a:endParaRPr lang="en-US"/>
          </a:p>
        </p:txBody>
      </p:sp>
      <p:sp>
        <p:nvSpPr>
          <p:cNvPr id="3" name="Footer Placeholder 2">
            <a:extLst>
              <a:ext uri="{FF2B5EF4-FFF2-40B4-BE49-F238E27FC236}">
                <a16:creationId xmlns:a16="http://schemas.microsoft.com/office/drawing/2014/main" id="{E4DB104A-F9B9-71AC-6EDA-B5C4E8AA22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86D037-039C-5D3F-338A-4D07E703EA94}"/>
              </a:ext>
            </a:extLst>
          </p:cNvPr>
          <p:cNvSpPr>
            <a:spLocks noGrp="1"/>
          </p:cNvSpPr>
          <p:nvPr>
            <p:ph type="sldNum" sz="quarter" idx="12"/>
          </p:nvPr>
        </p:nvSpPr>
        <p:spPr/>
        <p:txBody>
          <a:bodyPr/>
          <a:lstStyle/>
          <a:p>
            <a:fld id="{4ADF89D6-1930-3C45-A8F2-7A73D8F896D9}" type="slidenum">
              <a:rPr lang="en-US" smtClean="0"/>
              <a:t>‹#›</a:t>
            </a:fld>
            <a:endParaRPr lang="en-US"/>
          </a:p>
        </p:txBody>
      </p:sp>
    </p:spTree>
    <p:extLst>
      <p:ext uri="{BB962C8B-B14F-4D97-AF65-F5344CB8AC3E}">
        <p14:creationId xmlns:p14="http://schemas.microsoft.com/office/powerpoint/2010/main" val="93494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A9C6-CE47-BCE7-97E6-DECDFB66F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85D7E-3097-645C-402D-858C96826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D61A63-796B-D54B-754C-18DC7B3B4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741CA-417F-BD8A-1805-56321546A15B}"/>
              </a:ext>
            </a:extLst>
          </p:cNvPr>
          <p:cNvSpPr>
            <a:spLocks noGrp="1"/>
          </p:cNvSpPr>
          <p:nvPr>
            <p:ph type="dt" sz="half" idx="10"/>
          </p:nvPr>
        </p:nvSpPr>
        <p:spPr/>
        <p:txBody>
          <a:bodyPr/>
          <a:lstStyle/>
          <a:p>
            <a:fld id="{42419509-AF03-2C47-BD71-C502B8EE3B14}" type="datetimeFigureOut">
              <a:rPr lang="en-US" smtClean="0"/>
              <a:t>7/7/2023</a:t>
            </a:fld>
            <a:endParaRPr lang="en-US"/>
          </a:p>
        </p:txBody>
      </p:sp>
      <p:sp>
        <p:nvSpPr>
          <p:cNvPr id="6" name="Footer Placeholder 5">
            <a:extLst>
              <a:ext uri="{FF2B5EF4-FFF2-40B4-BE49-F238E27FC236}">
                <a16:creationId xmlns:a16="http://schemas.microsoft.com/office/drawing/2014/main" id="{3099CE38-D7DE-0D38-5D53-C270E5BE09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693B4-0399-6DC2-1133-F105E2374115}"/>
              </a:ext>
            </a:extLst>
          </p:cNvPr>
          <p:cNvSpPr>
            <a:spLocks noGrp="1"/>
          </p:cNvSpPr>
          <p:nvPr>
            <p:ph type="sldNum" sz="quarter" idx="12"/>
          </p:nvPr>
        </p:nvSpPr>
        <p:spPr/>
        <p:txBody>
          <a:bodyPr/>
          <a:lstStyle/>
          <a:p>
            <a:fld id="{4ADF89D6-1930-3C45-A8F2-7A73D8F896D9}" type="slidenum">
              <a:rPr lang="en-US" smtClean="0"/>
              <a:t>‹#›</a:t>
            </a:fld>
            <a:endParaRPr lang="en-US"/>
          </a:p>
        </p:txBody>
      </p:sp>
    </p:spTree>
    <p:extLst>
      <p:ext uri="{BB962C8B-B14F-4D97-AF65-F5344CB8AC3E}">
        <p14:creationId xmlns:p14="http://schemas.microsoft.com/office/powerpoint/2010/main" val="72528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6450-4784-5CDD-9AA4-7664350C8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38E4A0-A265-67DF-E869-2AF605BED1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8F9C19-2126-50B6-453E-A523CF935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5C64B-79FE-6AFB-1350-FE10BDA17819}"/>
              </a:ext>
            </a:extLst>
          </p:cNvPr>
          <p:cNvSpPr>
            <a:spLocks noGrp="1"/>
          </p:cNvSpPr>
          <p:nvPr>
            <p:ph type="dt" sz="half" idx="10"/>
          </p:nvPr>
        </p:nvSpPr>
        <p:spPr/>
        <p:txBody>
          <a:bodyPr/>
          <a:lstStyle/>
          <a:p>
            <a:fld id="{42419509-AF03-2C47-BD71-C502B8EE3B14}" type="datetimeFigureOut">
              <a:rPr lang="en-US" smtClean="0"/>
              <a:t>7/7/2023</a:t>
            </a:fld>
            <a:endParaRPr lang="en-US"/>
          </a:p>
        </p:txBody>
      </p:sp>
      <p:sp>
        <p:nvSpPr>
          <p:cNvPr id="6" name="Footer Placeholder 5">
            <a:extLst>
              <a:ext uri="{FF2B5EF4-FFF2-40B4-BE49-F238E27FC236}">
                <a16:creationId xmlns:a16="http://schemas.microsoft.com/office/drawing/2014/main" id="{D93B6E76-A050-6D43-F2F5-EC951BFDD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EA668-F3EC-8168-A345-248049F2EAD3}"/>
              </a:ext>
            </a:extLst>
          </p:cNvPr>
          <p:cNvSpPr>
            <a:spLocks noGrp="1"/>
          </p:cNvSpPr>
          <p:nvPr>
            <p:ph type="sldNum" sz="quarter" idx="12"/>
          </p:nvPr>
        </p:nvSpPr>
        <p:spPr/>
        <p:txBody>
          <a:bodyPr/>
          <a:lstStyle/>
          <a:p>
            <a:fld id="{4ADF89D6-1930-3C45-A8F2-7A73D8F896D9}" type="slidenum">
              <a:rPr lang="en-US" smtClean="0"/>
              <a:t>‹#›</a:t>
            </a:fld>
            <a:endParaRPr lang="en-US"/>
          </a:p>
        </p:txBody>
      </p:sp>
    </p:spTree>
    <p:extLst>
      <p:ext uri="{BB962C8B-B14F-4D97-AF65-F5344CB8AC3E}">
        <p14:creationId xmlns:p14="http://schemas.microsoft.com/office/powerpoint/2010/main" val="420235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932A2C-CDC6-C3D6-1F09-8EBE7A779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FF94D8-56DA-E05D-BA43-1D5CC2A1D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D3B0B-B5A5-0AF9-1EC1-BBC363AE8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19509-AF03-2C47-BD71-C502B8EE3B14}" type="datetimeFigureOut">
              <a:rPr lang="en-US" smtClean="0"/>
              <a:t>7/7/2023</a:t>
            </a:fld>
            <a:endParaRPr lang="en-US"/>
          </a:p>
        </p:txBody>
      </p:sp>
      <p:sp>
        <p:nvSpPr>
          <p:cNvPr id="5" name="Footer Placeholder 4">
            <a:extLst>
              <a:ext uri="{FF2B5EF4-FFF2-40B4-BE49-F238E27FC236}">
                <a16:creationId xmlns:a16="http://schemas.microsoft.com/office/drawing/2014/main" id="{F8FBFBCE-5FFB-0B5B-DB78-A9D211E628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924CAD-5E26-1384-ECB1-2662809AE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F89D6-1930-3C45-A8F2-7A73D8F896D9}" type="slidenum">
              <a:rPr lang="en-US" smtClean="0"/>
              <a:t>‹#›</a:t>
            </a:fld>
            <a:endParaRPr lang="en-US"/>
          </a:p>
        </p:txBody>
      </p:sp>
    </p:spTree>
    <p:extLst>
      <p:ext uri="{BB962C8B-B14F-4D97-AF65-F5344CB8AC3E}">
        <p14:creationId xmlns:p14="http://schemas.microsoft.com/office/powerpoint/2010/main" val="2244574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iblia.com/bible/esv/Rev%205.13" TargetMode="External"/><Relationship Id="rId2" Type="http://schemas.openxmlformats.org/officeDocument/2006/relationships/hyperlink" Target="https://biblia.com/bible/esv/1%20Tim%201.1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6EC2D6E-FE32-8314-827C-2B9D1A009DCA}"/>
              </a:ext>
            </a:extLst>
          </p:cNvPr>
          <p:cNvSpPr/>
          <p:nvPr/>
        </p:nvSpPr>
        <p:spPr>
          <a:xfrm>
            <a:off x="318365" y="6652209"/>
            <a:ext cx="11873635" cy="2057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2FC35B-DC25-9BA9-A277-C0A8A546BD52}"/>
              </a:ext>
            </a:extLst>
          </p:cNvPr>
          <p:cNvSpPr/>
          <p:nvPr/>
        </p:nvSpPr>
        <p:spPr>
          <a:xfrm>
            <a:off x="1585660" y="382272"/>
            <a:ext cx="11873635" cy="2057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65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E71B4C-1915-4DDB-CAB2-F1CDA4723772}"/>
              </a:ext>
            </a:extLst>
          </p:cNvPr>
          <p:cNvSpPr/>
          <p:nvPr/>
        </p:nvSpPr>
        <p:spPr>
          <a:xfrm rot="16200000" flipV="1">
            <a:off x="-2542266" y="3349492"/>
            <a:ext cx="6050775" cy="96624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3201CD9-8569-D217-EB7D-791CE75ED9B8}"/>
              </a:ext>
            </a:extLst>
          </p:cNvPr>
          <p:cNvSpPr/>
          <p:nvPr/>
        </p:nvSpPr>
        <p:spPr>
          <a:xfrm>
            <a:off x="318365" y="6652209"/>
            <a:ext cx="11873635" cy="2057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19D5A11-4123-306C-66C4-D323610224E6}"/>
              </a:ext>
            </a:extLst>
          </p:cNvPr>
          <p:cNvSpPr txBox="1"/>
          <p:nvPr/>
        </p:nvSpPr>
        <p:spPr>
          <a:xfrm>
            <a:off x="3004488" y="0"/>
            <a:ext cx="6183024" cy="646331"/>
          </a:xfrm>
          <a:prstGeom prst="rect">
            <a:avLst/>
          </a:prstGeom>
          <a:noFill/>
        </p:spPr>
        <p:txBody>
          <a:bodyPr wrap="square">
            <a:spAutoFit/>
          </a:bodyPr>
          <a:lstStyle/>
          <a:p>
            <a:pPr algn="ctr"/>
            <a:r>
              <a:rPr lang="en-GB" sz="3600" b="1" dirty="0">
                <a:latin typeface="DokChampa" panose="020B0502040504020204" pitchFamily="34" charset="0"/>
                <a:ea typeface="Californian FB" panose="02000000000000000000" pitchFamily="2" charset="0"/>
              </a:rPr>
              <a:t>EXCELLENCE</a:t>
            </a:r>
            <a:endParaRPr lang="en-US" sz="3600" b="1" dirty="0">
              <a:latin typeface="DokChampa" panose="020B0502040504020204" pitchFamily="34" charset="0"/>
              <a:ea typeface="Californian FB" panose="02000000000000000000" pitchFamily="2" charset="0"/>
              <a:cs typeface="Aharoni" panose="02010803020104030203" pitchFamily="2" charset="-79"/>
            </a:endParaRPr>
          </a:p>
        </p:txBody>
      </p:sp>
      <p:sp>
        <p:nvSpPr>
          <p:cNvPr id="11" name="TextBox 10">
            <a:extLst>
              <a:ext uri="{FF2B5EF4-FFF2-40B4-BE49-F238E27FC236}">
                <a16:creationId xmlns:a16="http://schemas.microsoft.com/office/drawing/2014/main" id="{006B00D8-7591-DCB9-2E85-F4BDEFFCBC9B}"/>
              </a:ext>
            </a:extLst>
          </p:cNvPr>
          <p:cNvSpPr txBox="1"/>
          <p:nvPr/>
        </p:nvSpPr>
        <p:spPr>
          <a:xfrm>
            <a:off x="1356455" y="962619"/>
            <a:ext cx="10835545" cy="4932761"/>
          </a:xfrm>
          <a:prstGeom prst="rect">
            <a:avLst/>
          </a:prstGeom>
          <a:noFill/>
        </p:spPr>
        <p:txBody>
          <a:bodyPr wrap="square">
            <a:spAutoFit/>
          </a:bodyPr>
          <a:lstStyle/>
          <a:p>
            <a:pPr>
              <a:lnSpc>
                <a:spcPct val="115000"/>
              </a:lnSpc>
              <a:spcAft>
                <a:spcPts val="8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According to Oxford Dictionary</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 - Excellence </a:t>
            </a:r>
            <a:r>
              <a:rPr lang="en-GB" sz="2000" b="1" i="1" dirty="0">
                <a:effectLst/>
                <a:latin typeface="Times New Roman" panose="02020603050405020304" pitchFamily="18" charset="0"/>
                <a:ea typeface="Times New Roman" panose="02020603050405020304" pitchFamily="18" charset="0"/>
                <a:cs typeface="Times New Roman" panose="02020603050405020304" pitchFamily="18" charset="0"/>
              </a:rPr>
              <a:t>is  </a:t>
            </a:r>
            <a:r>
              <a:rPr lang="en-GB" sz="2000" b="1" i="1" dirty="0">
                <a:latin typeface="Times New Roman" panose="02020603050405020304" pitchFamily="18" charset="0"/>
                <a:ea typeface="Times New Roman" panose="02020603050405020304" pitchFamily="18" charset="0"/>
                <a:cs typeface="Times New Roman" panose="02020603050405020304" pitchFamily="18" charset="0"/>
              </a:rPr>
              <a:t>t</a:t>
            </a:r>
            <a:r>
              <a:rPr lang="en-GB" sz="2000" b="1" i="1" dirty="0">
                <a:effectLst/>
                <a:latin typeface="Times New Roman" panose="02020603050405020304" pitchFamily="18" charset="0"/>
                <a:ea typeface="Times New Roman" panose="02020603050405020304" pitchFamily="18" charset="0"/>
                <a:cs typeface="Times New Roman" panose="02020603050405020304" pitchFamily="18" charset="0"/>
              </a:rPr>
              <a:t>he quality of being outstanding or extremely good.</a:t>
            </a:r>
            <a:endParaRPr lang="en-GB" sz="2000" b="1"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Relating this to scripture, </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 You could say that </a:t>
            </a:r>
            <a:r>
              <a:rPr lang="en-GB" sz="2000" b="1" i="1" dirty="0">
                <a:effectLst/>
                <a:latin typeface="Times New Roman" panose="02020603050405020304" pitchFamily="18" charset="0"/>
                <a:ea typeface="Times New Roman" panose="02020603050405020304" pitchFamily="18" charset="0"/>
                <a:cs typeface="Times New Roman" panose="02020603050405020304" pitchFamily="18" charset="0"/>
              </a:rPr>
              <a:t>Excellence  can be </a:t>
            </a:r>
            <a:r>
              <a:rPr lang="en-GB" sz="2000" b="1" i="1" dirty="0">
                <a:latin typeface="Times New Roman" panose="02020603050405020304" pitchFamily="18" charset="0"/>
                <a:ea typeface="Times New Roman" panose="02020603050405020304" pitchFamily="18" charset="0"/>
                <a:cs typeface="Times New Roman" panose="02020603050405020304" pitchFamily="18" charset="0"/>
              </a:rPr>
              <a:t> attained  when an individual is </a:t>
            </a:r>
            <a:r>
              <a:rPr lang="en-GB" sz="2000" b="1" i="1" dirty="0">
                <a:effectLst/>
                <a:latin typeface="Times New Roman" panose="02020603050405020304" pitchFamily="18" charset="0"/>
                <a:ea typeface="Times New Roman" panose="02020603050405020304" pitchFamily="18" charset="0"/>
                <a:cs typeface="Times New Roman" panose="02020603050405020304" pitchFamily="18" charset="0"/>
              </a:rPr>
              <a:t> in endless pursuit, or abounding in Christ- like virtue</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 (I.e.) behaviours that  show high moral standard. (Phil 4: 8, Dan 6: 3).</a:t>
            </a:r>
          </a:p>
          <a:p>
            <a:pPr>
              <a:lnSpc>
                <a:spcPct val="115000"/>
              </a:lnSpc>
              <a:spcAft>
                <a:spcPts val="800"/>
              </a:spcAf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It talks about being the best in all that we do</a:t>
            </a:r>
            <a:r>
              <a:rPr lang="en-GB"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Our outlook, </a:t>
            </a:r>
            <a:r>
              <a:rPr lang="en-GB" sz="2000" dirty="0">
                <a:latin typeface="Times New Roman" panose="02020603050405020304" pitchFamily="18" charset="0"/>
                <a:ea typeface="Times New Roman" panose="02020603050405020304" pitchFamily="18" charset="0"/>
                <a:cs typeface="Times New Roman" panose="02020603050405020304" pitchFamily="18" charset="0"/>
              </a:rPr>
              <a:t>Presentations</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ea typeface="Times New Roman" panose="02020603050405020304" pitchFamily="18" charset="0"/>
                <a:cs typeface="Times New Roman" panose="02020603050405020304" pitchFamily="18" charset="0"/>
              </a:rPr>
              <a:t>S</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peech,  </a:t>
            </a:r>
            <a:r>
              <a:rPr lang="en-GB" sz="2000" dirty="0">
                <a:latin typeface="Times New Roman" panose="02020603050405020304" pitchFamily="18" charset="0"/>
                <a:ea typeface="Times New Roman" panose="02020603050405020304" pitchFamily="18" charset="0"/>
                <a:cs typeface="Times New Roman" panose="02020603050405020304" pitchFamily="18" charset="0"/>
              </a:rPr>
              <a:t>C</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onduct, Dressing and so on.</a:t>
            </a:r>
          </a:p>
          <a:p>
            <a:pPr>
              <a:lnSpc>
                <a:spcPct val="115000"/>
              </a:lnSpc>
              <a:spcAft>
                <a:spcPts val="800"/>
              </a:spcAft>
            </a:pPr>
            <a:endParaRPr lang="en-GB" sz="20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The Bible says that when Queen of Sheba saw the excellence in the Temple and House that King Solomon built even down to how the servants dressed, she was blown away. (1 Kings 10:4-5)</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Daniel and the Hebrew boys were found to be 10 times better than their peers.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The value of excellence says “</a:t>
            </a: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I REFUSE TO BE AVERAGE AND I REFUSE TO DELIVER AVERAGE SERVICE”.</a:t>
            </a:r>
            <a:endParaRPr lang="en-US" sz="2000" b="1" dirty="0"/>
          </a:p>
        </p:txBody>
      </p:sp>
    </p:spTree>
    <p:extLst>
      <p:ext uri="{BB962C8B-B14F-4D97-AF65-F5344CB8AC3E}">
        <p14:creationId xmlns:p14="http://schemas.microsoft.com/office/powerpoint/2010/main" val="304523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20B5CD-F87E-C4C8-4AA5-D8D08EAC2C28}"/>
              </a:ext>
            </a:extLst>
          </p:cNvPr>
          <p:cNvSpPr/>
          <p:nvPr/>
        </p:nvSpPr>
        <p:spPr>
          <a:xfrm>
            <a:off x="763083" y="605143"/>
            <a:ext cx="10665833" cy="16723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CB5ECA5-484E-3C9F-C9EF-FE6FA4199FC9}"/>
              </a:ext>
            </a:extLst>
          </p:cNvPr>
          <p:cNvSpPr/>
          <p:nvPr/>
        </p:nvSpPr>
        <p:spPr>
          <a:xfrm>
            <a:off x="318365" y="6652209"/>
            <a:ext cx="11873635" cy="2057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465474-1628-B4AD-8786-CEFC1EA30286}"/>
              </a:ext>
            </a:extLst>
          </p:cNvPr>
          <p:cNvSpPr txBox="1"/>
          <p:nvPr/>
        </p:nvSpPr>
        <p:spPr>
          <a:xfrm>
            <a:off x="3004488" y="0"/>
            <a:ext cx="6183024" cy="646331"/>
          </a:xfrm>
          <a:prstGeom prst="rect">
            <a:avLst/>
          </a:prstGeom>
          <a:noFill/>
        </p:spPr>
        <p:txBody>
          <a:bodyPr wrap="square">
            <a:spAutoFit/>
          </a:bodyPr>
          <a:lstStyle/>
          <a:p>
            <a:pPr algn="ctr"/>
            <a:r>
              <a:rPr lang="en-GB" sz="3600" b="1" dirty="0">
                <a:latin typeface="DokChampa" panose="020B0502040504020204" pitchFamily="34" charset="0"/>
                <a:ea typeface="Californian FB" panose="02000000000000000000" pitchFamily="2" charset="0"/>
              </a:rPr>
              <a:t>HONOUR</a:t>
            </a:r>
            <a:endParaRPr lang="en-US" sz="3600" b="1" dirty="0">
              <a:latin typeface="DokChampa" panose="020B0502040504020204" pitchFamily="34" charset="0"/>
              <a:ea typeface="Californian FB" panose="02000000000000000000" pitchFamily="2" charset="0"/>
              <a:cs typeface="Aharoni" panose="02010803020104030203" pitchFamily="2" charset="-79"/>
            </a:endParaRPr>
          </a:p>
        </p:txBody>
      </p:sp>
      <p:sp>
        <p:nvSpPr>
          <p:cNvPr id="13" name="TextBox 12">
            <a:extLst>
              <a:ext uri="{FF2B5EF4-FFF2-40B4-BE49-F238E27FC236}">
                <a16:creationId xmlns:a16="http://schemas.microsoft.com/office/drawing/2014/main" id="{4AF3934A-70CF-300E-A287-5FC980F1D635}"/>
              </a:ext>
            </a:extLst>
          </p:cNvPr>
          <p:cNvSpPr txBox="1"/>
          <p:nvPr/>
        </p:nvSpPr>
        <p:spPr>
          <a:xfrm>
            <a:off x="576028" y="1383827"/>
            <a:ext cx="5128519" cy="3029676"/>
          </a:xfrm>
          <a:prstGeom prst="rect">
            <a:avLst/>
          </a:prstGeom>
          <a:noFill/>
        </p:spPr>
        <p:txBody>
          <a:bodyPr wrap="square">
            <a:spAutoFit/>
          </a:bodyPr>
          <a:lstStyle/>
          <a:p>
            <a:pPr lvl="0">
              <a:lnSpc>
                <a:spcPct val="115000"/>
              </a:lnSpc>
              <a:spcAft>
                <a:spcPts val="1000"/>
              </a:spcAft>
            </a:pPr>
            <a:r>
              <a:rPr lang="en-GB"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word “</a:t>
            </a:r>
            <a:r>
              <a:rPr lang="en-GB"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HONOUR</a:t>
            </a:r>
            <a:r>
              <a:rPr lang="en-GB"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in the Greek means </a:t>
            </a:r>
            <a:r>
              <a:rPr lang="en-GB" sz="2000" b="1" i="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 fix valuation, esteem by implication and to revere. To honour is to esteem and place value on.</a:t>
            </a:r>
          </a:p>
          <a:p>
            <a:pPr lvl="0">
              <a:lnSpc>
                <a:spcPct val="115000"/>
              </a:lnSpc>
              <a:spcAft>
                <a:spcPts val="1000"/>
              </a:spcAft>
            </a:pPr>
            <a:r>
              <a:rPr lang="en-GB" sz="20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God is a God of Honour. 1 Sam 2:30b says “…but now the Lord saith, be it far from me; for them that honour me I will honour, and they that despise me shall be lightly esteemed.</a:t>
            </a:r>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CEBFC2A9-0F9C-2624-23BF-BC04A8A6CEA5}"/>
              </a:ext>
            </a:extLst>
          </p:cNvPr>
          <p:cNvSpPr/>
          <p:nvPr/>
        </p:nvSpPr>
        <p:spPr>
          <a:xfrm rot="10800000" flipV="1">
            <a:off x="5943630" y="1208553"/>
            <a:ext cx="5402909" cy="5007480"/>
          </a:xfrm>
          <a:prstGeom prst="rect">
            <a:avLst/>
          </a:prstGeom>
          <a:solidFill>
            <a:srgbClr val="00206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endParaRPr lang="en-GB"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GB" sz="2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GB"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God</a:t>
            </a:r>
            <a:r>
              <a:rPr lang="en-GB" sz="2000"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u="none" strike="noStrike"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1 Timothy 1:17</a:t>
            </a:r>
            <a:r>
              <a:rPr lang="en-GB" sz="2000"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u="none" strike="noStrike"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Revelation 5:13</a:t>
            </a:r>
            <a:r>
              <a:rPr lang="en-GB" sz="2000"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000" spc="6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a:t>
            </a:r>
            <a:r>
              <a:rPr lang="en-GB"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honour God first and foremost by ascribing to the Lord the glory due his name by having no other gods before Him. </a:t>
            </a:r>
            <a:endParaRPr lang="en-GB"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GB"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All men</a:t>
            </a:r>
            <a:r>
              <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(1 Pet. 2:17)  man is valuable enough for Jesus to die for then they ought to be honoured  especially those of the household of God that are carriers of God. </a:t>
            </a:r>
            <a:endParaRPr lang="en-GB"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GB"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Parents</a:t>
            </a:r>
            <a:r>
              <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(Exodus 20:12, Eph. 6:1-3)</a:t>
            </a:r>
            <a:r>
              <a:rPr lang="en-GB" sz="20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a:t>
            </a:r>
            <a:r>
              <a:rPr lang="en-GB" sz="2000" dirty="0">
                <a:solidFill>
                  <a:schemeClr val="bg1"/>
                </a:solidFill>
                <a:effectLst/>
                <a:latin typeface="Times New Roman" panose="02020603050405020304" pitchFamily="18" charset="0"/>
                <a:ea typeface="Times New Roman" panose="02020603050405020304" pitchFamily="18" charset="0"/>
              </a:rPr>
              <a:t>Scripture never said, “little Children” but “Children”. It means that every Child must honour their parent. </a:t>
            </a:r>
          </a:p>
          <a:p>
            <a:pPr lvl="0"/>
            <a:endParaRPr lang="en-GB" sz="2000" dirty="0">
              <a:solidFill>
                <a:schemeClr val="bg1"/>
              </a:solidFill>
            </a:endParaRPr>
          </a:p>
          <a:p>
            <a:pPr marL="285750" lvl="0" indent="-285750">
              <a:buFont typeface="Arial" panose="020B0604020202020204" pitchFamily="34" charset="0"/>
              <a:buChar char="•"/>
            </a:pPr>
            <a:endParaRPr lang="en-US" sz="2000" dirty="0">
              <a:solidFill>
                <a:schemeClr val="bg1"/>
              </a:solidFill>
            </a:endParaRPr>
          </a:p>
        </p:txBody>
      </p:sp>
      <p:sp>
        <p:nvSpPr>
          <p:cNvPr id="17" name="TextBox 16">
            <a:extLst>
              <a:ext uri="{FF2B5EF4-FFF2-40B4-BE49-F238E27FC236}">
                <a16:creationId xmlns:a16="http://schemas.microsoft.com/office/drawing/2014/main" id="{E42D727D-D0EB-FC22-97CC-FBE3B6CDA5B6}"/>
              </a:ext>
            </a:extLst>
          </p:cNvPr>
          <p:cNvSpPr txBox="1"/>
          <p:nvPr/>
        </p:nvSpPr>
        <p:spPr>
          <a:xfrm>
            <a:off x="5245892" y="1377520"/>
            <a:ext cx="6946108" cy="523220"/>
          </a:xfrm>
          <a:prstGeom prst="rect">
            <a:avLst/>
          </a:prstGeom>
          <a:noFill/>
        </p:spPr>
        <p:txBody>
          <a:bodyPr wrap="square">
            <a:spAutoFit/>
          </a:bodyPr>
          <a:lstStyle/>
          <a:p>
            <a:pPr algn="ctr"/>
            <a:r>
              <a:rPr lang="en-GB" sz="2800" b="1" dirty="0">
                <a:solidFill>
                  <a:schemeClr val="bg1"/>
                </a:solidFill>
                <a:latin typeface="DokChampa" panose="020B0502040504020204" pitchFamily="34" charset="0"/>
                <a:ea typeface="Californian FB" panose="02000000000000000000" pitchFamily="2" charset="0"/>
                <a:cs typeface="Aharoni" panose="02010803020104030203" pitchFamily="2" charset="-79"/>
              </a:rPr>
              <a:t>WHO SHOULD WE HONOR?</a:t>
            </a:r>
            <a:endParaRPr lang="en-US" sz="2800" b="1" dirty="0">
              <a:solidFill>
                <a:schemeClr val="bg1"/>
              </a:solidFill>
              <a:latin typeface="DokChampa" panose="020B0502040504020204" pitchFamily="34" charset="0"/>
              <a:ea typeface="Californian FB" panose="02000000000000000000" pitchFamily="2" charset="0"/>
              <a:cs typeface="Aharoni" panose="02010803020104030203" pitchFamily="2" charset="-79"/>
            </a:endParaRPr>
          </a:p>
        </p:txBody>
      </p:sp>
    </p:spTree>
    <p:extLst>
      <p:ext uri="{BB962C8B-B14F-4D97-AF65-F5344CB8AC3E}">
        <p14:creationId xmlns:p14="http://schemas.microsoft.com/office/powerpoint/2010/main" val="239716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274282-A4E4-48B0-5D1B-EEDDCA95E44C}"/>
              </a:ext>
            </a:extLst>
          </p:cNvPr>
          <p:cNvSpPr/>
          <p:nvPr/>
        </p:nvSpPr>
        <p:spPr>
          <a:xfrm>
            <a:off x="318365" y="6652209"/>
            <a:ext cx="11873635" cy="2057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0A3EE70-DF0A-2B3A-B670-4B6F6C8EA1AC}"/>
              </a:ext>
            </a:extLst>
          </p:cNvPr>
          <p:cNvSpPr/>
          <p:nvPr/>
        </p:nvSpPr>
        <p:spPr>
          <a:xfrm rot="10800000" flipV="1">
            <a:off x="240193" y="228948"/>
            <a:ext cx="7486082" cy="594359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B6BC23F-1F2E-4F46-0A2A-8A293F837621}"/>
              </a:ext>
            </a:extLst>
          </p:cNvPr>
          <p:cNvSpPr txBox="1"/>
          <p:nvPr/>
        </p:nvSpPr>
        <p:spPr>
          <a:xfrm>
            <a:off x="318365" y="1202475"/>
            <a:ext cx="7125140" cy="5176545"/>
          </a:xfrm>
          <a:prstGeom prst="rect">
            <a:avLst/>
          </a:prstGeom>
          <a:noFill/>
        </p:spPr>
        <p:txBody>
          <a:bodyPr wrap="square">
            <a:spAutoFit/>
          </a:bodyPr>
          <a:lstStyle/>
          <a:p>
            <a:pPr marL="285750" lvl="0" indent="-285750">
              <a:lnSpc>
                <a:spcPct val="115000"/>
              </a:lnSpc>
              <a:spcAft>
                <a:spcPts val="1000"/>
              </a:spcAft>
              <a:buFont typeface="Arial" panose="020B0604020202020204" pitchFamily="34" charset="0"/>
              <a:buChar char="•"/>
            </a:pPr>
            <a:r>
              <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Spouses (1 Pet. 3:7, Ephesians  5:2)</a:t>
            </a:r>
          </a:p>
          <a:p>
            <a:pPr marL="285750" lvl="0" indent="-285750">
              <a:lnSpc>
                <a:spcPct val="115000"/>
              </a:lnSpc>
              <a:spcAft>
                <a:spcPts val="1000"/>
              </a:spcAft>
              <a:buFont typeface="Arial" panose="020B0604020202020204" pitchFamily="34" charset="0"/>
              <a:buChar char="•"/>
            </a:pPr>
            <a:r>
              <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Elderly and those older than us (Lev. 19:32, 1 Tim. 5:1-2)</a:t>
            </a:r>
            <a:endParaRPr lang="en-GB" sz="20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lnSpc>
                <a:spcPct val="115000"/>
              </a:lnSpc>
              <a:spcAft>
                <a:spcPts val="1000"/>
              </a:spcAft>
              <a:buFont typeface="Arial" panose="020B0604020202020204" pitchFamily="34" charset="0"/>
              <a:buChar char="•"/>
            </a:pPr>
            <a:r>
              <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Widows (1 Tim 5:3)</a:t>
            </a:r>
            <a:endParaRPr lang="en-GB" sz="20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lnSpc>
                <a:spcPct val="115000"/>
              </a:lnSpc>
              <a:spcAft>
                <a:spcPts val="1000"/>
              </a:spcAft>
              <a:buFont typeface="Arial" panose="020B0604020202020204" pitchFamily="34" charset="0"/>
              <a:buChar char="•"/>
            </a:pPr>
            <a:r>
              <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Pastors and Spiritual Leaders (1 Tim. 5:17, Rom 13:1-7)</a:t>
            </a:r>
            <a:r>
              <a:rPr lang="en-GB"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SPIRITUAL LEADERS/PASTORS DESERVE DOUBLE HONOR</a:t>
            </a:r>
            <a:r>
              <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(1 Timothy 5:17 GW)  Give double honour to spiritual leaders  who handle their duties well. This is especially true if they work hard at teaching God’s word (1 Timothy 5:17 TPT)  The pastors who lead the church well should be paid well. They should receive double honour for faithfully preaching and teaching the revelation of the Word of God.</a:t>
            </a:r>
          </a:p>
          <a:p>
            <a:pPr marL="342900" lvl="0" indent="-342900">
              <a:lnSpc>
                <a:spcPct val="115000"/>
              </a:lnSpc>
              <a:spcAft>
                <a:spcPts val="1000"/>
              </a:spcAft>
              <a:buFont typeface="Arial" panose="020B0604020202020204" pitchFamily="34" charset="0"/>
              <a:buChar char="-"/>
            </a:pPr>
            <a:endParaRPr lang="en-GB"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endParaRPr lang="en-GB"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66A2E0C-74E9-D4E3-5D5E-40195058D46D}"/>
              </a:ext>
            </a:extLst>
          </p:cNvPr>
          <p:cNvSpPr txBox="1"/>
          <p:nvPr/>
        </p:nvSpPr>
        <p:spPr>
          <a:xfrm>
            <a:off x="440387" y="461204"/>
            <a:ext cx="5655613" cy="523220"/>
          </a:xfrm>
          <a:prstGeom prst="rect">
            <a:avLst/>
          </a:prstGeom>
          <a:noFill/>
        </p:spPr>
        <p:txBody>
          <a:bodyPr wrap="square">
            <a:spAutoFit/>
          </a:bodyPr>
          <a:lstStyle/>
          <a:p>
            <a:pPr algn="ctr"/>
            <a:r>
              <a:rPr lang="en-GB" sz="2800" b="1" dirty="0">
                <a:solidFill>
                  <a:schemeClr val="bg1"/>
                </a:solidFill>
                <a:latin typeface="DokChampa" panose="020B0502040504020204" pitchFamily="34" charset="0"/>
                <a:ea typeface="Californian FB" panose="02000000000000000000" pitchFamily="2" charset="0"/>
                <a:cs typeface="Aharoni" panose="02010803020104030203" pitchFamily="2" charset="-79"/>
              </a:rPr>
              <a:t>WHO SHOULD WE HONOUR?</a:t>
            </a:r>
            <a:endParaRPr lang="en-US" sz="2800" b="1" dirty="0">
              <a:solidFill>
                <a:schemeClr val="bg1"/>
              </a:solidFill>
              <a:latin typeface="DokChampa" panose="020B0502040504020204" pitchFamily="34" charset="0"/>
              <a:ea typeface="Californian FB" panose="02000000000000000000" pitchFamily="2" charset="0"/>
              <a:cs typeface="Aharoni" panose="02010803020104030203" pitchFamily="2" charset="-79"/>
            </a:endParaRPr>
          </a:p>
        </p:txBody>
      </p:sp>
      <p:sp>
        <p:nvSpPr>
          <p:cNvPr id="4" name="TextBox 3">
            <a:extLst>
              <a:ext uri="{FF2B5EF4-FFF2-40B4-BE49-F238E27FC236}">
                <a16:creationId xmlns:a16="http://schemas.microsoft.com/office/drawing/2014/main" id="{22497412-BDEC-72C6-0DFF-520DA19F5633}"/>
              </a:ext>
            </a:extLst>
          </p:cNvPr>
          <p:cNvSpPr txBox="1"/>
          <p:nvPr/>
        </p:nvSpPr>
        <p:spPr>
          <a:xfrm>
            <a:off x="8024306" y="234585"/>
            <a:ext cx="3958182" cy="5932137"/>
          </a:xfrm>
          <a:prstGeom prst="rect">
            <a:avLst/>
          </a:prstGeom>
          <a:noFill/>
        </p:spPr>
        <p:txBody>
          <a:bodyPr wrap="square">
            <a:spAutoFit/>
          </a:bodyPr>
          <a:lstStyle/>
          <a:p>
            <a:pPr marL="0" marR="0">
              <a:spcBef>
                <a:spcPts val="300"/>
              </a:spcBef>
              <a:spcAft>
                <a:spcPts val="300"/>
              </a:spcAft>
            </a:pPr>
            <a:r>
              <a:rPr lang="en-US" sz="1800" dirty="0">
                <a:effectLst/>
                <a:latin typeface="Times New Roman" panose="02020603050405020304" pitchFamily="18" charset="0"/>
                <a:ea typeface="Calibri" panose="020F0502020204030204" pitchFamily="34" charset="0"/>
                <a:cs typeface="Verdana" panose="020B0604030504040204" pitchFamily="34" charset="0"/>
              </a:rPr>
              <a:t> </a:t>
            </a:r>
            <a:endParaRPr lang="en-US" sz="1800" dirty="0">
              <a:effectLst/>
              <a:latin typeface="Verdana" panose="020B0604030504040204" pitchFamily="34" charset="0"/>
              <a:ea typeface="Calibri" panose="020F0502020204030204" pitchFamily="34" charset="0"/>
              <a:cs typeface="Verdana" panose="020B0604030504040204" pitchFamily="34" charset="0"/>
            </a:endParaRPr>
          </a:p>
          <a:p>
            <a:pPr marL="0" marR="0" algn="ctr">
              <a:spcBef>
                <a:spcPts val="300"/>
              </a:spcBef>
              <a:spcAft>
                <a:spcPts val="300"/>
              </a:spcAft>
            </a:pPr>
            <a:r>
              <a:rPr lang="en-US" sz="2000" b="1" dirty="0">
                <a:effectLst/>
                <a:latin typeface="Times New Roman" panose="02020603050405020304" pitchFamily="18" charset="0"/>
                <a:ea typeface="Calibri" panose="020F0502020204030204" pitchFamily="34" charset="0"/>
                <a:cs typeface="Verdana" panose="020B0604030504040204" pitchFamily="34" charset="0"/>
              </a:rPr>
              <a:t> HONOUR IS NOT SELECTIVE</a:t>
            </a:r>
          </a:p>
          <a:p>
            <a:pPr marL="0" marR="0" algn="ctr">
              <a:spcBef>
                <a:spcPts val="300"/>
              </a:spcBef>
              <a:spcAft>
                <a:spcPts val="300"/>
              </a:spcAft>
            </a:pPr>
            <a:endParaRPr lang="en-US" sz="2000" b="1" dirty="0">
              <a:effectLst/>
              <a:latin typeface="Times New Roman" panose="02020603050405020304" pitchFamily="18" charset="0"/>
              <a:ea typeface="Calibri" panose="020F0502020204030204" pitchFamily="34" charset="0"/>
              <a:cs typeface="Verdana" panose="020B0604030504040204" pitchFamily="34" charset="0"/>
            </a:endParaRPr>
          </a:p>
          <a:p>
            <a:pPr algn="ctr">
              <a:spcBef>
                <a:spcPts val="300"/>
              </a:spcBef>
              <a:spcAft>
                <a:spcPts val="300"/>
              </a:spcAft>
            </a:pPr>
            <a:r>
              <a:rPr lang="en-GB"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Your Pastor must not be older than you for you to give him/her double honour.</a:t>
            </a:r>
            <a:endParaRPr lang="en-US"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spcBef>
                <a:spcPts val="300"/>
              </a:spcBef>
              <a:spcAft>
                <a:spcPts val="300"/>
              </a:spcAft>
            </a:pPr>
            <a:endParaRPr lang="en-US" sz="2000" b="1" dirty="0">
              <a:effectLst/>
              <a:latin typeface="Times New Roman" panose="02020603050405020304" pitchFamily="18" charset="0"/>
              <a:ea typeface="Calibri" panose="020F0502020204030204" pitchFamily="34" charset="0"/>
              <a:cs typeface="Verdana" panose="020B0604030504040204" pitchFamily="34" charset="0"/>
            </a:endParaRPr>
          </a:p>
          <a:p>
            <a:pPr marL="0" marR="0" algn="ctr">
              <a:spcBef>
                <a:spcPts val="300"/>
              </a:spcBef>
              <a:spcAft>
                <a:spcPts val="300"/>
              </a:spcAft>
            </a:pPr>
            <a:r>
              <a:rPr lang="en-US" sz="2000" b="1" dirty="0">
                <a:effectLst/>
                <a:latin typeface="Times New Roman" panose="02020603050405020304" pitchFamily="18" charset="0"/>
                <a:ea typeface="Calibri" panose="020F0502020204030204" pitchFamily="34" charset="0"/>
                <a:cs typeface="Verdana" panose="020B0604030504040204" pitchFamily="34" charset="0"/>
              </a:rPr>
              <a:t>Curses of </a:t>
            </a:r>
            <a:r>
              <a:rPr lang="en-US" sz="2000" b="1" dirty="0" err="1">
                <a:effectLst/>
                <a:latin typeface="Times New Roman" panose="02020603050405020304" pitchFamily="18" charset="0"/>
                <a:ea typeface="Calibri" panose="020F0502020204030204" pitchFamily="34" charset="0"/>
                <a:cs typeface="Verdana" panose="020B0604030504040204" pitchFamily="34" charset="0"/>
              </a:rPr>
              <a:t>Dishonour</a:t>
            </a:r>
            <a:endParaRPr lang="en-US" sz="2000" dirty="0">
              <a:effectLst/>
              <a:latin typeface="Verdana" panose="020B0604030504040204" pitchFamily="34" charset="0"/>
              <a:ea typeface="Calibri" panose="020F0502020204030204" pitchFamily="34" charset="0"/>
              <a:cs typeface="Verdana" panose="020B0604030504040204" pitchFamily="34" charset="0"/>
            </a:endParaRPr>
          </a:p>
          <a:p>
            <a:pPr marL="0" marR="0">
              <a:spcBef>
                <a:spcPts val="300"/>
              </a:spcBef>
              <a:spcAft>
                <a:spcPts val="300"/>
              </a:spcAft>
            </a:pPr>
            <a:r>
              <a:rPr lang="en-US" sz="2000" dirty="0">
                <a:effectLst/>
                <a:latin typeface="Times New Roman" panose="02020603050405020304" pitchFamily="18" charset="0"/>
                <a:ea typeface="Calibri" panose="020F0502020204030204" pitchFamily="34" charset="0"/>
                <a:cs typeface="Verdana" panose="020B0604030504040204" pitchFamily="34" charset="0"/>
              </a:rPr>
              <a:t>Numbers 12:1-15 (Prophetess Miriam and Aaron)</a:t>
            </a:r>
            <a:endParaRPr lang="en-US" sz="2000" dirty="0">
              <a:effectLst/>
              <a:latin typeface="Verdana" panose="020B0604030504040204" pitchFamily="34" charset="0"/>
              <a:ea typeface="Calibri" panose="020F0502020204030204" pitchFamily="34" charset="0"/>
              <a:cs typeface="Verdana" panose="020B0604030504040204" pitchFamily="34" charset="0"/>
            </a:endParaRPr>
          </a:p>
          <a:p>
            <a:pPr marL="285750" marR="0" lvl="0" indent="-285750">
              <a:lnSpc>
                <a:spcPct val="115000"/>
              </a:lnSpc>
              <a:spcBef>
                <a:spcPts val="0"/>
              </a:spcBef>
              <a:spcAft>
                <a:spcPts val="1000"/>
              </a:spcAft>
              <a:buFont typeface="Arial" panose="020B0604020202020204" pitchFamily="34" charset="0"/>
              <a:buChar char="•"/>
            </a:pPr>
            <a:r>
              <a:rPr lang="en-GB"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God takes it personally when His servants are dishonoured</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marR="0" lvl="0" indent="-285750">
              <a:lnSpc>
                <a:spcPct val="115000"/>
              </a:lnSpc>
              <a:spcBef>
                <a:spcPts val="0"/>
              </a:spcBef>
              <a:spcAft>
                <a:spcPts val="1000"/>
              </a:spcAft>
              <a:buFont typeface="Arial" panose="020B0604020202020204" pitchFamily="34" charset="0"/>
              <a:buChar char="•"/>
            </a:pPr>
            <a:r>
              <a:rPr lang="en-GB"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Unusual things happen to those who dishonour men of God. Num 16:31-35(Korah and </a:t>
            </a:r>
            <a:r>
              <a:rPr lang="en-GB" sz="20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Abiram</a:t>
            </a:r>
            <a:r>
              <a:rPr lang="en-GB"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endParaRPr lang="en-GB"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21E2409-263F-B3E4-B444-AB992C672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843245" y="562584"/>
            <a:ext cx="362121" cy="328135"/>
          </a:xfrm>
          <a:prstGeom prst="rect">
            <a:avLst/>
          </a:prstGeom>
        </p:spPr>
      </p:pic>
    </p:spTree>
    <p:extLst>
      <p:ext uri="{BB962C8B-B14F-4D97-AF65-F5344CB8AC3E}">
        <p14:creationId xmlns:p14="http://schemas.microsoft.com/office/powerpoint/2010/main" val="154727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11B40E-6F19-6F37-ED7B-F7232AD4A8FC}"/>
              </a:ext>
            </a:extLst>
          </p:cNvPr>
          <p:cNvSpPr/>
          <p:nvPr/>
        </p:nvSpPr>
        <p:spPr>
          <a:xfrm rot="16200000" flipV="1">
            <a:off x="-2542266" y="3349492"/>
            <a:ext cx="6050775" cy="96624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D8EDCE6-5F2A-E3F7-B054-A7C062DCC481}"/>
              </a:ext>
            </a:extLst>
          </p:cNvPr>
          <p:cNvSpPr/>
          <p:nvPr/>
        </p:nvSpPr>
        <p:spPr>
          <a:xfrm>
            <a:off x="318365" y="6652209"/>
            <a:ext cx="11873635" cy="2057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AD83796-7A63-C7EE-0482-AD90C254AF00}"/>
              </a:ext>
            </a:extLst>
          </p:cNvPr>
          <p:cNvSpPr txBox="1"/>
          <p:nvPr/>
        </p:nvSpPr>
        <p:spPr>
          <a:xfrm>
            <a:off x="2981645" y="153120"/>
            <a:ext cx="6183024" cy="646331"/>
          </a:xfrm>
          <a:prstGeom prst="rect">
            <a:avLst/>
          </a:prstGeom>
          <a:noFill/>
        </p:spPr>
        <p:txBody>
          <a:bodyPr wrap="square">
            <a:spAutoFit/>
          </a:bodyPr>
          <a:lstStyle/>
          <a:p>
            <a:pPr algn="ctr"/>
            <a:r>
              <a:rPr lang="en-GB" sz="3600" b="1" dirty="0">
                <a:latin typeface="DokChampa" panose="020B0502040504020204" pitchFamily="34" charset="0"/>
                <a:ea typeface="Californian FB" panose="02000000000000000000" pitchFamily="2" charset="0"/>
              </a:rPr>
              <a:t>INTEGRITY</a:t>
            </a:r>
            <a:endParaRPr lang="en-US" sz="3600" b="1" dirty="0">
              <a:latin typeface="DokChampa" panose="020B0502040504020204" pitchFamily="34" charset="0"/>
              <a:ea typeface="Californian FB" panose="02000000000000000000" pitchFamily="2" charset="0"/>
              <a:cs typeface="Aharoni" panose="02010803020104030203" pitchFamily="2" charset="-79"/>
            </a:endParaRPr>
          </a:p>
        </p:txBody>
      </p:sp>
      <p:pic>
        <p:nvPicPr>
          <p:cNvPr id="13" name="Picture 12">
            <a:extLst>
              <a:ext uri="{FF2B5EF4-FFF2-40B4-BE49-F238E27FC236}">
                <a16:creationId xmlns:a16="http://schemas.microsoft.com/office/drawing/2014/main" id="{85EA74DC-858F-BC59-39FC-EDF11A20F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4669" y="153122"/>
            <a:ext cx="2716161" cy="2716161"/>
          </a:xfrm>
          <a:prstGeom prst="rect">
            <a:avLst/>
          </a:prstGeom>
        </p:spPr>
      </p:pic>
      <p:sp>
        <p:nvSpPr>
          <p:cNvPr id="9" name="TextBox 8">
            <a:extLst>
              <a:ext uri="{FF2B5EF4-FFF2-40B4-BE49-F238E27FC236}">
                <a16:creationId xmlns:a16="http://schemas.microsoft.com/office/drawing/2014/main" id="{5C4079D6-11FA-CBF1-F0BB-241FE5D80545}"/>
              </a:ext>
            </a:extLst>
          </p:cNvPr>
          <p:cNvSpPr txBox="1"/>
          <p:nvPr/>
        </p:nvSpPr>
        <p:spPr>
          <a:xfrm>
            <a:off x="1356852" y="1378438"/>
            <a:ext cx="8775290" cy="4408899"/>
          </a:xfrm>
          <a:prstGeom prst="rect">
            <a:avLst/>
          </a:prstGeom>
          <a:noFill/>
        </p:spPr>
        <p:txBody>
          <a:bodyPr wrap="square">
            <a:spAutoFit/>
          </a:bodyPr>
          <a:lstStyle/>
          <a:p>
            <a:pPr marL="0" marR="0">
              <a:spcBef>
                <a:spcPts val="300"/>
              </a:spcBef>
              <a:spcAft>
                <a:spcPts val="300"/>
              </a:spcAft>
            </a:pPr>
            <a:r>
              <a:rPr lang="en-US" sz="1800" dirty="0">
                <a:effectLst/>
                <a:latin typeface="Times New Roman" panose="02020603050405020304" pitchFamily="18" charset="0"/>
                <a:ea typeface="Calibri" panose="020F0502020204030204" pitchFamily="34" charset="0"/>
                <a:cs typeface="Verdana" panose="020B0604030504040204" pitchFamily="34" charset="0"/>
              </a:rPr>
              <a:t> </a:t>
            </a:r>
            <a:endParaRPr lang="en-US" sz="1800" dirty="0">
              <a:effectLst/>
              <a:latin typeface="Verdana" panose="020B0604030504040204" pitchFamily="34" charset="0"/>
              <a:ea typeface="Calibri" panose="020F0502020204030204" pitchFamily="34" charset="0"/>
              <a:cs typeface="Verdana" panose="020B0604030504040204" pitchFamily="34" charset="0"/>
            </a:endParaRPr>
          </a:p>
          <a:p>
            <a:pPr algn="just"/>
            <a:r>
              <a:rPr lang="en-US" sz="2000" dirty="0">
                <a:latin typeface="Arial" panose="020B0604020202020204" pitchFamily="34" charset="0"/>
                <a:cs typeface="Arial" panose="020B0604020202020204" pitchFamily="34" charset="0"/>
              </a:rPr>
              <a:t>It is the quality of being honest and having strong moral principles.</a:t>
            </a:r>
          </a:p>
          <a:p>
            <a:pPr algn="just"/>
            <a:r>
              <a:rPr lang="en-US" sz="2000" dirty="0">
                <a:latin typeface="Arial" panose="020B0604020202020204" pitchFamily="34" charset="0"/>
                <a:cs typeface="Arial" panose="020B0604020202020204" pitchFamily="34" charset="0"/>
              </a:rPr>
              <a:t>As scriptures will say, </a:t>
            </a:r>
            <a:r>
              <a:rPr lang="en-US" sz="2000" b="1" i="1" dirty="0">
                <a:latin typeface="Arial" panose="020B0604020202020204" pitchFamily="34" charset="0"/>
                <a:cs typeface="Arial" panose="020B0604020202020204" pitchFamily="34" charset="0"/>
              </a:rPr>
              <a:t>LET YOUR YE BE YE AND YOUR NAY, BE NAY.</a:t>
            </a: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People with Integrity follow through on their commitment and deliver on their assignments and responsibility.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People with integrity do not need to be monitored or policed to carry out their assignments. People with integrity follow moral and ethical principles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People with integrity are truthful.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People with integrity are organized, and they make sure they deliver on their assignment.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Job 2: 3, 1, 27: 5, 31: 6, Prov 11: 3</a:t>
            </a:r>
            <a:endParaRPr lang="en-GB" sz="16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36466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ED6415-E209-76BE-EDCE-4E61F1261AAC}"/>
              </a:ext>
            </a:extLst>
          </p:cNvPr>
          <p:cNvSpPr/>
          <p:nvPr/>
        </p:nvSpPr>
        <p:spPr>
          <a:xfrm>
            <a:off x="763083" y="605143"/>
            <a:ext cx="10665833" cy="16723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28C3F2-3098-7D7F-FD2D-7EF2723BB9F8}"/>
              </a:ext>
            </a:extLst>
          </p:cNvPr>
          <p:cNvSpPr txBox="1"/>
          <p:nvPr/>
        </p:nvSpPr>
        <p:spPr>
          <a:xfrm>
            <a:off x="3004487" y="0"/>
            <a:ext cx="6183024" cy="646331"/>
          </a:xfrm>
          <a:prstGeom prst="rect">
            <a:avLst/>
          </a:prstGeom>
          <a:noFill/>
        </p:spPr>
        <p:txBody>
          <a:bodyPr wrap="square">
            <a:spAutoFit/>
          </a:bodyPr>
          <a:lstStyle/>
          <a:p>
            <a:pPr algn="ctr"/>
            <a:r>
              <a:rPr lang="en-GB" sz="3600" b="1" dirty="0">
                <a:latin typeface="DokChampa" panose="020B0502040504020204" pitchFamily="34" charset="0"/>
                <a:ea typeface="Californian FB" panose="02000000000000000000" pitchFamily="2" charset="0"/>
              </a:rPr>
              <a:t>ACCOUNTABILITY</a:t>
            </a:r>
            <a:endParaRPr lang="en-US" sz="3600" b="1" dirty="0">
              <a:latin typeface="DokChampa" panose="020B0502040504020204" pitchFamily="34" charset="0"/>
              <a:ea typeface="Californian FB" panose="02000000000000000000" pitchFamily="2" charset="0"/>
              <a:cs typeface="Aharoni" panose="02010803020104030203" pitchFamily="2" charset="-79"/>
            </a:endParaRPr>
          </a:p>
        </p:txBody>
      </p:sp>
      <p:sp>
        <p:nvSpPr>
          <p:cNvPr id="6" name="TextBox 5">
            <a:extLst>
              <a:ext uri="{FF2B5EF4-FFF2-40B4-BE49-F238E27FC236}">
                <a16:creationId xmlns:a16="http://schemas.microsoft.com/office/drawing/2014/main" id="{E4B4F1D0-CE05-4170-28EA-8A02C04F592A}"/>
              </a:ext>
            </a:extLst>
          </p:cNvPr>
          <p:cNvSpPr txBox="1"/>
          <p:nvPr/>
        </p:nvSpPr>
        <p:spPr>
          <a:xfrm>
            <a:off x="4417995" y="1251474"/>
            <a:ext cx="7487969" cy="4263411"/>
          </a:xfrm>
          <a:prstGeom prst="rect">
            <a:avLst/>
          </a:prstGeom>
          <a:noFill/>
        </p:spPr>
        <p:txBody>
          <a:bodyPr wrap="square">
            <a:spAutoFit/>
          </a:bodyPr>
          <a:lstStyle/>
          <a:p>
            <a:pPr marL="0" marR="0">
              <a:lnSpc>
                <a:spcPct val="115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erdana" panose="020B0604030504040204" pitchFamily="34" charset="0"/>
              </a:rPr>
              <a:t> </a:t>
            </a:r>
            <a:r>
              <a:rPr lang="en-GB" sz="2000" dirty="0">
                <a:effectLst/>
                <a:latin typeface="Arial" panose="020B0604020202020204" pitchFamily="34" charset="0"/>
                <a:ea typeface="Times New Roman" panose="02020603050405020304" pitchFamily="18" charset="0"/>
                <a:cs typeface="Arial" panose="020B0604020202020204" pitchFamily="34" charset="0"/>
              </a:rPr>
              <a:t>The quality or state of being </a:t>
            </a:r>
            <a:r>
              <a:rPr lang="en-GB" sz="2000" b="1" dirty="0">
                <a:latin typeface="Arial" panose="020B0604020202020204" pitchFamily="34" charset="0"/>
                <a:ea typeface="Times New Roman" panose="02020603050405020304" pitchFamily="18" charset="0"/>
                <a:cs typeface="Arial" panose="020B0604020202020204" pitchFamily="34" charset="0"/>
              </a:rPr>
              <a:t>A</a:t>
            </a:r>
            <a:r>
              <a:rPr lang="en-GB" sz="2000" b="1" dirty="0">
                <a:effectLst/>
                <a:latin typeface="Arial" panose="020B0604020202020204" pitchFamily="34" charset="0"/>
                <a:ea typeface="Times New Roman" panose="02020603050405020304" pitchFamily="18" charset="0"/>
                <a:cs typeface="Arial" panose="020B0604020202020204" pitchFamily="34" charset="0"/>
              </a:rPr>
              <a:t>nswerable</a:t>
            </a:r>
            <a:r>
              <a:rPr lang="en-US" sz="2000" b="1" dirty="0">
                <a:latin typeface="Arial" panose="020B0604020202020204" pitchFamily="34" charset="0"/>
                <a:ea typeface="Times New Roman" panose="02020603050405020304" pitchFamily="18" charset="0"/>
                <a:cs typeface="Arial" panose="020B0604020202020204" pitchFamily="34" charset="0"/>
              </a:rPr>
              <a:t>, </a:t>
            </a:r>
            <a:r>
              <a:rPr lang="en-GB" sz="2000" dirty="0">
                <a:latin typeface="Arial" panose="020B0604020202020204" pitchFamily="34" charset="0"/>
                <a:ea typeface="Times New Roman" panose="02020603050405020304" pitchFamily="18" charset="0"/>
                <a:cs typeface="Arial" panose="020B0604020202020204" pitchFamily="34" charset="0"/>
              </a:rPr>
              <a:t>e</a:t>
            </a:r>
            <a:r>
              <a:rPr lang="en-GB" sz="2000" dirty="0">
                <a:effectLst/>
                <a:latin typeface="Arial" panose="020B0604020202020204" pitchFamily="34" charset="0"/>
                <a:ea typeface="Times New Roman" panose="02020603050405020304" pitchFamily="18" charset="0"/>
                <a:cs typeface="Arial" panose="020B0604020202020204" pitchFamily="34" charset="0"/>
              </a:rPr>
              <a:t>specially an obligation or willingness to accept responsibility or to account for one’s actions.</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800"/>
              </a:spcAft>
            </a:pPr>
            <a:r>
              <a:rPr lang="en-GB" sz="2000" dirty="0">
                <a:effectLst/>
                <a:latin typeface="Arial" panose="020B0604020202020204" pitchFamily="34" charset="0"/>
                <a:ea typeface="Times New Roman" panose="02020603050405020304" pitchFamily="18" charset="0"/>
                <a:cs typeface="Arial" panose="020B0604020202020204" pitchFamily="34" charset="0"/>
              </a:rPr>
              <a:t>Making a conscious choice of allowing God and others to help in accomplishing what is right. (Rom 14: 12, Hebrews 4:13 )</a:t>
            </a:r>
          </a:p>
          <a:p>
            <a:pPr marL="0" marR="0">
              <a:lnSpc>
                <a:spcPct val="115000"/>
              </a:lnSpc>
              <a:spcBef>
                <a:spcPts val="0"/>
              </a:spcBef>
              <a:spcAft>
                <a:spcPts val="800"/>
              </a:spcAft>
            </a:pP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SzPct val="114000"/>
              <a:buFont typeface="Arial" panose="020B0604020202020204" pitchFamily="34" charset="0"/>
              <a:buChar char="•"/>
            </a:pPr>
            <a:r>
              <a:rPr lang="en-GB" sz="2000" dirty="0">
                <a:effectLst/>
                <a:latin typeface="Arial" panose="020B0604020202020204" pitchFamily="34" charset="0"/>
                <a:ea typeface="Times New Roman" panose="02020603050405020304" pitchFamily="18" charset="0"/>
                <a:cs typeface="Arial" panose="020B0604020202020204" pitchFamily="34" charset="0"/>
              </a:rPr>
              <a:t>You must be accountable to authority. (You must understand chain of command/hierarchy). </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SzPct val="114000"/>
              <a:buFont typeface="Arial" panose="020B0604020202020204" pitchFamily="34" charset="0"/>
              <a:buChar char="•"/>
            </a:pPr>
            <a:r>
              <a:rPr lang="en-GB" sz="2000" dirty="0">
                <a:effectLst/>
                <a:latin typeface="Arial" panose="020B0604020202020204" pitchFamily="34" charset="0"/>
                <a:ea typeface="Times New Roman" panose="02020603050405020304" pitchFamily="18" charset="0"/>
                <a:cs typeface="Arial" panose="020B0604020202020204" pitchFamily="34" charset="0"/>
              </a:rPr>
              <a:t>Don’t be the kind of person that does things the way you like to it.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800"/>
              </a:spcAft>
              <a:buSzPct val="114000"/>
              <a:buFont typeface="Arial" panose="020B0604020202020204" pitchFamily="34" charset="0"/>
              <a:buChar char="•"/>
            </a:pPr>
            <a:r>
              <a:rPr lang="en-GB" sz="2000" dirty="0">
                <a:effectLst/>
                <a:latin typeface="Arial" panose="020B0604020202020204" pitchFamily="34" charset="0"/>
                <a:ea typeface="Times New Roman" panose="02020603050405020304" pitchFamily="18" charset="0"/>
                <a:cs typeface="Arial" panose="020B0604020202020204" pitchFamily="34" charset="0"/>
              </a:rPr>
              <a:t>Don’t be the kind of person that nobody can talk to.</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449D51C-3582-F4ED-58DA-D65C32A9A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36" y="1651819"/>
            <a:ext cx="3235447" cy="3221068"/>
          </a:xfrm>
          <a:prstGeom prst="rect">
            <a:avLst/>
          </a:prstGeom>
        </p:spPr>
      </p:pic>
    </p:spTree>
    <p:extLst>
      <p:ext uri="{BB962C8B-B14F-4D97-AF65-F5344CB8AC3E}">
        <p14:creationId xmlns:p14="http://schemas.microsoft.com/office/powerpoint/2010/main" val="300911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756026-7615-9E11-3988-409BEB5B4A7D}"/>
              </a:ext>
            </a:extLst>
          </p:cNvPr>
          <p:cNvSpPr/>
          <p:nvPr/>
        </p:nvSpPr>
        <p:spPr>
          <a:xfrm rot="10800000" flipV="1">
            <a:off x="240193" y="228948"/>
            <a:ext cx="7045510" cy="5980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BF85D9C-01B3-A23B-1363-E70A598FCACA}"/>
              </a:ext>
            </a:extLst>
          </p:cNvPr>
          <p:cNvSpPr txBox="1"/>
          <p:nvPr/>
        </p:nvSpPr>
        <p:spPr>
          <a:xfrm>
            <a:off x="116310" y="300128"/>
            <a:ext cx="6183024" cy="646331"/>
          </a:xfrm>
          <a:prstGeom prst="rect">
            <a:avLst/>
          </a:prstGeom>
          <a:noFill/>
        </p:spPr>
        <p:txBody>
          <a:bodyPr wrap="square">
            <a:spAutoFit/>
          </a:bodyPr>
          <a:lstStyle/>
          <a:p>
            <a:pPr algn="ctr"/>
            <a:r>
              <a:rPr lang="en-GB" sz="3600" b="1" dirty="0">
                <a:solidFill>
                  <a:schemeClr val="bg1"/>
                </a:solidFill>
                <a:latin typeface="DokChampa" panose="020B0502040504020204" pitchFamily="34" charset="0"/>
                <a:ea typeface="Californian FB" panose="02000000000000000000" pitchFamily="2" charset="0"/>
              </a:rPr>
              <a:t>DISCIPLINE</a:t>
            </a:r>
            <a:endParaRPr lang="en-US" sz="3600" b="1" dirty="0">
              <a:solidFill>
                <a:schemeClr val="bg1"/>
              </a:solidFill>
              <a:latin typeface="DokChampa" panose="020B0502040504020204" pitchFamily="34" charset="0"/>
              <a:ea typeface="Californian FB" panose="02000000000000000000" pitchFamily="2" charset="0"/>
              <a:cs typeface="Aharoni" panose="02010803020104030203" pitchFamily="2" charset="-79"/>
            </a:endParaRPr>
          </a:p>
        </p:txBody>
      </p:sp>
      <p:sp>
        <p:nvSpPr>
          <p:cNvPr id="6" name="TextBox 5">
            <a:extLst>
              <a:ext uri="{FF2B5EF4-FFF2-40B4-BE49-F238E27FC236}">
                <a16:creationId xmlns:a16="http://schemas.microsoft.com/office/drawing/2014/main" id="{77F5E0B8-E253-31B7-3AD2-3937373C0EC6}"/>
              </a:ext>
            </a:extLst>
          </p:cNvPr>
          <p:cNvSpPr txBox="1"/>
          <p:nvPr/>
        </p:nvSpPr>
        <p:spPr>
          <a:xfrm>
            <a:off x="549803" y="1389595"/>
            <a:ext cx="5995409" cy="3909468"/>
          </a:xfrm>
          <a:prstGeom prst="rect">
            <a:avLst/>
          </a:prstGeom>
          <a:noFill/>
        </p:spPr>
        <p:txBody>
          <a:bodyPr wrap="square">
            <a:spAutoFit/>
          </a:bodyPr>
          <a:lstStyle/>
          <a:p>
            <a:pPr marL="0" marR="0">
              <a:lnSpc>
                <a:spcPct val="115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erdana" panose="020B0604030504040204" pitchFamily="34" charset="0"/>
              </a:rPr>
              <a:t> </a:t>
            </a:r>
            <a:r>
              <a:rPr lang="en-US" dirty="0">
                <a:solidFill>
                  <a:schemeClr val="bg1"/>
                </a:solidFill>
                <a:latin typeface="Arial" panose="020B0604020202020204" pitchFamily="34" charset="0"/>
                <a:ea typeface="Calibri" panose="020F0502020204030204" pitchFamily="34" charset="0"/>
                <a:cs typeface="Arial" panose="020B0604020202020204" pitchFamily="34" charset="0"/>
              </a:rPr>
              <a:t>MEANING: </a:t>
            </a:r>
            <a:r>
              <a:rPr lang="en-GB"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Control gained by enforcing obedience or order.</a:t>
            </a:r>
            <a:r>
              <a:rPr 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p>
          <a:p>
            <a:pPr marL="0" marR="0">
              <a:lnSpc>
                <a:spcPct val="115000"/>
              </a:lnSpc>
              <a:spcBef>
                <a:spcPts val="0"/>
              </a:spcBef>
              <a:spcAft>
                <a:spcPts val="800"/>
              </a:spcAft>
            </a:pPr>
            <a:r>
              <a:rPr lang="en-GB"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Orderly or Prescribed conduct or pattern of behaviour.</a:t>
            </a:r>
            <a:endPar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800"/>
              </a:spcAft>
            </a:pPr>
            <a:r>
              <a:rPr lang="en-GB"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It can also mean Self-control or</a:t>
            </a:r>
            <a:r>
              <a:rPr 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GB"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Orderliness/Adhering to rules and regulation by a governing authority.</a:t>
            </a:r>
            <a:endPar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GB"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Discipline makes you faithful to a course</a:t>
            </a:r>
            <a:endPar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GB"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Discipline breeds comm</a:t>
            </a:r>
            <a:endPar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800"/>
              </a:spcAft>
              <a:buFont typeface="Arial" panose="020B0604020202020204" pitchFamily="34" charset="0"/>
              <a:buChar char="•"/>
            </a:pPr>
            <a:r>
              <a:rPr lang="en-GB"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Discipline breeds Obedience.</a:t>
            </a:r>
            <a:endPar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8A013FB-44B1-FFD0-54E0-31B0512B48E2}"/>
              </a:ext>
            </a:extLst>
          </p:cNvPr>
          <p:cNvSpPr/>
          <p:nvPr/>
        </p:nvSpPr>
        <p:spPr>
          <a:xfrm>
            <a:off x="318365" y="6652209"/>
            <a:ext cx="11873635" cy="2057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43F07E2-C8E4-D9F0-8EFB-40C427A3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556" y="1929647"/>
            <a:ext cx="4506252" cy="2998706"/>
          </a:xfrm>
          <a:prstGeom prst="rect">
            <a:avLst/>
          </a:prstGeom>
        </p:spPr>
      </p:pic>
      <p:sp>
        <p:nvSpPr>
          <p:cNvPr id="12" name="Rectangle 11">
            <a:extLst>
              <a:ext uri="{FF2B5EF4-FFF2-40B4-BE49-F238E27FC236}">
                <a16:creationId xmlns:a16="http://schemas.microsoft.com/office/drawing/2014/main" id="{AD4B602E-7812-02C6-65C8-13DBB13D65FD}"/>
              </a:ext>
            </a:extLst>
          </p:cNvPr>
          <p:cNvSpPr/>
          <p:nvPr/>
        </p:nvSpPr>
        <p:spPr>
          <a:xfrm>
            <a:off x="549804" y="827707"/>
            <a:ext cx="5807794" cy="10289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84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95ED97-7791-2CBF-26A5-22EF650EA0EE}"/>
              </a:ext>
            </a:extLst>
          </p:cNvPr>
          <p:cNvSpPr/>
          <p:nvPr/>
        </p:nvSpPr>
        <p:spPr>
          <a:xfrm rot="16200000" flipV="1">
            <a:off x="5417526" y="130595"/>
            <a:ext cx="6848264" cy="660654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243A0E1-B772-AAA3-33BB-744DCD0D57D0}"/>
              </a:ext>
            </a:extLst>
          </p:cNvPr>
          <p:cNvSpPr txBox="1"/>
          <p:nvPr/>
        </p:nvSpPr>
        <p:spPr>
          <a:xfrm>
            <a:off x="467766" y="2501635"/>
            <a:ext cx="4399203" cy="646331"/>
          </a:xfrm>
          <a:prstGeom prst="rect">
            <a:avLst/>
          </a:prstGeom>
          <a:noFill/>
        </p:spPr>
        <p:txBody>
          <a:bodyPr wrap="square">
            <a:spAutoFit/>
          </a:bodyPr>
          <a:lstStyle/>
          <a:p>
            <a:pPr algn="ctr"/>
            <a:r>
              <a:rPr lang="en-GB" sz="3600" b="1" dirty="0">
                <a:latin typeface="DokChampa" panose="020B0502040504020204" pitchFamily="34" charset="0"/>
                <a:ea typeface="Californian FB" panose="02000000000000000000" pitchFamily="2" charset="0"/>
                <a:cs typeface="Aharoni" panose="02010803020104030203" pitchFamily="2" charset="-79"/>
              </a:rPr>
              <a:t>TIMELINESS</a:t>
            </a:r>
            <a:endParaRPr lang="en-US" sz="3600" b="1" dirty="0">
              <a:latin typeface="DokChampa" panose="020B0502040504020204" pitchFamily="34" charset="0"/>
              <a:ea typeface="Californian FB" panose="02000000000000000000" pitchFamily="2" charset="0"/>
              <a:cs typeface="Aharoni" panose="02010803020104030203" pitchFamily="2" charset="-79"/>
            </a:endParaRPr>
          </a:p>
        </p:txBody>
      </p:sp>
      <p:sp>
        <p:nvSpPr>
          <p:cNvPr id="7" name="TextBox 6">
            <a:extLst>
              <a:ext uri="{FF2B5EF4-FFF2-40B4-BE49-F238E27FC236}">
                <a16:creationId xmlns:a16="http://schemas.microsoft.com/office/drawing/2014/main" id="{D3161265-476C-F89B-2990-9276CE7C85CE}"/>
              </a:ext>
            </a:extLst>
          </p:cNvPr>
          <p:cNvSpPr txBox="1"/>
          <p:nvPr/>
        </p:nvSpPr>
        <p:spPr>
          <a:xfrm>
            <a:off x="467767" y="3429000"/>
            <a:ext cx="3986248" cy="2288512"/>
          </a:xfrm>
          <a:prstGeom prst="rect">
            <a:avLst/>
          </a:prstGeom>
          <a:noFill/>
        </p:spPr>
        <p:txBody>
          <a:bodyPr wrap="square">
            <a:spAutoFit/>
          </a:bodyPr>
          <a:lstStyle/>
          <a:p>
            <a:pPr marL="0" marR="0">
              <a:lnSpc>
                <a:spcPct val="115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erdana" panose="020B0604030504040204" pitchFamily="34" charset="0"/>
              </a:rPr>
              <a:t> </a:t>
            </a:r>
            <a:r>
              <a:rPr lang="en-GB" sz="2000" dirty="0">
                <a:effectLst/>
                <a:latin typeface="Arial" panose="020B0604020202020204" pitchFamily="34" charset="0"/>
                <a:ea typeface="Times New Roman" panose="02020603050405020304" pitchFamily="18" charset="0"/>
                <a:cs typeface="Arial" panose="020B0604020202020204" pitchFamily="34" charset="0"/>
              </a:rPr>
              <a:t>Being timely means coming early or at the right time.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800"/>
              </a:spcAft>
            </a:pPr>
            <a:r>
              <a:rPr lang="en-GB" sz="2000" dirty="0">
                <a:effectLst/>
                <a:latin typeface="Arial" panose="020B0604020202020204" pitchFamily="34" charset="0"/>
                <a:ea typeface="Times New Roman" panose="02020603050405020304" pitchFamily="18" charset="0"/>
                <a:cs typeface="Arial" panose="020B0604020202020204" pitchFamily="34" charset="0"/>
              </a:rPr>
              <a:t>In SOJ, we do not believe in ‘African time’. Our call time is one hour before a meeting or church service.</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832DC3C-E222-5A80-5570-05626262325A}"/>
              </a:ext>
            </a:extLst>
          </p:cNvPr>
          <p:cNvSpPr txBox="1"/>
          <p:nvPr/>
        </p:nvSpPr>
        <p:spPr>
          <a:xfrm>
            <a:off x="6642056" y="317378"/>
            <a:ext cx="4399203" cy="646331"/>
          </a:xfrm>
          <a:prstGeom prst="rect">
            <a:avLst/>
          </a:prstGeom>
          <a:noFill/>
        </p:spPr>
        <p:txBody>
          <a:bodyPr wrap="square">
            <a:spAutoFit/>
          </a:bodyPr>
          <a:lstStyle/>
          <a:p>
            <a:pPr algn="ctr"/>
            <a:r>
              <a:rPr lang="en-GB" sz="3600" b="1" dirty="0">
                <a:solidFill>
                  <a:schemeClr val="bg1"/>
                </a:solidFill>
                <a:latin typeface="DokChampa" panose="020B0502040504020204" pitchFamily="34" charset="0"/>
                <a:ea typeface="Californian FB" panose="02000000000000000000" pitchFamily="2" charset="0"/>
                <a:cs typeface="Aharoni" panose="02010803020104030203" pitchFamily="2" charset="-79"/>
              </a:rPr>
              <a:t>TEAMWORK</a:t>
            </a:r>
            <a:endParaRPr lang="en-US" sz="3600" b="1" dirty="0">
              <a:solidFill>
                <a:schemeClr val="bg1"/>
              </a:solidFill>
              <a:latin typeface="DokChampa" panose="020B0502040504020204" pitchFamily="34" charset="0"/>
              <a:ea typeface="Californian FB" panose="02000000000000000000" pitchFamily="2" charset="0"/>
              <a:cs typeface="Aharoni" panose="02010803020104030203" pitchFamily="2" charset="-79"/>
            </a:endParaRPr>
          </a:p>
        </p:txBody>
      </p:sp>
      <p:sp>
        <p:nvSpPr>
          <p:cNvPr id="11" name="TextBox 10">
            <a:extLst>
              <a:ext uri="{FF2B5EF4-FFF2-40B4-BE49-F238E27FC236}">
                <a16:creationId xmlns:a16="http://schemas.microsoft.com/office/drawing/2014/main" id="{34944E9D-845A-B30E-3410-44A097D2628F}"/>
              </a:ext>
            </a:extLst>
          </p:cNvPr>
          <p:cNvSpPr txBox="1"/>
          <p:nvPr/>
        </p:nvSpPr>
        <p:spPr>
          <a:xfrm>
            <a:off x="6115490" y="1271352"/>
            <a:ext cx="5742213" cy="3310778"/>
          </a:xfrm>
          <a:prstGeom prst="rect">
            <a:avLst/>
          </a:prstGeom>
          <a:noFill/>
        </p:spPr>
        <p:txBody>
          <a:bodyPr wrap="square">
            <a:spAutoFit/>
          </a:bodyPr>
          <a:lstStyle/>
          <a:p>
            <a:pPr marL="0" marR="0">
              <a:lnSpc>
                <a:spcPct val="115000"/>
              </a:lnSpc>
              <a:spcBef>
                <a:spcPts val="0"/>
              </a:spcBef>
              <a:spcAft>
                <a:spcPts val="800"/>
              </a:spcAft>
            </a:pPr>
            <a:r>
              <a:rPr lang="en-GB"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The ability to work together with others in a group with the aim of achieving a common goal.</a:t>
            </a:r>
          </a:p>
          <a:p>
            <a:pPr marL="0" marR="0">
              <a:lnSpc>
                <a:spcPct val="115000"/>
              </a:lnSpc>
              <a:spcBef>
                <a:spcPts val="0"/>
              </a:spcBef>
              <a:spcAft>
                <a:spcPts val="80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Joint activities by a group of people, in which individual interest are subordinated to group unity and efficiency.</a:t>
            </a:r>
            <a:endParaRPr lang="en-US"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800"/>
              </a:spcAft>
            </a:pPr>
            <a:endParaRPr lang="en-US"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800"/>
              </a:spcAft>
            </a:pPr>
            <a:r>
              <a:rPr lang="en-GB"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People who are united with the same purpose. A culture of many people who are united in working for the same course</a:t>
            </a:r>
            <a:endParaRPr lang="en-US"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B2D2C835-A2F5-6444-AAFB-9BBAD7141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290" y="61982"/>
            <a:ext cx="3246044" cy="2158619"/>
          </a:xfrm>
          <a:prstGeom prst="rect">
            <a:avLst/>
          </a:prstGeom>
        </p:spPr>
      </p:pic>
    </p:spTree>
    <p:extLst>
      <p:ext uri="{BB962C8B-B14F-4D97-AF65-F5344CB8AC3E}">
        <p14:creationId xmlns:p14="http://schemas.microsoft.com/office/powerpoint/2010/main" val="108513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CE6519-2840-2128-A06A-58DE0B4F80A6}"/>
              </a:ext>
            </a:extLst>
          </p:cNvPr>
          <p:cNvSpPr txBox="1"/>
          <p:nvPr/>
        </p:nvSpPr>
        <p:spPr>
          <a:xfrm>
            <a:off x="3751373" y="42429"/>
            <a:ext cx="4399203" cy="646331"/>
          </a:xfrm>
          <a:prstGeom prst="rect">
            <a:avLst/>
          </a:prstGeom>
          <a:noFill/>
        </p:spPr>
        <p:txBody>
          <a:bodyPr wrap="square">
            <a:spAutoFit/>
          </a:bodyPr>
          <a:lstStyle/>
          <a:p>
            <a:pPr algn="ctr"/>
            <a:r>
              <a:rPr lang="en-GB" sz="3600" b="1" dirty="0">
                <a:latin typeface="DokChampa" panose="020B0502040504020204" pitchFamily="34" charset="0"/>
                <a:ea typeface="Californian FB" panose="02000000000000000000" pitchFamily="2" charset="0"/>
                <a:cs typeface="Aharoni" panose="02010803020104030203" pitchFamily="2" charset="-79"/>
              </a:rPr>
              <a:t>TEAMWORK</a:t>
            </a:r>
            <a:endParaRPr lang="en-US" sz="3600" b="1" dirty="0">
              <a:latin typeface="DokChampa" panose="020B0502040504020204" pitchFamily="34" charset="0"/>
              <a:ea typeface="Californian FB" panose="02000000000000000000" pitchFamily="2" charset="0"/>
              <a:cs typeface="Aharoni" panose="02010803020104030203" pitchFamily="2" charset="-79"/>
            </a:endParaRPr>
          </a:p>
        </p:txBody>
      </p:sp>
      <p:sp>
        <p:nvSpPr>
          <p:cNvPr id="6" name="Rectangle 5">
            <a:extLst>
              <a:ext uri="{FF2B5EF4-FFF2-40B4-BE49-F238E27FC236}">
                <a16:creationId xmlns:a16="http://schemas.microsoft.com/office/drawing/2014/main" id="{6BDF5E25-879D-CFE5-F6E7-C5BE12EEDA32}"/>
              </a:ext>
            </a:extLst>
          </p:cNvPr>
          <p:cNvSpPr/>
          <p:nvPr/>
        </p:nvSpPr>
        <p:spPr>
          <a:xfrm>
            <a:off x="318365" y="6652209"/>
            <a:ext cx="11873635" cy="2057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BD2C46-A2C3-15B0-F399-1D2183FA4597}"/>
              </a:ext>
            </a:extLst>
          </p:cNvPr>
          <p:cNvSpPr/>
          <p:nvPr/>
        </p:nvSpPr>
        <p:spPr>
          <a:xfrm>
            <a:off x="763083" y="605143"/>
            <a:ext cx="10665833" cy="16723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3257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900</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DokChampa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Chukwu</dc:creator>
  <cp:lastModifiedBy>Grace Chukwu</cp:lastModifiedBy>
  <cp:revision>2</cp:revision>
  <dcterms:created xsi:type="dcterms:W3CDTF">2023-07-06T20:37:50Z</dcterms:created>
  <dcterms:modified xsi:type="dcterms:W3CDTF">2023-07-07T04:48:17Z</dcterms:modified>
</cp:coreProperties>
</file>