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0" r:id="rId4"/>
  </p:sldMasterIdLst>
  <p:notesMasterIdLst>
    <p:notesMasterId r:id="rId17"/>
  </p:notesMasterIdLst>
  <p:handoutMasterIdLst>
    <p:handoutMasterId r:id="rId18"/>
  </p:handoutMasterIdLst>
  <p:sldIdLst>
    <p:sldId id="256" r:id="rId5"/>
    <p:sldId id="286" r:id="rId6"/>
    <p:sldId id="299" r:id="rId7"/>
    <p:sldId id="298" r:id="rId8"/>
    <p:sldId id="297" r:id="rId9"/>
    <p:sldId id="291" r:id="rId10"/>
    <p:sldId id="292" r:id="rId11"/>
    <p:sldId id="283" r:id="rId12"/>
    <p:sldId id="301" r:id="rId13"/>
    <p:sldId id="295" r:id="rId14"/>
    <p:sldId id="296" r:id="rId15"/>
    <p:sldId id="28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52" autoAdjust="0"/>
  </p:normalViewPr>
  <p:slideViewPr>
    <p:cSldViewPr snapToGrid="0" showGuides="1">
      <p:cViewPr varScale="1">
        <p:scale>
          <a:sx n="85" d="100"/>
          <a:sy n="85" d="100"/>
        </p:scale>
        <p:origin x="456" y="8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iola\Downloads\archive%20(16)\war_survival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iola\Downloads\archive%20(16)\war_survival_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[war_survival_data.xlsx]Analysis!PivotTable7</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000" b="1" dirty="0">
                <a:latin typeface="Times New Roman" panose="02020603050405020304" pitchFamily="18" charset="0"/>
                <a:cs typeface="Times New Roman" panose="02020603050405020304" pitchFamily="18" charset="0"/>
              </a:rPr>
              <a:t>Overall</a:t>
            </a:r>
            <a:r>
              <a:rPr lang="en-US" sz="2000" b="1" baseline="0" dirty="0">
                <a:latin typeface="Times New Roman" panose="02020603050405020304" pitchFamily="18" charset="0"/>
                <a:cs typeface="Times New Roman" panose="02020603050405020304" pitchFamily="18" charset="0"/>
              </a:rPr>
              <a:t> no. of Weapons available by Training level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3052100090648862E-2"/>
          <c:y val="0.30905077262693159"/>
          <c:w val="0.85111663985496178"/>
          <c:h val="0.51790455001071889"/>
        </c:manualLayout>
      </c:layout>
      <c:barChart>
        <c:barDir val="bar"/>
        <c:grouping val="clustered"/>
        <c:varyColors val="0"/>
        <c:ser>
          <c:idx val="0"/>
          <c:order val="0"/>
          <c:tx>
            <c:strRef>
              <c:f>Analysis!$B$50</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Analysis!$A$51:$A$57</c:f>
              <c:strCache>
                <c:ptCount val="6"/>
                <c:pt idx="0">
                  <c:v>0</c:v>
                </c:pt>
                <c:pt idx="1">
                  <c:v>1</c:v>
                </c:pt>
                <c:pt idx="2">
                  <c:v>2</c:v>
                </c:pt>
                <c:pt idx="3">
                  <c:v>3</c:v>
                </c:pt>
                <c:pt idx="4">
                  <c:v>4</c:v>
                </c:pt>
                <c:pt idx="5">
                  <c:v>5</c:v>
                </c:pt>
              </c:strCache>
            </c:strRef>
          </c:cat>
          <c:val>
            <c:numRef>
              <c:f>Analysis!$B$51:$B$57</c:f>
              <c:numCache>
                <c:formatCode>General</c:formatCode>
                <c:ptCount val="6"/>
                <c:pt idx="0">
                  <c:v>8597</c:v>
                </c:pt>
                <c:pt idx="1">
                  <c:v>8195</c:v>
                </c:pt>
                <c:pt idx="2">
                  <c:v>7944</c:v>
                </c:pt>
                <c:pt idx="3">
                  <c:v>7919</c:v>
                </c:pt>
                <c:pt idx="4">
                  <c:v>7443</c:v>
                </c:pt>
                <c:pt idx="5">
                  <c:v>7466</c:v>
                </c:pt>
              </c:numCache>
            </c:numRef>
          </c:val>
          <c:extLst>
            <c:ext xmlns:c16="http://schemas.microsoft.com/office/drawing/2014/chart" uri="{C3380CC4-5D6E-409C-BE32-E72D297353CC}">
              <c16:uniqueId val="{00000000-FF19-44E5-A2C2-6E8ABE6F63CB}"/>
            </c:ext>
          </c:extLst>
        </c:ser>
        <c:dLbls>
          <c:showLegendKey val="0"/>
          <c:showVal val="0"/>
          <c:showCatName val="0"/>
          <c:showSerName val="0"/>
          <c:showPercent val="0"/>
          <c:showBubbleSize val="0"/>
        </c:dLbls>
        <c:gapWidth val="10"/>
        <c:axId val="1373426160"/>
        <c:axId val="333932704"/>
      </c:barChart>
      <c:catAx>
        <c:axId val="13734261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3932704"/>
        <c:crosses val="autoZero"/>
        <c:auto val="1"/>
        <c:lblAlgn val="ctr"/>
        <c:lblOffset val="100"/>
        <c:noMultiLvlLbl val="0"/>
      </c:catAx>
      <c:valAx>
        <c:axId val="333932704"/>
        <c:scaling>
          <c:orientation val="minMax"/>
          <c:min val="6800"/>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426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[war_survival_data.xlsx]Analysis!PivotTable2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2000" b="1" dirty="0">
                <a:solidFill>
                  <a:schemeClr val="tx1"/>
                </a:solidFill>
                <a:latin typeface="Times New Roman" panose="02020603050405020304" pitchFamily="18" charset="0"/>
                <a:cs typeface="Times New Roman" panose="02020603050405020304" pitchFamily="18" charset="0"/>
              </a:rPr>
              <a:t>Total</a:t>
            </a:r>
            <a:r>
              <a:rPr lang="en-GB" sz="2000" b="1" baseline="0" dirty="0">
                <a:solidFill>
                  <a:schemeClr val="tx1"/>
                </a:solidFill>
                <a:latin typeface="Times New Roman" panose="02020603050405020304" pitchFamily="18" charset="0"/>
                <a:cs typeface="Times New Roman" panose="02020603050405020304" pitchFamily="18" charset="0"/>
              </a:rPr>
              <a:t> First aid kit and Antibiotics given by Age 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s>
    <c:plotArea>
      <c:layout/>
      <c:barChart>
        <c:barDir val="col"/>
        <c:grouping val="clustered"/>
        <c:varyColors val="0"/>
        <c:ser>
          <c:idx val="0"/>
          <c:order val="0"/>
          <c:tx>
            <c:strRef>
              <c:f>Analysis!$B$62</c:f>
              <c:strCache>
                <c:ptCount val="1"/>
                <c:pt idx="0">
                  <c:v>Sum of First Aid Kits</c:v>
                </c:pt>
              </c:strCache>
            </c:strRef>
          </c:tx>
          <c:spPr>
            <a:solidFill>
              <a:schemeClr val="accent1"/>
            </a:solidFill>
            <a:ln>
              <a:noFill/>
            </a:ln>
            <a:effectLst/>
          </c:spPr>
          <c:invertIfNegative val="0"/>
          <c:cat>
            <c:strRef>
              <c:f>Analysis!$A$63:$A$68</c:f>
              <c:strCache>
                <c:ptCount val="5"/>
                <c:pt idx="0">
                  <c:v>18-27</c:v>
                </c:pt>
                <c:pt idx="1">
                  <c:v>28-37</c:v>
                </c:pt>
                <c:pt idx="2">
                  <c:v>38-47</c:v>
                </c:pt>
                <c:pt idx="3">
                  <c:v>48-57</c:v>
                </c:pt>
                <c:pt idx="4">
                  <c:v>58+</c:v>
                </c:pt>
              </c:strCache>
            </c:strRef>
          </c:cat>
          <c:val>
            <c:numRef>
              <c:f>Analysis!$B$63:$B$68</c:f>
              <c:numCache>
                <c:formatCode>General</c:formatCode>
                <c:ptCount val="5"/>
                <c:pt idx="0">
                  <c:v>1224</c:v>
                </c:pt>
                <c:pt idx="1">
                  <c:v>1285</c:v>
                </c:pt>
                <c:pt idx="2">
                  <c:v>1335</c:v>
                </c:pt>
                <c:pt idx="3">
                  <c:v>959</c:v>
                </c:pt>
                <c:pt idx="4">
                  <c:v>351</c:v>
                </c:pt>
              </c:numCache>
            </c:numRef>
          </c:val>
          <c:extLst>
            <c:ext xmlns:c16="http://schemas.microsoft.com/office/drawing/2014/chart" uri="{C3380CC4-5D6E-409C-BE32-E72D297353CC}">
              <c16:uniqueId val="{00000000-83A7-412F-9B37-081F5CC51594}"/>
            </c:ext>
          </c:extLst>
        </c:ser>
        <c:ser>
          <c:idx val="1"/>
          <c:order val="1"/>
          <c:tx>
            <c:strRef>
              <c:f>Analysis!$C$62</c:f>
              <c:strCache>
                <c:ptCount val="1"/>
                <c:pt idx="0">
                  <c:v>Sum of Antibiotics</c:v>
                </c:pt>
              </c:strCache>
            </c:strRef>
          </c:tx>
          <c:spPr>
            <a:solidFill>
              <a:schemeClr val="accent2"/>
            </a:solidFill>
            <a:ln>
              <a:noFill/>
            </a:ln>
            <a:effectLst/>
          </c:spPr>
          <c:invertIfNegative val="0"/>
          <c:cat>
            <c:strRef>
              <c:f>Analysis!$A$63:$A$68</c:f>
              <c:strCache>
                <c:ptCount val="5"/>
                <c:pt idx="0">
                  <c:v>18-27</c:v>
                </c:pt>
                <c:pt idx="1">
                  <c:v>28-37</c:v>
                </c:pt>
                <c:pt idx="2">
                  <c:v>38-47</c:v>
                </c:pt>
                <c:pt idx="3">
                  <c:v>48-57</c:v>
                </c:pt>
                <c:pt idx="4">
                  <c:v>58+</c:v>
                </c:pt>
              </c:strCache>
            </c:strRef>
          </c:cat>
          <c:val>
            <c:numRef>
              <c:f>Analysis!$C$63:$C$68</c:f>
              <c:numCache>
                <c:formatCode>General</c:formatCode>
                <c:ptCount val="5"/>
                <c:pt idx="0">
                  <c:v>2387</c:v>
                </c:pt>
                <c:pt idx="1">
                  <c:v>2243</c:v>
                </c:pt>
                <c:pt idx="2">
                  <c:v>2531</c:v>
                </c:pt>
                <c:pt idx="3">
                  <c:v>1702</c:v>
                </c:pt>
                <c:pt idx="4">
                  <c:v>749</c:v>
                </c:pt>
              </c:numCache>
            </c:numRef>
          </c:val>
          <c:extLst>
            <c:ext xmlns:c16="http://schemas.microsoft.com/office/drawing/2014/chart" uri="{C3380CC4-5D6E-409C-BE32-E72D297353CC}">
              <c16:uniqueId val="{00000001-83A7-412F-9B37-081F5CC51594}"/>
            </c:ext>
          </c:extLst>
        </c:ser>
        <c:dLbls>
          <c:showLegendKey val="0"/>
          <c:showVal val="0"/>
          <c:showCatName val="0"/>
          <c:showSerName val="0"/>
          <c:showPercent val="0"/>
          <c:showBubbleSize val="0"/>
        </c:dLbls>
        <c:gapWidth val="54"/>
        <c:axId val="1357559632"/>
        <c:axId val="334025888"/>
      </c:barChart>
      <c:catAx>
        <c:axId val="1357559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025888"/>
        <c:crosses val="autoZero"/>
        <c:auto val="1"/>
        <c:lblAlgn val="ctr"/>
        <c:lblOffset val="100"/>
        <c:noMultiLvlLbl val="0"/>
      </c:catAx>
      <c:valAx>
        <c:axId val="334025888"/>
        <c:scaling>
          <c:orientation val="minMax"/>
          <c:max val="3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7559632"/>
        <c:crosses val="autoZero"/>
        <c:crossBetween val="between"/>
        <c:majorUnit val="500"/>
        <c:minorUnit val="100"/>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9/29/2024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0DA1498-92C7-4E4B-8045-C9195F453964}" type="datetimeFigureOut">
              <a:rPr lang="en-US" smtClean="0"/>
              <a:t>9/29/2024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943780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9556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8418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087959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710521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69766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8097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0DA1498-92C7-4E4B-8045-C9195F453964}" type="datetimeFigureOut">
              <a:rPr lang="en-US" smtClean="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694759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0DA1498-92C7-4E4B-8045-C9195F453964}" type="datetimeFigureOut">
              <a:rPr lang="en-US" smtClean="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74940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3909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37378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03975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355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035347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26199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60307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9/29/2024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266517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0DA1498-92C7-4E4B-8045-C9195F453964}" type="datetimeFigureOut">
              <a:rPr lang="en-US" smtClean="0"/>
              <a:t>9/29/2024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186407987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who.int/emergenci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292662"/>
          </a:xfrm>
        </p:spPr>
        <p:txBody>
          <a:bodyPr lIns="0" tIns="0" rIns="0" bIns="0" anchor="t">
            <a:spAutoFit/>
          </a:bodyPr>
          <a:lstStyle/>
          <a:p>
            <a:r>
              <a:rPr lang="en-GB" sz="4400" dirty="0"/>
              <a:t>Survival: Man’s Greatest Instinct</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DBE0922A-DB76-4704-9E3D-C4FD8060733B}"/>
              </a:ext>
            </a:extLst>
          </p:cNvPr>
          <p:cNvSpPr txBox="1"/>
          <p:nvPr/>
        </p:nvSpPr>
        <p:spPr>
          <a:xfrm>
            <a:off x="3323302" y="5700128"/>
            <a:ext cx="2678384" cy="253916"/>
          </a:xfrm>
          <a:prstGeom prst="rect">
            <a:avLst/>
          </a:prstGeom>
          <a:noFill/>
        </p:spPr>
        <p:txBody>
          <a:bodyPr wrap="square" rtlCol="0">
            <a:spAutoFit/>
          </a:bodyPr>
          <a:lstStyle/>
          <a:p>
            <a:r>
              <a:rPr lang="en-GB" sz="1050" dirty="0">
                <a:solidFill>
                  <a:schemeClr val="accent4"/>
                </a:solidFill>
                <a:latin typeface="Times New Roman" panose="02020603050405020304" pitchFamily="18" charset="0"/>
                <a:cs typeface="Times New Roman" panose="02020603050405020304" pitchFamily="18" charset="0"/>
              </a:rPr>
              <a:t>By Adekunle Grace </a:t>
            </a:r>
            <a:r>
              <a:rPr lang="en-GB" sz="1050" dirty="0" err="1">
                <a:solidFill>
                  <a:schemeClr val="accent4"/>
                </a:solidFill>
                <a:latin typeface="Times New Roman" panose="02020603050405020304" pitchFamily="18" charset="0"/>
                <a:cs typeface="Times New Roman" panose="02020603050405020304" pitchFamily="18" charset="0"/>
              </a:rPr>
              <a:t>Dolapo</a:t>
            </a:r>
            <a:endParaRPr lang="en-GB" sz="1050" dirty="0">
              <a:solidFill>
                <a:schemeClr val="accent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3BC784-8EAE-4450-A5D9-9C208CBD0DCA}"/>
              </a:ext>
            </a:extLst>
          </p:cNvPr>
          <p:cNvSpPr>
            <a:spLocks noGrp="1"/>
          </p:cNvSpPr>
          <p:nvPr>
            <p:ph type="title"/>
          </p:nvPr>
        </p:nvSpPr>
        <p:spPr/>
        <p:txBody>
          <a:bodyPr/>
          <a:lstStyle/>
          <a:p>
            <a:r>
              <a:rPr lang="en-GB" dirty="0"/>
              <a:t>Recommendations</a:t>
            </a:r>
          </a:p>
        </p:txBody>
      </p:sp>
      <p:sp>
        <p:nvSpPr>
          <p:cNvPr id="11" name="Rectangle 1">
            <a:extLst>
              <a:ext uri="{FF2B5EF4-FFF2-40B4-BE49-F238E27FC236}">
                <a16:creationId xmlns:a16="http://schemas.microsoft.com/office/drawing/2014/main" id="{AFCE3A2F-8EAE-4B47-81FA-6317DA7FE8C9}"/>
              </a:ext>
            </a:extLst>
          </p:cNvPr>
          <p:cNvSpPr>
            <a:spLocks noGrp="1" noChangeArrowheads="1"/>
          </p:cNvSpPr>
          <p:nvPr>
            <p:ph idx="1"/>
          </p:nvPr>
        </p:nvSpPr>
        <p:spPr bwMode="auto">
          <a:xfrm>
            <a:off x="1154955" y="3180471"/>
            <a:ext cx="970130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n-GB" sz="1200" dirty="0">
                <a:latin typeface="Times New Roman" panose="02020603050405020304" pitchFamily="18" charset="0"/>
                <a:cs typeface="Times New Roman" panose="02020603050405020304" pitchFamily="18" charset="0"/>
              </a:rPr>
              <a:t>Adjust the allocation of weapons to provide more resources for individuals with higher training while offering additional training or alternative resources to those with no training.</a:t>
            </a:r>
          </a:p>
          <a:p>
            <a:pPr defTabSz="914400" eaLnBrk="0" fontAlgn="base" hangingPunct="0">
              <a:spcBef>
                <a:spcPct val="0"/>
              </a:spcBef>
              <a:spcAft>
                <a:spcPct val="0"/>
              </a:spcAft>
              <a:buClrTx/>
              <a:buSzTx/>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pPr>
            <a:r>
              <a:rPr lang="en-GB" sz="1200" dirty="0">
                <a:latin typeface="Times New Roman" panose="02020603050405020304" pitchFamily="18" charset="0"/>
                <a:cs typeface="Times New Roman" panose="02020603050405020304" pitchFamily="18" charset="0"/>
              </a:rPr>
              <a:t>Ensure a balanced supply of antibiotics and first aid kits, focusing on increasing supplies for older individuals to address their heightened vulnerability.</a:t>
            </a:r>
          </a:p>
          <a:p>
            <a:pPr defTabSz="914400" eaLnBrk="0" fontAlgn="base" hangingPunct="0">
              <a:spcBef>
                <a:spcPct val="0"/>
              </a:spcBef>
              <a:spcAft>
                <a:spcPct val="0"/>
              </a:spcAft>
              <a:buClrTx/>
              <a:buSzTx/>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pPr>
            <a:r>
              <a:rPr lang="en-GB" sz="1200" dirty="0">
                <a:latin typeface="Times New Roman" panose="02020603050405020304" pitchFamily="18" charset="0"/>
                <a:cs typeface="Times New Roman" panose="02020603050405020304" pitchFamily="18" charset="0"/>
              </a:rPr>
              <a:t>Provide additional training and resources to individuals with lower training levels to increase their access to reliable information.</a:t>
            </a:r>
          </a:p>
          <a:p>
            <a:pPr defTabSz="914400" eaLnBrk="0" fontAlgn="base" hangingPunct="0">
              <a:spcBef>
                <a:spcPct val="0"/>
              </a:spcBef>
              <a:spcAft>
                <a:spcPct val="0"/>
              </a:spcAft>
              <a:buClrTx/>
              <a:buSzTx/>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pPr>
            <a:r>
              <a:rPr lang="en-GB" sz="1200" dirty="0">
                <a:latin typeface="Times New Roman" panose="02020603050405020304" pitchFamily="18" charset="0"/>
                <a:cs typeface="Times New Roman" panose="02020603050405020304" pitchFamily="18" charset="0"/>
              </a:rPr>
              <a:t>Make targeted efforts to increase the availability of water resources specifically for the 38-47 age group to ensure adequate hydration.</a:t>
            </a:r>
          </a:p>
          <a:p>
            <a:pPr defTabSz="914400" eaLnBrk="0" fontAlgn="base" hangingPunct="0">
              <a:spcBef>
                <a:spcPct val="0"/>
              </a:spcBef>
              <a:spcAft>
                <a:spcPct val="0"/>
              </a:spcAft>
              <a:buClrTx/>
              <a:buSzTx/>
            </a:pPr>
            <a:endPar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buSzTx/>
            </a:pPr>
            <a:r>
              <a:rPr lang="en-GB" sz="1200" dirty="0">
                <a:latin typeface="Times New Roman" panose="02020603050405020304" pitchFamily="18" charset="0"/>
                <a:cs typeface="Times New Roman" panose="02020603050405020304" pitchFamily="18" charset="0"/>
              </a:rPr>
              <a:t>Implement nutritional programs, establish community support initiatives, conduct education campaigns, distribute emergency food kits, collaborate with schools, and regularly assess food needs to ensure the youngest age group receives adequate nutrition.</a:t>
            </a:r>
          </a:p>
        </p:txBody>
      </p:sp>
    </p:spTree>
    <p:extLst>
      <p:ext uri="{BB962C8B-B14F-4D97-AF65-F5344CB8AC3E}">
        <p14:creationId xmlns:p14="http://schemas.microsoft.com/office/powerpoint/2010/main" val="60459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3BC784-8EAE-4450-A5D9-9C208CBD0DCA}"/>
              </a:ext>
            </a:extLst>
          </p:cNvPr>
          <p:cNvSpPr>
            <a:spLocks noGrp="1"/>
          </p:cNvSpPr>
          <p:nvPr>
            <p:ph type="title"/>
          </p:nvPr>
        </p:nvSpPr>
        <p:spPr/>
        <p:txBody>
          <a:bodyPr/>
          <a:lstStyle/>
          <a:p>
            <a:r>
              <a:rPr lang="en-GB" dirty="0"/>
              <a:t>References</a:t>
            </a:r>
          </a:p>
        </p:txBody>
      </p:sp>
      <p:sp>
        <p:nvSpPr>
          <p:cNvPr id="11" name="Rectangle 1">
            <a:extLst>
              <a:ext uri="{FF2B5EF4-FFF2-40B4-BE49-F238E27FC236}">
                <a16:creationId xmlns:a16="http://schemas.microsoft.com/office/drawing/2014/main" id="{AFCE3A2F-8EAE-4B47-81FA-6317DA7FE8C9}"/>
              </a:ext>
            </a:extLst>
          </p:cNvPr>
          <p:cNvSpPr>
            <a:spLocks noGrp="1" noChangeArrowheads="1"/>
          </p:cNvSpPr>
          <p:nvPr>
            <p:ph idx="1"/>
          </p:nvPr>
        </p:nvSpPr>
        <p:spPr bwMode="auto">
          <a:xfrm>
            <a:off x="757389" y="2780101"/>
            <a:ext cx="8825659"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600" dirty="0">
                <a:latin typeface="Times New Roman" panose="02020603050405020304" pitchFamily="18" charset="0"/>
                <a:cs typeface="Times New Roman" panose="02020603050405020304" pitchFamily="18" charset="0"/>
              </a:rPr>
              <a:t>United Nations Children's Fund (UNICEF)</a:t>
            </a:r>
          </a:p>
          <a:p>
            <a:r>
              <a:rPr lang="en-GB" sz="1600" dirty="0">
                <a:latin typeface="Times New Roman" panose="02020603050405020304" pitchFamily="18" charset="0"/>
                <a:cs typeface="Times New Roman" panose="02020603050405020304" pitchFamily="18" charset="0"/>
              </a:rPr>
              <a:t>World Health Organization (WHO): </a:t>
            </a:r>
            <a:r>
              <a:rPr lang="en-GB" sz="1600" dirty="0">
                <a:latin typeface="Times New Roman" panose="02020603050405020304" pitchFamily="18" charset="0"/>
                <a:cs typeface="Times New Roman" panose="02020603050405020304" pitchFamily="18" charset="0"/>
                <a:hlinkClick r:id="rId2"/>
              </a:rPr>
              <a:t>WHO Emergency Response</a:t>
            </a:r>
            <a:r>
              <a:rPr lang="en-GB" sz="1600" dirty="0">
                <a:latin typeface="Times New Roman" panose="02020603050405020304" pitchFamily="18" charset="0"/>
                <a:cs typeface="Times New Roman" panose="02020603050405020304" pitchFamily="18" charset="0"/>
              </a:rPr>
              <a:t> </a:t>
            </a:r>
          </a:p>
          <a:p>
            <a:r>
              <a:rPr lang="en-GB" sz="1600" dirty="0">
                <a:latin typeface="Times New Roman" panose="02020603050405020304" pitchFamily="18" charset="0"/>
                <a:cs typeface="Times New Roman" panose="02020603050405020304" pitchFamily="18" charset="0"/>
              </a:rPr>
              <a:t>Federal Emergency Management Agency (FEMA): https://www.ready.gov/</a:t>
            </a:r>
          </a:p>
          <a:p>
            <a:r>
              <a:rPr lang="en-GB" sz="1600" dirty="0">
                <a:latin typeface="Times New Roman" panose="02020603050405020304" pitchFamily="18" charset="0"/>
                <a:cs typeface="Times New Roman" panose="02020603050405020304" pitchFamily="18" charset="0"/>
              </a:rPr>
              <a:t>Food and Agriculture Organization (FAO)</a:t>
            </a:r>
          </a:p>
        </p:txBody>
      </p:sp>
    </p:spTree>
    <p:extLst>
      <p:ext uri="{BB962C8B-B14F-4D97-AF65-F5344CB8AC3E}">
        <p14:creationId xmlns:p14="http://schemas.microsoft.com/office/powerpoint/2010/main" val="4253396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FB4C1-6AEF-4EFB-B6FB-122A18AE1739}"/>
              </a:ext>
            </a:extLst>
          </p:cNvPr>
          <p:cNvSpPr>
            <a:spLocks noGrp="1"/>
          </p:cNvSpPr>
          <p:nvPr>
            <p:ph type="title"/>
          </p:nvPr>
        </p:nvSpPr>
        <p:spPr/>
        <p:txBody>
          <a:bodyPr/>
          <a:lstStyle/>
          <a:p>
            <a:r>
              <a:rPr lang="en-GB" dirty="0"/>
              <a:t>Introduction</a:t>
            </a:r>
          </a:p>
        </p:txBody>
      </p:sp>
      <p:sp>
        <p:nvSpPr>
          <p:cNvPr id="5" name="Content Placeholder 4">
            <a:extLst>
              <a:ext uri="{FF2B5EF4-FFF2-40B4-BE49-F238E27FC236}">
                <a16:creationId xmlns:a16="http://schemas.microsoft.com/office/drawing/2014/main" id="{5D485CD0-48CF-40DA-9A11-56742AC467C5}"/>
              </a:ext>
            </a:extLst>
          </p:cNvPr>
          <p:cNvSpPr>
            <a:spLocks noGrp="1"/>
          </p:cNvSpPr>
          <p:nvPr>
            <p:ph idx="1"/>
          </p:nvPr>
        </p:nvSpPr>
        <p:spPr>
          <a:xfrm>
            <a:off x="673173" y="2741152"/>
            <a:ext cx="8825659" cy="3416300"/>
          </a:xfrm>
        </p:spPr>
        <p:txBody>
          <a:bodyPr>
            <a:noAutofit/>
          </a:bodyPr>
          <a:lstStyle/>
          <a:p>
            <a:pPr marL="457200" lvl="1" indent="0" algn="just">
              <a:lnSpc>
                <a:spcPct val="120000"/>
              </a:lnSpc>
              <a:buNone/>
            </a:pPr>
            <a:r>
              <a:rPr lang="en-GB" b="1" dirty="0">
                <a:latin typeface="Times New Roman" panose="02020603050405020304" pitchFamily="18" charset="0"/>
                <a:cs typeface="Times New Roman" panose="02020603050405020304" pitchFamily="18" charset="0"/>
              </a:rPr>
              <a:t>What does it mean to survive?</a:t>
            </a:r>
          </a:p>
          <a:p>
            <a:pPr marL="457200" lvl="1" indent="0" algn="just">
              <a:lnSpc>
                <a:spcPct val="120000"/>
              </a:lnSpc>
              <a:buNone/>
            </a:pPr>
            <a:r>
              <a:rPr lang="en-GB" dirty="0">
                <a:latin typeface="Times New Roman" panose="02020603050405020304" pitchFamily="18" charset="0"/>
                <a:cs typeface="Times New Roman" panose="02020603050405020304" pitchFamily="18" charset="0"/>
              </a:rPr>
              <a:t>Survival could mean to endure, to persevere, to keep on living. It also means trusting your instincts when everything around you has fallen apart. Imagine a small group in a shattered world, where every breath is a battle, and every choice is driven by the need to endure. They ration food with care, collect precious drops of water, and build makeshift </a:t>
            </a:r>
            <a:r>
              <a:rPr lang="en-GB" dirty="0" err="1">
                <a:latin typeface="Times New Roman" panose="02020603050405020304" pitchFamily="18" charset="0"/>
                <a:cs typeface="Times New Roman" panose="02020603050405020304" pitchFamily="18" charset="0"/>
              </a:rPr>
              <a:t>defenses</a:t>
            </a:r>
            <a:r>
              <a:rPr lang="en-GB" dirty="0">
                <a:latin typeface="Times New Roman" panose="02020603050405020304" pitchFamily="18" charset="0"/>
                <a:cs typeface="Times New Roman" panose="02020603050405020304" pitchFamily="18" charset="0"/>
              </a:rPr>
              <a:t>, knowing that danger is never far. Their instincts guide them, sharpening with every decision, every heartbeat. </a:t>
            </a:r>
          </a:p>
          <a:p>
            <a:pPr marL="457200" lvl="1" indent="0" algn="just">
              <a:lnSpc>
                <a:spcPct val="120000"/>
              </a:lnSpc>
              <a:buNone/>
            </a:pPr>
            <a:r>
              <a:rPr lang="en-GB" dirty="0">
                <a:latin typeface="Times New Roman" panose="02020603050405020304" pitchFamily="18" charset="0"/>
                <a:cs typeface="Times New Roman" panose="02020603050405020304" pitchFamily="18" charset="0"/>
              </a:rPr>
              <a:t>Survival isn’t just about staying alive, it’s about trusting your gut, protecting each other, and holding onto hope when all else is lost. As </a:t>
            </a:r>
            <a:r>
              <a:rPr lang="en-GB" b="1" dirty="0">
                <a:latin typeface="Times New Roman" panose="02020603050405020304" pitchFamily="18" charset="0"/>
                <a:cs typeface="Times New Roman" panose="02020603050405020304" pitchFamily="18" charset="0"/>
              </a:rPr>
              <a:t>Friedrich Nietzsche</a:t>
            </a:r>
            <a:r>
              <a:rPr lang="en-GB" dirty="0">
                <a:latin typeface="Times New Roman" panose="02020603050405020304" pitchFamily="18" charset="0"/>
                <a:cs typeface="Times New Roman" panose="02020603050405020304" pitchFamily="18" charset="0"/>
              </a:rPr>
              <a:t> said, </a:t>
            </a:r>
            <a:r>
              <a:rPr lang="en-GB" b="1" dirty="0">
                <a:latin typeface="Times New Roman" panose="02020603050405020304" pitchFamily="18" charset="0"/>
                <a:cs typeface="Times New Roman" panose="02020603050405020304" pitchFamily="18" charset="0"/>
              </a:rPr>
              <a:t>“That which does not kill us makes us stronger.”</a:t>
            </a:r>
            <a:r>
              <a:rPr lang="en-GB" dirty="0">
                <a:latin typeface="Times New Roman" panose="02020603050405020304" pitchFamily="18" charset="0"/>
                <a:cs typeface="Times New Roman" panose="02020603050405020304" pitchFamily="18" charset="0"/>
              </a:rPr>
              <a:t> Each hardship endured only sharpens their resolve, making them stronger with every challenge they face.</a:t>
            </a: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304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DE0339-41DB-4C34-93DD-69E2DEBCF2B0}"/>
              </a:ext>
            </a:extLst>
          </p:cNvPr>
          <p:cNvSpPr>
            <a:spLocks noGrp="1"/>
          </p:cNvSpPr>
          <p:nvPr>
            <p:ph type="ctrTitle"/>
          </p:nvPr>
        </p:nvSpPr>
        <p:spPr>
          <a:xfrm>
            <a:off x="1046800" y="1844095"/>
            <a:ext cx="8825658" cy="2677648"/>
          </a:xfrm>
        </p:spPr>
        <p:txBody>
          <a:bodyPr/>
          <a:lstStyle/>
          <a:p>
            <a:r>
              <a:rPr lang="en-GB" sz="2800" dirty="0">
                <a:solidFill>
                  <a:schemeClr val="bg1"/>
                </a:solidFill>
                <a:latin typeface="Times New Roman" panose="02020603050405020304" pitchFamily="18" charset="0"/>
                <a:cs typeface="Times New Roman" panose="02020603050405020304" pitchFamily="18" charset="0"/>
              </a:rPr>
              <a:t>How can we help individuals within certain age groups become 20% more prepared for survival during a conflict in the coming years, ensuring they have sufficient food, water, medical supplies, and </a:t>
            </a:r>
            <a:r>
              <a:rPr lang="en-GB" sz="2800" dirty="0" err="1">
                <a:solidFill>
                  <a:schemeClr val="bg1"/>
                </a:solidFill>
                <a:latin typeface="Times New Roman" panose="02020603050405020304" pitchFamily="18" charset="0"/>
                <a:cs typeface="Times New Roman" panose="02020603050405020304" pitchFamily="18" charset="0"/>
              </a:rPr>
              <a:t>defense</a:t>
            </a:r>
            <a:r>
              <a:rPr lang="en-GB" sz="2800" dirty="0">
                <a:solidFill>
                  <a:schemeClr val="bg1"/>
                </a:solidFill>
                <a:latin typeface="Times New Roman" panose="02020603050405020304" pitchFamily="18" charset="0"/>
                <a:cs typeface="Times New Roman" panose="02020603050405020304" pitchFamily="18" charset="0"/>
              </a:rPr>
              <a:t> tools, based on their current resources and training levels?</a:t>
            </a:r>
          </a:p>
        </p:txBody>
      </p:sp>
      <p:sp>
        <p:nvSpPr>
          <p:cNvPr id="5" name="Subtitle 4">
            <a:extLst>
              <a:ext uri="{FF2B5EF4-FFF2-40B4-BE49-F238E27FC236}">
                <a16:creationId xmlns:a16="http://schemas.microsoft.com/office/drawing/2014/main" id="{57ADAB68-9F96-48AA-9A40-8795CD4B25FD}"/>
              </a:ext>
            </a:extLst>
          </p:cNvPr>
          <p:cNvSpPr>
            <a:spLocks noGrp="1"/>
          </p:cNvSpPr>
          <p:nvPr>
            <p:ph type="subTitle" idx="1"/>
          </p:nvPr>
        </p:nvSpPr>
        <p:spPr>
          <a:xfrm>
            <a:off x="1154955" y="1238313"/>
            <a:ext cx="8825658" cy="861420"/>
          </a:xfrm>
        </p:spPr>
        <p:txBody>
          <a:bodyPr/>
          <a:lstStyle/>
          <a:p>
            <a:r>
              <a:rPr lang="en-GB" dirty="0"/>
              <a:t>Problem Question</a:t>
            </a:r>
          </a:p>
        </p:txBody>
      </p:sp>
    </p:spTree>
    <p:extLst>
      <p:ext uri="{BB962C8B-B14F-4D97-AF65-F5344CB8AC3E}">
        <p14:creationId xmlns:p14="http://schemas.microsoft.com/office/powerpoint/2010/main" val="8589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0FB4C1-6AEF-4EFB-B6FB-122A18AE1739}"/>
              </a:ext>
            </a:extLst>
          </p:cNvPr>
          <p:cNvSpPr>
            <a:spLocks noGrp="1"/>
          </p:cNvSpPr>
          <p:nvPr>
            <p:ph type="title"/>
          </p:nvPr>
        </p:nvSpPr>
        <p:spPr/>
        <p:txBody>
          <a:bodyPr/>
          <a:lstStyle/>
          <a:p>
            <a:r>
              <a:rPr lang="en-GB" dirty="0"/>
              <a:t>Problem Statement</a:t>
            </a:r>
          </a:p>
        </p:txBody>
      </p:sp>
      <p:sp>
        <p:nvSpPr>
          <p:cNvPr id="5" name="Content Placeholder 4">
            <a:extLst>
              <a:ext uri="{FF2B5EF4-FFF2-40B4-BE49-F238E27FC236}">
                <a16:creationId xmlns:a16="http://schemas.microsoft.com/office/drawing/2014/main" id="{5D485CD0-48CF-40DA-9A11-56742AC467C5}"/>
              </a:ext>
            </a:extLst>
          </p:cNvPr>
          <p:cNvSpPr>
            <a:spLocks noGrp="1"/>
          </p:cNvSpPr>
          <p:nvPr>
            <p:ph idx="1"/>
          </p:nvPr>
        </p:nvSpPr>
        <p:spPr>
          <a:xfrm>
            <a:off x="838200" y="2366681"/>
            <a:ext cx="10515600" cy="4126193"/>
          </a:xfrm>
        </p:spPr>
        <p:txBody>
          <a:bodyPr>
            <a:noAutofit/>
          </a:bodyPr>
          <a:lstStyle/>
          <a:p>
            <a:pPr marL="457200" lvl="1" indent="0" algn="just">
              <a:lnSpc>
                <a:spcPct val="120000"/>
              </a:lnSpc>
              <a:buNone/>
            </a:pPr>
            <a:r>
              <a:rPr lang="en-GB" dirty="0">
                <a:latin typeface="Times New Roman" panose="02020603050405020304" pitchFamily="18" charset="0"/>
                <a:cs typeface="Times New Roman" panose="02020603050405020304" pitchFamily="18" charset="0"/>
              </a:rPr>
              <a:t>The current level of survival preparedness among individuals and groups in conflict scenarios is insufficient, as indicated by inadequate access to essential resources like food, water, medical supplies, and defensive measures. Without proper allocation and utilization of these resources, along with limited training, the ability to effectively survive in such conditions is compromised. To address this, a 20% increase in survival readiness needs to be achieved over the coming years by optimizing the distribution of critical resources and improving access to training and support systems. This requires a detailed analysis of the current resource availability and survival factors to identify gaps and opportunities for improvement.</a:t>
            </a:r>
            <a:endParaRPr lang="en-GB" sz="16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75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1AEF-1F74-4142-9859-94E4B3B43BFB}"/>
              </a:ext>
            </a:extLst>
          </p:cNvPr>
          <p:cNvSpPr>
            <a:spLocks noGrp="1"/>
          </p:cNvSpPr>
          <p:nvPr>
            <p:ph type="title"/>
          </p:nvPr>
        </p:nvSpPr>
        <p:spPr/>
        <p:txBody>
          <a:bodyPr/>
          <a:lstStyle/>
          <a:p>
            <a:r>
              <a:rPr lang="en-GB" dirty="0"/>
              <a:t>Purpose</a:t>
            </a:r>
          </a:p>
        </p:txBody>
      </p:sp>
      <p:sp>
        <p:nvSpPr>
          <p:cNvPr id="3" name="Content Placeholder 2">
            <a:extLst>
              <a:ext uri="{FF2B5EF4-FFF2-40B4-BE49-F238E27FC236}">
                <a16:creationId xmlns:a16="http://schemas.microsoft.com/office/drawing/2014/main" id="{67181782-2AB2-4660-86AE-C9459FD46B46}"/>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Survival readiness and preparedness aims to minimize the impact of disasters on individuals and communities, enhancing safety and promoting a swift recovery. By prioritizing preparedness, people can increase their chances of not just surviving a crisis, but also thriving in the aftermath.</a:t>
            </a:r>
          </a:p>
        </p:txBody>
      </p:sp>
    </p:spTree>
    <p:extLst>
      <p:ext uri="{BB962C8B-B14F-4D97-AF65-F5344CB8AC3E}">
        <p14:creationId xmlns:p14="http://schemas.microsoft.com/office/powerpoint/2010/main" val="277486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8E63-4ED5-40A6-905F-4CE3C9E4CDCF}"/>
              </a:ext>
            </a:extLst>
          </p:cNvPr>
          <p:cNvSpPr>
            <a:spLocks noGrp="1"/>
          </p:cNvSpPr>
          <p:nvPr>
            <p:ph type="title"/>
          </p:nvPr>
        </p:nvSpPr>
        <p:spPr>
          <a:xfrm>
            <a:off x="1149032" y="1165412"/>
            <a:ext cx="3865134" cy="1196788"/>
          </a:xfrm>
        </p:spPr>
        <p:txBody>
          <a:bodyPr>
            <a:normAutofit/>
          </a:bodyPr>
          <a:lstStyle/>
          <a:p>
            <a:pPr algn="ctr">
              <a:defRPr sz="1400" b="0" i="0" u="none" strike="noStrike" kern="1200" spc="0" baseline="0">
                <a:solidFill>
                  <a:prstClr val="black">
                    <a:lumMod val="65000"/>
                    <a:lumOff val="35000"/>
                  </a:prstClr>
                </a:solidFill>
                <a:latin typeface="+mn-lt"/>
                <a:ea typeface="+mn-ea"/>
                <a:cs typeface="+mn-cs"/>
              </a:defRPr>
            </a:pPr>
            <a:r>
              <a:rPr lang="en-US" sz="3200" b="1" dirty="0">
                <a:solidFill>
                  <a:schemeClr val="bg1"/>
                </a:solidFill>
                <a:latin typeface="Times New Roman" panose="02020603050405020304" pitchFamily="18" charset="0"/>
                <a:cs typeface="Times New Roman" panose="02020603050405020304" pitchFamily="18" charset="0"/>
              </a:rPr>
              <a:t>Insight</a:t>
            </a:r>
          </a:p>
        </p:txBody>
      </p:sp>
      <p:graphicFrame>
        <p:nvGraphicFramePr>
          <p:cNvPr id="12" name="Content Placeholder 11">
            <a:extLst>
              <a:ext uri="{FF2B5EF4-FFF2-40B4-BE49-F238E27FC236}">
                <a16:creationId xmlns:a16="http://schemas.microsoft.com/office/drawing/2014/main" id="{0F7FEE45-4387-4C75-9A42-AACBD012D087}"/>
              </a:ext>
            </a:extLst>
          </p:cNvPr>
          <p:cNvGraphicFramePr>
            <a:graphicFrameLocks noGrp="1"/>
          </p:cNvGraphicFramePr>
          <p:nvPr>
            <p:ph type="pic" idx="1"/>
            <p:extLst>
              <p:ext uri="{D42A27DB-BD31-4B8C-83A1-F6EECF244321}">
                <p14:modId xmlns:p14="http://schemas.microsoft.com/office/powerpoint/2010/main" val="2301975446"/>
              </p:ext>
            </p:extLst>
          </p:nvPr>
        </p:nvGraphicFramePr>
        <p:xfrm>
          <a:off x="6548438" y="1416424"/>
          <a:ext cx="5267044" cy="429857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 Placeholder 12">
            <a:extLst>
              <a:ext uri="{FF2B5EF4-FFF2-40B4-BE49-F238E27FC236}">
                <a16:creationId xmlns:a16="http://schemas.microsoft.com/office/drawing/2014/main" id="{9845D8FF-EB5F-4C26-9969-D70178CB5B39}"/>
              </a:ext>
            </a:extLst>
          </p:cNvPr>
          <p:cNvSpPr>
            <a:spLocks noGrp="1"/>
          </p:cNvSpPr>
          <p:nvPr>
            <p:ph type="body" sz="half" idx="2"/>
          </p:nvPr>
        </p:nvSpPr>
        <p:spPr>
          <a:xfrm>
            <a:off x="1154954" y="2698376"/>
            <a:ext cx="4223870" cy="2330824"/>
          </a:xfrm>
        </p:spPr>
        <p:txBody>
          <a:bodyPr>
            <a:normAutofit/>
          </a:bodyPr>
          <a:lstStyle/>
          <a:p>
            <a:r>
              <a:rPr lang="en-GB" sz="1600" dirty="0">
                <a:latin typeface="Times New Roman" panose="02020603050405020304" pitchFamily="18" charset="0"/>
                <a:cs typeface="Times New Roman" panose="02020603050405020304" pitchFamily="18" charset="0"/>
              </a:rPr>
              <a:t>This insight highlights an imbalance in resource distribution, where individuals with higher training are allocated fewer weapons, potentially leaving them underprepared, while those with no training receive more weapons, which may not be effective if they lack the skills to use them efficiently.</a:t>
            </a:r>
          </a:p>
        </p:txBody>
      </p:sp>
    </p:spTree>
    <p:extLst>
      <p:ext uri="{BB962C8B-B14F-4D97-AF65-F5344CB8AC3E}">
        <p14:creationId xmlns:p14="http://schemas.microsoft.com/office/powerpoint/2010/main" val="25540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8E63-4ED5-40A6-905F-4CE3C9E4CDCF}"/>
              </a:ext>
            </a:extLst>
          </p:cNvPr>
          <p:cNvSpPr>
            <a:spLocks noGrp="1"/>
          </p:cNvSpPr>
          <p:nvPr>
            <p:ph type="title"/>
          </p:nvPr>
        </p:nvSpPr>
        <p:spPr>
          <a:xfrm>
            <a:off x="1220787" y="1447800"/>
            <a:ext cx="2793158" cy="1084729"/>
          </a:xfrm>
        </p:spPr>
        <p:txBody>
          <a:bodyPr/>
          <a:lstStyle/>
          <a:p>
            <a:pPr algn="ctr"/>
            <a:r>
              <a:rPr lang="en-GB" sz="3200" b="1" dirty="0">
                <a:latin typeface="Times New Roman" panose="02020603050405020304" pitchFamily="18" charset="0"/>
                <a:cs typeface="Times New Roman" panose="02020603050405020304" pitchFamily="18" charset="0"/>
              </a:rPr>
              <a:t>Insight</a:t>
            </a:r>
          </a:p>
        </p:txBody>
      </p:sp>
      <p:graphicFrame>
        <p:nvGraphicFramePr>
          <p:cNvPr id="6" name="Content Placeholder 5">
            <a:extLst>
              <a:ext uri="{FF2B5EF4-FFF2-40B4-BE49-F238E27FC236}">
                <a16:creationId xmlns:a16="http://schemas.microsoft.com/office/drawing/2014/main" id="{0CA492C0-742A-4A1A-B50D-06A8CF47BA8B}"/>
              </a:ext>
            </a:extLst>
          </p:cNvPr>
          <p:cNvGraphicFramePr>
            <a:graphicFrameLocks noGrp="1"/>
          </p:cNvGraphicFramePr>
          <p:nvPr>
            <p:ph idx="1"/>
            <p:extLst>
              <p:ext uri="{D42A27DB-BD31-4B8C-83A1-F6EECF244321}">
                <p14:modId xmlns:p14="http://schemas.microsoft.com/office/powerpoint/2010/main" val="2155843714"/>
              </p:ext>
            </p:extLst>
          </p:nvPr>
        </p:nvGraphicFramePr>
        <p:xfrm>
          <a:off x="5781675" y="1447800"/>
          <a:ext cx="5343525" cy="383241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E1D788B7-7D5C-4E53-96A5-FBCE89CC69F1}"/>
              </a:ext>
            </a:extLst>
          </p:cNvPr>
          <p:cNvSpPr>
            <a:spLocks noGrp="1"/>
          </p:cNvSpPr>
          <p:nvPr>
            <p:ph type="body" sz="half" idx="2"/>
          </p:nvPr>
        </p:nvSpPr>
        <p:spPr>
          <a:xfrm>
            <a:off x="1154954" y="2958354"/>
            <a:ext cx="3372222" cy="3066526"/>
          </a:xfrm>
        </p:spPr>
        <p:txBody>
          <a:bodyPr>
            <a:normAutofit/>
          </a:bodyPr>
          <a:lstStyle/>
          <a:p>
            <a:r>
              <a:rPr lang="en-GB" dirty="0">
                <a:latin typeface="Times New Roman" panose="02020603050405020304" pitchFamily="18" charset="0"/>
                <a:cs typeface="Times New Roman" panose="02020603050405020304" pitchFamily="18" charset="0"/>
              </a:rPr>
              <a:t>This insight indicates that the distribution of more antibiotics than first aid kits to all individuals is a strategic decision based on the understanding that antibiotics are essential for treating infections, which pose a significant risk in survival scenarios. As a result, first aid kits are viewed as secondary in importance for managing and preventing infections, leading to the disparity in allocation.</a:t>
            </a:r>
          </a:p>
        </p:txBody>
      </p:sp>
    </p:spTree>
    <p:extLst>
      <p:ext uri="{BB962C8B-B14F-4D97-AF65-F5344CB8AC3E}">
        <p14:creationId xmlns:p14="http://schemas.microsoft.com/office/powerpoint/2010/main" val="328590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p:nvPr>
        </p:nvSpPr>
        <p:spPr/>
        <p:txBody>
          <a:bodyPr/>
          <a:lstStyle/>
          <a:p>
            <a:r>
              <a:rPr lang="en-US" dirty="0"/>
              <a:t>Project analysis slide 8</a:t>
            </a:r>
          </a:p>
        </p:txBody>
      </p:sp>
      <p:sp>
        <p:nvSpPr>
          <p:cNvPr id="4" name="Text Placeholder 3">
            <a:extLst>
              <a:ext uri="{FF2B5EF4-FFF2-40B4-BE49-F238E27FC236}">
                <a16:creationId xmlns:a16="http://schemas.microsoft.com/office/drawing/2014/main" id="{714C3217-1964-4486-A0E2-39C1A455B10F}"/>
              </a:ext>
            </a:extLst>
          </p:cNvPr>
          <p:cNvSpPr>
            <a:spLocks noGrp="1"/>
          </p:cNvSpPr>
          <p:nvPr>
            <p:ph type="body" idx="1"/>
          </p:nvPr>
        </p:nvSpPr>
        <p:spPr>
          <a:xfrm>
            <a:off x="1211942" y="2802823"/>
            <a:ext cx="3141878" cy="576262"/>
          </a:xfrm>
        </p:spPr>
        <p:txBody>
          <a:bodyPr/>
          <a:lstStyle/>
          <a:p>
            <a:r>
              <a:rPr lang="en-GB" sz="1600" b="1" dirty="0">
                <a:solidFill>
                  <a:schemeClr val="accent2">
                    <a:lumMod val="75000"/>
                  </a:schemeClr>
                </a:solidFill>
                <a:latin typeface="Times New Roman" panose="02020603050405020304" pitchFamily="18" charset="0"/>
                <a:cs typeface="Times New Roman" panose="02020603050405020304" pitchFamily="18" charset="0"/>
              </a:rPr>
              <a:t>Impact of Training Level on Access to Support Groups</a:t>
            </a:r>
          </a:p>
        </p:txBody>
      </p:sp>
      <p:sp>
        <p:nvSpPr>
          <p:cNvPr id="10" name="Text Placeholder 9">
            <a:extLst>
              <a:ext uri="{FF2B5EF4-FFF2-40B4-BE49-F238E27FC236}">
                <a16:creationId xmlns:a16="http://schemas.microsoft.com/office/drawing/2014/main" id="{CF13AE7E-5C7E-496F-8F01-F13BA1DFD758}"/>
              </a:ext>
            </a:extLst>
          </p:cNvPr>
          <p:cNvSpPr>
            <a:spLocks noGrp="1"/>
          </p:cNvSpPr>
          <p:nvPr>
            <p:ph type="body" sz="half" idx="15"/>
          </p:nvPr>
        </p:nvSpPr>
        <p:spPr>
          <a:xfrm>
            <a:off x="1142243" y="3429000"/>
            <a:ext cx="3141879" cy="2429092"/>
          </a:xfrm>
        </p:spPr>
        <p:txBody>
          <a:bodyPr>
            <a:normAutofit/>
          </a:bodyPr>
          <a:lstStyle/>
          <a:p>
            <a:r>
              <a:rPr lang="en-GB" dirty="0">
                <a:latin typeface="Times New Roman" panose="02020603050405020304" pitchFamily="18" charset="0"/>
                <a:cs typeface="Times New Roman" panose="02020603050405020304" pitchFamily="18" charset="0"/>
              </a:rPr>
              <a:t>Individuals with the highest level of training have greater access to reliable information compared to those with lower training levels. This suggests that higher training enhances individuals' ability to obtain crucial information, which may be vital for effective decision-making during survival situations.</a:t>
            </a:r>
          </a:p>
        </p:txBody>
      </p:sp>
      <p:sp>
        <p:nvSpPr>
          <p:cNvPr id="5" name="Text Placeholder 4">
            <a:extLst>
              <a:ext uri="{FF2B5EF4-FFF2-40B4-BE49-F238E27FC236}">
                <a16:creationId xmlns:a16="http://schemas.microsoft.com/office/drawing/2014/main" id="{22C6E32C-DCAD-4A34-B671-8EC5D2D0BE92}"/>
              </a:ext>
            </a:extLst>
          </p:cNvPr>
          <p:cNvSpPr>
            <a:spLocks noGrp="1"/>
          </p:cNvSpPr>
          <p:nvPr>
            <p:ph type="body" sz="quarter" idx="3"/>
          </p:nvPr>
        </p:nvSpPr>
        <p:spPr>
          <a:xfrm>
            <a:off x="4426984" y="2802823"/>
            <a:ext cx="3147009" cy="523220"/>
          </a:xfrm>
        </p:spPr>
        <p:txBody>
          <a:bodyPr/>
          <a:lstStyle/>
          <a:p>
            <a:r>
              <a:rPr lang="en-US" sz="1600" b="1" dirty="0">
                <a:solidFill>
                  <a:schemeClr val="accent2">
                    <a:lumMod val="75000"/>
                  </a:schemeClr>
                </a:solidFill>
                <a:latin typeface="Times New Roman" panose="02020603050405020304" pitchFamily="18" charset="0"/>
                <a:cs typeface="Times New Roman" panose="02020603050405020304" pitchFamily="18" charset="0"/>
              </a:rPr>
              <a:t>Water Availability by Age Group</a:t>
            </a:r>
            <a:endParaRPr lang="en-GB" sz="1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2" name="Text Placeholder 11">
            <a:extLst>
              <a:ext uri="{FF2B5EF4-FFF2-40B4-BE49-F238E27FC236}">
                <a16:creationId xmlns:a16="http://schemas.microsoft.com/office/drawing/2014/main" id="{59CA027F-BAD8-4F21-911D-0DBC0A818C2E}"/>
              </a:ext>
            </a:extLst>
          </p:cNvPr>
          <p:cNvSpPr>
            <a:spLocks noGrp="1"/>
          </p:cNvSpPr>
          <p:nvPr>
            <p:ph type="body" sz="half" idx="16"/>
          </p:nvPr>
        </p:nvSpPr>
        <p:spPr>
          <a:xfrm>
            <a:off x="4512720" y="3448875"/>
            <a:ext cx="3147009" cy="2429093"/>
          </a:xfrm>
        </p:spPr>
        <p:txBody>
          <a:bodyPr/>
          <a:lstStyle/>
          <a:p>
            <a:r>
              <a:rPr lang="en-GB" dirty="0">
                <a:latin typeface="Times New Roman" panose="02020603050405020304" pitchFamily="18" charset="0"/>
                <a:cs typeface="Times New Roman" panose="02020603050405020304" pitchFamily="18" charset="0"/>
              </a:rPr>
              <a:t>Age group of  </a:t>
            </a:r>
            <a:r>
              <a:rPr lang="en-GB" b="1" dirty="0">
                <a:latin typeface="Times New Roman" panose="02020603050405020304" pitchFamily="18" charset="0"/>
                <a:cs typeface="Times New Roman" panose="02020603050405020304" pitchFamily="18" charset="0"/>
              </a:rPr>
              <a:t>“38-47”</a:t>
            </a:r>
            <a:r>
              <a:rPr lang="en-GB" dirty="0">
                <a:latin typeface="Times New Roman" panose="02020603050405020304" pitchFamily="18" charset="0"/>
                <a:cs typeface="Times New Roman" panose="02020603050405020304" pitchFamily="18" charset="0"/>
              </a:rPr>
              <a:t> has the lowest availability of water compared to other age groups, indicating a potential vulnerability in hydration resources during survival situations. This shortage may compromise their ability to maintain health and well-being in critical scenarios.</a:t>
            </a:r>
          </a:p>
        </p:txBody>
      </p:sp>
      <p:sp>
        <p:nvSpPr>
          <p:cNvPr id="6" name="Text Placeholder 5">
            <a:extLst>
              <a:ext uri="{FF2B5EF4-FFF2-40B4-BE49-F238E27FC236}">
                <a16:creationId xmlns:a16="http://schemas.microsoft.com/office/drawing/2014/main" id="{7DC9546B-A82C-4728-8908-7E3193D08096}"/>
              </a:ext>
            </a:extLst>
          </p:cNvPr>
          <p:cNvSpPr>
            <a:spLocks noGrp="1"/>
          </p:cNvSpPr>
          <p:nvPr>
            <p:ph type="body" sz="quarter" idx="13"/>
          </p:nvPr>
        </p:nvSpPr>
        <p:spPr>
          <a:xfrm>
            <a:off x="7852154" y="2679990"/>
            <a:ext cx="3071169" cy="646053"/>
          </a:xfrm>
        </p:spPr>
        <p:txBody>
          <a:bodyPr/>
          <a:lstStyle/>
          <a:p>
            <a:pPr algn="ctr">
              <a:defRPr sz="1400" b="0" i="0" u="none" strike="noStrike" kern="1200" spc="0" baseline="0">
                <a:solidFill>
                  <a:sysClr val="windowText" lastClr="000000">
                    <a:lumMod val="65000"/>
                    <a:lumOff val="35000"/>
                  </a:sysClr>
                </a:solidFill>
                <a:latin typeface="+mn-lt"/>
                <a:ea typeface="+mn-ea"/>
                <a:cs typeface="+mn-cs"/>
              </a:defRPr>
            </a:pPr>
            <a:r>
              <a:rPr lang="en-GB" sz="1800" b="1" dirty="0">
                <a:solidFill>
                  <a:schemeClr val="accent2">
                    <a:lumMod val="75000"/>
                  </a:schemeClr>
                </a:solidFill>
                <a:latin typeface="Times New Roman" panose="02020603050405020304" pitchFamily="18" charset="0"/>
                <a:cs typeface="Times New Roman" panose="02020603050405020304" pitchFamily="18" charset="0"/>
              </a:rPr>
              <a:t>Food Supply by Age Groups</a:t>
            </a:r>
          </a:p>
        </p:txBody>
      </p:sp>
      <p:sp>
        <p:nvSpPr>
          <p:cNvPr id="13" name="Text Placeholder 12">
            <a:extLst>
              <a:ext uri="{FF2B5EF4-FFF2-40B4-BE49-F238E27FC236}">
                <a16:creationId xmlns:a16="http://schemas.microsoft.com/office/drawing/2014/main" id="{0C379B0B-3ED2-4600-9C26-9AC2AAB67A56}"/>
              </a:ext>
            </a:extLst>
          </p:cNvPr>
          <p:cNvSpPr>
            <a:spLocks noGrp="1"/>
          </p:cNvSpPr>
          <p:nvPr>
            <p:ph type="body" sz="half" idx="17"/>
          </p:nvPr>
        </p:nvSpPr>
        <p:spPr>
          <a:xfrm>
            <a:off x="7814971" y="3448875"/>
            <a:ext cx="3145536" cy="2429093"/>
          </a:xfrm>
        </p:spPr>
        <p:txBody>
          <a:bodyPr>
            <a:normAutofit/>
          </a:bodyPr>
          <a:lstStyle/>
          <a:p>
            <a:r>
              <a:rPr lang="en-GB" dirty="0">
                <a:latin typeface="Times New Roman" panose="02020603050405020304" pitchFamily="18" charset="0"/>
                <a:cs typeface="Times New Roman" panose="02020603050405020304" pitchFamily="18" charset="0"/>
              </a:rPr>
              <a:t>Age group </a:t>
            </a:r>
            <a:r>
              <a:rPr lang="en-GB" b="1" dirty="0">
                <a:latin typeface="Times New Roman" panose="02020603050405020304" pitchFamily="18" charset="0"/>
                <a:cs typeface="Times New Roman" panose="02020603050405020304" pitchFamily="18" charset="0"/>
              </a:rPr>
              <a:t>“18-27” </a:t>
            </a:r>
            <a:r>
              <a:rPr lang="en-GB" dirty="0">
                <a:latin typeface="Times New Roman" panose="02020603050405020304" pitchFamily="18" charset="0"/>
                <a:cs typeface="Times New Roman" panose="02020603050405020304" pitchFamily="18" charset="0"/>
              </a:rPr>
              <a:t>has the lowest average supply of food compared to other age groups, highlighting a significant vulnerability in their nutritional resources during survival situations. This lack of adequate food supply could impact their energy levels and overall health, making them more susceptible to the challenges of survival.</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Key</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Insights</a:t>
            </a:r>
          </a:p>
        </p:txBody>
      </p:sp>
      <p:sp>
        <p:nvSpPr>
          <p:cNvPr id="15" name="TextBox 14">
            <a:extLst>
              <a:ext uri="{FF2B5EF4-FFF2-40B4-BE49-F238E27FC236}">
                <a16:creationId xmlns:a16="http://schemas.microsoft.com/office/drawing/2014/main" id="{3A8D331F-0B4D-4A5E-827B-56CC408939E8}"/>
              </a:ext>
            </a:extLst>
          </p:cNvPr>
          <p:cNvSpPr txBox="1"/>
          <p:nvPr/>
        </p:nvSpPr>
        <p:spPr>
          <a:xfrm>
            <a:off x="1848678" y="735496"/>
            <a:ext cx="6977270" cy="523220"/>
          </a:xfrm>
          <a:prstGeom prst="rect">
            <a:avLst/>
          </a:prstGeom>
          <a:noFill/>
        </p:spPr>
        <p:txBody>
          <a:bodyPr wrap="square" rtlCol="0">
            <a:spAutoFit/>
          </a:bodyPr>
          <a:lstStyle/>
          <a:p>
            <a:r>
              <a:rPr lang="en-GB" sz="2800" dirty="0">
                <a:solidFill>
                  <a:schemeClr val="bg1"/>
                </a:solidFill>
              </a:rPr>
              <a:t>Communicate Your Findings</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3BC784-8EAE-4450-A5D9-9C208CBD0DCA}"/>
              </a:ext>
            </a:extLst>
          </p:cNvPr>
          <p:cNvSpPr>
            <a:spLocks noGrp="1"/>
          </p:cNvSpPr>
          <p:nvPr>
            <p:ph type="title"/>
          </p:nvPr>
        </p:nvSpPr>
        <p:spPr/>
        <p:txBody>
          <a:bodyPr/>
          <a:lstStyle/>
          <a:p>
            <a:r>
              <a:rPr lang="en-GB" dirty="0"/>
              <a:t>Conclusion</a:t>
            </a:r>
          </a:p>
        </p:txBody>
      </p:sp>
      <p:sp>
        <p:nvSpPr>
          <p:cNvPr id="11" name="Rectangle 1">
            <a:extLst>
              <a:ext uri="{FF2B5EF4-FFF2-40B4-BE49-F238E27FC236}">
                <a16:creationId xmlns:a16="http://schemas.microsoft.com/office/drawing/2014/main" id="{AFCE3A2F-8EAE-4B47-81FA-6317DA7FE8C9}"/>
              </a:ext>
            </a:extLst>
          </p:cNvPr>
          <p:cNvSpPr>
            <a:spLocks noGrp="1" noChangeArrowheads="1"/>
          </p:cNvSpPr>
          <p:nvPr>
            <p:ph idx="1"/>
          </p:nvPr>
        </p:nvSpPr>
        <p:spPr bwMode="auto">
          <a:xfrm>
            <a:off x="757389" y="2987849"/>
            <a:ext cx="882565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600" dirty="0">
                <a:latin typeface="Times New Roman" panose="02020603050405020304" pitchFamily="18" charset="0"/>
                <a:cs typeface="Times New Roman" panose="02020603050405020304" pitchFamily="18" charset="0"/>
              </a:rPr>
              <a:t>In summary, the analysis reveals critical vulnerabilities in survival readiness, particularly among younger individuals and those with higher training levels, highlighting the need for targeted resource allocation, improved access to food and water, and enhanced medical supplies to ensure all populations are better prepared for potential conflicts.</a:t>
            </a:r>
          </a:p>
        </p:txBody>
      </p:sp>
    </p:spTree>
    <p:extLst>
      <p:ext uri="{BB962C8B-B14F-4D97-AF65-F5344CB8AC3E}">
        <p14:creationId xmlns:p14="http://schemas.microsoft.com/office/powerpoint/2010/main" val="1188389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924</Words>
  <Application>Microsoft Office PowerPoint</Application>
  <PresentationFormat>Widescreen</PresentationFormat>
  <Paragraphs>49</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Times New Roman</vt:lpstr>
      <vt:lpstr>Wingdings 3</vt:lpstr>
      <vt:lpstr>Ion Boardroom</vt:lpstr>
      <vt:lpstr>Survival: Man’s Greatest Instinct Presentation</vt:lpstr>
      <vt:lpstr>Introduction</vt:lpstr>
      <vt:lpstr>How can we help individuals within certain age groups become 20% more prepared for survival during a conflict in the coming years, ensuring they have sufficient food, water, medical supplies, and defense tools, based on their current resources and training levels?</vt:lpstr>
      <vt:lpstr>Problem Statement</vt:lpstr>
      <vt:lpstr>Purpose</vt:lpstr>
      <vt:lpstr>Insight</vt:lpstr>
      <vt:lpstr>Insight</vt:lpstr>
      <vt:lpstr>Project analysis slide 8</vt:lpstr>
      <vt:lpstr>Conclusion</vt:lpstr>
      <vt:lpstr>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2024-08-27T17:50:45Z</dcterms:created>
  <dcterms:modified xsi:type="dcterms:W3CDTF">2024-09-30T08:46:59Z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