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86" r:id="rId6"/>
    <p:sldId id="276" r:id="rId7"/>
    <p:sldId id="277" r:id="rId8"/>
    <p:sldId id="287" r:id="rId9"/>
    <p:sldId id="288" r:id="rId10"/>
    <p:sldId id="279" r:id="rId11"/>
    <p:sldId id="280" r:id="rId12"/>
    <p:sldId id="283" r:id="rId13"/>
    <p:sldId id="282"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5" d="100"/>
          <a:sy n="85" d="100"/>
        </p:scale>
        <p:origin x="590"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8/27/2024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8/27/2024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8/27/2024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Educational Inequality</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FB4C1-6AEF-4EFB-B6FB-122A18AE1739}"/>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5D485CD0-48CF-40DA-9A11-56742AC467C5}"/>
              </a:ext>
            </a:extLst>
          </p:cNvPr>
          <p:cNvSpPr>
            <a:spLocks noGrp="1"/>
          </p:cNvSpPr>
          <p:nvPr>
            <p:ph idx="1"/>
          </p:nvPr>
        </p:nvSpPr>
        <p:spPr>
          <a:xfrm>
            <a:off x="838200" y="1825625"/>
            <a:ext cx="10515600" cy="4667250"/>
          </a:xfrm>
        </p:spPr>
        <p:txBody>
          <a:bodyPr>
            <a:noAutofit/>
          </a:bodyPr>
          <a:lstStyle/>
          <a:p>
            <a:pPr marL="457200" lvl="1" indent="0" algn="just">
              <a:lnSpc>
                <a:spcPct val="120000"/>
              </a:lnSpc>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The Educational Inequality Analysis (2010-2021) dataset captures the shifting landscape of global educational disparities over a 12-year period. It tracks the progress of various regions and countries, categorized by Human Development Index (HDI) levels, in reducing educational inequality. The dataset highlights how different regions, grouped into high, medium, and low HDI categories, have experienced varying degrees of success in improving access to quality education. It provides yearly inequality scores, with higher values indicating greater disparities, offering a clear view of where educational gaps persist and where meaningful progress has been made. Through these insights, the dataset tells the story of global efforts to bridge educational divides, revealing regions that have made significant strides and those where inequalities remain stubbornly high.</a:t>
            </a:r>
          </a:p>
          <a:p>
            <a:pPr marL="457200" lvl="1" indent="0" algn="just">
              <a:lnSpc>
                <a:spcPct val="120000"/>
              </a:lnSpc>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457200" lvl="1" indent="0" algn="just">
              <a:lnSpc>
                <a:spcPct val="120000"/>
              </a:lnSpc>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Educational inequality is about the uneven access to learning opportunities across different groups. In some places, students have good resources, skilled teachers, and supportive environments. In others, students struggle with overcrowded classes, outdated materials, and limited opportunities. These differences impact their future success, making education less fair. Tackling educational inequality is about bridging these gaps so that every child, no matter where they come from, gets an equal chance to learn and grow</a:t>
            </a:r>
          </a:p>
          <a:p>
            <a:pPr marL="0" indent="0">
              <a:lnSpc>
                <a:spcPct val="120000"/>
              </a:lnSpc>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a:t>
            </a: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04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Report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90565" y="2893359"/>
            <a:ext cx="175316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ANALYSIS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Collect Data</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Clean and Prepare Data</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Explore</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315151" y="155529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Define the Objective</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Communicate Findings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Analyze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9"/>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893386" y="2631264"/>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6"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Define Objectives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US" sz="1600" b="1" dirty="0">
                <a:solidFill>
                  <a:schemeClr val="bg1"/>
                </a:solidFill>
              </a:rPr>
              <a:t>Collect Data</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246221"/>
          </a:xfrm>
          <a:prstGeom prst="rect">
            <a:avLst/>
          </a:prstGeom>
        </p:spPr>
        <p:txBody>
          <a:bodyPr wrap="square" lIns="0" tIns="0" rIns="0" bIns="0">
            <a:spAutoFit/>
          </a:bodyPr>
          <a:lstStyle/>
          <a:p>
            <a:pPr algn="ctr"/>
            <a:r>
              <a:rPr lang="en-US" sz="1600" b="1" dirty="0">
                <a:solidFill>
                  <a:schemeClr val="bg1"/>
                </a:solidFill>
              </a:rPr>
              <a:t>Clean Data</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Explore</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Communicate Findings</a:t>
            </a:r>
          </a:p>
        </p:txBody>
      </p:sp>
      <p:sp>
        <p:nvSpPr>
          <p:cNvPr id="51" name="Rectangle 50">
            <a:extLst>
              <a:ext uri="{FF2B5EF4-FFF2-40B4-BE49-F238E27FC236}">
                <a16:creationId xmlns:a16="http://schemas.microsoft.com/office/drawing/2014/main" id="{8AA18108-5B8B-4147-84A7-D30A16BEC4EA}"/>
              </a:ext>
            </a:extLst>
          </p:cNvPr>
          <p:cNvSpPr/>
          <p:nvPr/>
        </p:nvSpPr>
        <p:spPr>
          <a:xfrm>
            <a:off x="884223" y="3451897"/>
            <a:ext cx="1752042" cy="1918795"/>
          </a:xfrm>
          <a:prstGeom prst="rect">
            <a:avLst/>
          </a:prstGeom>
        </p:spPr>
        <p:txBody>
          <a:bodyPr wrap="square" lIns="0" tIns="0" rIns="0" bIns="0" anchor="t">
            <a:spAutoFit/>
          </a:bodyPr>
          <a:lstStyle/>
          <a:p>
            <a:pPr algn="ctr">
              <a:lnSpc>
                <a:spcPts val="1900"/>
              </a:lnSpc>
            </a:pPr>
            <a:r>
              <a:rPr lang="en-GB" sz="1200" dirty="0">
                <a:solidFill>
                  <a:schemeClr val="bg1"/>
                </a:solidFill>
              </a:rPr>
              <a:t>To analyse educational inequality across different countries and UNDP developing regions, and understand how human development groups and HDI ranks influence educational disparities.</a:t>
            </a:r>
            <a:endParaRPr lang="en-US" sz="12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2103" y="3429000"/>
            <a:ext cx="1752042" cy="954364"/>
          </a:xfrm>
          <a:prstGeom prst="rect">
            <a:avLst/>
          </a:prstGeom>
        </p:spPr>
        <p:txBody>
          <a:bodyPr wrap="square" lIns="0" tIns="0" rIns="0" bIns="0" anchor="t">
            <a:spAutoFit/>
          </a:bodyPr>
          <a:lstStyle/>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Identify Data Sources</a:t>
            </a:r>
          </a:p>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Understand the data</a:t>
            </a:r>
          </a:p>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Specify Data Variables</a:t>
            </a:r>
          </a:p>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Inspect Data Quality</a:t>
            </a:r>
          </a:p>
        </p:txBody>
      </p:sp>
      <p:sp>
        <p:nvSpPr>
          <p:cNvPr id="53" name="Rectangle 52">
            <a:extLst>
              <a:ext uri="{FF2B5EF4-FFF2-40B4-BE49-F238E27FC236}">
                <a16:creationId xmlns:a16="http://schemas.microsoft.com/office/drawing/2014/main" id="{E1535E1C-6EBC-45D8-BCE1-D5B947A61FB6}"/>
              </a:ext>
            </a:extLst>
          </p:cNvPr>
          <p:cNvSpPr/>
          <p:nvPr/>
        </p:nvSpPr>
        <p:spPr>
          <a:xfrm>
            <a:off x="5108202" y="3448538"/>
            <a:ext cx="1752042" cy="704873"/>
          </a:xfrm>
          <a:prstGeom prst="rect">
            <a:avLst/>
          </a:prstGeom>
        </p:spPr>
        <p:txBody>
          <a:bodyPr wrap="square" lIns="0" tIns="0" rIns="0" bIns="0" anchor="t">
            <a:spAutoFit/>
          </a:bodyPr>
          <a:lstStyle/>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Handling Missing Values</a:t>
            </a:r>
          </a:p>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Correction of Errors</a:t>
            </a:r>
          </a:p>
          <a:p>
            <a:pPr marL="171450" indent="-171450">
              <a:lnSpc>
                <a:spcPts val="1900"/>
              </a:lnSpc>
              <a:buFont typeface="Arial" panose="020B0604020202020204" pitchFamily="34" charset="0"/>
              <a:buChar char="•"/>
            </a:pPr>
            <a:r>
              <a:rPr lang="en-US" sz="1200" dirty="0">
                <a:solidFill>
                  <a:schemeClr val="bg1"/>
                </a:solidFill>
                <a:cs typeface="Segoe UI" panose="020B0502040204020203" pitchFamily="34" charset="0"/>
              </a:rPr>
              <a:t>Formatting Data</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Visualization using charts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dirty="0">
                <a:solidFill>
                  <a:schemeClr val="bg1"/>
                </a:solidFill>
                <a:cs typeface="Segoe UI" panose="020B0502040204020203" pitchFamily="34" charset="0"/>
              </a:rPr>
              <a:t>Key insights</a:t>
            </a:r>
          </a:p>
          <a:p>
            <a:pPr marL="285750" indent="-285750">
              <a:lnSpc>
                <a:spcPts val="1900"/>
              </a:lnSpc>
              <a:buFont typeface="Arial" panose="020B0604020202020204" pitchFamily="34" charset="0"/>
              <a:buChar char="•"/>
            </a:pPr>
            <a:r>
              <a:rPr lang="en-US" sz="1400" dirty="0">
                <a:solidFill>
                  <a:schemeClr val="bg1"/>
                </a:solidFill>
                <a:cs typeface="Segoe UI" panose="020B0502040204020203" pitchFamily="34" charset="0"/>
              </a:rPr>
              <a:t>Summary</a:t>
            </a:r>
          </a:p>
          <a:p>
            <a:pPr marL="285750" indent="-285750">
              <a:lnSpc>
                <a:spcPts val="1900"/>
              </a:lnSpc>
              <a:buFont typeface="Arial" panose="020B0604020202020204" pitchFamily="34" charset="0"/>
              <a:buChar char="•"/>
            </a:pPr>
            <a:r>
              <a:rPr lang="en-US" sz="1400" dirty="0">
                <a:solidFill>
                  <a:schemeClr val="bg1"/>
                </a:solidFill>
                <a:cs typeface="Segoe UI" panose="020B0502040204020203" pitchFamily="34" charset="0"/>
              </a:rPr>
              <a:t>Recommendation</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6328-087C-489A-A3E5-0461091C2A86}"/>
              </a:ext>
            </a:extLst>
          </p:cNvPr>
          <p:cNvSpPr>
            <a:spLocks noGrp="1"/>
          </p:cNvSpPr>
          <p:nvPr>
            <p:ph type="title"/>
          </p:nvPr>
        </p:nvSpPr>
        <p:spPr/>
        <p:txBody>
          <a:bodyPr/>
          <a:lstStyle/>
          <a:p>
            <a:r>
              <a:rPr lang="en-GB" dirty="0">
                <a:solidFill>
                  <a:schemeClr val="accent3">
                    <a:lumMod val="50000"/>
                  </a:schemeClr>
                </a:solidFill>
              </a:rPr>
              <a:t>Define objectives</a:t>
            </a:r>
          </a:p>
        </p:txBody>
      </p:sp>
      <p:sp>
        <p:nvSpPr>
          <p:cNvPr id="3" name="Content Placeholder 2">
            <a:extLst>
              <a:ext uri="{FF2B5EF4-FFF2-40B4-BE49-F238E27FC236}">
                <a16:creationId xmlns:a16="http://schemas.microsoft.com/office/drawing/2014/main" id="{7FEDF8D5-9F03-4352-9B59-8878363C5D99}"/>
              </a:ext>
            </a:extLst>
          </p:cNvPr>
          <p:cNvSpPr>
            <a:spLocks noGrp="1"/>
          </p:cNvSpPr>
          <p:nvPr>
            <p:ph idx="1"/>
          </p:nvPr>
        </p:nvSpPr>
        <p:spPr/>
        <p:txBody>
          <a:bodyPr>
            <a:normAutofit/>
          </a:bodyPr>
          <a:lstStyle/>
          <a:p>
            <a:pPr marL="0" indent="0">
              <a:buNone/>
            </a:pPr>
            <a:r>
              <a:rPr lang="en-GB" sz="1600" b="1" dirty="0">
                <a:latin typeface="Times New Roman" panose="02020603050405020304" pitchFamily="18" charset="0"/>
                <a:cs typeface="Times New Roman" panose="02020603050405020304" pitchFamily="18" charset="0"/>
              </a:rPr>
              <a:t>Research Questions</a:t>
            </a:r>
          </a:p>
          <a:p>
            <a:r>
              <a:rPr lang="en-GB" sz="1600" dirty="0">
                <a:solidFill>
                  <a:schemeClr val="accent3">
                    <a:lumMod val="50000"/>
                  </a:schemeClr>
                </a:solidFill>
                <a:latin typeface="Times New Roman" panose="02020603050405020304" pitchFamily="18" charset="0"/>
                <a:cs typeface="Times New Roman" panose="02020603050405020304" pitchFamily="18" charset="0"/>
              </a:rPr>
              <a:t>What is the distribution of countries in each UNDP developing regions?</a:t>
            </a:r>
          </a:p>
          <a:p>
            <a:r>
              <a:rPr lang="en-GB" sz="1600" dirty="0">
                <a:solidFill>
                  <a:schemeClr val="accent3">
                    <a:lumMod val="50000"/>
                  </a:schemeClr>
                </a:solidFill>
                <a:latin typeface="Times New Roman" panose="02020603050405020304" pitchFamily="18" charset="0"/>
                <a:cs typeface="Times New Roman" panose="02020603050405020304" pitchFamily="18" charset="0"/>
              </a:rPr>
              <a:t>How has inequality in education changed over time within different regions?</a:t>
            </a:r>
          </a:p>
          <a:p>
            <a:r>
              <a:rPr lang="en-GB" sz="1600" dirty="0">
                <a:solidFill>
                  <a:schemeClr val="accent3">
                    <a:lumMod val="50000"/>
                  </a:schemeClr>
                </a:solidFill>
                <a:latin typeface="Times New Roman" panose="02020603050405020304" pitchFamily="18" charset="0"/>
                <a:cs typeface="Times New Roman" panose="02020603050405020304" pitchFamily="18" charset="0"/>
              </a:rPr>
              <a:t>What is the geographical Disparities across regions and countries </a:t>
            </a:r>
            <a:r>
              <a:rPr lang="en-GB" sz="1600" dirty="0" err="1">
                <a:solidFill>
                  <a:schemeClr val="accent3">
                    <a:lumMod val="50000"/>
                  </a:schemeClr>
                </a:solidFill>
                <a:latin typeface="Times New Roman" panose="02020603050405020304" pitchFamily="18" charset="0"/>
                <a:cs typeface="Times New Roman" panose="02020603050405020304" pitchFamily="18" charset="0"/>
              </a:rPr>
              <a:t>fro</a:t>
            </a:r>
            <a:r>
              <a:rPr lang="en-GB" sz="1600" dirty="0">
                <a:solidFill>
                  <a:schemeClr val="accent3">
                    <a:lumMod val="50000"/>
                  </a:schemeClr>
                </a:solidFill>
                <a:latin typeface="Times New Roman" panose="02020603050405020304" pitchFamily="18" charset="0"/>
                <a:cs typeface="Times New Roman" panose="02020603050405020304" pitchFamily="18" charset="0"/>
              </a:rPr>
              <a:t> year 2010 to 2021?</a:t>
            </a:r>
          </a:p>
          <a:p>
            <a:r>
              <a:rPr lang="en-GB" sz="1600" dirty="0">
                <a:solidFill>
                  <a:schemeClr val="accent3">
                    <a:lumMod val="50000"/>
                  </a:schemeClr>
                </a:solidFill>
                <a:latin typeface="Times New Roman" panose="02020603050405020304" pitchFamily="18" charset="0"/>
                <a:cs typeface="Times New Roman" panose="02020603050405020304" pitchFamily="18" charset="0"/>
              </a:rPr>
              <a:t>Which countries have seen the most significant improvement or deterioration in inequality in education from 2010 TO 2021?</a:t>
            </a:r>
          </a:p>
          <a:p>
            <a:r>
              <a:rPr lang="en-GB" sz="1600" dirty="0">
                <a:solidFill>
                  <a:schemeClr val="accent3">
                    <a:lumMod val="50000"/>
                  </a:schemeClr>
                </a:solidFill>
                <a:latin typeface="Times New Roman" panose="02020603050405020304" pitchFamily="18" charset="0"/>
                <a:cs typeface="Times New Roman" panose="02020603050405020304" pitchFamily="18" charset="0"/>
              </a:rPr>
              <a:t>What is the Average Inequality in Education in 2021 by UNDP Developing Regions?</a:t>
            </a:r>
          </a:p>
          <a:p>
            <a:r>
              <a:rPr lang="en-GB" sz="1600" dirty="0">
                <a:solidFill>
                  <a:schemeClr val="accent3">
                    <a:lumMod val="50000"/>
                  </a:schemeClr>
                </a:solidFill>
                <a:latin typeface="Times New Roman" panose="02020603050405020304" pitchFamily="18" charset="0"/>
                <a:cs typeface="Times New Roman" panose="02020603050405020304" pitchFamily="18" charset="0"/>
              </a:rPr>
              <a:t>What are the major trends in educational inequality over the decade (2010-2021) within various countries?</a:t>
            </a:r>
          </a:p>
        </p:txBody>
      </p:sp>
    </p:spTree>
    <p:extLst>
      <p:ext uri="{BB962C8B-B14F-4D97-AF65-F5344CB8AC3E}">
        <p14:creationId xmlns:p14="http://schemas.microsoft.com/office/powerpoint/2010/main" val="335820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DF8D5-9F03-4352-9B59-8878363C5D99}"/>
              </a:ext>
            </a:extLst>
          </p:cNvPr>
          <p:cNvSpPr>
            <a:spLocks noGrp="1"/>
          </p:cNvSpPr>
          <p:nvPr>
            <p:ph idx="1"/>
          </p:nvPr>
        </p:nvSpPr>
        <p:spPr>
          <a:xfrm>
            <a:off x="838200" y="654424"/>
            <a:ext cx="10515600" cy="5522539"/>
          </a:xfrm>
        </p:spPr>
        <p:txBody>
          <a:bodyPr numCol="2">
            <a:normAutofit/>
          </a:bodyPr>
          <a:lstStyle/>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Collect Data</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Identify Data Sources;</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This data is a Secondary data, as it was obtained from a existing database. The Data was sourced from UNDP Human Development Reports and World Bank databases, covering educational inequality and HDI ranks from 2010 to 2021.</a:t>
            </a: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Understanding the data;</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In this step, the data was carefully reviewed and I got to know more about my key variables and what exactly the dataset entails.</a:t>
            </a: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Inspect Data Quality;</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During this step, I noticed that there were some critical information lost and some few errors and inconsistencies within the data..</a:t>
            </a: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Clean and prepare Data</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Handling missing Values;</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This was corrected by searching manually for some values lost at random through sourcing online and researching from validated resources provided that fact-checked my findings.</a:t>
            </a: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Correction of Errors;</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The errors were corrected by removing duplicates and extreme values (outliers) that defer from the significant dataset.</a:t>
            </a:r>
          </a:p>
          <a:p>
            <a:pPr marL="0" indent="0">
              <a:buNone/>
            </a:pPr>
            <a:r>
              <a:rPr lang="en-GB" sz="1600" dirty="0">
                <a:solidFill>
                  <a:schemeClr val="accent3">
                    <a:lumMod val="50000"/>
                  </a:schemeClr>
                </a:solidFill>
                <a:latin typeface="Times New Roman" panose="02020603050405020304" pitchFamily="18" charset="0"/>
                <a:cs typeface="Times New Roman" panose="02020603050405020304" pitchFamily="18" charset="0"/>
              </a:rPr>
              <a:t>The outliers were given a certain range of values that were </a:t>
            </a:r>
            <a:r>
              <a:rPr lang="en-GB" sz="1600">
                <a:solidFill>
                  <a:schemeClr val="accent3">
                    <a:lumMod val="50000"/>
                  </a:schemeClr>
                </a:solidFill>
                <a:latin typeface="Times New Roman" panose="02020603050405020304" pitchFamily="18" charset="0"/>
                <a:cs typeface="Times New Roman" panose="02020603050405020304" pitchFamily="18" charset="0"/>
              </a:rPr>
              <a:t>similar to the </a:t>
            </a:r>
            <a:r>
              <a:rPr lang="en-GB" sz="1600" dirty="0">
                <a:solidFill>
                  <a:schemeClr val="accent3">
                    <a:lumMod val="50000"/>
                  </a:schemeClr>
                </a:solidFill>
                <a:latin typeface="Times New Roman" panose="02020603050405020304" pitchFamily="18" charset="0"/>
                <a:cs typeface="Times New Roman" panose="02020603050405020304" pitchFamily="18" charset="0"/>
              </a:rPr>
              <a:t>dataset and the ones that were insignificant </a:t>
            </a:r>
            <a:r>
              <a:rPr lang="en-GB" sz="1600">
                <a:solidFill>
                  <a:schemeClr val="accent3">
                    <a:lumMod val="50000"/>
                  </a:schemeClr>
                </a:solidFill>
                <a:latin typeface="Times New Roman" panose="02020603050405020304" pitchFamily="18" charset="0"/>
                <a:cs typeface="Times New Roman" panose="02020603050405020304" pitchFamily="18" charset="0"/>
              </a:rPr>
              <a:t>was removed or deleted.</a:t>
            </a: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a:p>
            <a:pPr marL="0" indent="0">
              <a:buNone/>
            </a:pP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5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1020</Words>
  <Application>Microsoft Office PowerPoint</Application>
  <PresentationFormat>Widescreen</PresentationFormat>
  <Paragraphs>116</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Segoe UI</vt:lpstr>
      <vt:lpstr>Segoe UI Light</vt:lpstr>
      <vt:lpstr>Times New Roman</vt:lpstr>
      <vt:lpstr>Office Theme</vt:lpstr>
      <vt:lpstr>Educational Inequality Presentation</vt:lpstr>
      <vt:lpstr>Introduction</vt:lpstr>
      <vt:lpstr>Project analysis slide 2</vt:lpstr>
      <vt:lpstr>Project analysis slide 3</vt:lpstr>
      <vt:lpstr>Define objectives</vt:lpstr>
      <vt:lpstr>PowerPoint Presentation</vt:lpstr>
      <vt:lpstr>Project analysis slide 5</vt:lpstr>
      <vt:lpstr>Project analysis slide 6</vt:lpstr>
      <vt:lpstr>Project analysis slide 8</vt:lpstr>
      <vt:lpstr>Project analysis slide 10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2024-08-27T17:50:45Z</dcterms:created>
  <dcterms:modified xsi:type="dcterms:W3CDTF">2024-08-27T22:34:17Z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